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0"/>
  </p:notesMasterIdLst>
  <p:handoutMasterIdLst>
    <p:handoutMasterId r:id="rId41"/>
  </p:handoutMasterIdLst>
  <p:sldIdLst>
    <p:sldId id="263" r:id="rId5"/>
    <p:sldId id="312" r:id="rId6"/>
    <p:sldId id="361" r:id="rId7"/>
    <p:sldId id="362" r:id="rId8"/>
    <p:sldId id="329" r:id="rId9"/>
    <p:sldId id="343" r:id="rId10"/>
    <p:sldId id="345" r:id="rId11"/>
    <p:sldId id="347" r:id="rId12"/>
    <p:sldId id="333" r:id="rId13"/>
    <p:sldId id="364" r:id="rId14"/>
    <p:sldId id="339" r:id="rId15"/>
    <p:sldId id="331" r:id="rId16"/>
    <p:sldId id="363" r:id="rId17"/>
    <p:sldId id="366" r:id="rId18"/>
    <p:sldId id="368" r:id="rId19"/>
    <p:sldId id="353" r:id="rId20"/>
    <p:sldId id="367" r:id="rId21"/>
    <p:sldId id="319" r:id="rId22"/>
    <p:sldId id="332" r:id="rId23"/>
    <p:sldId id="313" r:id="rId24"/>
    <p:sldId id="314" r:id="rId25"/>
    <p:sldId id="336" r:id="rId26"/>
    <p:sldId id="338" r:id="rId27"/>
    <p:sldId id="335" r:id="rId28"/>
    <p:sldId id="360" r:id="rId29"/>
    <p:sldId id="334" r:id="rId30"/>
    <p:sldId id="359" r:id="rId31"/>
    <p:sldId id="258" r:id="rId32"/>
    <p:sldId id="259" r:id="rId33"/>
    <p:sldId id="341" r:id="rId34"/>
    <p:sldId id="275" r:id="rId35"/>
    <p:sldId id="354" r:id="rId36"/>
    <p:sldId id="355" r:id="rId37"/>
    <p:sldId id="356" r:id="rId38"/>
    <p:sldId id="369" r:id="rId3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6EC"/>
    <a:srgbClr val="8751AF"/>
    <a:srgbClr val="037E02"/>
    <a:srgbClr val="CC66FF"/>
    <a:srgbClr val="9966FF"/>
    <a:srgbClr val="6A76CE"/>
    <a:srgbClr val="9191AF"/>
    <a:srgbClr val="6988AD"/>
    <a:srgbClr val="017F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30" autoAdjust="0"/>
    <p:restoredTop sz="94660"/>
  </p:normalViewPr>
  <p:slideViewPr>
    <p:cSldViewPr snapToObjects="1" showGuides="1">
      <p:cViewPr varScale="1">
        <p:scale>
          <a:sx n="119" d="100"/>
          <a:sy n="119" d="100"/>
        </p:scale>
        <p:origin x="894" y="114"/>
      </p:cViewPr>
      <p:guideLst>
        <p:guide orient="horz" pos="4080"/>
        <p:guide pos="2880"/>
      </p:guideLst>
    </p:cSldViewPr>
  </p:slideViewPr>
  <p:notesTextViewPr>
    <p:cViewPr>
      <p:scale>
        <a:sx n="100" d="100"/>
        <a:sy n="100" d="100"/>
      </p:scale>
      <p:origin x="0" y="0"/>
    </p:cViewPr>
  </p:notesTextViewPr>
  <p:sorterViewPr>
    <p:cViewPr>
      <p:scale>
        <a:sx n="125" d="100"/>
        <a:sy n="125" d="100"/>
      </p:scale>
      <p:origin x="0" y="-66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28/04/2022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28/04/2022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32</a:t>
            </a:fld>
            <a:endParaRPr lang="fr-FR"/>
          </a:p>
        </p:txBody>
      </p:sp>
    </p:spTree>
    <p:extLst>
      <p:ext uri="{BB962C8B-B14F-4D97-AF65-F5344CB8AC3E}">
        <p14:creationId xmlns:p14="http://schemas.microsoft.com/office/powerpoint/2010/main" val="2960436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H. Prin - Cold mass design and assembly review</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H. Prin - Cold mass design and assembly review</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H. Prin - Cold mass design and assembly review</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H. Prin - Cold mass design and assembly review</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H. Prin - Cold mass design and assembly review</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H. Prin - Cold mass design and assembly review</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H. Prin - Cold mass design and assembly review</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H. Prin - Cold mass design and assembly review</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0.png"/><Relationship Id="rId7" Type="http://schemas.openxmlformats.org/officeDocument/2006/relationships/image" Target="../media/image56.pn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image" Target="../media/image53.jpeg"/></Relationships>
</file>

<file path=ppt/slides/_rels/slide12.xml.rels><?xml version="1.0" encoding="UTF-8" standalone="yes"?>
<Relationships xmlns="http://schemas.openxmlformats.org/package/2006/relationships"><Relationship Id="rId8" Type="http://schemas.openxmlformats.org/officeDocument/2006/relationships/image" Target="../media/image64.jpeg"/><Relationship Id="rId13" Type="http://schemas.openxmlformats.org/officeDocument/2006/relationships/image" Target="../media/image69.jpeg"/><Relationship Id="rId18" Type="http://schemas.openxmlformats.org/officeDocument/2006/relationships/image" Target="../media/image74.png"/><Relationship Id="rId3" Type="http://schemas.openxmlformats.org/officeDocument/2006/relationships/image" Target="../media/image59.png"/><Relationship Id="rId7" Type="http://schemas.openxmlformats.org/officeDocument/2006/relationships/image" Target="../media/image63.jpeg"/><Relationship Id="rId12" Type="http://schemas.openxmlformats.org/officeDocument/2006/relationships/image" Target="../media/image68.jpeg"/><Relationship Id="rId17" Type="http://schemas.openxmlformats.org/officeDocument/2006/relationships/image" Target="../media/image73.jpeg"/><Relationship Id="rId2" Type="http://schemas.openxmlformats.org/officeDocument/2006/relationships/image" Target="../media/image58.jpeg"/><Relationship Id="rId16" Type="http://schemas.openxmlformats.org/officeDocument/2006/relationships/image" Target="../media/image72.jpeg"/><Relationship Id="rId1" Type="http://schemas.openxmlformats.org/officeDocument/2006/relationships/slideLayout" Target="../slideLayouts/slideLayout2.xml"/><Relationship Id="rId6" Type="http://schemas.openxmlformats.org/officeDocument/2006/relationships/image" Target="../media/image62.png"/><Relationship Id="rId11" Type="http://schemas.openxmlformats.org/officeDocument/2006/relationships/image" Target="../media/image67.jpeg"/><Relationship Id="rId5" Type="http://schemas.openxmlformats.org/officeDocument/2006/relationships/image" Target="../media/image61.png"/><Relationship Id="rId15" Type="http://schemas.openxmlformats.org/officeDocument/2006/relationships/image" Target="../media/image71.jpeg"/><Relationship Id="rId10" Type="http://schemas.openxmlformats.org/officeDocument/2006/relationships/image" Target="../media/image66.jpeg"/><Relationship Id="rId4" Type="http://schemas.openxmlformats.org/officeDocument/2006/relationships/image" Target="../media/image60.png"/><Relationship Id="rId9" Type="http://schemas.openxmlformats.org/officeDocument/2006/relationships/image" Target="../media/image65.jpeg"/><Relationship Id="rId14" Type="http://schemas.openxmlformats.org/officeDocument/2006/relationships/image" Target="../media/image70.jpeg"/></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event/1142636/" TargetMode="External"/><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14.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79.jpeg"/><Relationship Id="rId7" Type="http://schemas.openxmlformats.org/officeDocument/2006/relationships/image" Target="../media/image83.jpeg"/><Relationship Id="rId2" Type="http://schemas.openxmlformats.org/officeDocument/2006/relationships/image" Target="../media/image78.jpeg"/><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1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 Id="rId5" Type="http://schemas.openxmlformats.org/officeDocument/2006/relationships/image" Target="../media/image88.jpeg"/><Relationship Id="rId4" Type="http://schemas.openxmlformats.org/officeDocument/2006/relationships/image" Target="../media/image8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s://edms.cern.ch/document/2679760/1.0" TargetMode="External"/><Relationship Id="rId13" Type="http://schemas.openxmlformats.org/officeDocument/2006/relationships/image" Target="../media/image91.png"/><Relationship Id="rId3" Type="http://schemas.openxmlformats.org/officeDocument/2006/relationships/hyperlink" Target="https://edms.cern.ch/document/2263493/0.2" TargetMode="External"/><Relationship Id="rId7" Type="http://schemas.openxmlformats.org/officeDocument/2006/relationships/hyperlink" Target="https://edms.cern.ch/document/2711595/0.1" TargetMode="External"/><Relationship Id="rId12" Type="http://schemas.openxmlformats.org/officeDocument/2006/relationships/image" Target="../media/image90.png"/><Relationship Id="rId2" Type="http://schemas.openxmlformats.org/officeDocument/2006/relationships/hyperlink" Target="https://edms.cern.ch/document/2366861" TargetMode="External"/><Relationship Id="rId1" Type="http://schemas.openxmlformats.org/officeDocument/2006/relationships/slideLayout" Target="../slideLayouts/slideLayout2.xml"/><Relationship Id="rId6" Type="http://schemas.openxmlformats.org/officeDocument/2006/relationships/hyperlink" Target="https://edms.cern.ch/document/2716556/1" TargetMode="External"/><Relationship Id="rId11" Type="http://schemas.openxmlformats.org/officeDocument/2006/relationships/hyperlink" Target="https://edms.cern.ch/document/2131281/" TargetMode="External"/><Relationship Id="rId5" Type="http://schemas.openxmlformats.org/officeDocument/2006/relationships/hyperlink" Target="https://edms.cern.ch/document/2315780/1.0" TargetMode="External"/><Relationship Id="rId15" Type="http://schemas.openxmlformats.org/officeDocument/2006/relationships/image" Target="../media/image93.png"/><Relationship Id="rId10" Type="http://schemas.openxmlformats.org/officeDocument/2006/relationships/hyperlink" Target="https://edms.cern.ch/document/2682730/" TargetMode="External"/><Relationship Id="rId4" Type="http://schemas.openxmlformats.org/officeDocument/2006/relationships/hyperlink" Target="https://edms.cern.ch/document/2711593/0.1" TargetMode="External"/><Relationship Id="rId9" Type="http://schemas.openxmlformats.org/officeDocument/2006/relationships/hyperlink" Target="https://edms.cern.ch/document/2706834/" TargetMode="External"/><Relationship Id="rId14" Type="http://schemas.openxmlformats.org/officeDocument/2006/relationships/image" Target="../media/image9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hyperlink" Target="http://cds.cern.ch/record/732319?ln=en" TargetMode="External"/><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 Id="rId9" Type="http://schemas.openxmlformats.org/officeDocument/2006/relationships/image" Target="../media/image104.png"/></Relationships>
</file>

<file path=ppt/slides/_rels/slide22.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jpe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9.jpeg"/><Relationship Id="rId5" Type="http://schemas.openxmlformats.org/officeDocument/2006/relationships/image" Target="../media/image108.jpeg"/><Relationship Id="rId10" Type="http://schemas.openxmlformats.org/officeDocument/2006/relationships/image" Target="../media/image113.jpeg"/><Relationship Id="rId4" Type="http://schemas.openxmlformats.org/officeDocument/2006/relationships/image" Target="../media/image107.jpeg"/><Relationship Id="rId9" Type="http://schemas.openxmlformats.org/officeDocument/2006/relationships/image" Target="../media/image112.jpeg"/></Relationships>
</file>

<file path=ppt/slides/_rels/slide23.xml.rels><?xml version="1.0" encoding="UTF-8" standalone="yes"?>
<Relationships xmlns="http://schemas.openxmlformats.org/package/2006/relationships"><Relationship Id="rId8" Type="http://schemas.openxmlformats.org/officeDocument/2006/relationships/image" Target="../media/image120.jpeg"/><Relationship Id="rId3" Type="http://schemas.openxmlformats.org/officeDocument/2006/relationships/image" Target="../media/image115.jpeg"/><Relationship Id="rId7" Type="http://schemas.openxmlformats.org/officeDocument/2006/relationships/image" Target="../media/image119.jpeg"/><Relationship Id="rId2" Type="http://schemas.openxmlformats.org/officeDocument/2006/relationships/image" Target="../media/image114.jpeg"/><Relationship Id="rId1" Type="http://schemas.openxmlformats.org/officeDocument/2006/relationships/slideLayout" Target="../slideLayouts/slideLayout2.xml"/><Relationship Id="rId6" Type="http://schemas.openxmlformats.org/officeDocument/2006/relationships/image" Target="../media/image118.png"/><Relationship Id="rId11" Type="http://schemas.openxmlformats.org/officeDocument/2006/relationships/image" Target="../media/image123.jpeg"/><Relationship Id="rId5" Type="http://schemas.openxmlformats.org/officeDocument/2006/relationships/image" Target="../media/image117.png"/><Relationship Id="rId10" Type="http://schemas.openxmlformats.org/officeDocument/2006/relationships/image" Target="../media/image122.jpeg"/><Relationship Id="rId4" Type="http://schemas.openxmlformats.org/officeDocument/2006/relationships/image" Target="../media/image116.png"/><Relationship Id="rId9" Type="http://schemas.openxmlformats.org/officeDocument/2006/relationships/image" Target="../media/image121.jpeg"/></Relationships>
</file>

<file path=ppt/slides/_rels/slide24.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25.xml.rels><?xml version="1.0" encoding="UTF-8" standalone="yes"?>
<Relationships xmlns="http://schemas.openxmlformats.org/package/2006/relationships"><Relationship Id="rId8" Type="http://schemas.openxmlformats.org/officeDocument/2006/relationships/image" Target="../media/image133.jpeg"/><Relationship Id="rId3" Type="http://schemas.openxmlformats.org/officeDocument/2006/relationships/image" Target="../media/image128.png"/><Relationship Id="rId7" Type="http://schemas.openxmlformats.org/officeDocument/2006/relationships/image" Target="../media/image132.jpeg"/><Relationship Id="rId2" Type="http://schemas.openxmlformats.org/officeDocument/2006/relationships/image" Target="../media/image127.jpe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0.jpeg"/><Relationship Id="rId4" Type="http://schemas.openxmlformats.org/officeDocument/2006/relationships/image" Target="../media/image129.jpeg"/></Relationships>
</file>

<file path=ppt/slides/_rels/slide26.xml.rels><?xml version="1.0" encoding="UTF-8" standalone="yes"?>
<Relationships xmlns="http://schemas.openxmlformats.org/package/2006/relationships"><Relationship Id="rId3" Type="http://schemas.openxmlformats.org/officeDocument/2006/relationships/image" Target="../media/image135.jpeg"/><Relationship Id="rId7" Type="http://schemas.openxmlformats.org/officeDocument/2006/relationships/image" Target="../media/image139.jpeg"/><Relationship Id="rId2" Type="http://schemas.openxmlformats.org/officeDocument/2006/relationships/image" Target="../media/image134.jpeg"/><Relationship Id="rId1" Type="http://schemas.openxmlformats.org/officeDocument/2006/relationships/slideLayout" Target="../slideLayouts/slideLayout2.xml"/><Relationship Id="rId6" Type="http://schemas.openxmlformats.org/officeDocument/2006/relationships/image" Target="../media/image138.jpeg"/><Relationship Id="rId5" Type="http://schemas.openxmlformats.org/officeDocument/2006/relationships/image" Target="../media/image137.jpeg"/><Relationship Id="rId4" Type="http://schemas.openxmlformats.org/officeDocument/2006/relationships/image" Target="../media/image136.jpeg"/></Relationships>
</file>

<file path=ppt/slides/_rels/slide27.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png"/></Relationships>
</file>

<file path=ppt/slides/_rels/slide28.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jpeg"/><Relationship Id="rId1" Type="http://schemas.openxmlformats.org/officeDocument/2006/relationships/slideLayout" Target="../slideLayouts/slideLayout2.xml"/><Relationship Id="rId5" Type="http://schemas.openxmlformats.org/officeDocument/2006/relationships/image" Target="../media/image148.jpeg"/><Relationship Id="rId4" Type="http://schemas.openxmlformats.org/officeDocument/2006/relationships/image" Target="../media/image147.jpeg"/></Relationships>
</file>

<file path=ppt/slides/_rels/slide29.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image" Target="../media/image150.jpeg"/><Relationship Id="rId1" Type="http://schemas.openxmlformats.org/officeDocument/2006/relationships/slideLayout" Target="../slideLayouts/slideLayout2.xml"/><Relationship Id="rId6" Type="http://schemas.openxmlformats.org/officeDocument/2006/relationships/image" Target="../media/image154.png"/><Relationship Id="rId5" Type="http://schemas.openxmlformats.org/officeDocument/2006/relationships/image" Target="../media/image153.jpeg"/><Relationship Id="rId4" Type="http://schemas.openxmlformats.org/officeDocument/2006/relationships/image" Target="../media/image152.jpeg"/></Relationships>
</file>

<file path=ppt/slides/_rels/slide31.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jpeg"/><Relationship Id="rId1" Type="http://schemas.openxmlformats.org/officeDocument/2006/relationships/slideLayout" Target="../slideLayouts/slideLayout2.xml"/><Relationship Id="rId5" Type="http://schemas.openxmlformats.org/officeDocument/2006/relationships/image" Target="../media/image158.jpeg"/><Relationship Id="rId4" Type="http://schemas.openxmlformats.org/officeDocument/2006/relationships/image" Target="../media/image157.jpeg"/></Relationships>
</file>

<file path=ppt/slides/_rels/slide32.xml.rels><?xml version="1.0" encoding="UTF-8" standalone="yes"?>
<Relationships xmlns="http://schemas.openxmlformats.org/package/2006/relationships"><Relationship Id="rId8" Type="http://schemas.openxmlformats.org/officeDocument/2006/relationships/image" Target="../media/image164.jpeg"/><Relationship Id="rId13" Type="http://schemas.openxmlformats.org/officeDocument/2006/relationships/slide" Target="slide11.xml"/><Relationship Id="rId3" Type="http://schemas.openxmlformats.org/officeDocument/2006/relationships/image" Target="../media/image159.jpeg"/><Relationship Id="rId7" Type="http://schemas.openxmlformats.org/officeDocument/2006/relationships/image" Target="../media/image163.jpeg"/><Relationship Id="rId12" Type="http://schemas.openxmlformats.org/officeDocument/2006/relationships/image" Target="../media/image16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2.jpeg"/><Relationship Id="rId11" Type="http://schemas.openxmlformats.org/officeDocument/2006/relationships/image" Target="../media/image133.png"/><Relationship Id="rId5" Type="http://schemas.openxmlformats.org/officeDocument/2006/relationships/image" Target="../media/image161.jpeg"/><Relationship Id="rId10" Type="http://schemas.openxmlformats.org/officeDocument/2006/relationships/image" Target="../media/image166.jpeg"/><Relationship Id="rId4" Type="http://schemas.openxmlformats.org/officeDocument/2006/relationships/image" Target="../media/image160.jpeg"/><Relationship Id="rId9" Type="http://schemas.openxmlformats.org/officeDocument/2006/relationships/image" Target="../media/image165.jpeg"/></Relationships>
</file>

<file path=ppt/slides/_rels/slide33.xml.rels><?xml version="1.0" encoding="UTF-8" standalone="yes"?>
<Relationships xmlns="http://schemas.openxmlformats.org/package/2006/relationships"><Relationship Id="rId8" Type="http://schemas.openxmlformats.org/officeDocument/2006/relationships/image" Target="../media/image174.jpeg"/><Relationship Id="rId3" Type="http://schemas.openxmlformats.org/officeDocument/2006/relationships/image" Target="../media/image169.jpeg"/><Relationship Id="rId7" Type="http://schemas.openxmlformats.org/officeDocument/2006/relationships/image" Target="../media/image173.jpeg"/><Relationship Id="rId2" Type="http://schemas.openxmlformats.org/officeDocument/2006/relationships/image" Target="../media/image168.jpeg"/><Relationship Id="rId1" Type="http://schemas.openxmlformats.org/officeDocument/2006/relationships/slideLayout" Target="../slideLayouts/slideLayout2.xml"/><Relationship Id="rId6" Type="http://schemas.openxmlformats.org/officeDocument/2006/relationships/image" Target="../media/image172.jpeg"/><Relationship Id="rId5" Type="http://schemas.openxmlformats.org/officeDocument/2006/relationships/image" Target="../media/image171.jpeg"/><Relationship Id="rId10" Type="http://schemas.openxmlformats.org/officeDocument/2006/relationships/image" Target="../media/image176.jpeg"/><Relationship Id="rId4" Type="http://schemas.openxmlformats.org/officeDocument/2006/relationships/image" Target="../media/image170.jpeg"/><Relationship Id="rId9" Type="http://schemas.openxmlformats.org/officeDocument/2006/relationships/image" Target="../media/image175.jpeg"/></Relationships>
</file>

<file path=ppt/slides/_rels/slide34.xml.rels><?xml version="1.0" encoding="UTF-8" standalone="yes"?>
<Relationships xmlns="http://schemas.openxmlformats.org/package/2006/relationships"><Relationship Id="rId3" Type="http://schemas.openxmlformats.org/officeDocument/2006/relationships/image" Target="../media/image178.jpeg"/><Relationship Id="rId7" Type="http://schemas.openxmlformats.org/officeDocument/2006/relationships/image" Target="../media/image182.jpeg"/><Relationship Id="rId2" Type="http://schemas.openxmlformats.org/officeDocument/2006/relationships/image" Target="../media/image177.jpeg"/><Relationship Id="rId1" Type="http://schemas.openxmlformats.org/officeDocument/2006/relationships/slideLayout" Target="../slideLayouts/slideLayout2.xml"/><Relationship Id="rId6" Type="http://schemas.openxmlformats.org/officeDocument/2006/relationships/image" Target="../media/image181.jpeg"/><Relationship Id="rId5" Type="http://schemas.openxmlformats.org/officeDocument/2006/relationships/image" Target="../media/image180.jpeg"/><Relationship Id="rId4" Type="http://schemas.openxmlformats.org/officeDocument/2006/relationships/image" Target="../media/image179.jpeg"/></Relationships>
</file>

<file path=ppt/slides/_rels/slide35.xml.rels><?xml version="1.0" encoding="UTF-8" standalone="yes"?>
<Relationships xmlns="http://schemas.openxmlformats.org/package/2006/relationships"><Relationship Id="rId3" Type="http://schemas.openxmlformats.org/officeDocument/2006/relationships/image" Target="../media/image184.jpeg"/><Relationship Id="rId2" Type="http://schemas.openxmlformats.org/officeDocument/2006/relationships/image" Target="../media/image18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21.jpe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0.jpe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8.jpeg"/><Relationship Id="rId4" Type="http://schemas.openxmlformats.org/officeDocument/2006/relationships/image" Target="../media/image13.pn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7.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 Id="rId9" Type="http://schemas.openxmlformats.org/officeDocument/2006/relationships/image" Target="../media/image41.jpeg"/></Relationships>
</file>

<file path=ppt/slides/_rels/slide8.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png"/></Relationships>
</file>

<file path=ppt/slides/_rels/slide9.xml.rels><?xml version="1.0" encoding="UTF-8" standalone="yes"?>
<Relationships xmlns="http://schemas.openxmlformats.org/package/2006/relationships"><Relationship Id="rId8" Type="http://schemas.openxmlformats.org/officeDocument/2006/relationships/hyperlink" Target="https://edms.cern.ch/document/2524279/1" TargetMode="External"/><Relationship Id="rId3" Type="http://schemas.openxmlformats.org/officeDocument/2006/relationships/hyperlink" Target="https://edms.cern.ch/document/2422353/1.0" TargetMode="External"/><Relationship Id="rId7" Type="http://schemas.openxmlformats.org/officeDocument/2006/relationships/hyperlink" Target="https://edms.cern.ch/equipment/HCLMQXFBT01-CR000002" TargetMode="External"/><Relationship Id="rId2" Type="http://schemas.openxmlformats.org/officeDocument/2006/relationships/hyperlink" Target="https://edms.cern.ch/document/2309643/1" TargetMode="External"/><Relationship Id="rId1" Type="http://schemas.openxmlformats.org/officeDocument/2006/relationships/slideLayout" Target="../slideLayouts/slideLayout2.xml"/><Relationship Id="rId6" Type="http://schemas.openxmlformats.org/officeDocument/2006/relationships/hyperlink" Target="https://edms.cern.ch/document/2719687/" TargetMode="External"/><Relationship Id="rId11" Type="http://schemas.openxmlformats.org/officeDocument/2006/relationships/image" Target="../media/image49.png"/><Relationship Id="rId5" Type="http://schemas.openxmlformats.org/officeDocument/2006/relationships/hyperlink" Target="https://edms.cern.ch/document/2445589/1" TargetMode="External"/><Relationship Id="rId10" Type="http://schemas.openxmlformats.org/officeDocument/2006/relationships/hyperlink" Target="https://edms.cern.ch/equipment/HCLMQXFBT01-CR000003" TargetMode="External"/><Relationship Id="rId4" Type="http://schemas.openxmlformats.org/officeDocument/2006/relationships/hyperlink" Target="https://edms.cern.ch/equipment/HCLMQXFBT01-CR000001" TargetMode="External"/><Relationship Id="rId9" Type="http://schemas.openxmlformats.org/officeDocument/2006/relationships/hyperlink" Target="https://edms.cern.ch/document/26202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sz="3200" dirty="0"/>
              <a:t>Improvement in cold mass assembly</a:t>
            </a:r>
          </a:p>
        </p:txBody>
      </p:sp>
      <p:sp>
        <p:nvSpPr>
          <p:cNvPr id="3" name="Sous-titre 2"/>
          <p:cNvSpPr>
            <a:spLocks noGrp="1"/>
          </p:cNvSpPr>
          <p:nvPr>
            <p:ph type="subTitle" idx="1"/>
          </p:nvPr>
        </p:nvSpPr>
        <p:spPr>
          <a:xfrm>
            <a:off x="1371600" y="4149080"/>
            <a:ext cx="7376864" cy="1642120"/>
          </a:xfrm>
        </p:spPr>
        <p:txBody>
          <a:bodyPr>
            <a:normAutofit fontScale="92500" lnSpcReduction="10000"/>
          </a:bodyPr>
          <a:lstStyle/>
          <a:p>
            <a:r>
              <a:rPr lang="en-GB" dirty="0"/>
              <a:t>H. Prin</a:t>
            </a:r>
          </a:p>
          <a:p>
            <a:r>
              <a:rPr lang="en-GB" sz="1200" dirty="0"/>
              <a:t>According to discussions and contributions from:</a:t>
            </a:r>
          </a:p>
          <a:p>
            <a:pPr marL="541338" indent="-541338">
              <a:tabLst>
                <a:tab pos="2873375" algn="l"/>
              </a:tabLst>
            </a:pPr>
            <a:r>
              <a:rPr lang="en-GB" sz="1200" u="sng" dirty="0"/>
              <a:t>Design:</a:t>
            </a:r>
            <a:r>
              <a:rPr lang="en-GB" sz="1200" dirty="0"/>
              <a:t> 		E. Todesco (WPL), P. Ferracin &amp; S. Izquierdo (MQXFB WPE),</a:t>
            </a:r>
          </a:p>
          <a:p>
            <a:pPr marL="541338" indent="-541338">
              <a:tabLst>
                <a:tab pos="2873375" algn="l"/>
              </a:tabLst>
            </a:pPr>
            <a:r>
              <a:rPr lang="en-GB" sz="1200" dirty="0"/>
              <a:t>		D. Duarte Ramos (cryostat WPE), A. Milanese (SL),</a:t>
            </a:r>
          </a:p>
          <a:p>
            <a:pPr marL="541338" indent="-541338">
              <a:tabLst>
                <a:tab pos="2873375" algn="l"/>
              </a:tabLst>
            </a:pPr>
            <a:r>
              <a:rPr lang="en-GB" sz="1200" dirty="0"/>
              <a:t>		J. Ferradas and J.L. Rudeiros (FEM), A. Temporal (Design Office)</a:t>
            </a:r>
          </a:p>
          <a:p>
            <a:pPr>
              <a:tabLst>
                <a:tab pos="2873375" algn="l"/>
              </a:tabLst>
            </a:pPr>
            <a:r>
              <a:rPr lang="en-GB" sz="1200" u="sng" dirty="0"/>
              <a:t>Assembly &amp; procedure developments:</a:t>
            </a:r>
            <a:r>
              <a:rPr lang="en-GB" sz="1200" dirty="0"/>
              <a:t> 	T. Bampton, N. Bourcey</a:t>
            </a:r>
          </a:p>
          <a:p>
            <a:pPr>
              <a:tabLst>
                <a:tab pos="2873375" algn="l"/>
              </a:tabLst>
            </a:pPr>
            <a:r>
              <a:rPr lang="en-GB" sz="1200" u="sng" dirty="0"/>
              <a:t>Welding improvements and qualifications:</a:t>
            </a:r>
            <a:r>
              <a:rPr lang="en-GB" sz="1200" dirty="0"/>
              <a:t> 	T. Bampton, P. Freijedo, J. Debeux, A. </a:t>
            </a:r>
            <a:r>
              <a:rPr lang="en-GB" sz="1200" dirty="0" err="1"/>
              <a:t>Crochemore</a:t>
            </a:r>
            <a:r>
              <a:rPr lang="en-GB" sz="1200" dirty="0"/>
              <a:t>, I. Aviles</a:t>
            </a:r>
          </a:p>
          <a:p>
            <a:pPr>
              <a:tabLst>
                <a:tab pos="2873375" algn="l"/>
              </a:tabLst>
            </a:pPr>
            <a:r>
              <a:rPr lang="en-GB" sz="1200" u="sng" dirty="0"/>
              <a:t>Procedures writing and QA/QC:</a:t>
            </a:r>
            <a:r>
              <a:rPr lang="en-GB" sz="1200" dirty="0"/>
              <a:t> 	R. Principe, LMF-QA</a:t>
            </a:r>
          </a:p>
        </p:txBody>
      </p:sp>
      <p:sp>
        <p:nvSpPr>
          <p:cNvPr id="4" name="Espace réservé du texte 3"/>
          <p:cNvSpPr>
            <a:spLocks noGrp="1"/>
          </p:cNvSpPr>
          <p:nvPr>
            <p:ph type="body" sz="quarter" idx="14"/>
          </p:nvPr>
        </p:nvSpPr>
        <p:spPr/>
        <p:txBody>
          <a:bodyPr/>
          <a:lstStyle/>
          <a:p>
            <a:pPr>
              <a:tabLst>
                <a:tab pos="5200650" algn="l"/>
              </a:tabLst>
            </a:pPr>
            <a:r>
              <a:rPr lang="en-GB" dirty="0"/>
              <a:t>Report on Ongoing Actions for MQXFB	29/04/2022</a:t>
            </a:r>
          </a:p>
        </p:txBody>
      </p:sp>
      <p:pic>
        <p:nvPicPr>
          <p:cNvPr id="5" name="Image 4"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8A2FA74-829E-45F1-8983-26A0C942319A}"/>
              </a:ext>
            </a:extLst>
          </p:cNvPr>
          <p:cNvSpPr>
            <a:spLocks noGrp="1"/>
          </p:cNvSpPr>
          <p:nvPr>
            <p:ph type="title"/>
          </p:nvPr>
        </p:nvSpPr>
        <p:spPr/>
        <p:txBody>
          <a:bodyPr/>
          <a:lstStyle/>
          <a:p>
            <a:r>
              <a:rPr lang="en-GB" dirty="0"/>
              <a:t>Requirements update after MQXFBP2 cold test</a:t>
            </a:r>
          </a:p>
        </p:txBody>
      </p:sp>
      <p:sp>
        <p:nvSpPr>
          <p:cNvPr id="8" name="Text Placeholder 7">
            <a:extLst>
              <a:ext uri="{FF2B5EF4-FFF2-40B4-BE49-F238E27FC236}">
                <a16:creationId xmlns:a16="http://schemas.microsoft.com/office/drawing/2014/main" id="{806DE3FE-39B3-4F6E-9421-31349A9947FE}"/>
              </a:ext>
            </a:extLst>
          </p:cNvPr>
          <p:cNvSpPr>
            <a:spLocks noGrp="1"/>
          </p:cNvSpPr>
          <p:nvPr>
            <p:ph type="body" idx="1"/>
          </p:nvPr>
        </p:nvSpPr>
        <p:spPr/>
        <p:txBody>
          <a:bodyPr>
            <a:normAutofit/>
          </a:bodyPr>
          <a:lstStyle/>
          <a:p>
            <a:pPr algn="ctr"/>
            <a:r>
              <a:rPr lang="en-GB" i="1" dirty="0">
                <a:solidFill>
                  <a:schemeClr val="tx1">
                    <a:lumMod val="65000"/>
                    <a:lumOff val="35000"/>
                  </a:schemeClr>
                </a:solidFill>
              </a:rPr>
              <a:t>Coupling between magnet </a:t>
            </a:r>
            <a:br>
              <a:rPr lang="en-GB" i="1" dirty="0">
                <a:solidFill>
                  <a:schemeClr val="tx1">
                    <a:lumMod val="65000"/>
                    <a:lumOff val="35000"/>
                  </a:schemeClr>
                </a:solidFill>
              </a:rPr>
            </a:br>
            <a:r>
              <a:rPr lang="en-GB" i="1" dirty="0">
                <a:solidFill>
                  <a:schemeClr val="tx1">
                    <a:lumMod val="65000"/>
                    <a:lumOff val="35000"/>
                  </a:schemeClr>
                </a:solidFill>
              </a:rPr>
              <a:t>and stainless steel shell</a:t>
            </a:r>
          </a:p>
        </p:txBody>
      </p:sp>
      <p:sp>
        <p:nvSpPr>
          <p:cNvPr id="3" name="Content Placeholder 2">
            <a:extLst>
              <a:ext uri="{FF2B5EF4-FFF2-40B4-BE49-F238E27FC236}">
                <a16:creationId xmlns:a16="http://schemas.microsoft.com/office/drawing/2014/main" id="{DF85F1CE-373C-4E91-90BB-0A0F614D3A2B}"/>
              </a:ext>
            </a:extLst>
          </p:cNvPr>
          <p:cNvSpPr>
            <a:spLocks noGrp="1"/>
          </p:cNvSpPr>
          <p:nvPr>
            <p:ph sz="half" idx="2"/>
          </p:nvPr>
        </p:nvSpPr>
        <p:spPr>
          <a:xfrm>
            <a:off x="457200" y="2057400"/>
            <a:ext cx="4040188" cy="521809"/>
          </a:xfrm>
        </p:spPr>
        <p:txBody>
          <a:bodyPr vert="horz" lIns="0" tIns="0" rIns="0" bIns="0" rtlCol="0">
            <a:normAutofit fontScale="70000" lnSpcReduction="20000"/>
          </a:bodyPr>
          <a:lstStyle/>
          <a:p>
            <a:pPr marL="0" indent="0" algn="just">
              <a:buNone/>
            </a:pPr>
            <a:r>
              <a:rPr lang="en-US" altLang="en-US" sz="2000" i="1" dirty="0">
                <a:solidFill>
                  <a:schemeClr val="tx1">
                    <a:lumMod val="65000"/>
                    <a:lumOff val="35000"/>
                  </a:schemeClr>
                </a:solidFill>
              </a:rPr>
              <a:t>The design should </a:t>
            </a:r>
            <a:r>
              <a:rPr lang="en-US" sz="2000" i="1" dirty="0">
                <a:solidFill>
                  <a:schemeClr val="tx1">
                    <a:lumMod val="65000"/>
                    <a:lumOff val="35000"/>
                  </a:schemeClr>
                </a:solidFill>
                <a:sym typeface="Symbol" pitchFamily="18" charset="2"/>
              </a:rPr>
              <a:t>minimize the mechanical coupling between the Stainless-Steel shell and the Aluminum segmented shells.</a:t>
            </a:r>
            <a:endParaRPr lang="en-US" altLang="en-US" sz="2000" i="1" dirty="0">
              <a:solidFill>
                <a:schemeClr val="tx1">
                  <a:lumMod val="65000"/>
                  <a:lumOff val="35000"/>
                </a:schemeClr>
              </a:solidFill>
            </a:endParaRPr>
          </a:p>
        </p:txBody>
      </p:sp>
      <p:sp>
        <p:nvSpPr>
          <p:cNvPr id="9" name="Text Placeholder 8">
            <a:extLst>
              <a:ext uri="{FF2B5EF4-FFF2-40B4-BE49-F238E27FC236}">
                <a16:creationId xmlns:a16="http://schemas.microsoft.com/office/drawing/2014/main" id="{C971F84E-4C7E-4C47-B1FB-468640BFA537}"/>
              </a:ext>
            </a:extLst>
          </p:cNvPr>
          <p:cNvSpPr>
            <a:spLocks noGrp="1"/>
          </p:cNvSpPr>
          <p:nvPr>
            <p:ph type="body" sz="quarter" idx="3"/>
          </p:nvPr>
        </p:nvSpPr>
        <p:spPr>
          <a:xfrm>
            <a:off x="4645025" y="1328329"/>
            <a:ext cx="4041775" cy="413568"/>
          </a:xfrm>
        </p:spPr>
        <p:txBody>
          <a:bodyPr>
            <a:normAutofit/>
          </a:bodyPr>
          <a:lstStyle/>
          <a:p>
            <a:pPr algn="ctr"/>
            <a:r>
              <a:rPr lang="en-GB" i="1" dirty="0">
                <a:solidFill>
                  <a:schemeClr val="tx1">
                    <a:lumMod val="65000"/>
                    <a:lumOff val="35000"/>
                  </a:schemeClr>
                </a:solidFill>
              </a:rPr>
              <a:t>Magnets longitudinal fixed point</a:t>
            </a:r>
          </a:p>
        </p:txBody>
      </p:sp>
      <p:sp>
        <p:nvSpPr>
          <p:cNvPr id="10" name="Content Placeholder 9">
            <a:extLst>
              <a:ext uri="{FF2B5EF4-FFF2-40B4-BE49-F238E27FC236}">
                <a16:creationId xmlns:a16="http://schemas.microsoft.com/office/drawing/2014/main" id="{AC79F1C7-A90D-48EC-B31B-CDFF67E6FEBD}"/>
              </a:ext>
            </a:extLst>
          </p:cNvPr>
          <p:cNvSpPr>
            <a:spLocks noGrp="1"/>
          </p:cNvSpPr>
          <p:nvPr>
            <p:ph sz="quarter" idx="4"/>
          </p:nvPr>
        </p:nvSpPr>
        <p:spPr/>
        <p:txBody>
          <a:bodyPr>
            <a:normAutofit fontScale="70000" lnSpcReduction="20000"/>
          </a:bodyPr>
          <a:lstStyle/>
          <a:p>
            <a:pPr marL="0" indent="0" algn="just">
              <a:buNone/>
            </a:pPr>
            <a:r>
              <a:rPr lang="en-US" sz="2000" i="1" dirty="0">
                <a:solidFill>
                  <a:schemeClr val="tx1">
                    <a:lumMod val="65000"/>
                    <a:lumOff val="35000"/>
                  </a:schemeClr>
                </a:solidFill>
              </a:rPr>
              <a:t>The fixed point (and the magnet components in contact) must withstand the loads appearing:</a:t>
            </a: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None/>
            </a:pPr>
            <a:endParaRPr lang="en-US" sz="2000" i="1" dirty="0">
              <a:solidFill>
                <a:schemeClr val="tx1">
                  <a:lumMod val="65000"/>
                  <a:lumOff val="35000"/>
                </a:schemeClr>
              </a:solidFill>
            </a:endParaRPr>
          </a:p>
          <a:p>
            <a:pPr marL="0" indent="0" algn="just">
              <a:buFont typeface="Wingdings" charset="2"/>
              <a:buNone/>
            </a:pPr>
            <a:endParaRPr lang="en-US" sz="1800" i="1" dirty="0">
              <a:solidFill>
                <a:schemeClr val="tx1">
                  <a:lumMod val="65000"/>
                  <a:lumOff val="35000"/>
                </a:schemeClr>
              </a:solidFill>
            </a:endParaRPr>
          </a:p>
          <a:p>
            <a:pPr indent="-257175" algn="just"/>
            <a:r>
              <a:rPr lang="en-US" sz="2000" i="1" dirty="0">
                <a:solidFill>
                  <a:schemeClr val="tx1">
                    <a:lumMod val="65000"/>
                    <a:lumOff val="35000"/>
                  </a:schemeClr>
                </a:solidFill>
              </a:rPr>
              <a:t>During </a:t>
            </a:r>
            <a:r>
              <a:rPr lang="en-US" sz="2000" b="1" i="1" dirty="0">
                <a:solidFill>
                  <a:schemeClr val="tx1">
                    <a:lumMod val="65000"/>
                    <a:lumOff val="35000"/>
                  </a:schemeClr>
                </a:solidFill>
              </a:rPr>
              <a:t>transport</a:t>
            </a:r>
            <a:r>
              <a:rPr lang="en-US" sz="2000" i="1" dirty="0">
                <a:solidFill>
                  <a:schemeClr val="tx1">
                    <a:lumMod val="65000"/>
                    <a:lumOff val="35000"/>
                  </a:schemeClr>
                </a:solidFill>
              </a:rPr>
              <a:t>, </a:t>
            </a:r>
            <a:r>
              <a:rPr lang="en-GB" sz="2000" i="1" dirty="0">
                <a:solidFill>
                  <a:schemeClr val="tx1">
                    <a:lumMod val="65000"/>
                    <a:lumOff val="35000"/>
                  </a:schemeClr>
                </a:solidFill>
              </a:rPr>
              <a:t>the maximum load that shall be carried by the fixed point is </a:t>
            </a:r>
            <a:r>
              <a:rPr lang="en-GB" sz="2000" b="1" i="1" dirty="0">
                <a:solidFill>
                  <a:schemeClr val="tx1">
                    <a:lumMod val="65000"/>
                    <a:lumOff val="35000"/>
                  </a:schemeClr>
                </a:solidFill>
              </a:rPr>
              <a:t>0.5 g</a:t>
            </a:r>
            <a:r>
              <a:rPr lang="en-GB" sz="2000" i="1" dirty="0">
                <a:solidFill>
                  <a:schemeClr val="tx1">
                    <a:lumMod val="65000"/>
                    <a:lumOff val="35000"/>
                  </a:schemeClr>
                </a:solidFill>
              </a:rPr>
              <a:t> resulting in a load of </a:t>
            </a:r>
            <a:r>
              <a:rPr lang="en-GB" sz="2000" b="1" i="1" dirty="0">
                <a:solidFill>
                  <a:schemeClr val="tx1">
                    <a:lumMod val="65000"/>
                    <a:lumOff val="35000"/>
                  </a:schemeClr>
                </a:solidFill>
              </a:rPr>
              <a:t>55 </a:t>
            </a:r>
            <a:r>
              <a:rPr lang="en-GB" sz="2000" b="1" i="1" dirty="0" err="1">
                <a:solidFill>
                  <a:schemeClr val="tx1">
                    <a:lumMod val="65000"/>
                    <a:lumOff val="35000"/>
                  </a:schemeClr>
                </a:solidFill>
              </a:rPr>
              <a:t>kN</a:t>
            </a:r>
            <a:r>
              <a:rPr lang="en-GB" sz="2000" b="1" i="1" dirty="0">
                <a:solidFill>
                  <a:schemeClr val="tx1">
                    <a:lumMod val="65000"/>
                    <a:lumOff val="35000"/>
                  </a:schemeClr>
                </a:solidFill>
              </a:rPr>
              <a:t> </a:t>
            </a:r>
            <a:r>
              <a:rPr lang="en-GB" sz="2000" i="1" dirty="0">
                <a:solidFill>
                  <a:schemeClr val="tx1">
                    <a:lumMod val="65000"/>
                    <a:lumOff val="35000"/>
                  </a:schemeClr>
                </a:solidFill>
              </a:rPr>
              <a:t>for the MQXFB.</a:t>
            </a:r>
            <a:endParaRPr lang="en-GB" sz="2000" b="1" i="1" dirty="0">
              <a:solidFill>
                <a:schemeClr val="tx1">
                  <a:lumMod val="65000"/>
                  <a:lumOff val="35000"/>
                </a:schemeClr>
              </a:solidFill>
            </a:endParaRPr>
          </a:p>
          <a:p>
            <a:pPr indent="-257175" algn="just"/>
            <a:endParaRPr lang="en-GB" sz="2000" b="1" i="1" dirty="0">
              <a:solidFill>
                <a:schemeClr val="tx1">
                  <a:lumMod val="65000"/>
                  <a:lumOff val="35000"/>
                </a:schemeClr>
              </a:solidFill>
            </a:endParaRPr>
          </a:p>
          <a:p>
            <a:pPr indent="-257175" algn="just"/>
            <a:r>
              <a:rPr lang="en-GB" sz="2000" i="1" dirty="0">
                <a:solidFill>
                  <a:schemeClr val="tx1">
                    <a:lumMod val="65000"/>
                    <a:lumOff val="35000"/>
                  </a:schemeClr>
                </a:solidFill>
              </a:rPr>
              <a:t>During </a:t>
            </a:r>
            <a:r>
              <a:rPr lang="en-GB" sz="2000" b="1" i="1" dirty="0">
                <a:solidFill>
                  <a:schemeClr val="tx1">
                    <a:lumMod val="65000"/>
                    <a:lumOff val="35000"/>
                  </a:schemeClr>
                </a:solidFill>
              </a:rPr>
              <a:t>operation</a:t>
            </a:r>
            <a:r>
              <a:rPr lang="en-GB" sz="2000" i="1" dirty="0">
                <a:solidFill>
                  <a:schemeClr val="tx1">
                    <a:lumMod val="65000"/>
                    <a:lumOff val="35000"/>
                  </a:schemeClr>
                </a:solidFill>
              </a:rPr>
              <a:t> of the </a:t>
            </a:r>
            <a:r>
              <a:rPr lang="en-GB" sz="2000" b="1" i="1" dirty="0">
                <a:solidFill>
                  <a:schemeClr val="tx1">
                    <a:lumMod val="65000"/>
                    <a:lumOff val="35000"/>
                  </a:schemeClr>
                </a:solidFill>
              </a:rPr>
              <a:t>cryogenic</a:t>
            </a:r>
            <a:r>
              <a:rPr lang="en-GB" sz="2000" i="1" dirty="0">
                <a:solidFill>
                  <a:schemeClr val="tx1">
                    <a:lumMod val="65000"/>
                    <a:lumOff val="35000"/>
                  </a:schemeClr>
                </a:solidFill>
              </a:rPr>
              <a:t> </a:t>
            </a:r>
            <a:r>
              <a:rPr lang="en-GB" sz="2000" b="1" i="1" dirty="0">
                <a:solidFill>
                  <a:schemeClr val="tx1">
                    <a:lumMod val="65000"/>
                    <a:lumOff val="35000"/>
                  </a:schemeClr>
                </a:solidFill>
              </a:rPr>
              <a:t>system,</a:t>
            </a:r>
            <a:r>
              <a:rPr lang="en-GB" sz="2000" i="1" dirty="0">
                <a:solidFill>
                  <a:schemeClr val="tx1">
                    <a:lumMod val="65000"/>
                    <a:lumOff val="35000"/>
                  </a:schemeClr>
                </a:solidFill>
              </a:rPr>
              <a:t> the MQXFB magnet inside the cold mass shall withstand </a:t>
            </a:r>
            <a:r>
              <a:rPr lang="en-GB" sz="2000" b="1" i="1" dirty="0">
                <a:solidFill>
                  <a:schemeClr val="tx1">
                    <a:lumMod val="65000"/>
                    <a:lumOff val="35000"/>
                  </a:schemeClr>
                </a:solidFill>
              </a:rPr>
              <a:t>4 bar </a:t>
            </a:r>
            <a:r>
              <a:rPr lang="en-GB" altLang="en-US" sz="2000" b="1" i="1" dirty="0">
                <a:solidFill>
                  <a:schemeClr val="tx1">
                    <a:lumMod val="65000"/>
                    <a:lumOff val="35000"/>
                  </a:schemeClr>
                </a:solidFill>
                <a:ea typeface="Calibri" panose="020F0502020204030204" pitchFamily="34" charset="0"/>
                <a:cs typeface="Tahoma" panose="020B0604030504040204" pitchFamily="34" charset="0"/>
              </a:rPr>
              <a:t>differential pressure between its ends </a:t>
            </a:r>
            <a:r>
              <a:rPr lang="en-GB" altLang="en-US" sz="2000" i="1" dirty="0">
                <a:solidFill>
                  <a:schemeClr val="tx1">
                    <a:lumMod val="65000"/>
                    <a:lumOff val="35000"/>
                  </a:schemeClr>
                </a:solidFill>
                <a:ea typeface="Calibri" panose="020F0502020204030204" pitchFamily="34" charset="0"/>
                <a:cs typeface="Tahoma" panose="020B0604030504040204" pitchFamily="34" charset="0"/>
              </a:rPr>
              <a:t>(induced by cryogenic operation or by quench of other magnets) resulting in a load of </a:t>
            </a:r>
            <a:r>
              <a:rPr lang="en-GB" altLang="en-US" sz="2000" b="1" i="1" dirty="0">
                <a:solidFill>
                  <a:schemeClr val="tx1">
                    <a:lumMod val="65000"/>
                    <a:lumOff val="35000"/>
                  </a:schemeClr>
                </a:solidFill>
                <a:ea typeface="Calibri" panose="020F0502020204030204" pitchFamily="34" charset="0"/>
                <a:cs typeface="Tahoma" panose="020B0604030504040204" pitchFamily="34" charset="0"/>
              </a:rPr>
              <a:t>96 </a:t>
            </a:r>
            <a:r>
              <a:rPr lang="en-GB" altLang="en-US" sz="2000" b="1" i="1" dirty="0" err="1">
                <a:solidFill>
                  <a:schemeClr val="tx1">
                    <a:lumMod val="65000"/>
                    <a:lumOff val="35000"/>
                  </a:schemeClr>
                </a:solidFill>
                <a:ea typeface="Calibri" panose="020F0502020204030204" pitchFamily="34" charset="0"/>
                <a:cs typeface="Tahoma" panose="020B0604030504040204" pitchFamily="34" charset="0"/>
              </a:rPr>
              <a:t>kN</a:t>
            </a:r>
            <a:r>
              <a:rPr lang="en-GB" altLang="en-US" sz="1200" i="1" dirty="0" err="1">
                <a:solidFill>
                  <a:schemeClr val="tx1">
                    <a:lumMod val="65000"/>
                    <a:lumOff val="35000"/>
                  </a:schemeClr>
                </a:solidFill>
                <a:ea typeface="Calibri" panose="020F0502020204030204" pitchFamily="34" charset="0"/>
                <a:cs typeface="Tahoma" panose="020B0604030504040204" pitchFamily="34" charset="0"/>
              </a:rPr>
              <a:t>.</a:t>
            </a:r>
            <a:endParaRPr lang="en-GB" altLang="en-US" sz="1200" i="1" dirty="0">
              <a:solidFill>
                <a:schemeClr val="tx1">
                  <a:lumMod val="65000"/>
                  <a:lumOff val="35000"/>
                </a:schemeClr>
              </a:solidFill>
              <a:ea typeface="Calibri" panose="020F0502020204030204" pitchFamily="34" charset="0"/>
              <a:cs typeface="Tahoma" panose="020B0604030504040204" pitchFamily="34" charset="0"/>
            </a:endParaRPr>
          </a:p>
          <a:p>
            <a:endParaRPr lang="en-GB" i="1" dirty="0">
              <a:solidFill>
                <a:schemeClr val="tx1">
                  <a:lumMod val="65000"/>
                  <a:lumOff val="35000"/>
                </a:schemeClr>
              </a:solidFill>
            </a:endParaRPr>
          </a:p>
        </p:txBody>
      </p:sp>
      <p:sp>
        <p:nvSpPr>
          <p:cNvPr id="4" name="Footer Placeholder 3">
            <a:extLst>
              <a:ext uri="{FF2B5EF4-FFF2-40B4-BE49-F238E27FC236}">
                <a16:creationId xmlns:a16="http://schemas.microsoft.com/office/drawing/2014/main" id="{6FDCC6F7-DA34-4679-9D47-1360579B893F}"/>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CF8E604D-9E1D-4BD3-AB58-B53465DC3A4C}"/>
              </a:ext>
            </a:extLst>
          </p:cNvPr>
          <p:cNvSpPr>
            <a:spLocks noGrp="1"/>
          </p:cNvSpPr>
          <p:nvPr>
            <p:ph type="sldNum" sz="quarter" idx="12"/>
          </p:nvPr>
        </p:nvSpPr>
        <p:spPr/>
        <p:txBody>
          <a:bodyPr/>
          <a:lstStyle/>
          <a:p>
            <a:fld id="{BFDCA1C4-9514-7B4F-976F-D92F7E296653}" type="slidenum">
              <a:rPr lang="fr-FR" smtClean="0"/>
              <a:pPr/>
              <a:t>10</a:t>
            </a:fld>
            <a:endParaRPr lang="fr-FR"/>
          </a:p>
        </p:txBody>
      </p:sp>
      <p:grpSp>
        <p:nvGrpSpPr>
          <p:cNvPr id="50" name="Group 49">
            <a:extLst>
              <a:ext uri="{FF2B5EF4-FFF2-40B4-BE49-F238E27FC236}">
                <a16:creationId xmlns:a16="http://schemas.microsoft.com/office/drawing/2014/main" id="{CFEB1689-858B-4618-8AD3-F13D95841362}"/>
              </a:ext>
            </a:extLst>
          </p:cNvPr>
          <p:cNvGrpSpPr/>
          <p:nvPr/>
        </p:nvGrpSpPr>
        <p:grpSpPr>
          <a:xfrm>
            <a:off x="1259326" y="2636912"/>
            <a:ext cx="2376225" cy="2385192"/>
            <a:chOff x="1008000" y="2772000"/>
            <a:chExt cx="1908000" cy="1915200"/>
          </a:xfrm>
        </p:grpSpPr>
        <p:pic>
          <p:nvPicPr>
            <p:cNvPr id="11" name="Picture 10">
              <a:extLst>
                <a:ext uri="{FF2B5EF4-FFF2-40B4-BE49-F238E27FC236}">
                  <a16:creationId xmlns:a16="http://schemas.microsoft.com/office/drawing/2014/main" id="{0EA28F82-C77A-4948-BFBB-153C14A1CF9C}"/>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l="17903" t="1752" r="13880" b="5049"/>
            <a:stretch/>
          </p:blipFill>
          <p:spPr>
            <a:xfrm>
              <a:off x="1008000" y="2772000"/>
              <a:ext cx="1908000" cy="1915200"/>
            </a:xfrm>
            <a:prstGeom prst="ellipse">
              <a:avLst/>
            </a:prstGeom>
          </p:spPr>
        </p:pic>
        <p:grpSp>
          <p:nvGrpSpPr>
            <p:cNvPr id="18" name="Group 17">
              <a:extLst>
                <a:ext uri="{FF2B5EF4-FFF2-40B4-BE49-F238E27FC236}">
                  <a16:creationId xmlns:a16="http://schemas.microsoft.com/office/drawing/2014/main" id="{46A5C76E-53D1-4836-AC0A-ADDBA409BDE7}"/>
                </a:ext>
              </a:extLst>
            </p:cNvPr>
            <p:cNvGrpSpPr/>
            <p:nvPr/>
          </p:nvGrpSpPr>
          <p:grpSpPr>
            <a:xfrm>
              <a:off x="1048799" y="2808000"/>
              <a:ext cx="1831201" cy="1846800"/>
              <a:chOff x="1048799" y="2808000"/>
              <a:chExt cx="1831201" cy="1846800"/>
            </a:xfrm>
          </p:grpSpPr>
          <p:cxnSp>
            <p:nvCxnSpPr>
              <p:cNvPr id="13" name="Straight Arrow Connector 12">
                <a:extLst>
                  <a:ext uri="{FF2B5EF4-FFF2-40B4-BE49-F238E27FC236}">
                    <a16:creationId xmlns:a16="http://schemas.microsoft.com/office/drawing/2014/main" id="{17B3DED2-B7C7-4BCF-8C98-8AF18E2FA8E5}"/>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4" name="Straight Arrow Connector 13">
                <a:extLst>
                  <a:ext uri="{FF2B5EF4-FFF2-40B4-BE49-F238E27FC236}">
                    <a16:creationId xmlns:a16="http://schemas.microsoft.com/office/drawing/2014/main" id="{D67EE027-50A3-433C-9AEF-93B23B85F527}"/>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5" name="Straight Arrow Connector 14">
                <a:extLst>
                  <a:ext uri="{FF2B5EF4-FFF2-40B4-BE49-F238E27FC236}">
                    <a16:creationId xmlns:a16="http://schemas.microsoft.com/office/drawing/2014/main" id="{6D068C4C-0ECE-4FEB-93B5-40924D40D196}"/>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CDA4BAC5-C50D-4DD6-93B7-D11632051EA7}"/>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nvGrpSpPr>
            <p:cNvPr id="23" name="Group 22">
              <a:extLst>
                <a:ext uri="{FF2B5EF4-FFF2-40B4-BE49-F238E27FC236}">
                  <a16:creationId xmlns:a16="http://schemas.microsoft.com/office/drawing/2014/main" id="{55E9F9FF-BB1E-462F-872E-30E6EF0C93E1}"/>
                </a:ext>
              </a:extLst>
            </p:cNvPr>
            <p:cNvGrpSpPr/>
            <p:nvPr/>
          </p:nvGrpSpPr>
          <p:grpSpPr>
            <a:xfrm rot="2700000">
              <a:off x="1045005" y="2806200"/>
              <a:ext cx="1831201" cy="1846800"/>
              <a:chOff x="1048799" y="2808000"/>
              <a:chExt cx="1831201" cy="1846800"/>
            </a:xfrm>
          </p:grpSpPr>
          <p:cxnSp>
            <p:nvCxnSpPr>
              <p:cNvPr id="24" name="Straight Arrow Connector 23">
                <a:extLst>
                  <a:ext uri="{FF2B5EF4-FFF2-40B4-BE49-F238E27FC236}">
                    <a16:creationId xmlns:a16="http://schemas.microsoft.com/office/drawing/2014/main" id="{9D17F05A-1F8A-4D48-94DC-E9902E46BCDC}"/>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5" name="Straight Arrow Connector 24">
                <a:extLst>
                  <a:ext uri="{FF2B5EF4-FFF2-40B4-BE49-F238E27FC236}">
                    <a16:creationId xmlns:a16="http://schemas.microsoft.com/office/drawing/2014/main" id="{0AA01A88-1D6E-4667-AAD2-0E0CC6046A0D}"/>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6" name="Straight Arrow Connector 25">
                <a:extLst>
                  <a:ext uri="{FF2B5EF4-FFF2-40B4-BE49-F238E27FC236}">
                    <a16:creationId xmlns:a16="http://schemas.microsoft.com/office/drawing/2014/main" id="{78F4C520-278D-4305-A98C-6A314598FC30}"/>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7" name="Straight Arrow Connector 26">
                <a:extLst>
                  <a:ext uri="{FF2B5EF4-FFF2-40B4-BE49-F238E27FC236}">
                    <a16:creationId xmlns:a16="http://schemas.microsoft.com/office/drawing/2014/main" id="{3CDC09FF-842B-45DE-BE38-E0DB289241B2}"/>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nvGrpSpPr>
            <p:cNvPr id="28" name="Group 27">
              <a:extLst>
                <a:ext uri="{FF2B5EF4-FFF2-40B4-BE49-F238E27FC236}">
                  <a16:creationId xmlns:a16="http://schemas.microsoft.com/office/drawing/2014/main" id="{1858B99F-F286-43EF-A7C1-9E23E9CDE925}"/>
                </a:ext>
              </a:extLst>
            </p:cNvPr>
            <p:cNvGrpSpPr/>
            <p:nvPr/>
          </p:nvGrpSpPr>
          <p:grpSpPr>
            <a:xfrm rot="900000">
              <a:off x="1048799" y="2806200"/>
              <a:ext cx="1831201" cy="1846800"/>
              <a:chOff x="1048799" y="2808000"/>
              <a:chExt cx="1831201" cy="1846800"/>
            </a:xfrm>
          </p:grpSpPr>
          <p:cxnSp>
            <p:nvCxnSpPr>
              <p:cNvPr id="29" name="Straight Arrow Connector 28">
                <a:extLst>
                  <a:ext uri="{FF2B5EF4-FFF2-40B4-BE49-F238E27FC236}">
                    <a16:creationId xmlns:a16="http://schemas.microsoft.com/office/drawing/2014/main" id="{99B0FCBD-FA30-470A-8B53-CF357E664F00}"/>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0" name="Straight Arrow Connector 29">
                <a:extLst>
                  <a:ext uri="{FF2B5EF4-FFF2-40B4-BE49-F238E27FC236}">
                    <a16:creationId xmlns:a16="http://schemas.microsoft.com/office/drawing/2014/main" id="{89AB5AC7-4A00-4EFC-BE8A-25783325238F}"/>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1" name="Straight Arrow Connector 30">
                <a:extLst>
                  <a:ext uri="{FF2B5EF4-FFF2-40B4-BE49-F238E27FC236}">
                    <a16:creationId xmlns:a16="http://schemas.microsoft.com/office/drawing/2014/main" id="{49774940-E09D-4A80-80D1-2DC3E748ECF1}"/>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2" name="Straight Arrow Connector 31">
                <a:extLst>
                  <a:ext uri="{FF2B5EF4-FFF2-40B4-BE49-F238E27FC236}">
                    <a16:creationId xmlns:a16="http://schemas.microsoft.com/office/drawing/2014/main" id="{69CFC718-2E0C-40D2-8A0E-18659B942D29}"/>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nvGrpSpPr>
            <p:cNvPr id="33" name="Group 32">
              <a:extLst>
                <a:ext uri="{FF2B5EF4-FFF2-40B4-BE49-F238E27FC236}">
                  <a16:creationId xmlns:a16="http://schemas.microsoft.com/office/drawing/2014/main" id="{95236213-F5F7-4512-8395-1BEA11E5A48C}"/>
                </a:ext>
              </a:extLst>
            </p:cNvPr>
            <p:cNvGrpSpPr/>
            <p:nvPr/>
          </p:nvGrpSpPr>
          <p:grpSpPr>
            <a:xfrm rot="1741265">
              <a:off x="1051198" y="2806200"/>
              <a:ext cx="1831201" cy="1846800"/>
              <a:chOff x="1048799" y="2808000"/>
              <a:chExt cx="1831201" cy="1846800"/>
            </a:xfrm>
          </p:grpSpPr>
          <p:cxnSp>
            <p:nvCxnSpPr>
              <p:cNvPr id="34" name="Straight Arrow Connector 33">
                <a:extLst>
                  <a:ext uri="{FF2B5EF4-FFF2-40B4-BE49-F238E27FC236}">
                    <a16:creationId xmlns:a16="http://schemas.microsoft.com/office/drawing/2014/main" id="{26A47E70-8F86-4C36-9F2C-2CC887457517}"/>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5" name="Straight Arrow Connector 34">
                <a:extLst>
                  <a:ext uri="{FF2B5EF4-FFF2-40B4-BE49-F238E27FC236}">
                    <a16:creationId xmlns:a16="http://schemas.microsoft.com/office/drawing/2014/main" id="{9C8BD781-BD9C-4134-8E9E-A2006B75FAC7}"/>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6" name="Straight Arrow Connector 35">
                <a:extLst>
                  <a:ext uri="{FF2B5EF4-FFF2-40B4-BE49-F238E27FC236}">
                    <a16:creationId xmlns:a16="http://schemas.microsoft.com/office/drawing/2014/main" id="{CCEAA396-05D1-48C3-B838-5D27448B05EC}"/>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7" name="Straight Arrow Connector 36">
                <a:extLst>
                  <a:ext uri="{FF2B5EF4-FFF2-40B4-BE49-F238E27FC236}">
                    <a16:creationId xmlns:a16="http://schemas.microsoft.com/office/drawing/2014/main" id="{46CD555C-6F9E-431C-B0AD-283F01283A0B}"/>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nvGrpSpPr>
            <p:cNvPr id="38" name="Group 37">
              <a:extLst>
                <a:ext uri="{FF2B5EF4-FFF2-40B4-BE49-F238E27FC236}">
                  <a16:creationId xmlns:a16="http://schemas.microsoft.com/office/drawing/2014/main" id="{1C5D6238-2028-442E-A2BF-32EDBE154482}"/>
                </a:ext>
              </a:extLst>
            </p:cNvPr>
            <p:cNvGrpSpPr/>
            <p:nvPr/>
          </p:nvGrpSpPr>
          <p:grpSpPr>
            <a:xfrm rot="3561687">
              <a:off x="1051198" y="2809800"/>
              <a:ext cx="1831201" cy="1846800"/>
              <a:chOff x="1048799" y="2808000"/>
              <a:chExt cx="1831201" cy="1846800"/>
            </a:xfrm>
          </p:grpSpPr>
          <p:cxnSp>
            <p:nvCxnSpPr>
              <p:cNvPr id="39" name="Straight Arrow Connector 38">
                <a:extLst>
                  <a:ext uri="{FF2B5EF4-FFF2-40B4-BE49-F238E27FC236}">
                    <a16:creationId xmlns:a16="http://schemas.microsoft.com/office/drawing/2014/main" id="{8BA01560-19CD-49AD-B6BD-27FF12312039}"/>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0" name="Straight Arrow Connector 39">
                <a:extLst>
                  <a:ext uri="{FF2B5EF4-FFF2-40B4-BE49-F238E27FC236}">
                    <a16:creationId xmlns:a16="http://schemas.microsoft.com/office/drawing/2014/main" id="{9D60EE3E-0D28-4CD0-9272-CED8B751DCF9}"/>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1" name="Straight Arrow Connector 40">
                <a:extLst>
                  <a:ext uri="{FF2B5EF4-FFF2-40B4-BE49-F238E27FC236}">
                    <a16:creationId xmlns:a16="http://schemas.microsoft.com/office/drawing/2014/main" id="{3B3CD358-0A53-47E1-8796-2DB0CEB730F6}"/>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2" name="Straight Arrow Connector 41">
                <a:extLst>
                  <a:ext uri="{FF2B5EF4-FFF2-40B4-BE49-F238E27FC236}">
                    <a16:creationId xmlns:a16="http://schemas.microsoft.com/office/drawing/2014/main" id="{21C63063-0FBF-4194-AA83-0F2A2460E8BC}"/>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nvGrpSpPr>
            <p:cNvPr id="43" name="Group 42">
              <a:extLst>
                <a:ext uri="{FF2B5EF4-FFF2-40B4-BE49-F238E27FC236}">
                  <a16:creationId xmlns:a16="http://schemas.microsoft.com/office/drawing/2014/main" id="{45D94612-69A3-4DFE-83A8-52CED35C3923}"/>
                </a:ext>
              </a:extLst>
            </p:cNvPr>
            <p:cNvGrpSpPr/>
            <p:nvPr/>
          </p:nvGrpSpPr>
          <p:grpSpPr>
            <a:xfrm rot="4402952">
              <a:off x="1053597" y="2809800"/>
              <a:ext cx="1831201" cy="1846800"/>
              <a:chOff x="1048799" y="2808000"/>
              <a:chExt cx="1831201" cy="1846800"/>
            </a:xfrm>
          </p:grpSpPr>
          <p:cxnSp>
            <p:nvCxnSpPr>
              <p:cNvPr id="44" name="Straight Arrow Connector 43">
                <a:extLst>
                  <a:ext uri="{FF2B5EF4-FFF2-40B4-BE49-F238E27FC236}">
                    <a16:creationId xmlns:a16="http://schemas.microsoft.com/office/drawing/2014/main" id="{18EFFB2E-8487-4524-8C6B-D8BCAB4AF39E}"/>
                  </a:ext>
                </a:extLst>
              </p:cNvPr>
              <p:cNvCxnSpPr>
                <a:cxnSpLocks/>
              </p:cNvCxnSpPr>
              <p:nvPr/>
            </p:nvCxnSpPr>
            <p:spPr>
              <a:xfrm>
                <a:off x="1962000" y="28080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5" name="Straight Arrow Connector 44">
                <a:extLst>
                  <a:ext uri="{FF2B5EF4-FFF2-40B4-BE49-F238E27FC236}">
                    <a16:creationId xmlns:a16="http://schemas.microsoft.com/office/drawing/2014/main" id="{362B0239-CB30-4769-A97F-90B033DD770D}"/>
                  </a:ext>
                </a:extLst>
              </p:cNvPr>
              <p:cNvCxnSpPr>
                <a:cxnSpLocks/>
              </p:cNvCxnSpPr>
              <p:nvPr/>
            </p:nvCxnSpPr>
            <p:spPr>
              <a:xfrm rot="5400000">
                <a:off x="2808000" y="36612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6" name="Straight Arrow Connector 45">
                <a:extLst>
                  <a:ext uri="{FF2B5EF4-FFF2-40B4-BE49-F238E27FC236}">
                    <a16:creationId xmlns:a16="http://schemas.microsoft.com/office/drawing/2014/main" id="{5DD5F31D-B2DF-4F9F-8CFB-41A2759A2716}"/>
                  </a:ext>
                </a:extLst>
              </p:cNvPr>
              <p:cNvCxnSpPr>
                <a:cxnSpLocks/>
              </p:cNvCxnSpPr>
              <p:nvPr/>
            </p:nvCxnSpPr>
            <p:spPr>
              <a:xfrm rot="10800000">
                <a:off x="1966799" y="45108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47" name="Straight Arrow Connector 46">
                <a:extLst>
                  <a:ext uri="{FF2B5EF4-FFF2-40B4-BE49-F238E27FC236}">
                    <a16:creationId xmlns:a16="http://schemas.microsoft.com/office/drawing/2014/main" id="{7DCDD2FD-BD28-4D1C-BC42-122146BCA2DD}"/>
                  </a:ext>
                </a:extLst>
              </p:cNvPr>
              <p:cNvCxnSpPr>
                <a:cxnSpLocks/>
              </p:cNvCxnSpPr>
              <p:nvPr/>
            </p:nvCxnSpPr>
            <p:spPr>
              <a:xfrm rot="16200000">
                <a:off x="1120799" y="3657600"/>
                <a:ext cx="0" cy="14400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grpSp>
      <p:sp>
        <p:nvSpPr>
          <p:cNvPr id="48" name="Content Placeholder 2">
            <a:extLst>
              <a:ext uri="{FF2B5EF4-FFF2-40B4-BE49-F238E27FC236}">
                <a16:creationId xmlns:a16="http://schemas.microsoft.com/office/drawing/2014/main" id="{E589D64A-F5B2-4C95-B685-A769C1C35DB1}"/>
              </a:ext>
            </a:extLst>
          </p:cNvPr>
          <p:cNvSpPr txBox="1">
            <a:spLocks/>
          </p:cNvSpPr>
          <p:nvPr/>
        </p:nvSpPr>
        <p:spPr>
          <a:xfrm>
            <a:off x="457200" y="5156804"/>
            <a:ext cx="4040188" cy="64274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just">
              <a:buFont typeface="Wingdings" charset="2"/>
              <a:buNone/>
            </a:pPr>
            <a:r>
              <a:rPr lang="en-GB" altLang="en-US" sz="1400" i="1" dirty="0">
                <a:solidFill>
                  <a:schemeClr val="tx1">
                    <a:lumMod val="65000"/>
                    <a:lumOff val="35000"/>
                  </a:schemeClr>
                </a:solidFill>
              </a:rPr>
              <a:t>Target on the </a:t>
            </a:r>
            <a:r>
              <a:rPr lang="en-GB" altLang="en-US" sz="1400" b="1" i="1" dirty="0">
                <a:solidFill>
                  <a:schemeClr val="tx1">
                    <a:lumMod val="65000"/>
                    <a:lumOff val="35000"/>
                  </a:schemeClr>
                </a:solidFill>
              </a:rPr>
              <a:t>increase of stress in the coil </a:t>
            </a:r>
            <a:r>
              <a:rPr lang="en-GB" altLang="en-US" sz="1400" i="1" dirty="0">
                <a:solidFill>
                  <a:schemeClr val="tx1">
                    <a:lumMod val="65000"/>
                    <a:lumOff val="35000"/>
                  </a:schemeClr>
                </a:solidFill>
              </a:rPr>
              <a:t>at room temperature after welding has been decreased from 8±8 MPa to </a:t>
            </a:r>
            <a:r>
              <a:rPr lang="en-GB" altLang="en-US" sz="1400" b="1" i="1" dirty="0">
                <a:solidFill>
                  <a:schemeClr val="tx1">
                    <a:lumMod val="65000"/>
                    <a:lumOff val="35000"/>
                  </a:schemeClr>
                </a:solidFill>
              </a:rPr>
              <a:t>0+8 MPa</a:t>
            </a:r>
          </a:p>
        </p:txBody>
      </p:sp>
      <p:sp>
        <p:nvSpPr>
          <p:cNvPr id="52" name="Freeform: Shape 51">
            <a:extLst>
              <a:ext uri="{FF2B5EF4-FFF2-40B4-BE49-F238E27FC236}">
                <a16:creationId xmlns:a16="http://schemas.microsoft.com/office/drawing/2014/main" id="{2167AD8F-4638-4CBC-AFC7-4687BFAE4D43}"/>
              </a:ext>
            </a:extLst>
          </p:cNvPr>
          <p:cNvSpPr/>
          <p:nvPr/>
        </p:nvSpPr>
        <p:spPr>
          <a:xfrm>
            <a:off x="3520633" y="3870149"/>
            <a:ext cx="269081" cy="311943"/>
          </a:xfrm>
          <a:custGeom>
            <a:avLst/>
            <a:gdLst>
              <a:gd name="connsiteX0" fmla="*/ 223838 w 269081"/>
              <a:gd name="connsiteY0" fmla="*/ 183356 h 311943"/>
              <a:gd name="connsiteX1" fmla="*/ 269081 w 269081"/>
              <a:gd name="connsiteY1" fmla="*/ 147637 h 311943"/>
              <a:gd name="connsiteX2" fmla="*/ 235744 w 269081"/>
              <a:gd name="connsiteY2" fmla="*/ 311943 h 311943"/>
              <a:gd name="connsiteX3" fmla="*/ 100013 w 269081"/>
              <a:gd name="connsiteY3" fmla="*/ 309562 h 311943"/>
              <a:gd name="connsiteX4" fmla="*/ 130969 w 269081"/>
              <a:gd name="connsiteY4" fmla="*/ 273843 h 311943"/>
              <a:gd name="connsiteX5" fmla="*/ 0 w 269081"/>
              <a:gd name="connsiteY5" fmla="*/ 42862 h 311943"/>
              <a:gd name="connsiteX6" fmla="*/ 33338 w 269081"/>
              <a:gd name="connsiteY6" fmla="*/ 0 h 311943"/>
              <a:gd name="connsiteX7" fmla="*/ 223838 w 269081"/>
              <a:gd name="connsiteY7" fmla="*/ 183356 h 31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081" h="311943">
                <a:moveTo>
                  <a:pt x="223838" y="183356"/>
                </a:moveTo>
                <a:lnTo>
                  <a:pt x="269081" y="147637"/>
                </a:lnTo>
                <a:lnTo>
                  <a:pt x="235744" y="311943"/>
                </a:lnTo>
                <a:lnTo>
                  <a:pt x="100013" y="309562"/>
                </a:lnTo>
                <a:lnTo>
                  <a:pt x="130969" y="273843"/>
                </a:lnTo>
                <a:lnTo>
                  <a:pt x="0" y="42862"/>
                </a:lnTo>
                <a:lnTo>
                  <a:pt x="33338" y="0"/>
                </a:lnTo>
                <a:lnTo>
                  <a:pt x="223838" y="183356"/>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3" name="Freeform: Shape 52">
            <a:extLst>
              <a:ext uri="{FF2B5EF4-FFF2-40B4-BE49-F238E27FC236}">
                <a16:creationId xmlns:a16="http://schemas.microsoft.com/office/drawing/2014/main" id="{AC45476B-6F02-4537-9175-A73B5C13134E}"/>
              </a:ext>
            </a:extLst>
          </p:cNvPr>
          <p:cNvSpPr/>
          <p:nvPr/>
        </p:nvSpPr>
        <p:spPr>
          <a:xfrm flipH="1">
            <a:off x="1124785" y="3870149"/>
            <a:ext cx="269081" cy="311943"/>
          </a:xfrm>
          <a:custGeom>
            <a:avLst/>
            <a:gdLst>
              <a:gd name="connsiteX0" fmla="*/ 223838 w 269081"/>
              <a:gd name="connsiteY0" fmla="*/ 183356 h 311943"/>
              <a:gd name="connsiteX1" fmla="*/ 269081 w 269081"/>
              <a:gd name="connsiteY1" fmla="*/ 147637 h 311943"/>
              <a:gd name="connsiteX2" fmla="*/ 235744 w 269081"/>
              <a:gd name="connsiteY2" fmla="*/ 311943 h 311943"/>
              <a:gd name="connsiteX3" fmla="*/ 100013 w 269081"/>
              <a:gd name="connsiteY3" fmla="*/ 309562 h 311943"/>
              <a:gd name="connsiteX4" fmla="*/ 130969 w 269081"/>
              <a:gd name="connsiteY4" fmla="*/ 273843 h 311943"/>
              <a:gd name="connsiteX5" fmla="*/ 0 w 269081"/>
              <a:gd name="connsiteY5" fmla="*/ 42862 h 311943"/>
              <a:gd name="connsiteX6" fmla="*/ 33338 w 269081"/>
              <a:gd name="connsiteY6" fmla="*/ 0 h 311943"/>
              <a:gd name="connsiteX7" fmla="*/ 223838 w 269081"/>
              <a:gd name="connsiteY7" fmla="*/ 183356 h 31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081" h="311943">
                <a:moveTo>
                  <a:pt x="223838" y="183356"/>
                </a:moveTo>
                <a:lnTo>
                  <a:pt x="269081" y="147637"/>
                </a:lnTo>
                <a:lnTo>
                  <a:pt x="235744" y="311943"/>
                </a:lnTo>
                <a:lnTo>
                  <a:pt x="100013" y="309562"/>
                </a:lnTo>
                <a:lnTo>
                  <a:pt x="130969" y="273843"/>
                </a:lnTo>
                <a:lnTo>
                  <a:pt x="0" y="42862"/>
                </a:lnTo>
                <a:lnTo>
                  <a:pt x="33338" y="0"/>
                </a:lnTo>
                <a:lnTo>
                  <a:pt x="223838" y="183356"/>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11" name="Picture 110">
            <a:extLst>
              <a:ext uri="{FF2B5EF4-FFF2-40B4-BE49-F238E27FC236}">
                <a16:creationId xmlns:a16="http://schemas.microsoft.com/office/drawing/2014/main" id="{BFD349A2-4447-4023-B5AC-CF2622972D10}"/>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45024" y="2572712"/>
            <a:ext cx="4520477" cy="1288336"/>
          </a:xfrm>
          <a:prstGeom prst="rect">
            <a:avLst/>
          </a:prstGeom>
        </p:spPr>
      </p:pic>
    </p:spTree>
    <p:extLst>
      <p:ext uri="{BB962C8B-B14F-4D97-AF65-F5344CB8AC3E}">
        <p14:creationId xmlns:p14="http://schemas.microsoft.com/office/powerpoint/2010/main" val="2424814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AA33715D-6858-4276-887C-8A62BFD3F707}"/>
              </a:ext>
            </a:extLst>
          </p:cNvPr>
          <p:cNvSpPr txBox="1"/>
          <p:nvPr/>
        </p:nvSpPr>
        <p:spPr>
          <a:xfrm>
            <a:off x="3883088" y="1052736"/>
            <a:ext cx="5441439" cy="369332"/>
          </a:xfrm>
          <a:prstGeom prst="rect">
            <a:avLst/>
          </a:prstGeom>
          <a:noFill/>
        </p:spPr>
        <p:txBody>
          <a:bodyPr wrap="square">
            <a:spAutoFit/>
          </a:bodyPr>
          <a:lstStyle/>
          <a:p>
            <a:pPr>
              <a:tabLst>
                <a:tab pos="1073150" algn="l"/>
              </a:tabLst>
            </a:pPr>
            <a:r>
              <a:rPr lang="en-US" sz="1800" i="1" dirty="0" err="1">
                <a:solidFill>
                  <a:schemeClr val="tx1">
                    <a:lumMod val="65000"/>
                    <a:lumOff val="35000"/>
                  </a:schemeClr>
                </a:solidFill>
              </a:rPr>
              <a:t>Ldev</a:t>
            </a:r>
            <a:r>
              <a:rPr lang="en-US" sz="1800" i="1" baseline="-25000" dirty="0" err="1">
                <a:solidFill>
                  <a:schemeClr val="tx1">
                    <a:lumMod val="65000"/>
                    <a:lumOff val="35000"/>
                  </a:schemeClr>
                </a:solidFill>
              </a:rPr>
              <a:t>Shells</a:t>
            </a:r>
            <a:r>
              <a:rPr lang="en-US" sz="1800" i="1" dirty="0">
                <a:solidFill>
                  <a:schemeClr val="tx1">
                    <a:lumMod val="65000"/>
                    <a:lumOff val="35000"/>
                  </a:schemeClr>
                </a:solidFill>
              </a:rPr>
              <a:t>=	</a:t>
            </a:r>
            <a:r>
              <a:rPr lang="en-US" sz="1800" i="1" dirty="0" err="1">
                <a:solidFill>
                  <a:schemeClr val="tx1">
                    <a:lumMod val="65000"/>
                    <a:lumOff val="35000"/>
                  </a:schemeClr>
                </a:solidFill>
              </a:rPr>
              <a:t>Ldev</a:t>
            </a:r>
            <a:r>
              <a:rPr lang="en-US" sz="1800" i="1" baseline="-25000" dirty="0" err="1">
                <a:solidFill>
                  <a:schemeClr val="tx1">
                    <a:lumMod val="65000"/>
                    <a:lumOff val="35000"/>
                  </a:schemeClr>
                </a:solidFill>
              </a:rPr>
              <a:t>Mag</a:t>
            </a:r>
            <a:r>
              <a:rPr lang="en-US" sz="1800" i="1" baseline="-50000" dirty="0" err="1">
                <a:solidFill>
                  <a:schemeClr val="tx1">
                    <a:lumMod val="65000"/>
                    <a:lumOff val="35000"/>
                  </a:schemeClr>
                </a:solidFill>
              </a:rPr>
              <a:t>max</a:t>
            </a:r>
            <a:r>
              <a:rPr lang="en-US" sz="1800" i="1" dirty="0">
                <a:solidFill>
                  <a:schemeClr val="tx1">
                    <a:lumMod val="65000"/>
                    <a:lumOff val="35000"/>
                  </a:schemeClr>
                </a:solidFill>
              </a:rPr>
              <a:t> + 2x shrinkage – 2x root gap</a:t>
            </a:r>
          </a:p>
        </p:txBody>
      </p:sp>
      <p:sp>
        <p:nvSpPr>
          <p:cNvPr id="2" name="Title 1">
            <a:extLst>
              <a:ext uri="{FF2B5EF4-FFF2-40B4-BE49-F238E27FC236}">
                <a16:creationId xmlns:a16="http://schemas.microsoft.com/office/drawing/2014/main" id="{27400DBA-DE4A-4127-A448-5C5880DA6A6A}"/>
              </a:ext>
            </a:extLst>
          </p:cNvPr>
          <p:cNvSpPr>
            <a:spLocks noGrp="1"/>
          </p:cNvSpPr>
          <p:nvPr>
            <p:ph type="title"/>
          </p:nvPr>
        </p:nvSpPr>
        <p:spPr/>
        <p:txBody>
          <a:bodyPr/>
          <a:lstStyle/>
          <a:p>
            <a:r>
              <a:rPr lang="en-GB" dirty="0"/>
              <a:t>Determination of the shell developed length</a:t>
            </a:r>
          </a:p>
        </p:txBody>
      </p:sp>
      <p:pic>
        <p:nvPicPr>
          <p:cNvPr id="9" name="Content Placeholder 8">
            <a:extLst>
              <a:ext uri="{FF2B5EF4-FFF2-40B4-BE49-F238E27FC236}">
                <a16:creationId xmlns:a16="http://schemas.microsoft.com/office/drawing/2014/main" id="{FC8520F2-E6E5-4254-B4FD-BAED4AA073CC}"/>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6841773" y="1584326"/>
            <a:ext cx="607500" cy="1080000"/>
          </a:xfrm>
        </p:spPr>
      </p:pic>
      <p:sp>
        <p:nvSpPr>
          <p:cNvPr id="4" name="Footer Placeholder 3">
            <a:extLst>
              <a:ext uri="{FF2B5EF4-FFF2-40B4-BE49-F238E27FC236}">
                <a16:creationId xmlns:a16="http://schemas.microsoft.com/office/drawing/2014/main" id="{DC3D4DDB-2E96-47C2-9A74-EF70382DA86B}"/>
              </a:ext>
            </a:extLst>
          </p:cNvPr>
          <p:cNvSpPr>
            <a:spLocks noGrp="1"/>
          </p:cNvSpPr>
          <p:nvPr>
            <p:ph type="ftr" sz="quarter" idx="11"/>
          </p:nvPr>
        </p:nvSpPr>
        <p:spPr/>
        <p:txBody>
          <a:bodyPr/>
          <a:lstStyle/>
          <a:p>
            <a:r>
              <a:rPr lang="en-GB" noProof="0"/>
              <a:t>H. Prin - Cold mass design and assembly review</a:t>
            </a:r>
          </a:p>
        </p:txBody>
      </p:sp>
      <p:grpSp>
        <p:nvGrpSpPr>
          <p:cNvPr id="36" name="Group 35">
            <a:extLst>
              <a:ext uri="{FF2B5EF4-FFF2-40B4-BE49-F238E27FC236}">
                <a16:creationId xmlns:a16="http://schemas.microsoft.com/office/drawing/2014/main" id="{637DC7F8-3A23-498B-873E-EFE569598160}"/>
              </a:ext>
            </a:extLst>
          </p:cNvPr>
          <p:cNvGrpSpPr/>
          <p:nvPr/>
        </p:nvGrpSpPr>
        <p:grpSpPr>
          <a:xfrm>
            <a:off x="33799" y="996604"/>
            <a:ext cx="4491581" cy="3727918"/>
            <a:chOff x="362832" y="971820"/>
            <a:chExt cx="4137160" cy="3433756"/>
          </a:xfrm>
        </p:grpSpPr>
        <p:grpSp>
          <p:nvGrpSpPr>
            <p:cNvPr id="10" name="Group 9">
              <a:extLst>
                <a:ext uri="{FF2B5EF4-FFF2-40B4-BE49-F238E27FC236}">
                  <a16:creationId xmlns:a16="http://schemas.microsoft.com/office/drawing/2014/main" id="{5214F505-CB75-4ACD-BBE8-6BFB22FA5010}"/>
                </a:ext>
              </a:extLst>
            </p:cNvPr>
            <p:cNvGrpSpPr/>
            <p:nvPr/>
          </p:nvGrpSpPr>
          <p:grpSpPr>
            <a:xfrm>
              <a:off x="362832" y="1218851"/>
              <a:ext cx="3675594" cy="3186725"/>
              <a:chOff x="3717038" y="1047750"/>
              <a:chExt cx="6538210" cy="5668601"/>
            </a:xfrm>
          </p:grpSpPr>
          <p:pic>
            <p:nvPicPr>
              <p:cNvPr id="11" name="Picture 10">
                <a:extLst>
                  <a:ext uri="{FF2B5EF4-FFF2-40B4-BE49-F238E27FC236}">
                    <a16:creationId xmlns:a16="http://schemas.microsoft.com/office/drawing/2014/main" id="{1DF37B3F-277C-4AA0-8D95-3FCB2C6FEC92}"/>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l="16603"/>
              <a:stretch/>
            </p:blipFill>
            <p:spPr>
              <a:xfrm>
                <a:off x="3820914" y="1047750"/>
                <a:ext cx="6434334" cy="5668601"/>
              </a:xfrm>
              <a:prstGeom prst="rect">
                <a:avLst/>
              </a:prstGeom>
            </p:spPr>
          </p:pic>
          <p:sp>
            <p:nvSpPr>
              <p:cNvPr id="12" name="Oval 6">
                <a:extLst>
                  <a:ext uri="{FF2B5EF4-FFF2-40B4-BE49-F238E27FC236}">
                    <a16:creationId xmlns:a16="http://schemas.microsoft.com/office/drawing/2014/main" id="{44FF0033-54C7-4E61-A697-3051853BEA94}"/>
                  </a:ext>
                </a:extLst>
              </p:cNvPr>
              <p:cNvSpPr/>
              <p:nvPr/>
            </p:nvSpPr>
            <p:spPr>
              <a:xfrm>
                <a:off x="3960451" y="3746152"/>
                <a:ext cx="5191862" cy="2646537"/>
              </a:xfrm>
              <a:custGeom>
                <a:avLst/>
                <a:gdLst>
                  <a:gd name="connsiteX0" fmla="*/ 0 w 5203768"/>
                  <a:gd name="connsiteY0" fmla="*/ 2601884 h 5203768"/>
                  <a:gd name="connsiteX1" fmla="*/ 2601884 w 5203768"/>
                  <a:gd name="connsiteY1" fmla="*/ 0 h 5203768"/>
                  <a:gd name="connsiteX2" fmla="*/ 5203768 w 5203768"/>
                  <a:gd name="connsiteY2" fmla="*/ 2601884 h 5203768"/>
                  <a:gd name="connsiteX3" fmla="*/ 2601884 w 5203768"/>
                  <a:gd name="connsiteY3" fmla="*/ 5203768 h 5203768"/>
                  <a:gd name="connsiteX4" fmla="*/ 0 w 5203768"/>
                  <a:gd name="connsiteY4"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4" fmla="*/ 2693324 w 5203768"/>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4" fmla="*/ 2693469 w 5203913"/>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5203768 w 5203768"/>
                  <a:gd name="connsiteY0" fmla="*/ 0 h 2601884"/>
                  <a:gd name="connsiteX1" fmla="*/ 2601884 w 5203768"/>
                  <a:gd name="connsiteY1" fmla="*/ 2601884 h 2601884"/>
                  <a:gd name="connsiteX2" fmla="*/ 0 w 5203768"/>
                  <a:gd name="connsiteY2" fmla="*/ 0 h 2601884"/>
                  <a:gd name="connsiteX0" fmla="*/ 5191862 w 5191862"/>
                  <a:gd name="connsiteY0" fmla="*/ 40482 h 2642394"/>
                  <a:gd name="connsiteX1" fmla="*/ 2589978 w 5191862"/>
                  <a:gd name="connsiteY1" fmla="*/ 2642366 h 2642394"/>
                  <a:gd name="connsiteX2" fmla="*/ 0 w 5191862"/>
                  <a:gd name="connsiteY2" fmla="*/ 0 h 2642394"/>
                  <a:gd name="connsiteX0" fmla="*/ 5191862 w 5191862"/>
                  <a:gd name="connsiteY0" fmla="*/ 40482 h 2644318"/>
                  <a:gd name="connsiteX1" fmla="*/ 2589978 w 5191862"/>
                  <a:gd name="connsiteY1" fmla="*/ 2642366 h 2644318"/>
                  <a:gd name="connsiteX2" fmla="*/ 0 w 5191862"/>
                  <a:gd name="connsiteY2" fmla="*/ 0 h 2644318"/>
                  <a:gd name="connsiteX0" fmla="*/ 5191862 w 5191862"/>
                  <a:gd name="connsiteY0" fmla="*/ 40482 h 2642777"/>
                  <a:gd name="connsiteX1" fmla="*/ 2589978 w 5191862"/>
                  <a:gd name="connsiteY1" fmla="*/ 2642366 h 2642777"/>
                  <a:gd name="connsiteX2" fmla="*/ 0 w 5191862"/>
                  <a:gd name="connsiteY2" fmla="*/ 0 h 2642777"/>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537"/>
                  <a:gd name="connsiteX1" fmla="*/ 2589978 w 5191862"/>
                  <a:gd name="connsiteY1" fmla="*/ 2646334 h 2646537"/>
                  <a:gd name="connsiteX2" fmla="*/ 0 w 5191862"/>
                  <a:gd name="connsiteY2" fmla="*/ 3968 h 2646537"/>
                  <a:gd name="connsiteX0" fmla="*/ 5191862 w 5191862"/>
                  <a:gd name="connsiteY0" fmla="*/ 0 h 2646699"/>
                  <a:gd name="connsiteX1" fmla="*/ 2589978 w 5191862"/>
                  <a:gd name="connsiteY1" fmla="*/ 2646334 h 2646699"/>
                  <a:gd name="connsiteX2" fmla="*/ 0 w 5191862"/>
                  <a:gd name="connsiteY2" fmla="*/ 3968 h 2646699"/>
                  <a:gd name="connsiteX0" fmla="*/ 5191862 w 5191862"/>
                  <a:gd name="connsiteY0" fmla="*/ 0 h 2646537"/>
                  <a:gd name="connsiteX1" fmla="*/ 2589978 w 5191862"/>
                  <a:gd name="connsiteY1" fmla="*/ 2646334 h 2646537"/>
                  <a:gd name="connsiteX2" fmla="*/ 0 w 5191862"/>
                  <a:gd name="connsiteY2" fmla="*/ 3968 h 2646537"/>
                </a:gdLst>
                <a:ahLst/>
                <a:cxnLst>
                  <a:cxn ang="0">
                    <a:pos x="connsiteX0" y="connsiteY0"/>
                  </a:cxn>
                  <a:cxn ang="0">
                    <a:pos x="connsiteX1" y="connsiteY1"/>
                  </a:cxn>
                  <a:cxn ang="0">
                    <a:pos x="connsiteX2" y="connsiteY2"/>
                  </a:cxn>
                </a:cxnLst>
                <a:rect l="l" t="t" r="r" b="b"/>
                <a:pathLst>
                  <a:path w="5191862" h="2646537">
                    <a:moveTo>
                      <a:pt x="5191862" y="0"/>
                    </a:moveTo>
                    <a:cubicBezTo>
                      <a:pt x="5191862" y="1436981"/>
                      <a:pt x="4115688" y="2664723"/>
                      <a:pt x="2589978" y="2646334"/>
                    </a:cubicBezTo>
                    <a:cubicBezTo>
                      <a:pt x="1064268" y="2627945"/>
                      <a:pt x="84513" y="1421289"/>
                      <a:pt x="0" y="3968"/>
                    </a:cubicBezTo>
                  </a:path>
                </a:pathLst>
              </a:custGeom>
              <a:noFill/>
              <a:ln w="76200">
                <a:tailEnd w="sm" len="s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6">
                <a:extLst>
                  <a:ext uri="{FF2B5EF4-FFF2-40B4-BE49-F238E27FC236}">
                    <a16:creationId xmlns:a16="http://schemas.microsoft.com/office/drawing/2014/main" id="{854A715E-4F46-435E-B03D-5F029B04B805}"/>
                  </a:ext>
                </a:extLst>
              </p:cNvPr>
              <p:cNvSpPr/>
              <p:nvPr/>
            </p:nvSpPr>
            <p:spPr>
              <a:xfrm flipV="1">
                <a:off x="3960451" y="1073683"/>
                <a:ext cx="5191862" cy="2646537"/>
              </a:xfrm>
              <a:custGeom>
                <a:avLst/>
                <a:gdLst>
                  <a:gd name="connsiteX0" fmla="*/ 0 w 5203768"/>
                  <a:gd name="connsiteY0" fmla="*/ 2601884 h 5203768"/>
                  <a:gd name="connsiteX1" fmla="*/ 2601884 w 5203768"/>
                  <a:gd name="connsiteY1" fmla="*/ 0 h 5203768"/>
                  <a:gd name="connsiteX2" fmla="*/ 5203768 w 5203768"/>
                  <a:gd name="connsiteY2" fmla="*/ 2601884 h 5203768"/>
                  <a:gd name="connsiteX3" fmla="*/ 2601884 w 5203768"/>
                  <a:gd name="connsiteY3" fmla="*/ 5203768 h 5203768"/>
                  <a:gd name="connsiteX4" fmla="*/ 0 w 5203768"/>
                  <a:gd name="connsiteY4"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4" fmla="*/ 2693324 w 5203768"/>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4" fmla="*/ 2693469 w 5203913"/>
                  <a:gd name="connsiteY4" fmla="*/ 91440 h 5203768"/>
                  <a:gd name="connsiteX0" fmla="*/ 2602029 w 5203913"/>
                  <a:gd name="connsiteY0" fmla="*/ 0 h 5203768"/>
                  <a:gd name="connsiteX1" fmla="*/ 5203913 w 5203913"/>
                  <a:gd name="connsiteY1" fmla="*/ 2601884 h 5203768"/>
                  <a:gd name="connsiteX2" fmla="*/ 2602029 w 5203913"/>
                  <a:gd name="connsiteY2" fmla="*/ 5203768 h 5203768"/>
                  <a:gd name="connsiteX3" fmla="*/ 145 w 5203913"/>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2601884 w 5203768"/>
                  <a:gd name="connsiteY0" fmla="*/ 0 h 5203768"/>
                  <a:gd name="connsiteX1" fmla="*/ 5203768 w 5203768"/>
                  <a:gd name="connsiteY1" fmla="*/ 2601884 h 5203768"/>
                  <a:gd name="connsiteX2" fmla="*/ 2601884 w 5203768"/>
                  <a:gd name="connsiteY2" fmla="*/ 5203768 h 5203768"/>
                  <a:gd name="connsiteX3" fmla="*/ 0 w 5203768"/>
                  <a:gd name="connsiteY3" fmla="*/ 2601884 h 5203768"/>
                  <a:gd name="connsiteX0" fmla="*/ 5203768 w 5203768"/>
                  <a:gd name="connsiteY0" fmla="*/ 0 h 2601884"/>
                  <a:gd name="connsiteX1" fmla="*/ 2601884 w 5203768"/>
                  <a:gd name="connsiteY1" fmla="*/ 2601884 h 2601884"/>
                  <a:gd name="connsiteX2" fmla="*/ 0 w 5203768"/>
                  <a:gd name="connsiteY2" fmla="*/ 0 h 2601884"/>
                  <a:gd name="connsiteX0" fmla="*/ 5191862 w 5191862"/>
                  <a:gd name="connsiteY0" fmla="*/ 40482 h 2642394"/>
                  <a:gd name="connsiteX1" fmla="*/ 2589978 w 5191862"/>
                  <a:gd name="connsiteY1" fmla="*/ 2642366 h 2642394"/>
                  <a:gd name="connsiteX2" fmla="*/ 0 w 5191862"/>
                  <a:gd name="connsiteY2" fmla="*/ 0 h 2642394"/>
                  <a:gd name="connsiteX0" fmla="*/ 5191862 w 5191862"/>
                  <a:gd name="connsiteY0" fmla="*/ 40482 h 2644318"/>
                  <a:gd name="connsiteX1" fmla="*/ 2589978 w 5191862"/>
                  <a:gd name="connsiteY1" fmla="*/ 2642366 h 2644318"/>
                  <a:gd name="connsiteX2" fmla="*/ 0 w 5191862"/>
                  <a:gd name="connsiteY2" fmla="*/ 0 h 2644318"/>
                  <a:gd name="connsiteX0" fmla="*/ 5191862 w 5191862"/>
                  <a:gd name="connsiteY0" fmla="*/ 40482 h 2642777"/>
                  <a:gd name="connsiteX1" fmla="*/ 2589978 w 5191862"/>
                  <a:gd name="connsiteY1" fmla="*/ 2642366 h 2642777"/>
                  <a:gd name="connsiteX2" fmla="*/ 0 w 5191862"/>
                  <a:gd name="connsiteY2" fmla="*/ 0 h 2642777"/>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334"/>
                  <a:gd name="connsiteX1" fmla="*/ 2589978 w 5191862"/>
                  <a:gd name="connsiteY1" fmla="*/ 2646334 h 2646334"/>
                  <a:gd name="connsiteX2" fmla="*/ 0 w 5191862"/>
                  <a:gd name="connsiteY2" fmla="*/ 3968 h 2646334"/>
                  <a:gd name="connsiteX0" fmla="*/ 5191862 w 5191862"/>
                  <a:gd name="connsiteY0" fmla="*/ 0 h 2646537"/>
                  <a:gd name="connsiteX1" fmla="*/ 2589978 w 5191862"/>
                  <a:gd name="connsiteY1" fmla="*/ 2646334 h 2646537"/>
                  <a:gd name="connsiteX2" fmla="*/ 0 w 5191862"/>
                  <a:gd name="connsiteY2" fmla="*/ 3968 h 2646537"/>
                  <a:gd name="connsiteX0" fmla="*/ 5191862 w 5191862"/>
                  <a:gd name="connsiteY0" fmla="*/ 0 h 2646699"/>
                  <a:gd name="connsiteX1" fmla="*/ 2589978 w 5191862"/>
                  <a:gd name="connsiteY1" fmla="*/ 2646334 h 2646699"/>
                  <a:gd name="connsiteX2" fmla="*/ 0 w 5191862"/>
                  <a:gd name="connsiteY2" fmla="*/ 3968 h 2646699"/>
                  <a:gd name="connsiteX0" fmla="*/ 5191862 w 5191862"/>
                  <a:gd name="connsiteY0" fmla="*/ 0 h 2646537"/>
                  <a:gd name="connsiteX1" fmla="*/ 2589978 w 5191862"/>
                  <a:gd name="connsiteY1" fmla="*/ 2646334 h 2646537"/>
                  <a:gd name="connsiteX2" fmla="*/ 0 w 5191862"/>
                  <a:gd name="connsiteY2" fmla="*/ 3968 h 2646537"/>
                </a:gdLst>
                <a:ahLst/>
                <a:cxnLst>
                  <a:cxn ang="0">
                    <a:pos x="connsiteX0" y="connsiteY0"/>
                  </a:cxn>
                  <a:cxn ang="0">
                    <a:pos x="connsiteX1" y="connsiteY1"/>
                  </a:cxn>
                  <a:cxn ang="0">
                    <a:pos x="connsiteX2" y="connsiteY2"/>
                  </a:cxn>
                </a:cxnLst>
                <a:rect l="l" t="t" r="r" b="b"/>
                <a:pathLst>
                  <a:path w="5191862" h="2646537">
                    <a:moveTo>
                      <a:pt x="5191862" y="0"/>
                    </a:moveTo>
                    <a:cubicBezTo>
                      <a:pt x="5191862" y="1436981"/>
                      <a:pt x="4115688" y="2664723"/>
                      <a:pt x="2589978" y="2646334"/>
                    </a:cubicBezTo>
                    <a:cubicBezTo>
                      <a:pt x="1064268" y="2627945"/>
                      <a:pt x="84513" y="1421289"/>
                      <a:pt x="0" y="3968"/>
                    </a:cubicBezTo>
                  </a:path>
                </a:pathLst>
              </a:custGeom>
              <a:noFill/>
              <a:ln w="76200">
                <a:tailEnd w="sm" len="s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Diagonal Stripe 13">
                <a:extLst>
                  <a:ext uri="{FF2B5EF4-FFF2-40B4-BE49-F238E27FC236}">
                    <a16:creationId xmlns:a16="http://schemas.microsoft.com/office/drawing/2014/main" id="{DFE69207-EF37-4C9D-B642-3EC53E37F765}"/>
                  </a:ext>
                </a:extLst>
              </p:cNvPr>
              <p:cNvSpPr/>
              <p:nvPr/>
            </p:nvSpPr>
            <p:spPr>
              <a:xfrm rot="8100000">
                <a:off x="3717038" y="3612543"/>
                <a:ext cx="282962" cy="258548"/>
              </a:xfrm>
              <a:prstGeom prst="diagStripe">
                <a:avLst>
                  <a:gd name="adj" fmla="val 33916"/>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5" name="Diagonal Stripe 14">
                <a:extLst>
                  <a:ext uri="{FF2B5EF4-FFF2-40B4-BE49-F238E27FC236}">
                    <a16:creationId xmlns:a16="http://schemas.microsoft.com/office/drawing/2014/main" id="{EF80117D-47C4-44B0-B7AC-F6B6920766F5}"/>
                  </a:ext>
                </a:extLst>
              </p:cNvPr>
              <p:cNvSpPr/>
              <p:nvPr/>
            </p:nvSpPr>
            <p:spPr>
              <a:xfrm rot="18900000">
                <a:off x="9114237" y="3584731"/>
                <a:ext cx="291306" cy="266172"/>
              </a:xfrm>
              <a:prstGeom prst="diagStripe">
                <a:avLst>
                  <a:gd name="adj" fmla="val 33916"/>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cxnSp>
          <p:nvCxnSpPr>
            <p:cNvPr id="16" name="Straight Arrow Connector 15">
              <a:extLst>
                <a:ext uri="{FF2B5EF4-FFF2-40B4-BE49-F238E27FC236}">
                  <a16:creationId xmlns:a16="http://schemas.microsoft.com/office/drawing/2014/main" id="{CC78AC9F-6226-44CF-B320-E7A852032E79}"/>
                </a:ext>
              </a:extLst>
            </p:cNvPr>
            <p:cNvCxnSpPr>
              <a:cxnSpLocks/>
            </p:cNvCxnSpPr>
            <p:nvPr/>
          </p:nvCxnSpPr>
          <p:spPr>
            <a:xfrm flipH="1">
              <a:off x="3379739" y="2257317"/>
              <a:ext cx="648072" cy="50405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7" name="Straight Arrow Connector 16">
              <a:extLst>
                <a:ext uri="{FF2B5EF4-FFF2-40B4-BE49-F238E27FC236}">
                  <a16:creationId xmlns:a16="http://schemas.microsoft.com/office/drawing/2014/main" id="{484771BC-B60B-4EB7-A7BA-CD398178BF42}"/>
                </a:ext>
              </a:extLst>
            </p:cNvPr>
            <p:cNvCxnSpPr>
              <a:cxnSpLocks/>
              <a:stCxn id="18" idx="1"/>
            </p:cNvCxnSpPr>
            <p:nvPr/>
          </p:nvCxnSpPr>
          <p:spPr>
            <a:xfrm flipH="1">
              <a:off x="2033818" y="1102625"/>
              <a:ext cx="658249" cy="24023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8" name="TextBox 17">
              <a:extLst>
                <a:ext uri="{FF2B5EF4-FFF2-40B4-BE49-F238E27FC236}">
                  <a16:creationId xmlns:a16="http://schemas.microsoft.com/office/drawing/2014/main" id="{F1BC0AA4-EACF-46F5-A31B-841D0D007B3B}"/>
                </a:ext>
              </a:extLst>
            </p:cNvPr>
            <p:cNvSpPr txBox="1"/>
            <p:nvPr/>
          </p:nvSpPr>
          <p:spPr>
            <a:xfrm>
              <a:off x="2692068" y="971820"/>
              <a:ext cx="420308" cy="261610"/>
            </a:xfrm>
            <a:prstGeom prst="rect">
              <a:avLst/>
            </a:prstGeom>
            <a:noFill/>
          </p:spPr>
          <p:txBody>
            <a:bodyPr wrap="none" rtlCol="0">
              <a:spAutoFit/>
            </a:bodyPr>
            <a:lstStyle/>
            <a:p>
              <a:r>
                <a:rPr lang="en-US" sz="1100" i="1" dirty="0">
                  <a:solidFill>
                    <a:schemeClr val="tx1">
                      <a:lumMod val="65000"/>
                      <a:lumOff val="35000"/>
                    </a:schemeClr>
                  </a:solidFill>
                </a:rPr>
                <a:t>gap</a:t>
              </a:r>
              <a:endParaRPr lang="fr-FR" sz="1100" i="1" dirty="0">
                <a:solidFill>
                  <a:schemeClr val="tx1">
                    <a:lumMod val="65000"/>
                    <a:lumOff val="35000"/>
                  </a:schemeClr>
                </a:solidFill>
              </a:endParaRPr>
            </a:p>
          </p:txBody>
        </p:sp>
        <p:sp>
          <p:nvSpPr>
            <p:cNvPr id="19" name="TextBox 18">
              <a:extLst>
                <a:ext uri="{FF2B5EF4-FFF2-40B4-BE49-F238E27FC236}">
                  <a16:creationId xmlns:a16="http://schemas.microsoft.com/office/drawing/2014/main" id="{87BF93FA-7D6B-41FE-AC4C-A88C1D065E73}"/>
                </a:ext>
              </a:extLst>
            </p:cNvPr>
            <p:cNvSpPr txBox="1"/>
            <p:nvPr/>
          </p:nvSpPr>
          <p:spPr>
            <a:xfrm>
              <a:off x="3656059" y="1995707"/>
              <a:ext cx="843933" cy="261610"/>
            </a:xfrm>
            <a:prstGeom prst="rect">
              <a:avLst/>
            </a:prstGeom>
            <a:noFill/>
          </p:spPr>
          <p:txBody>
            <a:bodyPr wrap="square" rtlCol="0">
              <a:spAutoFit/>
            </a:bodyPr>
            <a:lstStyle/>
            <a:p>
              <a:r>
                <a:rPr lang="en-US" sz="1100" i="1" dirty="0">
                  <a:solidFill>
                    <a:schemeClr val="tx1">
                      <a:lumMod val="65000"/>
                      <a:lumOff val="35000"/>
                    </a:schemeClr>
                  </a:solidFill>
                </a:rPr>
                <a:t>Root gap</a:t>
              </a:r>
              <a:endParaRPr lang="fr-FR" sz="1100" i="1" dirty="0">
                <a:solidFill>
                  <a:schemeClr val="tx1">
                    <a:lumMod val="65000"/>
                    <a:lumOff val="35000"/>
                  </a:schemeClr>
                </a:solidFill>
              </a:endParaRPr>
            </a:p>
          </p:txBody>
        </p:sp>
      </p:grpSp>
      <p:pic>
        <p:nvPicPr>
          <p:cNvPr id="22" name="Picture 21" descr="A picture containing person&#10;&#10;Description automatically generated">
            <a:extLst>
              <a:ext uri="{FF2B5EF4-FFF2-40B4-BE49-F238E27FC236}">
                <a16:creationId xmlns:a16="http://schemas.microsoft.com/office/drawing/2014/main" id="{9C3CFC5F-7A61-4AE2-BE92-C689A32892D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4714785" y="1584326"/>
            <a:ext cx="1485807" cy="1080000"/>
          </a:xfrm>
          <a:prstGeom prst="rect">
            <a:avLst/>
          </a:prstGeom>
          <a:noFill/>
          <a:ln>
            <a:noFill/>
          </a:ln>
        </p:spPr>
      </p:pic>
      <p:pic>
        <p:nvPicPr>
          <p:cNvPr id="23" name="Picture 22" descr="A picture containing indoor, wall, counter&#10;&#10;Description automatically generated">
            <a:extLst>
              <a:ext uri="{FF2B5EF4-FFF2-40B4-BE49-F238E27FC236}">
                <a16:creationId xmlns:a16="http://schemas.microsoft.com/office/drawing/2014/main" id="{3FEFE469-624F-4DDA-8E6E-73551D339E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060886" y="1584326"/>
            <a:ext cx="833994" cy="1080000"/>
          </a:xfrm>
          <a:prstGeom prst="rect">
            <a:avLst/>
          </a:prstGeom>
        </p:spPr>
      </p:pic>
      <p:cxnSp>
        <p:nvCxnSpPr>
          <p:cNvPr id="25" name="Straight Arrow Connector 24">
            <a:extLst>
              <a:ext uri="{FF2B5EF4-FFF2-40B4-BE49-F238E27FC236}">
                <a16:creationId xmlns:a16="http://schemas.microsoft.com/office/drawing/2014/main" id="{3A2C41C0-BD68-4E6A-8019-DB40614D6489}"/>
              </a:ext>
            </a:extLst>
          </p:cNvPr>
          <p:cNvCxnSpPr>
            <a:cxnSpLocks/>
          </p:cNvCxnSpPr>
          <p:nvPr/>
        </p:nvCxnSpPr>
        <p:spPr>
          <a:xfrm>
            <a:off x="5457688" y="1468267"/>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6" name="Straight Arrow Connector 25">
            <a:extLst>
              <a:ext uri="{FF2B5EF4-FFF2-40B4-BE49-F238E27FC236}">
                <a16:creationId xmlns:a16="http://schemas.microsoft.com/office/drawing/2014/main" id="{3972B85D-9012-4A85-81EA-8D0044C533E1}"/>
              </a:ext>
            </a:extLst>
          </p:cNvPr>
          <p:cNvCxnSpPr>
            <a:cxnSpLocks/>
          </p:cNvCxnSpPr>
          <p:nvPr/>
        </p:nvCxnSpPr>
        <p:spPr>
          <a:xfrm>
            <a:off x="7145522" y="1468267"/>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7" name="Straight Arrow Connector 26">
            <a:extLst>
              <a:ext uri="{FF2B5EF4-FFF2-40B4-BE49-F238E27FC236}">
                <a16:creationId xmlns:a16="http://schemas.microsoft.com/office/drawing/2014/main" id="{1F8CB201-08C1-4811-A393-5808B3A08727}"/>
              </a:ext>
            </a:extLst>
          </p:cNvPr>
          <p:cNvCxnSpPr>
            <a:cxnSpLocks/>
          </p:cNvCxnSpPr>
          <p:nvPr/>
        </p:nvCxnSpPr>
        <p:spPr>
          <a:xfrm>
            <a:off x="8604448" y="1468267"/>
            <a:ext cx="1" cy="41371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pic>
        <p:nvPicPr>
          <p:cNvPr id="34" name="Picture 33">
            <a:extLst>
              <a:ext uri="{FF2B5EF4-FFF2-40B4-BE49-F238E27FC236}">
                <a16:creationId xmlns:a16="http://schemas.microsoft.com/office/drawing/2014/main" id="{935A1108-E27E-4EFB-B8EA-4A4665831359}"/>
              </a:ext>
            </a:extLst>
          </p:cNvPr>
          <p:cNvPicPr>
            <a:picLocks noChangeAspect="1"/>
          </p:cNvPicPr>
          <p:nvPr/>
        </p:nvPicPr>
        <p:blipFill>
          <a:blip r:embed="rId6"/>
          <a:stretch>
            <a:fillRect/>
          </a:stretch>
        </p:blipFill>
        <p:spPr>
          <a:xfrm>
            <a:off x="4024273" y="3203099"/>
            <a:ext cx="5022528" cy="3042845"/>
          </a:xfrm>
          <a:prstGeom prst="rect">
            <a:avLst/>
          </a:prstGeom>
        </p:spPr>
      </p:pic>
      <p:sp>
        <p:nvSpPr>
          <p:cNvPr id="35" name="TextBox 34">
            <a:extLst>
              <a:ext uri="{FF2B5EF4-FFF2-40B4-BE49-F238E27FC236}">
                <a16:creationId xmlns:a16="http://schemas.microsoft.com/office/drawing/2014/main" id="{AE9740DB-990E-49FD-A8EA-951B72B93D20}"/>
              </a:ext>
            </a:extLst>
          </p:cNvPr>
          <p:cNvSpPr txBox="1"/>
          <p:nvPr/>
        </p:nvSpPr>
        <p:spPr>
          <a:xfrm>
            <a:off x="4063004" y="6178037"/>
            <a:ext cx="1303562" cy="246221"/>
          </a:xfrm>
          <a:prstGeom prst="rect">
            <a:avLst/>
          </a:prstGeom>
          <a:noFill/>
        </p:spPr>
        <p:txBody>
          <a:bodyPr wrap="square" rtlCol="0">
            <a:spAutoFit/>
          </a:bodyPr>
          <a:lstStyle/>
          <a:p>
            <a:r>
              <a:rPr lang="en-GB" sz="1000" i="1" dirty="0">
                <a:solidFill>
                  <a:schemeClr val="tx1">
                    <a:lumMod val="50000"/>
                    <a:lumOff val="50000"/>
                  </a:schemeClr>
                </a:solidFill>
              </a:rPr>
              <a:t>Courtesy of Susana</a:t>
            </a:r>
          </a:p>
        </p:txBody>
      </p:sp>
      <p:sp>
        <p:nvSpPr>
          <p:cNvPr id="38" name="TextBox 37">
            <a:extLst>
              <a:ext uri="{FF2B5EF4-FFF2-40B4-BE49-F238E27FC236}">
                <a16:creationId xmlns:a16="http://schemas.microsoft.com/office/drawing/2014/main" id="{339ACF12-4A82-4E64-A3AA-243A7C8602B1}"/>
              </a:ext>
            </a:extLst>
          </p:cNvPr>
          <p:cNvSpPr txBox="1"/>
          <p:nvPr/>
        </p:nvSpPr>
        <p:spPr>
          <a:xfrm>
            <a:off x="5061270" y="3861048"/>
            <a:ext cx="3927075" cy="253916"/>
          </a:xfrm>
          <a:prstGeom prst="rect">
            <a:avLst/>
          </a:prstGeom>
          <a:solidFill>
            <a:srgbClr val="E2D6EC"/>
          </a:solidFill>
        </p:spPr>
        <p:txBody>
          <a:bodyPr wrap="square" rtlCol="0">
            <a:spAutoFit/>
          </a:bodyPr>
          <a:lstStyle/>
          <a:p>
            <a:pPr>
              <a:tabLst>
                <a:tab pos="3135313" algn="l"/>
              </a:tabLst>
            </a:pPr>
            <a:r>
              <a:rPr lang="en-GB" sz="1050" i="1" dirty="0">
                <a:solidFill>
                  <a:srgbClr val="8751AF"/>
                </a:solidFill>
              </a:rPr>
              <a:t>Pairing of shells 5 and 102	(Average)</a:t>
            </a:r>
          </a:p>
        </p:txBody>
      </p:sp>
      <p:pic>
        <p:nvPicPr>
          <p:cNvPr id="41" name="Picture 40">
            <a:extLst>
              <a:ext uri="{FF2B5EF4-FFF2-40B4-BE49-F238E27FC236}">
                <a16:creationId xmlns:a16="http://schemas.microsoft.com/office/drawing/2014/main" id="{10D1F921-0BC7-44E0-8717-2DE23982EF12}"/>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87624" y="5230935"/>
            <a:ext cx="2270755" cy="1569248"/>
          </a:xfrm>
          <a:prstGeom prst="rect">
            <a:avLst/>
          </a:prstGeom>
        </p:spPr>
      </p:pic>
      <p:pic>
        <p:nvPicPr>
          <p:cNvPr id="42" name="Picture 41">
            <a:extLst>
              <a:ext uri="{FF2B5EF4-FFF2-40B4-BE49-F238E27FC236}">
                <a16:creationId xmlns:a16="http://schemas.microsoft.com/office/drawing/2014/main" id="{698BA50D-23AC-45B2-B901-87A6A322B945}"/>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1868" y="5297698"/>
            <a:ext cx="1036397" cy="1385091"/>
          </a:xfrm>
          <a:prstGeom prst="rect">
            <a:avLst/>
          </a:prstGeom>
        </p:spPr>
      </p:pic>
      <p:sp>
        <p:nvSpPr>
          <p:cNvPr id="5" name="Slide Number Placeholder 4">
            <a:extLst>
              <a:ext uri="{FF2B5EF4-FFF2-40B4-BE49-F238E27FC236}">
                <a16:creationId xmlns:a16="http://schemas.microsoft.com/office/drawing/2014/main" id="{E3187543-2005-417F-AF3E-9E1498E609BD}"/>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29" name="TextBox 28">
            <a:extLst>
              <a:ext uri="{FF2B5EF4-FFF2-40B4-BE49-F238E27FC236}">
                <a16:creationId xmlns:a16="http://schemas.microsoft.com/office/drawing/2014/main" id="{C304F412-5CCF-4975-BEE1-243D5F2A3EB5}"/>
              </a:ext>
            </a:extLst>
          </p:cNvPr>
          <p:cNvSpPr txBox="1"/>
          <p:nvPr/>
        </p:nvSpPr>
        <p:spPr>
          <a:xfrm>
            <a:off x="4024273" y="2966051"/>
            <a:ext cx="5022527" cy="276999"/>
          </a:xfrm>
          <a:prstGeom prst="rect">
            <a:avLst/>
          </a:prstGeom>
          <a:noFill/>
        </p:spPr>
        <p:txBody>
          <a:bodyPr wrap="square">
            <a:spAutoFit/>
          </a:bodyPr>
          <a:lstStyle/>
          <a:p>
            <a:pPr algn="ctr">
              <a:tabLst>
                <a:tab pos="1073150" algn="l"/>
              </a:tabLst>
            </a:pPr>
            <a:r>
              <a:rPr lang="en-US" sz="1200" i="1" dirty="0">
                <a:solidFill>
                  <a:schemeClr val="tx1">
                    <a:lumMod val="65000"/>
                    <a:lumOff val="35000"/>
                  </a:schemeClr>
                </a:solidFill>
              </a:rPr>
              <a:t>Shell pairing for LMQXFBT04, the second cold mass with MQXFBP3:</a:t>
            </a:r>
            <a:endParaRPr lang="en-US" sz="1200" i="1" dirty="0">
              <a:solidFill>
                <a:schemeClr val="tx1">
                  <a:lumMod val="65000"/>
                  <a:lumOff val="35000"/>
                </a:schemeClr>
              </a:solidFill>
              <a:sym typeface="Symbol" panose="05050102010706020507" pitchFamily="18" charset="2"/>
            </a:endParaRPr>
          </a:p>
        </p:txBody>
      </p:sp>
      <p:sp>
        <p:nvSpPr>
          <p:cNvPr id="3" name="TextBox 2">
            <a:extLst>
              <a:ext uri="{FF2B5EF4-FFF2-40B4-BE49-F238E27FC236}">
                <a16:creationId xmlns:a16="http://schemas.microsoft.com/office/drawing/2014/main" id="{AAA55618-7646-475E-AF2D-46C4DA3EF98C}"/>
              </a:ext>
            </a:extLst>
          </p:cNvPr>
          <p:cNvSpPr txBox="1"/>
          <p:nvPr/>
        </p:nvSpPr>
        <p:spPr>
          <a:xfrm>
            <a:off x="8489806" y="3483591"/>
            <a:ext cx="479618" cy="230832"/>
          </a:xfrm>
          <a:prstGeom prst="rect">
            <a:avLst/>
          </a:prstGeom>
          <a:noFill/>
        </p:spPr>
        <p:txBody>
          <a:bodyPr wrap="none" rtlCol="0">
            <a:spAutoFit/>
          </a:bodyPr>
          <a:lstStyle/>
          <a:p>
            <a:r>
              <a:rPr lang="en-US" sz="900" dirty="0">
                <a:solidFill>
                  <a:srgbClr val="8751AF"/>
                </a:solidFill>
              </a:rPr>
              <a:t>(Max)</a:t>
            </a:r>
            <a:endParaRPr lang="fr-FR" sz="900" dirty="0">
              <a:solidFill>
                <a:srgbClr val="8751AF"/>
              </a:solidFill>
            </a:endParaRPr>
          </a:p>
        </p:txBody>
      </p:sp>
      <p:sp>
        <p:nvSpPr>
          <p:cNvPr id="31" name="TextBox 30">
            <a:extLst>
              <a:ext uri="{FF2B5EF4-FFF2-40B4-BE49-F238E27FC236}">
                <a16:creationId xmlns:a16="http://schemas.microsoft.com/office/drawing/2014/main" id="{9A62472E-653C-4BEE-90F1-E16A9FC1E03E}"/>
              </a:ext>
            </a:extLst>
          </p:cNvPr>
          <p:cNvSpPr txBox="1"/>
          <p:nvPr/>
        </p:nvSpPr>
        <p:spPr>
          <a:xfrm>
            <a:off x="8489806" y="4494312"/>
            <a:ext cx="447558" cy="230832"/>
          </a:xfrm>
          <a:prstGeom prst="rect">
            <a:avLst/>
          </a:prstGeom>
          <a:noFill/>
        </p:spPr>
        <p:txBody>
          <a:bodyPr wrap="none" rtlCol="0">
            <a:spAutoFit/>
          </a:bodyPr>
          <a:lstStyle/>
          <a:p>
            <a:r>
              <a:rPr lang="en-US" sz="900" dirty="0">
                <a:solidFill>
                  <a:srgbClr val="8751AF"/>
                </a:solidFill>
              </a:rPr>
              <a:t>(Min)</a:t>
            </a:r>
            <a:endParaRPr lang="fr-FR" sz="900" dirty="0">
              <a:solidFill>
                <a:srgbClr val="8751AF"/>
              </a:solidFill>
            </a:endParaRPr>
          </a:p>
        </p:txBody>
      </p:sp>
    </p:spTree>
    <p:extLst>
      <p:ext uri="{BB962C8B-B14F-4D97-AF65-F5344CB8AC3E}">
        <p14:creationId xmlns:p14="http://schemas.microsoft.com/office/powerpoint/2010/main" val="1182688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1EDB2-D153-41D4-BE8E-079DC2D3419A}"/>
              </a:ext>
            </a:extLst>
          </p:cNvPr>
          <p:cNvSpPr>
            <a:spLocks noGrp="1"/>
          </p:cNvSpPr>
          <p:nvPr>
            <p:ph type="title"/>
          </p:nvPr>
        </p:nvSpPr>
        <p:spPr/>
        <p:txBody>
          <a:bodyPr/>
          <a:lstStyle/>
          <a:p>
            <a:r>
              <a:rPr lang="en-GB" dirty="0"/>
              <a:t>MQXFB fixed-point</a:t>
            </a:r>
          </a:p>
        </p:txBody>
      </p:sp>
      <p:pic>
        <p:nvPicPr>
          <p:cNvPr id="7" name="Content Placeholder 6" descr="A close-up of a pen&#10;&#10;Description automatically generated with medium confidence">
            <a:extLst>
              <a:ext uri="{FF2B5EF4-FFF2-40B4-BE49-F238E27FC236}">
                <a16:creationId xmlns:a16="http://schemas.microsoft.com/office/drawing/2014/main" id="{F8768340-61B4-4910-A921-E0AE060C1FC3}"/>
              </a:ext>
            </a:extLst>
          </p:cNvPr>
          <p:cNvPicPr>
            <a:picLocks noGrp="1" noChangeAspect="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07504" y="764704"/>
            <a:ext cx="6192688" cy="2736312"/>
          </a:xfrm>
        </p:spPr>
      </p:pic>
      <p:sp>
        <p:nvSpPr>
          <p:cNvPr id="4" name="Footer Placeholder 3">
            <a:extLst>
              <a:ext uri="{FF2B5EF4-FFF2-40B4-BE49-F238E27FC236}">
                <a16:creationId xmlns:a16="http://schemas.microsoft.com/office/drawing/2014/main" id="{45E3A8B8-6A18-45E8-B3C8-967C08587BAE}"/>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A36E7B7B-9403-4114-8ABA-B0A759A96D8B}"/>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12" name="Picture 11">
            <a:extLst>
              <a:ext uri="{FF2B5EF4-FFF2-40B4-BE49-F238E27FC236}">
                <a16:creationId xmlns:a16="http://schemas.microsoft.com/office/drawing/2014/main" id="{72406201-F84D-4775-A06E-4F5B3B151C7F}"/>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957230" y="1142045"/>
            <a:ext cx="2909570" cy="1554186"/>
          </a:xfrm>
          <a:prstGeom prst="rect">
            <a:avLst/>
          </a:prstGeom>
        </p:spPr>
      </p:pic>
      <p:grpSp>
        <p:nvGrpSpPr>
          <p:cNvPr id="14" name="Group 13">
            <a:extLst>
              <a:ext uri="{FF2B5EF4-FFF2-40B4-BE49-F238E27FC236}">
                <a16:creationId xmlns:a16="http://schemas.microsoft.com/office/drawing/2014/main" id="{4AD68DEE-71D9-496F-9BDC-6237A8430E10}"/>
              </a:ext>
            </a:extLst>
          </p:cNvPr>
          <p:cNvGrpSpPr/>
          <p:nvPr/>
        </p:nvGrpSpPr>
        <p:grpSpPr>
          <a:xfrm>
            <a:off x="3723233" y="2243886"/>
            <a:ext cx="2990537" cy="2066883"/>
            <a:chOff x="3220530" y="2249564"/>
            <a:chExt cx="2586644" cy="1787737"/>
          </a:xfrm>
        </p:grpSpPr>
        <p:pic>
          <p:nvPicPr>
            <p:cNvPr id="9" name="Picture 8">
              <a:extLst>
                <a:ext uri="{FF2B5EF4-FFF2-40B4-BE49-F238E27FC236}">
                  <a16:creationId xmlns:a16="http://schemas.microsoft.com/office/drawing/2014/main" id="{070D083E-0C3B-4E3C-B8D6-629F03FEE9A1}"/>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220532" y="2249564"/>
              <a:ext cx="2575604" cy="1787737"/>
            </a:xfrm>
            <a:prstGeom prst="rect">
              <a:avLst/>
            </a:prstGeom>
          </p:spPr>
        </p:pic>
        <p:sp>
          <p:nvSpPr>
            <p:cNvPr id="13" name="Rectangle 12">
              <a:extLst>
                <a:ext uri="{FF2B5EF4-FFF2-40B4-BE49-F238E27FC236}">
                  <a16:creationId xmlns:a16="http://schemas.microsoft.com/office/drawing/2014/main" id="{362AD282-BE7E-4893-BD60-837EB7425204}"/>
                </a:ext>
              </a:extLst>
            </p:cNvPr>
            <p:cNvSpPr/>
            <p:nvPr/>
          </p:nvSpPr>
          <p:spPr>
            <a:xfrm>
              <a:off x="5087094" y="2549868"/>
              <a:ext cx="720080" cy="112482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16" name="Straight Connector 15">
            <a:extLst>
              <a:ext uri="{FF2B5EF4-FFF2-40B4-BE49-F238E27FC236}">
                <a16:creationId xmlns:a16="http://schemas.microsoft.com/office/drawing/2014/main" id="{DD85CE57-43E9-4821-9C6F-0ADE9F4B1D25}"/>
              </a:ext>
            </a:extLst>
          </p:cNvPr>
          <p:cNvCxnSpPr>
            <a:cxnSpLocks/>
          </p:cNvCxnSpPr>
          <p:nvPr/>
        </p:nvCxnSpPr>
        <p:spPr>
          <a:xfrm flipV="1">
            <a:off x="5218500" y="1552797"/>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19" name="Straight Connector 18">
            <a:extLst>
              <a:ext uri="{FF2B5EF4-FFF2-40B4-BE49-F238E27FC236}">
                <a16:creationId xmlns:a16="http://schemas.microsoft.com/office/drawing/2014/main" id="{0814FDF4-2339-4C19-915A-5D8F28250846}"/>
              </a:ext>
            </a:extLst>
          </p:cNvPr>
          <p:cNvCxnSpPr>
            <a:cxnSpLocks/>
          </p:cNvCxnSpPr>
          <p:nvPr/>
        </p:nvCxnSpPr>
        <p:spPr>
          <a:xfrm flipV="1">
            <a:off x="5436096" y="1476000"/>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20" name="Straight Connector 19">
            <a:extLst>
              <a:ext uri="{FF2B5EF4-FFF2-40B4-BE49-F238E27FC236}">
                <a16:creationId xmlns:a16="http://schemas.microsoft.com/office/drawing/2014/main" id="{D4A28A8E-0C4F-4A89-9AD5-30F16D745028}"/>
              </a:ext>
            </a:extLst>
          </p:cNvPr>
          <p:cNvCxnSpPr>
            <a:cxnSpLocks/>
          </p:cNvCxnSpPr>
          <p:nvPr/>
        </p:nvCxnSpPr>
        <p:spPr>
          <a:xfrm flipV="1">
            <a:off x="5635635" y="1403110"/>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21" name="Straight Connector 20">
            <a:extLst>
              <a:ext uri="{FF2B5EF4-FFF2-40B4-BE49-F238E27FC236}">
                <a16:creationId xmlns:a16="http://schemas.microsoft.com/office/drawing/2014/main" id="{8FB14A6F-4108-44F7-BEE8-BBA29584457E}"/>
              </a:ext>
            </a:extLst>
          </p:cNvPr>
          <p:cNvCxnSpPr>
            <a:cxnSpLocks/>
          </p:cNvCxnSpPr>
          <p:nvPr/>
        </p:nvCxnSpPr>
        <p:spPr>
          <a:xfrm flipV="1">
            <a:off x="5860616" y="1321622"/>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22" name="Straight Connector 21">
            <a:extLst>
              <a:ext uri="{FF2B5EF4-FFF2-40B4-BE49-F238E27FC236}">
                <a16:creationId xmlns:a16="http://schemas.microsoft.com/office/drawing/2014/main" id="{0F89B9EC-9F13-4DEB-8843-24003E53A6A4}"/>
              </a:ext>
            </a:extLst>
          </p:cNvPr>
          <p:cNvCxnSpPr>
            <a:cxnSpLocks/>
          </p:cNvCxnSpPr>
          <p:nvPr/>
        </p:nvCxnSpPr>
        <p:spPr>
          <a:xfrm flipV="1">
            <a:off x="5340556" y="1539317"/>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23" name="Straight Connector 22">
            <a:extLst>
              <a:ext uri="{FF2B5EF4-FFF2-40B4-BE49-F238E27FC236}">
                <a16:creationId xmlns:a16="http://schemas.microsoft.com/office/drawing/2014/main" id="{582B937D-25D8-4119-899B-454F4ED72FE3}"/>
              </a:ext>
            </a:extLst>
          </p:cNvPr>
          <p:cNvCxnSpPr>
            <a:cxnSpLocks/>
          </p:cNvCxnSpPr>
          <p:nvPr/>
        </p:nvCxnSpPr>
        <p:spPr>
          <a:xfrm flipV="1">
            <a:off x="5540095" y="1466427"/>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cxnSp>
        <p:nvCxnSpPr>
          <p:cNvPr id="24" name="Straight Connector 23">
            <a:extLst>
              <a:ext uri="{FF2B5EF4-FFF2-40B4-BE49-F238E27FC236}">
                <a16:creationId xmlns:a16="http://schemas.microsoft.com/office/drawing/2014/main" id="{D4C7E05D-652B-48AA-B004-0219FF1F1A33}"/>
              </a:ext>
            </a:extLst>
          </p:cNvPr>
          <p:cNvCxnSpPr>
            <a:cxnSpLocks/>
          </p:cNvCxnSpPr>
          <p:nvPr/>
        </p:nvCxnSpPr>
        <p:spPr>
          <a:xfrm flipV="1">
            <a:off x="5765076" y="1384939"/>
            <a:ext cx="58623" cy="19146"/>
          </a:xfrm>
          <a:prstGeom prst="line">
            <a:avLst/>
          </a:prstGeom>
          <a:ln w="9525"/>
        </p:spPr>
        <p:style>
          <a:lnRef idx="2">
            <a:schemeClr val="accent6"/>
          </a:lnRef>
          <a:fillRef idx="0">
            <a:schemeClr val="accent6"/>
          </a:fillRef>
          <a:effectRef idx="1">
            <a:schemeClr val="accent6"/>
          </a:effectRef>
          <a:fontRef idx="minor">
            <a:schemeClr val="tx1"/>
          </a:fontRef>
        </p:style>
      </p:cxnSp>
      <p:sp>
        <p:nvSpPr>
          <p:cNvPr id="25" name="Isosceles Triangle 24">
            <a:extLst>
              <a:ext uri="{FF2B5EF4-FFF2-40B4-BE49-F238E27FC236}">
                <a16:creationId xmlns:a16="http://schemas.microsoft.com/office/drawing/2014/main" id="{CDEC2245-985D-411C-8C1D-C84E18EBAA0E}"/>
              </a:ext>
            </a:extLst>
          </p:cNvPr>
          <p:cNvSpPr>
            <a:spLocks noChangeAspect="1"/>
          </p:cNvSpPr>
          <p:nvPr/>
        </p:nvSpPr>
        <p:spPr>
          <a:xfrm rot="16200000">
            <a:off x="6549853" y="1590910"/>
            <a:ext cx="36000" cy="36000"/>
          </a:xfrm>
          <a:prstGeom prst="triangl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6" name="Isosceles Triangle 25">
            <a:extLst>
              <a:ext uri="{FF2B5EF4-FFF2-40B4-BE49-F238E27FC236}">
                <a16:creationId xmlns:a16="http://schemas.microsoft.com/office/drawing/2014/main" id="{237F5E4C-14A0-480D-BCD2-A31F38E736ED}"/>
              </a:ext>
            </a:extLst>
          </p:cNvPr>
          <p:cNvSpPr>
            <a:spLocks noChangeAspect="1"/>
          </p:cNvSpPr>
          <p:nvPr/>
        </p:nvSpPr>
        <p:spPr>
          <a:xfrm rot="16200000">
            <a:off x="6556033" y="2001841"/>
            <a:ext cx="36000" cy="36000"/>
          </a:xfrm>
          <a:prstGeom prst="triangl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C29C831-7162-4C98-9D9B-92E81DB49908}"/>
              </a:ext>
            </a:extLst>
          </p:cNvPr>
          <p:cNvCxnSpPr>
            <a:cxnSpLocks/>
          </p:cNvCxnSpPr>
          <p:nvPr/>
        </p:nvCxnSpPr>
        <p:spPr>
          <a:xfrm flipV="1">
            <a:off x="684000" y="1276159"/>
            <a:ext cx="5400168" cy="1913275"/>
          </a:xfrm>
          <a:prstGeom prst="line">
            <a:avLst/>
          </a:prstGeom>
          <a:ln w="9525">
            <a:solidFill>
              <a:schemeClr val="accent4"/>
            </a:solidFill>
          </a:ln>
        </p:spPr>
        <p:style>
          <a:lnRef idx="2">
            <a:schemeClr val="accent6"/>
          </a:lnRef>
          <a:fillRef idx="0">
            <a:schemeClr val="accent6"/>
          </a:fillRef>
          <a:effectRef idx="1">
            <a:schemeClr val="accent6"/>
          </a:effectRef>
          <a:fontRef idx="minor">
            <a:schemeClr val="tx1"/>
          </a:fontRef>
        </p:style>
      </p:cxnSp>
      <p:sp>
        <p:nvSpPr>
          <p:cNvPr id="29" name="Isosceles Triangle 28">
            <a:extLst>
              <a:ext uri="{FF2B5EF4-FFF2-40B4-BE49-F238E27FC236}">
                <a16:creationId xmlns:a16="http://schemas.microsoft.com/office/drawing/2014/main" id="{B686DBB9-C666-470E-A5E2-8FD0F3AC975C}"/>
              </a:ext>
            </a:extLst>
          </p:cNvPr>
          <p:cNvSpPr>
            <a:spLocks noChangeAspect="1"/>
          </p:cNvSpPr>
          <p:nvPr/>
        </p:nvSpPr>
        <p:spPr>
          <a:xfrm rot="16200000">
            <a:off x="6559089" y="1724815"/>
            <a:ext cx="174003" cy="174003"/>
          </a:xfrm>
          <a:prstGeom prst="triangle">
            <a:avLst/>
          </a:prstGeom>
          <a:ln>
            <a:solidFill>
              <a:schemeClr val="accent4">
                <a:shade val="95000"/>
                <a:satMod val="105000"/>
                <a:alpha val="48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dirty="0"/>
          </a:p>
        </p:txBody>
      </p:sp>
      <p:sp>
        <p:nvSpPr>
          <p:cNvPr id="30" name="Isosceles Triangle 29">
            <a:extLst>
              <a:ext uri="{FF2B5EF4-FFF2-40B4-BE49-F238E27FC236}">
                <a16:creationId xmlns:a16="http://schemas.microsoft.com/office/drawing/2014/main" id="{FC6972DC-974D-4F9D-975E-78197A7111C7}"/>
              </a:ext>
            </a:extLst>
          </p:cNvPr>
          <p:cNvSpPr>
            <a:spLocks noChangeAspect="1"/>
          </p:cNvSpPr>
          <p:nvPr/>
        </p:nvSpPr>
        <p:spPr>
          <a:xfrm rot="16200000">
            <a:off x="4636060" y="3184906"/>
            <a:ext cx="166181" cy="166181"/>
          </a:xfrm>
          <a:prstGeom prst="triangle">
            <a:avLst/>
          </a:prstGeom>
          <a:ln>
            <a:solidFill>
              <a:schemeClr val="accent4">
                <a:shade val="95000"/>
                <a:satMod val="105000"/>
                <a:alpha val="48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dirty="0"/>
          </a:p>
        </p:txBody>
      </p:sp>
      <p:sp>
        <p:nvSpPr>
          <p:cNvPr id="31" name="Isosceles Triangle 30">
            <a:extLst>
              <a:ext uri="{FF2B5EF4-FFF2-40B4-BE49-F238E27FC236}">
                <a16:creationId xmlns:a16="http://schemas.microsoft.com/office/drawing/2014/main" id="{C412AA84-56A5-4B30-901D-1791458E80CB}"/>
              </a:ext>
            </a:extLst>
          </p:cNvPr>
          <p:cNvSpPr>
            <a:spLocks noChangeAspect="1"/>
          </p:cNvSpPr>
          <p:nvPr/>
        </p:nvSpPr>
        <p:spPr>
          <a:xfrm rot="16200000">
            <a:off x="4636060" y="3074400"/>
            <a:ext cx="36000" cy="360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Isosceles Triangle 31">
            <a:extLst>
              <a:ext uri="{FF2B5EF4-FFF2-40B4-BE49-F238E27FC236}">
                <a16:creationId xmlns:a16="http://schemas.microsoft.com/office/drawing/2014/main" id="{8B2E92C5-72E2-43D5-BCBD-E6161DF29DE8}"/>
              </a:ext>
            </a:extLst>
          </p:cNvPr>
          <p:cNvSpPr>
            <a:spLocks noChangeAspect="1"/>
          </p:cNvSpPr>
          <p:nvPr/>
        </p:nvSpPr>
        <p:spPr>
          <a:xfrm rot="16200000">
            <a:off x="4636060" y="3419468"/>
            <a:ext cx="36000" cy="360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6" name="Group 35">
            <a:extLst>
              <a:ext uri="{FF2B5EF4-FFF2-40B4-BE49-F238E27FC236}">
                <a16:creationId xmlns:a16="http://schemas.microsoft.com/office/drawing/2014/main" id="{94B03177-478B-4469-8114-96A977AF515F}"/>
              </a:ext>
            </a:extLst>
          </p:cNvPr>
          <p:cNvGrpSpPr/>
          <p:nvPr/>
        </p:nvGrpSpPr>
        <p:grpSpPr>
          <a:xfrm>
            <a:off x="4849200" y="1681200"/>
            <a:ext cx="48821" cy="48678"/>
            <a:chOff x="4849200" y="1681200"/>
            <a:chExt cx="48821" cy="48678"/>
          </a:xfrm>
        </p:grpSpPr>
        <p:cxnSp>
          <p:nvCxnSpPr>
            <p:cNvPr id="33" name="Straight Connector 32">
              <a:extLst>
                <a:ext uri="{FF2B5EF4-FFF2-40B4-BE49-F238E27FC236}">
                  <a16:creationId xmlns:a16="http://schemas.microsoft.com/office/drawing/2014/main" id="{269D84CF-E64B-4C20-B559-F84AF986A127}"/>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DC807A6-4129-4B56-968A-94C71604A283}"/>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88F2DB8F-3D90-4136-987B-B1E056E4832D}"/>
              </a:ext>
            </a:extLst>
          </p:cNvPr>
          <p:cNvGrpSpPr/>
          <p:nvPr/>
        </p:nvGrpSpPr>
        <p:grpSpPr>
          <a:xfrm>
            <a:off x="4464000" y="1819049"/>
            <a:ext cx="48821" cy="48678"/>
            <a:chOff x="4849200" y="1681200"/>
            <a:chExt cx="48821" cy="48678"/>
          </a:xfrm>
        </p:grpSpPr>
        <p:cxnSp>
          <p:nvCxnSpPr>
            <p:cNvPr id="38" name="Straight Connector 37">
              <a:extLst>
                <a:ext uri="{FF2B5EF4-FFF2-40B4-BE49-F238E27FC236}">
                  <a16:creationId xmlns:a16="http://schemas.microsoft.com/office/drawing/2014/main" id="{B72610A0-2E4C-4740-9DA1-6F6E075A87BE}"/>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5493354-7923-4DAA-81ED-4516FF62F847}"/>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3ACBF519-C131-4CF0-943D-5F60E6D8ED27}"/>
              </a:ext>
            </a:extLst>
          </p:cNvPr>
          <p:cNvGrpSpPr/>
          <p:nvPr/>
        </p:nvGrpSpPr>
        <p:grpSpPr>
          <a:xfrm>
            <a:off x="4067944" y="1961661"/>
            <a:ext cx="48821" cy="48678"/>
            <a:chOff x="4849200" y="1681200"/>
            <a:chExt cx="48821" cy="48678"/>
          </a:xfrm>
        </p:grpSpPr>
        <p:cxnSp>
          <p:nvCxnSpPr>
            <p:cNvPr id="41" name="Straight Connector 40">
              <a:extLst>
                <a:ext uri="{FF2B5EF4-FFF2-40B4-BE49-F238E27FC236}">
                  <a16:creationId xmlns:a16="http://schemas.microsoft.com/office/drawing/2014/main" id="{9FCF9639-E852-412D-9AEC-FB72110636B9}"/>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78A1DE6-4441-42AA-84FA-32E15ACACCCE}"/>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FF809A21-C7FA-463A-B1AC-E33EFE6B1AEE}"/>
              </a:ext>
            </a:extLst>
          </p:cNvPr>
          <p:cNvGrpSpPr/>
          <p:nvPr/>
        </p:nvGrpSpPr>
        <p:grpSpPr>
          <a:xfrm>
            <a:off x="3698822" y="2092186"/>
            <a:ext cx="48821" cy="48678"/>
            <a:chOff x="4849200" y="1681200"/>
            <a:chExt cx="48821" cy="48678"/>
          </a:xfrm>
        </p:grpSpPr>
        <p:cxnSp>
          <p:nvCxnSpPr>
            <p:cNvPr id="44" name="Straight Connector 43">
              <a:extLst>
                <a:ext uri="{FF2B5EF4-FFF2-40B4-BE49-F238E27FC236}">
                  <a16:creationId xmlns:a16="http://schemas.microsoft.com/office/drawing/2014/main" id="{9B9CC373-0C38-4702-8216-B6D1BF8921DB}"/>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9AA8E9F-AFBF-40B6-80AA-F3B20039AA52}"/>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pic>
        <p:nvPicPr>
          <p:cNvPr id="47" name="Picture 46">
            <a:extLst>
              <a:ext uri="{FF2B5EF4-FFF2-40B4-BE49-F238E27FC236}">
                <a16:creationId xmlns:a16="http://schemas.microsoft.com/office/drawing/2014/main" id="{64DD221E-3B87-43CE-B561-F848A78A385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425720" y="1397340"/>
            <a:ext cx="510835" cy="540000"/>
          </a:xfrm>
          <a:prstGeom prst="ellipse">
            <a:avLst/>
          </a:prstGeom>
          <a:ln>
            <a:solidFill>
              <a:schemeClr val="accent5">
                <a:lumMod val="60000"/>
                <a:lumOff val="40000"/>
              </a:schemeClr>
            </a:solidFill>
          </a:ln>
        </p:spPr>
      </p:pic>
      <p:pic>
        <p:nvPicPr>
          <p:cNvPr id="48" name="Picture 47">
            <a:extLst>
              <a:ext uri="{FF2B5EF4-FFF2-40B4-BE49-F238E27FC236}">
                <a16:creationId xmlns:a16="http://schemas.microsoft.com/office/drawing/2014/main" id="{84754624-DE82-4F60-BF16-2ED95C183AA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152809" y="752345"/>
            <a:ext cx="503956" cy="540000"/>
          </a:xfrm>
          <a:prstGeom prst="ellipse">
            <a:avLst/>
          </a:prstGeom>
          <a:ln>
            <a:solidFill>
              <a:schemeClr val="accent5">
                <a:lumMod val="60000"/>
                <a:lumOff val="40000"/>
              </a:schemeClr>
            </a:solidFill>
          </a:ln>
        </p:spPr>
      </p:pic>
      <p:grpSp>
        <p:nvGrpSpPr>
          <p:cNvPr id="50" name="Group 49">
            <a:extLst>
              <a:ext uri="{FF2B5EF4-FFF2-40B4-BE49-F238E27FC236}">
                <a16:creationId xmlns:a16="http://schemas.microsoft.com/office/drawing/2014/main" id="{A4B7E9B9-399B-4088-8D87-02C26B75CF53}"/>
              </a:ext>
            </a:extLst>
          </p:cNvPr>
          <p:cNvGrpSpPr/>
          <p:nvPr/>
        </p:nvGrpSpPr>
        <p:grpSpPr>
          <a:xfrm>
            <a:off x="3303187" y="2226325"/>
            <a:ext cx="48821" cy="48678"/>
            <a:chOff x="4849200" y="1681200"/>
            <a:chExt cx="48821" cy="48678"/>
          </a:xfrm>
        </p:grpSpPr>
        <p:cxnSp>
          <p:nvCxnSpPr>
            <p:cNvPr id="51" name="Straight Connector 50">
              <a:extLst>
                <a:ext uri="{FF2B5EF4-FFF2-40B4-BE49-F238E27FC236}">
                  <a16:creationId xmlns:a16="http://schemas.microsoft.com/office/drawing/2014/main" id="{08141567-D6E0-4ECC-9A18-3D29B8F3892B}"/>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BE6AD14-B09C-4562-8549-6A7ACFEDEAD6}"/>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0C9A495D-EA16-4926-A722-D5A827C3D185}"/>
              </a:ext>
            </a:extLst>
          </p:cNvPr>
          <p:cNvGrpSpPr/>
          <p:nvPr/>
        </p:nvGrpSpPr>
        <p:grpSpPr>
          <a:xfrm>
            <a:off x="2917987" y="2364174"/>
            <a:ext cx="48821" cy="48678"/>
            <a:chOff x="4849200" y="1681200"/>
            <a:chExt cx="48821" cy="48678"/>
          </a:xfrm>
        </p:grpSpPr>
        <p:cxnSp>
          <p:nvCxnSpPr>
            <p:cNvPr id="54" name="Straight Connector 53">
              <a:extLst>
                <a:ext uri="{FF2B5EF4-FFF2-40B4-BE49-F238E27FC236}">
                  <a16:creationId xmlns:a16="http://schemas.microsoft.com/office/drawing/2014/main" id="{1C014E7D-6E65-4EDF-8261-C4CF1B6F9E03}"/>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2CE90AF-0606-41E4-BFBD-C8AD70445346}"/>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CDCD5313-BEC6-46A2-A1C4-FB8B25C1984F}"/>
              </a:ext>
            </a:extLst>
          </p:cNvPr>
          <p:cNvGrpSpPr/>
          <p:nvPr/>
        </p:nvGrpSpPr>
        <p:grpSpPr>
          <a:xfrm>
            <a:off x="2521931" y="2506786"/>
            <a:ext cx="48821" cy="48678"/>
            <a:chOff x="4849200" y="1681200"/>
            <a:chExt cx="48821" cy="48678"/>
          </a:xfrm>
        </p:grpSpPr>
        <p:cxnSp>
          <p:nvCxnSpPr>
            <p:cNvPr id="57" name="Straight Connector 56">
              <a:extLst>
                <a:ext uri="{FF2B5EF4-FFF2-40B4-BE49-F238E27FC236}">
                  <a16:creationId xmlns:a16="http://schemas.microsoft.com/office/drawing/2014/main" id="{F1A2274C-5045-446A-A833-5F68493CA57A}"/>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5C8653B-5020-4168-999B-3EB0CE2BDB6C}"/>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95EFA303-250A-414D-BC82-13B386576278}"/>
              </a:ext>
            </a:extLst>
          </p:cNvPr>
          <p:cNvGrpSpPr/>
          <p:nvPr/>
        </p:nvGrpSpPr>
        <p:grpSpPr>
          <a:xfrm>
            <a:off x="2152809" y="2637311"/>
            <a:ext cx="48821" cy="48678"/>
            <a:chOff x="4849200" y="1681200"/>
            <a:chExt cx="48821" cy="48678"/>
          </a:xfrm>
        </p:grpSpPr>
        <p:cxnSp>
          <p:nvCxnSpPr>
            <p:cNvPr id="60" name="Straight Connector 59">
              <a:extLst>
                <a:ext uri="{FF2B5EF4-FFF2-40B4-BE49-F238E27FC236}">
                  <a16:creationId xmlns:a16="http://schemas.microsoft.com/office/drawing/2014/main" id="{C3546097-8FE4-4243-B2E9-CDD9070A16C6}"/>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F64CDC4-CFEB-43C6-856A-016E36AB5660}"/>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62" name="Group 61">
            <a:extLst>
              <a:ext uri="{FF2B5EF4-FFF2-40B4-BE49-F238E27FC236}">
                <a16:creationId xmlns:a16="http://schemas.microsoft.com/office/drawing/2014/main" id="{7AC0B0DD-568E-4BCA-824C-801854F8CC4C}"/>
              </a:ext>
            </a:extLst>
          </p:cNvPr>
          <p:cNvGrpSpPr/>
          <p:nvPr/>
        </p:nvGrpSpPr>
        <p:grpSpPr>
          <a:xfrm>
            <a:off x="1763688" y="2765372"/>
            <a:ext cx="48821" cy="48678"/>
            <a:chOff x="4849200" y="1681200"/>
            <a:chExt cx="48821" cy="48678"/>
          </a:xfrm>
        </p:grpSpPr>
        <p:cxnSp>
          <p:nvCxnSpPr>
            <p:cNvPr id="63" name="Straight Connector 62">
              <a:extLst>
                <a:ext uri="{FF2B5EF4-FFF2-40B4-BE49-F238E27FC236}">
                  <a16:creationId xmlns:a16="http://schemas.microsoft.com/office/drawing/2014/main" id="{DCF14516-4D10-463F-9BE7-CD99C676F52E}"/>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F62198D-EB11-4D96-9990-386103CB6F6C}"/>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F83CE32A-5F39-454B-A06F-3ECA0593C76D}"/>
              </a:ext>
            </a:extLst>
          </p:cNvPr>
          <p:cNvGrpSpPr/>
          <p:nvPr/>
        </p:nvGrpSpPr>
        <p:grpSpPr>
          <a:xfrm>
            <a:off x="1378488" y="2903221"/>
            <a:ext cx="48821" cy="48678"/>
            <a:chOff x="4849200" y="1681200"/>
            <a:chExt cx="48821" cy="48678"/>
          </a:xfrm>
        </p:grpSpPr>
        <p:cxnSp>
          <p:nvCxnSpPr>
            <p:cNvPr id="66" name="Straight Connector 65">
              <a:extLst>
                <a:ext uri="{FF2B5EF4-FFF2-40B4-BE49-F238E27FC236}">
                  <a16:creationId xmlns:a16="http://schemas.microsoft.com/office/drawing/2014/main" id="{6C4EDAF9-5395-4E69-BD31-AD25C21F9776}"/>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107FF84-D04A-47C6-ADBB-27F0E2553467}"/>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grpSp>
        <p:nvGrpSpPr>
          <p:cNvPr id="68" name="Group 67">
            <a:extLst>
              <a:ext uri="{FF2B5EF4-FFF2-40B4-BE49-F238E27FC236}">
                <a16:creationId xmlns:a16="http://schemas.microsoft.com/office/drawing/2014/main" id="{11E42A9D-AD10-42A4-81E8-E82CECE8AC6D}"/>
              </a:ext>
            </a:extLst>
          </p:cNvPr>
          <p:cNvGrpSpPr/>
          <p:nvPr/>
        </p:nvGrpSpPr>
        <p:grpSpPr>
          <a:xfrm>
            <a:off x="982432" y="3045833"/>
            <a:ext cx="48821" cy="48678"/>
            <a:chOff x="4849200" y="1681200"/>
            <a:chExt cx="48821" cy="48678"/>
          </a:xfrm>
        </p:grpSpPr>
        <p:cxnSp>
          <p:nvCxnSpPr>
            <p:cNvPr id="69" name="Straight Connector 68">
              <a:extLst>
                <a:ext uri="{FF2B5EF4-FFF2-40B4-BE49-F238E27FC236}">
                  <a16:creationId xmlns:a16="http://schemas.microsoft.com/office/drawing/2014/main" id="{9939E474-F911-4883-B317-713C48D8F79A}"/>
                </a:ext>
              </a:extLst>
            </p:cNvPr>
            <p:cNvCxnSpPr>
              <a:cxnSpLocks noChangeAspect="1"/>
            </p:cNvCxnSpPr>
            <p:nvPr/>
          </p:nvCxnSpPr>
          <p:spPr>
            <a:xfrm flipV="1">
              <a:off x="4849200" y="1681200"/>
              <a:ext cx="44553" cy="14551"/>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966373CD-C9C4-439E-B0E4-F337C8E5A14F}"/>
                </a:ext>
              </a:extLst>
            </p:cNvPr>
            <p:cNvCxnSpPr>
              <a:cxnSpLocks noChangeAspect="1"/>
            </p:cNvCxnSpPr>
            <p:nvPr/>
          </p:nvCxnSpPr>
          <p:spPr>
            <a:xfrm flipV="1">
              <a:off x="4853468" y="1715327"/>
              <a:ext cx="44553" cy="14551"/>
            </a:xfrm>
            <a:prstGeom prst="line">
              <a:avLst/>
            </a:prstGeom>
            <a:ln/>
          </p:spPr>
          <p:style>
            <a:lnRef idx="1">
              <a:schemeClr val="accent1"/>
            </a:lnRef>
            <a:fillRef idx="0">
              <a:schemeClr val="accent1"/>
            </a:fillRef>
            <a:effectRef idx="0">
              <a:schemeClr val="accent1"/>
            </a:effectRef>
            <a:fontRef idx="minor">
              <a:schemeClr val="tx1"/>
            </a:fontRef>
          </p:style>
        </p:cxnSp>
      </p:grpSp>
      <p:cxnSp>
        <p:nvCxnSpPr>
          <p:cNvPr id="78" name="Straight Connector 77">
            <a:extLst>
              <a:ext uri="{FF2B5EF4-FFF2-40B4-BE49-F238E27FC236}">
                <a16:creationId xmlns:a16="http://schemas.microsoft.com/office/drawing/2014/main" id="{08637855-46BA-4D28-8BA6-1A99245DDB56}"/>
              </a:ext>
            </a:extLst>
          </p:cNvPr>
          <p:cNvCxnSpPr>
            <a:cxnSpLocks/>
            <a:stCxn id="48" idx="3"/>
          </p:cNvCxnSpPr>
          <p:nvPr/>
        </p:nvCxnSpPr>
        <p:spPr>
          <a:xfrm flipH="1">
            <a:off x="1012507" y="1213264"/>
            <a:ext cx="1214105" cy="1832569"/>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79" name="Straight Connector 78">
            <a:extLst>
              <a:ext uri="{FF2B5EF4-FFF2-40B4-BE49-F238E27FC236}">
                <a16:creationId xmlns:a16="http://schemas.microsoft.com/office/drawing/2014/main" id="{9ABB9F5A-F310-4393-AA05-66BCABAA32E9}"/>
              </a:ext>
            </a:extLst>
          </p:cNvPr>
          <p:cNvCxnSpPr>
            <a:cxnSpLocks/>
            <a:stCxn id="48" idx="4"/>
          </p:cNvCxnSpPr>
          <p:nvPr/>
        </p:nvCxnSpPr>
        <p:spPr>
          <a:xfrm flipH="1">
            <a:off x="2176784" y="1292345"/>
            <a:ext cx="228003" cy="1344966"/>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82" name="Straight Connector 81">
            <a:extLst>
              <a:ext uri="{FF2B5EF4-FFF2-40B4-BE49-F238E27FC236}">
                <a16:creationId xmlns:a16="http://schemas.microsoft.com/office/drawing/2014/main" id="{7D45B7A7-4E70-4F33-AB50-8D9109AC15A8}"/>
              </a:ext>
            </a:extLst>
          </p:cNvPr>
          <p:cNvCxnSpPr>
            <a:cxnSpLocks/>
            <a:stCxn id="48" idx="5"/>
          </p:cNvCxnSpPr>
          <p:nvPr/>
        </p:nvCxnSpPr>
        <p:spPr>
          <a:xfrm>
            <a:off x="2582962" y="1213264"/>
            <a:ext cx="1140256" cy="865970"/>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83" name="Straight Connector 82">
            <a:extLst>
              <a:ext uri="{FF2B5EF4-FFF2-40B4-BE49-F238E27FC236}">
                <a16:creationId xmlns:a16="http://schemas.microsoft.com/office/drawing/2014/main" id="{B4C3F369-C737-4918-B890-30A854247AD3}"/>
              </a:ext>
            </a:extLst>
          </p:cNvPr>
          <p:cNvCxnSpPr>
            <a:cxnSpLocks/>
            <a:stCxn id="48" idx="6"/>
          </p:cNvCxnSpPr>
          <p:nvPr/>
        </p:nvCxnSpPr>
        <p:spPr>
          <a:xfrm>
            <a:off x="2656765" y="1022345"/>
            <a:ext cx="1828161" cy="796704"/>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91" name="Straight Connector 90">
            <a:extLst>
              <a:ext uri="{FF2B5EF4-FFF2-40B4-BE49-F238E27FC236}">
                <a16:creationId xmlns:a16="http://schemas.microsoft.com/office/drawing/2014/main" id="{19302E63-9B56-45DA-BE3A-3A0B48C34DD5}"/>
              </a:ext>
            </a:extLst>
          </p:cNvPr>
          <p:cNvCxnSpPr>
            <a:cxnSpLocks/>
            <a:stCxn id="48" idx="3"/>
          </p:cNvCxnSpPr>
          <p:nvPr/>
        </p:nvCxnSpPr>
        <p:spPr>
          <a:xfrm flipH="1">
            <a:off x="1400652" y="1213264"/>
            <a:ext cx="825960" cy="1689957"/>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98" name="Straight Connector 97">
            <a:extLst>
              <a:ext uri="{FF2B5EF4-FFF2-40B4-BE49-F238E27FC236}">
                <a16:creationId xmlns:a16="http://schemas.microsoft.com/office/drawing/2014/main" id="{4BA072BD-ACDA-4AFD-B278-80CE311F1044}"/>
              </a:ext>
            </a:extLst>
          </p:cNvPr>
          <p:cNvCxnSpPr>
            <a:cxnSpLocks/>
            <a:stCxn id="48" idx="6"/>
          </p:cNvCxnSpPr>
          <p:nvPr/>
        </p:nvCxnSpPr>
        <p:spPr>
          <a:xfrm>
            <a:off x="2656765" y="1022345"/>
            <a:ext cx="2212029" cy="658855"/>
          </a:xfrm>
          <a:prstGeom prst="line">
            <a:avLst/>
          </a:prstGeom>
          <a:ln w="12700">
            <a:solidFill>
              <a:schemeClr val="accent6">
                <a:lumMod val="75000"/>
              </a:schemeClr>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13" name="Straight Connector 112">
            <a:extLst>
              <a:ext uri="{FF2B5EF4-FFF2-40B4-BE49-F238E27FC236}">
                <a16:creationId xmlns:a16="http://schemas.microsoft.com/office/drawing/2014/main" id="{F10363E7-38BB-4D63-8478-DA3759425A9D}"/>
              </a:ext>
            </a:extLst>
          </p:cNvPr>
          <p:cNvCxnSpPr>
            <a:cxnSpLocks/>
            <a:stCxn id="47" idx="3"/>
          </p:cNvCxnSpPr>
          <p:nvPr/>
        </p:nvCxnSpPr>
        <p:spPr>
          <a:xfrm flipH="1">
            <a:off x="1781140" y="1858259"/>
            <a:ext cx="719390" cy="900233"/>
          </a:xfrm>
          <a:prstGeom prst="line">
            <a:avLst/>
          </a:prstGeom>
          <a:ln w="12700">
            <a:solidFill>
              <a:srgbClr val="6A76CE"/>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16" name="Straight Connector 115">
            <a:extLst>
              <a:ext uri="{FF2B5EF4-FFF2-40B4-BE49-F238E27FC236}">
                <a16:creationId xmlns:a16="http://schemas.microsoft.com/office/drawing/2014/main" id="{102EC34A-7CEF-4DD3-8B42-67442D77F3FE}"/>
              </a:ext>
            </a:extLst>
          </p:cNvPr>
          <p:cNvCxnSpPr>
            <a:cxnSpLocks/>
            <a:stCxn id="47" idx="4"/>
          </p:cNvCxnSpPr>
          <p:nvPr/>
        </p:nvCxnSpPr>
        <p:spPr>
          <a:xfrm flipH="1">
            <a:off x="2537990" y="1937340"/>
            <a:ext cx="143148" cy="549847"/>
          </a:xfrm>
          <a:prstGeom prst="line">
            <a:avLst/>
          </a:prstGeom>
          <a:ln w="12700">
            <a:solidFill>
              <a:srgbClr val="6A76CE"/>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19" name="Straight Connector 118">
            <a:extLst>
              <a:ext uri="{FF2B5EF4-FFF2-40B4-BE49-F238E27FC236}">
                <a16:creationId xmlns:a16="http://schemas.microsoft.com/office/drawing/2014/main" id="{5D068AE7-63B3-4D31-9EF8-A278D19DF80A}"/>
              </a:ext>
            </a:extLst>
          </p:cNvPr>
          <p:cNvCxnSpPr>
            <a:cxnSpLocks/>
            <a:stCxn id="47" idx="5"/>
          </p:cNvCxnSpPr>
          <p:nvPr/>
        </p:nvCxnSpPr>
        <p:spPr>
          <a:xfrm>
            <a:off x="2861745" y="1858259"/>
            <a:ext cx="450303" cy="355089"/>
          </a:xfrm>
          <a:prstGeom prst="line">
            <a:avLst/>
          </a:prstGeom>
          <a:ln w="12700">
            <a:solidFill>
              <a:srgbClr val="6A76CE"/>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22" name="Straight Connector 121">
            <a:extLst>
              <a:ext uri="{FF2B5EF4-FFF2-40B4-BE49-F238E27FC236}">
                <a16:creationId xmlns:a16="http://schemas.microsoft.com/office/drawing/2014/main" id="{EFD95B1E-FE1C-47A1-9ED1-C7DB6FF6F765}"/>
              </a:ext>
            </a:extLst>
          </p:cNvPr>
          <p:cNvCxnSpPr>
            <a:cxnSpLocks/>
            <a:stCxn id="47" idx="6"/>
          </p:cNvCxnSpPr>
          <p:nvPr/>
        </p:nvCxnSpPr>
        <p:spPr>
          <a:xfrm>
            <a:off x="2936555" y="1667340"/>
            <a:ext cx="1143013" cy="282359"/>
          </a:xfrm>
          <a:prstGeom prst="line">
            <a:avLst/>
          </a:prstGeom>
          <a:ln w="12700">
            <a:solidFill>
              <a:srgbClr val="6A76CE"/>
            </a:solidFill>
            <a:headEnd type="none" w="med" len="med"/>
            <a:tailEnd type="arrow" w="med" len="med"/>
          </a:ln>
        </p:spPr>
        <p:style>
          <a:lnRef idx="2">
            <a:schemeClr val="accent6"/>
          </a:lnRef>
          <a:fillRef idx="0">
            <a:schemeClr val="accent6"/>
          </a:fillRef>
          <a:effectRef idx="1">
            <a:schemeClr val="accent6"/>
          </a:effectRef>
          <a:fontRef idx="minor">
            <a:schemeClr val="tx1"/>
          </a:fontRef>
        </p:style>
      </p:cxnSp>
      <p:pic>
        <p:nvPicPr>
          <p:cNvPr id="153" name="Picture 152">
            <a:extLst>
              <a:ext uri="{FF2B5EF4-FFF2-40B4-BE49-F238E27FC236}">
                <a16:creationId xmlns:a16="http://schemas.microsoft.com/office/drawing/2014/main" id="{573BA8B4-81A4-4D1D-9D0C-543A5C559D5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94282" y="3780000"/>
            <a:ext cx="3213806" cy="3094445"/>
          </a:xfrm>
          <a:prstGeom prst="rect">
            <a:avLst/>
          </a:prstGeom>
        </p:spPr>
      </p:pic>
      <p:pic>
        <p:nvPicPr>
          <p:cNvPr id="154" name="Picture 153" descr="A picture containing text, accessory, case&#10;&#10;Description automatically generated">
            <a:extLst>
              <a:ext uri="{FF2B5EF4-FFF2-40B4-BE49-F238E27FC236}">
                <a16:creationId xmlns:a16="http://schemas.microsoft.com/office/drawing/2014/main" id="{41A8A8D0-3082-4351-85CB-85815669CBC5}"/>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94282" y="3780000"/>
            <a:ext cx="3213806" cy="3094445"/>
          </a:xfrm>
          <a:prstGeom prst="rect">
            <a:avLst/>
          </a:prstGeom>
        </p:spPr>
      </p:pic>
      <p:pic>
        <p:nvPicPr>
          <p:cNvPr id="155" name="Picture 154" descr="A picture containing text, case, accessory&#10;&#10;Description automatically generated">
            <a:extLst>
              <a:ext uri="{FF2B5EF4-FFF2-40B4-BE49-F238E27FC236}">
                <a16:creationId xmlns:a16="http://schemas.microsoft.com/office/drawing/2014/main" id="{65CD6E17-185B-4DF0-8487-DE101674FD53}"/>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101876" y="3780000"/>
            <a:ext cx="3213806" cy="3094445"/>
          </a:xfrm>
          <a:prstGeom prst="rect">
            <a:avLst/>
          </a:prstGeom>
        </p:spPr>
      </p:pic>
      <p:pic>
        <p:nvPicPr>
          <p:cNvPr id="156" name="Picture 155" descr="A picture containing text, case, accessory&#10;&#10;Description automatically generated">
            <a:extLst>
              <a:ext uri="{FF2B5EF4-FFF2-40B4-BE49-F238E27FC236}">
                <a16:creationId xmlns:a16="http://schemas.microsoft.com/office/drawing/2014/main" id="{0C76982A-9355-4CEE-81CB-76C2465BD050}"/>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t="-282"/>
          <a:stretch/>
        </p:blipFill>
        <p:spPr>
          <a:xfrm>
            <a:off x="94282" y="3780000"/>
            <a:ext cx="3213806" cy="3094445"/>
          </a:xfrm>
          <a:prstGeom prst="rect">
            <a:avLst/>
          </a:prstGeom>
        </p:spPr>
      </p:pic>
      <p:cxnSp>
        <p:nvCxnSpPr>
          <p:cNvPr id="138" name="Straight Arrow Connector 137">
            <a:extLst>
              <a:ext uri="{FF2B5EF4-FFF2-40B4-BE49-F238E27FC236}">
                <a16:creationId xmlns:a16="http://schemas.microsoft.com/office/drawing/2014/main" id="{EC41463E-5BE6-4FE0-A4B7-33B47B52D09A}"/>
              </a:ext>
            </a:extLst>
          </p:cNvPr>
          <p:cNvCxnSpPr>
            <a:cxnSpLocks/>
          </p:cNvCxnSpPr>
          <p:nvPr/>
        </p:nvCxnSpPr>
        <p:spPr>
          <a:xfrm flipV="1">
            <a:off x="2103148" y="2412852"/>
            <a:ext cx="874614" cy="2727412"/>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nvGrpSpPr>
          <p:cNvPr id="161" name="Group 160">
            <a:extLst>
              <a:ext uri="{FF2B5EF4-FFF2-40B4-BE49-F238E27FC236}">
                <a16:creationId xmlns:a16="http://schemas.microsoft.com/office/drawing/2014/main" id="{1678B8DD-3A23-4560-BF7E-D0B357850CEB}"/>
              </a:ext>
            </a:extLst>
          </p:cNvPr>
          <p:cNvGrpSpPr/>
          <p:nvPr/>
        </p:nvGrpSpPr>
        <p:grpSpPr>
          <a:xfrm>
            <a:off x="2318514" y="4357420"/>
            <a:ext cx="3018955" cy="1061828"/>
            <a:chOff x="1437650" y="4348970"/>
            <a:chExt cx="5593227" cy="1061828"/>
          </a:xfrm>
        </p:grpSpPr>
        <p:sp>
          <p:nvSpPr>
            <p:cNvPr id="126" name="TextBox 125">
              <a:extLst>
                <a:ext uri="{FF2B5EF4-FFF2-40B4-BE49-F238E27FC236}">
                  <a16:creationId xmlns:a16="http://schemas.microsoft.com/office/drawing/2014/main" id="{2940987D-44FC-4099-AE76-AE01676230BA}"/>
                </a:ext>
              </a:extLst>
            </p:cNvPr>
            <p:cNvSpPr txBox="1"/>
            <p:nvPr/>
          </p:nvSpPr>
          <p:spPr>
            <a:xfrm>
              <a:off x="3462810" y="4348970"/>
              <a:ext cx="3568067" cy="307777"/>
            </a:xfrm>
            <a:prstGeom prst="rect">
              <a:avLst/>
            </a:prstGeom>
            <a:noFill/>
          </p:spPr>
          <p:txBody>
            <a:bodyPr wrap="square">
              <a:spAutoFit/>
            </a:bodyPr>
            <a:lstStyle/>
            <a:p>
              <a:r>
                <a:rPr lang="en-GB" sz="1400" i="1" dirty="0">
                  <a:solidFill>
                    <a:schemeClr val="tx1">
                      <a:lumMod val="50000"/>
                      <a:lumOff val="50000"/>
                    </a:schemeClr>
                  </a:solidFill>
                  <a:effectLst/>
                  <a:latin typeface="Calibri" panose="020F0502020204030204" pitchFamily="34" charset="0"/>
                  <a:ea typeface="Calibri" panose="020F0502020204030204" pitchFamily="34" charset="0"/>
                </a:rPr>
                <a:t>Plug weld according to EN 1993-1-8 : 2005(E)   </a:t>
              </a:r>
            </a:p>
          </p:txBody>
        </p:sp>
        <p:cxnSp>
          <p:nvCxnSpPr>
            <p:cNvPr id="131" name="Straight Arrow Connector 130">
              <a:extLst>
                <a:ext uri="{FF2B5EF4-FFF2-40B4-BE49-F238E27FC236}">
                  <a16:creationId xmlns:a16="http://schemas.microsoft.com/office/drawing/2014/main" id="{DE12F742-1F19-4B07-9E23-E069320C0477}"/>
                </a:ext>
              </a:extLst>
            </p:cNvPr>
            <p:cNvCxnSpPr>
              <a:cxnSpLocks/>
              <a:stCxn id="126" idx="1"/>
            </p:cNvCxnSpPr>
            <p:nvPr/>
          </p:nvCxnSpPr>
          <p:spPr>
            <a:xfrm flipH="1">
              <a:off x="1437650" y="4502859"/>
              <a:ext cx="2025160" cy="907939"/>
            </a:xfrm>
            <a:prstGeom prst="straightConnector1">
              <a:avLst/>
            </a:prstGeom>
            <a:ln>
              <a:solidFill>
                <a:srgbClr val="017F0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1A6DC208-7F9B-45C9-A7A5-F590717E8928}"/>
              </a:ext>
            </a:extLst>
          </p:cNvPr>
          <p:cNvGrpSpPr/>
          <p:nvPr/>
        </p:nvGrpSpPr>
        <p:grpSpPr>
          <a:xfrm>
            <a:off x="5580112" y="5038068"/>
            <a:ext cx="1511651" cy="1595174"/>
            <a:chOff x="4849200" y="2522818"/>
            <a:chExt cx="1511651" cy="1595174"/>
          </a:xfrm>
        </p:grpSpPr>
        <p:pic>
          <p:nvPicPr>
            <p:cNvPr id="80" name="Picture 79" descr="A picture containing outdoor object, linedrawing, power line&#10;&#10;Description automatically generated">
              <a:extLst>
                <a:ext uri="{FF2B5EF4-FFF2-40B4-BE49-F238E27FC236}">
                  <a16:creationId xmlns:a16="http://schemas.microsoft.com/office/drawing/2014/main" id="{F559D8C9-A148-41EE-9D08-3E92D1E6EB27}"/>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b="-1038"/>
            <a:stretch/>
          </p:blipFill>
          <p:spPr>
            <a:xfrm>
              <a:off x="4849200" y="2522818"/>
              <a:ext cx="1511651" cy="1595174"/>
            </a:xfrm>
            <a:prstGeom prst="ellipse">
              <a:avLst/>
            </a:prstGeom>
            <a:ln>
              <a:solidFill>
                <a:schemeClr val="tx1">
                  <a:lumMod val="65000"/>
                  <a:lumOff val="35000"/>
                </a:schemeClr>
              </a:solidFill>
            </a:ln>
          </p:spPr>
        </p:pic>
        <p:sp>
          <p:nvSpPr>
            <p:cNvPr id="86" name="Isosceles Triangle 85">
              <a:extLst>
                <a:ext uri="{FF2B5EF4-FFF2-40B4-BE49-F238E27FC236}">
                  <a16:creationId xmlns:a16="http://schemas.microsoft.com/office/drawing/2014/main" id="{264AD0FE-F8F9-4970-B0D5-74B1BD530877}"/>
                </a:ext>
              </a:extLst>
            </p:cNvPr>
            <p:cNvSpPr>
              <a:spLocks noChangeAspect="1"/>
            </p:cNvSpPr>
            <p:nvPr/>
          </p:nvSpPr>
          <p:spPr>
            <a:xfrm rot="16200000">
              <a:off x="6002454" y="3058732"/>
              <a:ext cx="36000" cy="360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Isosceles Triangle 86">
              <a:extLst>
                <a:ext uri="{FF2B5EF4-FFF2-40B4-BE49-F238E27FC236}">
                  <a16:creationId xmlns:a16="http://schemas.microsoft.com/office/drawing/2014/main" id="{5E27F59C-BBB7-42E4-871F-4CCE8A7D38C3}"/>
                </a:ext>
              </a:extLst>
            </p:cNvPr>
            <p:cNvSpPr>
              <a:spLocks noChangeAspect="1"/>
            </p:cNvSpPr>
            <p:nvPr/>
          </p:nvSpPr>
          <p:spPr>
            <a:xfrm rot="16200000">
              <a:off x="6002454" y="3403800"/>
              <a:ext cx="36000" cy="360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8CE86AE9-4890-427B-9155-768283036A92}"/>
                </a:ext>
              </a:extLst>
            </p:cNvPr>
            <p:cNvSpPr/>
            <p:nvPr/>
          </p:nvSpPr>
          <p:spPr>
            <a:xfrm>
              <a:off x="5992921" y="3161175"/>
              <a:ext cx="57600" cy="162373"/>
            </a:xfrm>
            <a:prstGeom prst="rect">
              <a:avLst/>
            </a:prstGeom>
            <a:solidFill>
              <a:srgbClr val="037E0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5" name="Isosceles Triangle 84">
              <a:extLst>
                <a:ext uri="{FF2B5EF4-FFF2-40B4-BE49-F238E27FC236}">
                  <a16:creationId xmlns:a16="http://schemas.microsoft.com/office/drawing/2014/main" id="{48785337-CAA0-4E80-B0B0-2AF07D0B15FD}"/>
                </a:ext>
              </a:extLst>
            </p:cNvPr>
            <p:cNvSpPr>
              <a:spLocks noChangeAspect="1"/>
            </p:cNvSpPr>
            <p:nvPr/>
          </p:nvSpPr>
          <p:spPr>
            <a:xfrm rot="16200000">
              <a:off x="6002454" y="3169238"/>
              <a:ext cx="166181" cy="166181"/>
            </a:xfrm>
            <a:prstGeom prst="triangle">
              <a:avLst/>
            </a:prstGeom>
            <a:ln>
              <a:solidFill>
                <a:schemeClr val="accent4">
                  <a:shade val="95000"/>
                  <a:satMod val="105000"/>
                  <a:alpha val="48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dirty="0"/>
            </a:p>
          </p:txBody>
        </p:sp>
      </p:grpSp>
      <p:grpSp>
        <p:nvGrpSpPr>
          <p:cNvPr id="8" name="Group 7">
            <a:extLst>
              <a:ext uri="{FF2B5EF4-FFF2-40B4-BE49-F238E27FC236}">
                <a16:creationId xmlns:a16="http://schemas.microsoft.com/office/drawing/2014/main" id="{47D11B3A-F580-4C54-B5AB-F807E987383B}"/>
              </a:ext>
            </a:extLst>
          </p:cNvPr>
          <p:cNvGrpSpPr/>
          <p:nvPr/>
        </p:nvGrpSpPr>
        <p:grpSpPr>
          <a:xfrm>
            <a:off x="6841449" y="5257034"/>
            <a:ext cx="2497191" cy="1508797"/>
            <a:chOff x="4550558" y="4927745"/>
            <a:chExt cx="3168128" cy="1914176"/>
          </a:xfrm>
        </p:grpSpPr>
        <p:pic>
          <p:nvPicPr>
            <p:cNvPr id="6" name="Picture 5" descr="A picture containing weapon, knife&#10;&#10;Description automatically generated">
              <a:extLst>
                <a:ext uri="{FF2B5EF4-FFF2-40B4-BE49-F238E27FC236}">
                  <a16:creationId xmlns:a16="http://schemas.microsoft.com/office/drawing/2014/main" id="{405AF0BF-83DD-40CB-9299-F3823F6A130D}"/>
                </a:ext>
              </a:extLst>
            </p:cNvPr>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50558" y="4927745"/>
              <a:ext cx="3168128" cy="1914176"/>
            </a:xfrm>
            <a:prstGeom prst="rect">
              <a:avLst/>
            </a:prstGeom>
          </p:spPr>
        </p:pic>
        <p:sp>
          <p:nvSpPr>
            <p:cNvPr id="28" name="TextBox 27">
              <a:extLst>
                <a:ext uri="{FF2B5EF4-FFF2-40B4-BE49-F238E27FC236}">
                  <a16:creationId xmlns:a16="http://schemas.microsoft.com/office/drawing/2014/main" id="{9698E5FB-1F13-4689-BC23-B4DEEB05B545}"/>
                </a:ext>
              </a:extLst>
            </p:cNvPr>
            <p:cNvSpPr txBox="1"/>
            <p:nvPr/>
          </p:nvSpPr>
          <p:spPr>
            <a:xfrm rot="21065253">
              <a:off x="4811630" y="5030962"/>
              <a:ext cx="2266268" cy="546656"/>
            </a:xfrm>
            <a:prstGeom prst="rect">
              <a:avLst/>
            </a:prstGeom>
            <a:noFill/>
          </p:spPr>
          <p:txBody>
            <a:bodyPr wrap="square">
              <a:spAutoFit/>
            </a:bodyPr>
            <a:lstStyle>
              <a:defPPr>
                <a:defRPr lang="fr-FR"/>
              </a:defPPr>
              <a:lvl1pPr>
                <a:defRPr sz="1400" i="1">
                  <a:solidFill>
                    <a:schemeClr val="tx1">
                      <a:lumMod val="50000"/>
                      <a:lumOff val="50000"/>
                    </a:schemeClr>
                  </a:solidFill>
                  <a:effectLst/>
                  <a:latin typeface="Calibri" panose="020F0502020204030204" pitchFamily="34" charset="0"/>
                  <a:ea typeface="Calibri" panose="020F0502020204030204" pitchFamily="34" charset="0"/>
                </a:defRPr>
              </a:lvl1pPr>
            </a:lstStyle>
            <a:p>
              <a:pPr algn="ctr"/>
              <a:r>
                <a:rPr lang="en-US" sz="1100" dirty="0"/>
                <a:t>Middle yoke plate machined for MQXBP2 and 3 (45mm)</a:t>
              </a:r>
              <a:endParaRPr lang="fr-FR" sz="1100" dirty="0"/>
            </a:p>
          </p:txBody>
        </p:sp>
      </p:grpSp>
      <p:grpSp>
        <p:nvGrpSpPr>
          <p:cNvPr id="72" name="Group 71">
            <a:extLst>
              <a:ext uri="{FF2B5EF4-FFF2-40B4-BE49-F238E27FC236}">
                <a16:creationId xmlns:a16="http://schemas.microsoft.com/office/drawing/2014/main" id="{FFADFB67-A0FD-4CBB-ACE0-4D85FE4A3697}"/>
              </a:ext>
            </a:extLst>
          </p:cNvPr>
          <p:cNvGrpSpPr/>
          <p:nvPr/>
        </p:nvGrpSpPr>
        <p:grpSpPr>
          <a:xfrm>
            <a:off x="7046918" y="3701018"/>
            <a:ext cx="1844245" cy="1568388"/>
            <a:chOff x="6804248" y="4584857"/>
            <a:chExt cx="2339752" cy="1989779"/>
          </a:xfrm>
        </p:grpSpPr>
        <p:pic>
          <p:nvPicPr>
            <p:cNvPr id="71" name="Picture 70" descr="A picture containing weapon, knife&#10;&#10;Description automatically generated">
              <a:extLst>
                <a:ext uri="{FF2B5EF4-FFF2-40B4-BE49-F238E27FC236}">
                  <a16:creationId xmlns:a16="http://schemas.microsoft.com/office/drawing/2014/main" id="{A6312852-2E64-4C98-9B80-F811F98F1AA4}"/>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804248" y="5373217"/>
              <a:ext cx="2339752" cy="1201419"/>
            </a:xfrm>
            <a:prstGeom prst="rect">
              <a:avLst/>
            </a:prstGeom>
          </p:spPr>
        </p:pic>
        <p:sp>
          <p:nvSpPr>
            <p:cNvPr id="93" name="TextBox 92">
              <a:extLst>
                <a:ext uri="{FF2B5EF4-FFF2-40B4-BE49-F238E27FC236}">
                  <a16:creationId xmlns:a16="http://schemas.microsoft.com/office/drawing/2014/main" id="{5A6028DB-A6CA-45D7-8B77-073F4B8BF9AA}"/>
                </a:ext>
              </a:extLst>
            </p:cNvPr>
            <p:cNvSpPr txBox="1"/>
            <p:nvPr/>
          </p:nvSpPr>
          <p:spPr>
            <a:xfrm rot="21084341">
              <a:off x="7143138" y="4584857"/>
              <a:ext cx="1836858" cy="761415"/>
            </a:xfrm>
            <a:prstGeom prst="rect">
              <a:avLst/>
            </a:prstGeom>
            <a:noFill/>
          </p:spPr>
          <p:txBody>
            <a:bodyPr wrap="square">
              <a:spAutoFit/>
            </a:bodyPr>
            <a:lstStyle>
              <a:defPPr>
                <a:defRPr lang="fr-FR"/>
              </a:defPPr>
              <a:lvl1pPr>
                <a:defRPr sz="1400" i="1">
                  <a:solidFill>
                    <a:schemeClr val="tx1">
                      <a:lumMod val="50000"/>
                      <a:lumOff val="50000"/>
                    </a:schemeClr>
                  </a:solidFill>
                  <a:effectLst/>
                  <a:latin typeface="Calibri" panose="020F0502020204030204" pitchFamily="34" charset="0"/>
                  <a:ea typeface="Calibri" panose="020F0502020204030204" pitchFamily="34" charset="0"/>
                </a:defRPr>
              </a:lvl1pPr>
            </a:lstStyle>
            <a:p>
              <a:pPr algn="ctr"/>
              <a:r>
                <a:rPr lang="en-US" sz="1100" dirty="0"/>
                <a:t>Middle yoke plate enlarged design for the series (91.4mm)</a:t>
              </a:r>
            </a:p>
          </p:txBody>
        </p:sp>
      </p:grpSp>
      <p:pic>
        <p:nvPicPr>
          <p:cNvPr id="10" name="Picture 9">
            <a:extLst>
              <a:ext uri="{FF2B5EF4-FFF2-40B4-BE49-F238E27FC236}">
                <a16:creationId xmlns:a16="http://schemas.microsoft.com/office/drawing/2014/main" id="{D7BFB9CA-6534-4AE8-97D8-A5A6FD903ABF}"/>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5649408" y="2681160"/>
            <a:ext cx="1110599" cy="1156738"/>
          </a:xfrm>
          <a:prstGeom prst="rect">
            <a:avLst/>
          </a:prstGeom>
        </p:spPr>
      </p:pic>
      <p:pic>
        <p:nvPicPr>
          <p:cNvPr id="73" name="Picture 72" descr="A picture containing indoor, metal, steel, gear&#10;&#10;Description automatically generated">
            <a:extLst>
              <a:ext uri="{FF2B5EF4-FFF2-40B4-BE49-F238E27FC236}">
                <a16:creationId xmlns:a16="http://schemas.microsoft.com/office/drawing/2014/main" id="{E4FD5820-D078-4895-879B-AA2299AF53C4}"/>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3402983" y="4919696"/>
            <a:ext cx="824332" cy="792000"/>
          </a:xfrm>
          <a:prstGeom prst="rect">
            <a:avLst/>
          </a:prstGeom>
        </p:spPr>
      </p:pic>
      <p:pic>
        <p:nvPicPr>
          <p:cNvPr id="75" name="Picture 74">
            <a:extLst>
              <a:ext uri="{FF2B5EF4-FFF2-40B4-BE49-F238E27FC236}">
                <a16:creationId xmlns:a16="http://schemas.microsoft.com/office/drawing/2014/main" id="{C5FFE72D-90BD-4D15-ADF9-CD12E29C0278}"/>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4288320" y="4935075"/>
            <a:ext cx="1108800" cy="792000"/>
          </a:xfrm>
          <a:prstGeom prst="rect">
            <a:avLst/>
          </a:prstGeom>
        </p:spPr>
      </p:pic>
      <p:pic>
        <p:nvPicPr>
          <p:cNvPr id="18" name="Picture 17">
            <a:extLst>
              <a:ext uri="{FF2B5EF4-FFF2-40B4-BE49-F238E27FC236}">
                <a16:creationId xmlns:a16="http://schemas.microsoft.com/office/drawing/2014/main" id="{CC2E284D-51B6-4174-BAFC-3BF8E6358DE6}"/>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4594662" y="5757611"/>
            <a:ext cx="804517" cy="792000"/>
          </a:xfrm>
          <a:prstGeom prst="rect">
            <a:avLst/>
          </a:prstGeom>
        </p:spPr>
      </p:pic>
      <p:pic>
        <p:nvPicPr>
          <p:cNvPr id="77" name="Picture 76">
            <a:extLst>
              <a:ext uri="{FF2B5EF4-FFF2-40B4-BE49-F238E27FC236}">
                <a16:creationId xmlns:a16="http://schemas.microsoft.com/office/drawing/2014/main" id="{662DB0C0-15BE-455B-91D9-ACAAA99D2DE9}"/>
              </a:ext>
            </a:extLst>
          </p:cNvPr>
          <p:cNvPicPr>
            <a:picLocks noChangeAspect="1"/>
          </p:cNvPicPr>
          <p:nvPr/>
        </p:nvPicPr>
        <p:blipFill>
          <a:blip r:embed="rId18"/>
          <a:stretch>
            <a:fillRect/>
          </a:stretch>
        </p:blipFill>
        <p:spPr>
          <a:xfrm>
            <a:off x="3434965" y="5768215"/>
            <a:ext cx="1075925" cy="792000"/>
          </a:xfrm>
          <a:prstGeom prst="rect">
            <a:avLst/>
          </a:prstGeom>
        </p:spPr>
      </p:pic>
    </p:spTree>
    <p:extLst>
      <p:ext uri="{BB962C8B-B14F-4D97-AF65-F5344CB8AC3E}">
        <p14:creationId xmlns:p14="http://schemas.microsoft.com/office/powerpoint/2010/main" val="1214624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wipe(up)">
                                      <p:cBhvr>
                                        <p:cTn id="7" dur="500"/>
                                        <p:tgtEl>
                                          <p:spTgt spid="153"/>
                                        </p:tgtEl>
                                      </p:cBhvr>
                                    </p:animEffect>
                                  </p:childTnLst>
                                </p:cTn>
                              </p:par>
                              <p:par>
                                <p:cTn id="8" presetID="10" presetClass="entr" presetSubtype="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fade">
                                      <p:cBhvr>
                                        <p:cTn id="10" dur="500"/>
                                        <p:tgtEl>
                                          <p:spTgt spid="138"/>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ppt_x"/>
                                          </p:val>
                                        </p:tav>
                                        <p:tav tm="100000">
                                          <p:val>
                                            <p:strVal val="#ppt_x"/>
                                          </p:val>
                                        </p:tav>
                                      </p:tavLst>
                                    </p:anim>
                                    <p:anim calcmode="lin" valueType="num">
                                      <p:cBhvr additive="base">
                                        <p:cTn id="20"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54"/>
                                        </p:tgtEl>
                                        <p:attrNameLst>
                                          <p:attrName>style.visibility</p:attrName>
                                        </p:attrNameLst>
                                      </p:cBhvr>
                                      <p:to>
                                        <p:strVal val="visible"/>
                                      </p:to>
                                    </p:set>
                                    <p:animEffect transition="in" filter="fade">
                                      <p:cBhvr>
                                        <p:cTn id="25" dur="500"/>
                                        <p:tgtEl>
                                          <p:spTgt spid="15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childTnLst>
                          </p:cTn>
                        </p:par>
                        <p:par>
                          <p:cTn id="31" fill="hold">
                            <p:stCondLst>
                              <p:cond delay="500"/>
                            </p:stCondLst>
                            <p:childTnLst>
                              <p:par>
                                <p:cTn id="32" presetID="2" presetClass="entr" presetSubtype="4"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500" fill="hold"/>
                                        <p:tgtEl>
                                          <p:spTgt spid="77"/>
                                        </p:tgtEl>
                                        <p:attrNameLst>
                                          <p:attrName>ppt_x</p:attrName>
                                        </p:attrNameLst>
                                      </p:cBhvr>
                                      <p:tavLst>
                                        <p:tav tm="0">
                                          <p:val>
                                            <p:strVal val="#ppt_x"/>
                                          </p:val>
                                        </p:tav>
                                        <p:tav tm="100000">
                                          <p:val>
                                            <p:strVal val="#ppt_x"/>
                                          </p:val>
                                        </p:tav>
                                      </p:tavLst>
                                    </p:anim>
                                    <p:anim calcmode="lin" valueType="num">
                                      <p:cBhvr additive="base">
                                        <p:cTn id="35"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56"/>
                                        </p:tgtEl>
                                        <p:attrNameLst>
                                          <p:attrName>style.visibility</p:attrName>
                                        </p:attrNameLst>
                                      </p:cBhvr>
                                      <p:to>
                                        <p:strVal val="visible"/>
                                      </p:to>
                                    </p:set>
                                    <p:animEffect transition="in" filter="fade">
                                      <p:cBhvr>
                                        <p:cTn id="40" dur="500"/>
                                        <p:tgtEl>
                                          <p:spTgt spid="156"/>
                                        </p:tgtEl>
                                      </p:cBhvr>
                                    </p:animEffect>
                                  </p:childTnLst>
                                </p:cTn>
                              </p:par>
                            </p:childTnLst>
                          </p:cTn>
                        </p:par>
                        <p:par>
                          <p:cTn id="41" fill="hold">
                            <p:stCondLst>
                              <p:cond delay="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10" presetClass="entr" presetSubtype="0" fill="hold" nodeType="afterEffect">
                                  <p:stCondLst>
                                    <p:cond delay="0"/>
                                  </p:stCondLst>
                                  <p:childTnLst>
                                    <p:set>
                                      <p:cBhvr>
                                        <p:cTn id="48" dur="1" fill="hold">
                                          <p:stCondLst>
                                            <p:cond delay="0"/>
                                          </p:stCondLst>
                                        </p:cTn>
                                        <p:tgtEl>
                                          <p:spTgt spid="161"/>
                                        </p:tgtEl>
                                        <p:attrNameLst>
                                          <p:attrName>style.visibility</p:attrName>
                                        </p:attrNameLst>
                                      </p:cBhvr>
                                      <p:to>
                                        <p:strVal val="visible"/>
                                      </p:to>
                                    </p:set>
                                    <p:animEffect transition="in" filter="fade">
                                      <p:cBhvr>
                                        <p:cTn id="49" dur="500"/>
                                        <p:tgtEl>
                                          <p:spTgt spid="16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fade">
                                      <p:cBhvr>
                                        <p:cTn id="59" dur="500"/>
                                        <p:tgtEl>
                                          <p:spTgt spid="72"/>
                                        </p:tgtEl>
                                      </p:cBhvr>
                                    </p:animEffect>
                                  </p:childTnLst>
                                </p:cTn>
                              </p:par>
                            </p:childTnLst>
                          </p:cTn>
                        </p:par>
                        <p:par>
                          <p:cTn id="60" fill="hold">
                            <p:stCondLst>
                              <p:cond delay="500"/>
                            </p:stCondLst>
                            <p:childTnLst>
                              <p:par>
                                <p:cTn id="61" presetID="10" presetClass="entr" presetSubtype="0"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FC38D-B8CF-427E-B0E5-1B48BEF25631}"/>
              </a:ext>
            </a:extLst>
          </p:cNvPr>
          <p:cNvSpPr>
            <a:spLocks noGrp="1"/>
          </p:cNvSpPr>
          <p:nvPr>
            <p:ph type="title"/>
          </p:nvPr>
        </p:nvSpPr>
        <p:spPr>
          <a:xfrm>
            <a:off x="323528" y="180000"/>
            <a:ext cx="8723272" cy="720000"/>
          </a:xfrm>
        </p:spPr>
        <p:txBody>
          <a:bodyPr/>
          <a:lstStyle/>
          <a:p>
            <a:r>
              <a:rPr lang="en-GB" b="1" dirty="0"/>
              <a:t>Outcome of Technical Review of MQXFB Cold Mass</a:t>
            </a:r>
            <a:endParaRPr lang="en-GB" dirty="0"/>
          </a:p>
        </p:txBody>
      </p:sp>
      <p:sp>
        <p:nvSpPr>
          <p:cNvPr id="4" name="Footer Placeholder 3">
            <a:extLst>
              <a:ext uri="{FF2B5EF4-FFF2-40B4-BE49-F238E27FC236}">
                <a16:creationId xmlns:a16="http://schemas.microsoft.com/office/drawing/2014/main" id="{73049186-D8E7-4F00-B68A-77A77CC7B9AF}"/>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F80162DE-CC72-46BA-AEBA-8794A80E9F00}"/>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a:extLst>
              <a:ext uri="{FF2B5EF4-FFF2-40B4-BE49-F238E27FC236}">
                <a16:creationId xmlns:a16="http://schemas.microsoft.com/office/drawing/2014/main" id="{FFFEEEEC-B95F-4BFA-A82E-5E617C59362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999" y="816118"/>
            <a:ext cx="1800000" cy="2301732"/>
          </a:xfrm>
          <a:prstGeom prst="rect">
            <a:avLst/>
          </a:prstGeom>
          <a:ln>
            <a:noFill/>
          </a:ln>
          <a:effectLst>
            <a:outerShdw blurRad="292100" dist="12700" dir="2700000" algn="tl" rotWithShape="0">
              <a:srgbClr val="333333">
                <a:alpha val="65000"/>
              </a:srgbClr>
            </a:outerShdw>
          </a:effectLst>
        </p:spPr>
      </p:pic>
      <p:sp>
        <p:nvSpPr>
          <p:cNvPr id="9" name="TextBox 8">
            <a:extLst>
              <a:ext uri="{FF2B5EF4-FFF2-40B4-BE49-F238E27FC236}">
                <a16:creationId xmlns:a16="http://schemas.microsoft.com/office/drawing/2014/main" id="{A1D4AA81-4CE9-4B74-BF06-A4C202623B0C}"/>
              </a:ext>
            </a:extLst>
          </p:cNvPr>
          <p:cNvSpPr txBox="1"/>
          <p:nvPr/>
        </p:nvSpPr>
        <p:spPr>
          <a:xfrm>
            <a:off x="6742544" y="662499"/>
            <a:ext cx="2304256" cy="246221"/>
          </a:xfrm>
          <a:prstGeom prst="rect">
            <a:avLst/>
          </a:prstGeom>
          <a:noFill/>
        </p:spPr>
        <p:txBody>
          <a:bodyPr wrap="square">
            <a:spAutoFit/>
          </a:bodyPr>
          <a:lstStyle/>
          <a:p>
            <a:r>
              <a:rPr lang="en-GB" sz="1000" i="1" dirty="0">
                <a:solidFill>
                  <a:schemeClr val="tx1">
                    <a:lumMod val="50000"/>
                    <a:lumOff val="50000"/>
                  </a:schemeClr>
                </a:solidFill>
                <a:hlinkClick r:id="rId3"/>
              </a:rPr>
              <a:t>https://indico.cern.ch/event/1142636/</a:t>
            </a:r>
            <a:endParaRPr lang="en-GB" sz="1000" i="1" dirty="0">
              <a:solidFill>
                <a:schemeClr val="tx1">
                  <a:lumMod val="50000"/>
                  <a:lumOff val="50000"/>
                </a:schemeClr>
              </a:solidFill>
            </a:endParaRPr>
          </a:p>
        </p:txBody>
      </p:sp>
      <p:sp>
        <p:nvSpPr>
          <p:cNvPr id="12" name="Rectangle 11">
            <a:extLst>
              <a:ext uri="{FF2B5EF4-FFF2-40B4-BE49-F238E27FC236}">
                <a16:creationId xmlns:a16="http://schemas.microsoft.com/office/drawing/2014/main" id="{F149F4F0-FC15-4A1C-87C7-21ED95FD2AD2}"/>
              </a:ext>
            </a:extLst>
          </p:cNvPr>
          <p:cNvSpPr/>
          <p:nvPr/>
        </p:nvSpPr>
        <p:spPr>
          <a:xfrm>
            <a:off x="2915816" y="6453336"/>
            <a:ext cx="5616184" cy="26301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6AEE47E2-80F3-45EA-B9D0-1EDA3E90996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5999" y="4710704"/>
            <a:ext cx="1800000" cy="1353116"/>
          </a:xfrm>
          <a:prstGeom prst="rect">
            <a:avLst/>
          </a:prstGeom>
          <a:ln>
            <a:noFill/>
          </a:ln>
          <a:effectLst>
            <a:outerShdw blurRad="292100" dist="12700" dir="2700000" algn="tl" rotWithShape="0">
              <a:srgbClr val="333333">
                <a:alpha val="65000"/>
              </a:srgbClr>
            </a:outerShdw>
          </a:effectLst>
        </p:spPr>
      </p:pic>
      <p:pic>
        <p:nvPicPr>
          <p:cNvPr id="16" name="Picture 15">
            <a:extLst>
              <a:ext uri="{FF2B5EF4-FFF2-40B4-BE49-F238E27FC236}">
                <a16:creationId xmlns:a16="http://schemas.microsoft.com/office/drawing/2014/main" id="{78DA4962-2F24-46BA-B181-F4CBAFCFE53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999" y="3241272"/>
            <a:ext cx="1800000" cy="1346010"/>
          </a:xfrm>
          <a:prstGeom prst="rect">
            <a:avLst/>
          </a:prstGeom>
          <a:ln>
            <a:noFill/>
          </a:ln>
          <a:effectLst>
            <a:outerShdw blurRad="292100" dist="12700" dir="2700000" algn="tl" rotWithShape="0">
              <a:srgbClr val="333333">
                <a:alpha val="65000"/>
              </a:srgbClr>
            </a:outerShdw>
          </a:effectLst>
        </p:spPr>
      </p:pic>
      <p:sp>
        <p:nvSpPr>
          <p:cNvPr id="11" name="TextBox 10">
            <a:extLst>
              <a:ext uri="{FF2B5EF4-FFF2-40B4-BE49-F238E27FC236}">
                <a16:creationId xmlns:a16="http://schemas.microsoft.com/office/drawing/2014/main" id="{68D852BE-911F-4B6F-8435-0ADA70D75E1E}"/>
              </a:ext>
            </a:extLst>
          </p:cNvPr>
          <p:cNvSpPr txBox="1"/>
          <p:nvPr/>
        </p:nvSpPr>
        <p:spPr>
          <a:xfrm>
            <a:off x="1835696" y="908720"/>
            <a:ext cx="7275081" cy="5830699"/>
          </a:xfrm>
          <a:prstGeom prst="rect">
            <a:avLst/>
          </a:prstGeom>
          <a:noFill/>
        </p:spPr>
        <p:txBody>
          <a:bodyPr wrap="square">
            <a:spAutoFit/>
          </a:bodyPr>
          <a:lstStyle/>
          <a:p>
            <a:pPr marL="85725" lvl="0" indent="-85725" algn="just">
              <a:lnSpc>
                <a:spcPct val="107000"/>
              </a:lnSpc>
              <a:spcAft>
                <a:spcPts val="200"/>
              </a:spcAft>
              <a:buClr>
                <a:srgbClr val="000000"/>
              </a:buClr>
              <a:buFont typeface="+mj-lt"/>
              <a:buAutoNum type="arabicPeriod"/>
            </a:pPr>
            <a:r>
              <a:rPr lang="en-US" sz="9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Are the designs and procedures to determine the developed length and gap size, to assemble and to weld the stainless-steel outer half shells around the magnet structure consistent with the requirements of minimizing the coupling between the outer stainless-steel shell and the magnet structure?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rgbClr val="037E02"/>
                </a:solidFill>
                <a:latin typeface="Calibri" panose="020F0502020204030204" pitchFamily="34" charset="0"/>
                <a:ea typeface="Times New Roman" panose="02020603050405020304" pitchFamily="18" charset="0"/>
                <a:cs typeface="Calibri" panose="020F0502020204030204" pitchFamily="34" charset="0"/>
              </a:rPr>
              <a:t>Yes</a:t>
            </a:r>
            <a:r>
              <a:rPr lang="en-US" sz="9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assuming the vendor can meet the strict shell manufacturing tolerances proposed. A complete set of procedures has been developed and is implemented (or is under implementation) both at the shell supplier premises and at CERN. As a general comment, the proposed loose stainless-steel shell, requires a careful assembly and control sequence. It can be done since these are small series of quadrupoles to be manufactured in very controlled conditions.</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85725" lvl="0" indent="-85725" algn="just">
              <a:lnSpc>
                <a:spcPct val="107000"/>
              </a:lnSpc>
              <a:spcAft>
                <a:spcPts val="200"/>
              </a:spcAft>
              <a:buClr>
                <a:srgbClr val="000000"/>
              </a:buClr>
              <a:buFont typeface="+mj-lt"/>
              <a:buAutoNum type="arabicPeriod" startAt="2"/>
            </a:pP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Are the design of the fixed points and the procedures to implement them satisfying the requirements at room temperature given by transport and the requirements at cryogenic temperatures given by LHC operation?</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rgbClr val="037E02"/>
                </a:solidFill>
                <a:latin typeface="Calibri" panose="020F0502020204030204" pitchFamily="34" charset="0"/>
                <a:cs typeface="Calibri" panose="020F0502020204030204" pitchFamily="34" charset="0"/>
              </a:rPr>
              <a:t>Yes</a:t>
            </a:r>
            <a:r>
              <a:rPr lang="en-US" sz="900" dirty="0">
                <a:latin typeface="Calibri" panose="020F0502020204030204" pitchFamily="34" charset="0"/>
                <a:ea typeface="Times New Roman" panose="02020603050405020304" pitchFamily="18" charset="0"/>
                <a:cs typeface="Calibri" panose="020F0502020204030204" pitchFamily="34" charset="0"/>
              </a:rPr>
              <a:t>, in the case of the quadrupoles that will be manufactured starting from new modified components.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dirty="0">
                <a:latin typeface="Calibri" panose="020F0502020204030204" pitchFamily="34" charset="0"/>
                <a:ea typeface="Times New Roman" panose="02020603050405020304" pitchFamily="18" charset="0"/>
                <a:cs typeface="Calibri" panose="020F0502020204030204" pitchFamily="34" charset="0"/>
              </a:rPr>
              <a:t>In the case of the existing prototypes already assembled, the proposed solution is quite at the limit and there are risks associated to their operation. These magnets will be used in the string and not in LHC machine. For this reason, the proposed configuration is not ideal but seems acceptable providing a risk analysis in case of fixed point failure is carried out and, in case of need, mitigation measures are defined.</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dirty="0">
                <a:latin typeface="Calibri" panose="020F0502020204030204" pitchFamily="34" charset="0"/>
                <a:ea typeface="Times New Roman" panose="02020603050405020304" pitchFamily="18" charset="0"/>
                <a:cs typeface="Calibri" panose="020F0502020204030204" pitchFamily="34" charset="0"/>
              </a:rPr>
              <a:t>The committee discussed if four fixed points (instead of two), machined on place, on the same plane could help in the case of BP2 and BP3. For This might help in cases where stress re-distribution occurs after local deformations.</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Recommendation N1:</a:t>
            </a:r>
            <a:r>
              <a:rPr lang="en-US" sz="900" dirty="0">
                <a:latin typeface="Calibri" panose="020F0502020204030204" pitchFamily="34" charset="0"/>
                <a:ea typeface="Times New Roman" panose="02020603050405020304" pitchFamily="18" charset="0"/>
                <a:cs typeface="Calibri" panose="020F0502020204030204" pitchFamily="34" charset="0"/>
              </a:rPr>
              <a:t> We suggest carrying out a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risk analysis </a:t>
            </a:r>
            <a:r>
              <a:rPr lang="en-US" sz="900" dirty="0">
                <a:latin typeface="Calibri" panose="020F0502020204030204" pitchFamily="34" charset="0"/>
                <a:ea typeface="Times New Roman" panose="02020603050405020304" pitchFamily="18" charset="0"/>
                <a:cs typeface="Calibri" panose="020F0502020204030204" pitchFamily="34" charset="0"/>
              </a:rPr>
              <a:t>to clarify the consequences of the failure of the fixed point components; both for the string </a:t>
            </a:r>
            <a:r>
              <a:rPr lang="en-US" sz="900" dirty="0" err="1">
                <a:latin typeface="Calibri" panose="020F0502020204030204" pitchFamily="34" charset="0"/>
                <a:ea typeface="Times New Roman" panose="02020603050405020304" pitchFamily="18" charset="0"/>
                <a:cs typeface="Calibri" panose="020F0502020204030204" pitchFamily="34" charset="0"/>
              </a:rPr>
              <a:t>cryomagnets</a:t>
            </a:r>
            <a:r>
              <a:rPr lang="en-US" sz="900" dirty="0">
                <a:latin typeface="Calibri" panose="020F0502020204030204" pitchFamily="34" charset="0"/>
                <a:ea typeface="Times New Roman" panose="02020603050405020304" pitchFamily="18" charset="0"/>
                <a:cs typeface="Calibri" panose="020F0502020204030204" pitchFamily="34" charset="0"/>
              </a:rPr>
              <a:t> and for the series.</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Recommendation N2:</a:t>
            </a:r>
            <a:r>
              <a:rPr lang="en-US" sz="900" b="1" dirty="0">
                <a:latin typeface="Calibri" panose="020F0502020204030204" pitchFamily="34" charset="0"/>
                <a:ea typeface="Times New Roman" panose="02020603050405020304" pitchFamily="18" charset="0"/>
                <a:cs typeface="Calibri" panose="020F0502020204030204" pitchFamily="34" charset="0"/>
              </a:rPr>
              <a:t> </a:t>
            </a:r>
            <a:r>
              <a:rPr lang="en-US" sz="900" dirty="0">
                <a:latin typeface="Calibri" panose="020F0502020204030204" pitchFamily="34" charset="0"/>
                <a:ea typeface="Times New Roman" panose="02020603050405020304" pitchFamily="18" charset="0"/>
                <a:cs typeface="Calibri" panose="020F0502020204030204" pitchFamily="34" charset="0"/>
              </a:rPr>
              <a:t>For the prototype magnet, we recommend investigating any improvements that may significantly reduce the stress level in the Armco central plate. We understand that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increasing the depth of the rod </a:t>
            </a:r>
            <a:r>
              <a:rPr lang="en-US" sz="900" dirty="0">
                <a:latin typeface="Calibri" panose="020F0502020204030204" pitchFamily="34" charset="0"/>
                <a:ea typeface="Times New Roman" panose="02020603050405020304" pitchFamily="18" charset="0"/>
                <a:cs typeface="Calibri" panose="020F0502020204030204" pitchFamily="34" charset="0"/>
              </a:rPr>
              <a:t>could slightly improve the stresses in the brittle Armco support. We recommend checking this possibility and implementing it in case the simulations confirm the stress decrease. We recommend as well to introduce a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chamfer or a rounded shape at the bottom of the rod cavity</a:t>
            </a:r>
            <a:r>
              <a:rPr lang="en-US" sz="900" dirty="0">
                <a:latin typeface="Calibri" panose="020F0502020204030204" pitchFamily="34" charset="0"/>
                <a:ea typeface="Times New Roman" panose="02020603050405020304" pitchFamily="18" charset="0"/>
                <a:cs typeface="Calibri" panose="020F0502020204030204" pitchFamily="34"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Recommendation N3:</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a:t>
            </a:r>
            <a:r>
              <a:rPr lang="en-US" sz="900" dirty="0">
                <a:latin typeface="Calibri" panose="020F0502020204030204" pitchFamily="34" charset="0"/>
                <a:ea typeface="Times New Roman" panose="02020603050405020304" pitchFamily="18" charset="0"/>
                <a:cs typeface="Calibri" panose="020F0502020204030204" pitchFamily="34" charset="0"/>
              </a:rPr>
              <a:t>The life </a:t>
            </a:r>
            <a:r>
              <a:rPr lang="en-GB" sz="900" dirty="0">
                <a:latin typeface="Calibri" panose="020F0502020204030204" pitchFamily="34" charset="0"/>
                <a:ea typeface="Calibri" panose="020F0502020204030204" pitchFamily="34" charset="0"/>
                <a:cs typeface="Times New Roman" panose="02020603050405020304" pitchFamily="18" charset="0"/>
              </a:rPr>
              <a:t>cycle of the quadrupoles was not given in the presentations. It is most likely not an issue during transport: low stress and high ductility of the material. At cold, a minimum number of </a:t>
            </a:r>
            <a:r>
              <a:rPr lang="en-GB" sz="900" dirty="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expected quenches and life cycle requirement should be specified</a:t>
            </a:r>
            <a:r>
              <a:rPr lang="en-GB" sz="900" dirty="0">
                <a:latin typeface="Calibri" panose="020F0502020204030204" pitchFamily="34" charset="0"/>
                <a:ea typeface="Calibri" panose="020F0502020204030204" pitchFamily="34" charset="0"/>
                <a:cs typeface="Times New Roman" panose="02020603050405020304" pitchFamily="18" charset="0"/>
              </a:rPr>
              <a:t>. </a:t>
            </a:r>
            <a:r>
              <a:rPr lang="en-US" sz="900" dirty="0">
                <a:latin typeface="Calibri" panose="020F0502020204030204" pitchFamily="34" charset="0"/>
                <a:ea typeface="Times New Roman" panose="02020603050405020304" pitchFamily="18" charset="0"/>
                <a:cs typeface="Calibri" panose="020F0502020204030204" pitchFamily="34" charset="0"/>
              </a:rPr>
              <a:t>It is important to assess the resistance of the parts for more than one single quench event. We recommend performing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several cyclic tests</a:t>
            </a:r>
            <a:r>
              <a:rPr lang="en-US" sz="900" dirty="0">
                <a:latin typeface="Calibri" panose="020F0502020204030204" pitchFamily="34" charset="0"/>
                <a:ea typeface="Times New Roman" panose="02020603050405020304" pitchFamily="18" charset="0"/>
                <a:cs typeface="Calibri" panose="020F0502020204030204" pitchFamily="34" charset="0"/>
              </a:rPr>
              <a:t>, consistent with expected lifetime, at cryogenic temperature to check the resistance to crack propagation.</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85725" lvl="0" indent="-85725" algn="just">
              <a:lnSpc>
                <a:spcPct val="107000"/>
              </a:lnSpc>
              <a:spcAft>
                <a:spcPts val="200"/>
              </a:spcAft>
              <a:buClr>
                <a:srgbClr val="000000"/>
              </a:buClr>
              <a:buFont typeface="+mj-lt"/>
              <a:buAutoNum type="arabicPeriod" startAt="3"/>
            </a:pP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Is the expected variability due to parts tolerances and assembly properly considered?</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92075" indent="-92075" algn="just">
              <a:lnSpc>
                <a:spcPct val="107000"/>
              </a:lnSpc>
              <a:spcAft>
                <a:spcPts val="200"/>
              </a:spcAft>
            </a:pPr>
            <a:r>
              <a:rPr lang="en-US" sz="900" b="1" dirty="0">
                <a:solidFill>
                  <a:srgbClr val="037E02"/>
                </a:solidFill>
                <a:latin typeface="Calibri" panose="020F0502020204030204" pitchFamily="34" charset="0"/>
                <a:cs typeface="Calibri" panose="020F0502020204030204" pitchFamily="34" charset="0"/>
              </a:rPr>
              <a:t>Yes</a:t>
            </a:r>
            <a:r>
              <a:rPr lang="en-US" sz="900" dirty="0">
                <a:latin typeface="Calibri" panose="020F0502020204030204" pitchFamily="34" charset="0"/>
                <a:ea typeface="Times New Roman" panose="02020603050405020304" pitchFamily="18" charset="0"/>
                <a:cs typeface="Calibri" panose="020F0502020204030204" pitchFamily="34"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85725" lvl="0" indent="-85725" algn="just">
              <a:lnSpc>
                <a:spcPct val="107000"/>
              </a:lnSpc>
              <a:spcAft>
                <a:spcPts val="200"/>
              </a:spcAft>
              <a:buClr>
                <a:srgbClr val="000000"/>
              </a:buClr>
              <a:buFont typeface="+mj-lt"/>
              <a:buAutoNum type="arabicPeriod" startAt="4"/>
            </a:pP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Judge the level of validation and maturity of the proposed solution for both prototypes and series production.</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rgbClr val="037E02"/>
                </a:solidFill>
                <a:latin typeface="Calibri" panose="020F0502020204030204" pitchFamily="34" charset="0"/>
                <a:cs typeface="Calibri" panose="020F0502020204030204" pitchFamily="34" charset="0"/>
              </a:rPr>
              <a:t>Extensive FEM computations and engineering considerations have been carried out and presented</a:t>
            </a:r>
            <a:r>
              <a:rPr lang="en-US" sz="900" dirty="0">
                <a:solidFill>
                  <a:srgbClr val="037E02"/>
                </a:solidFill>
                <a:latin typeface="Calibri" panose="020F0502020204030204" pitchFamily="34" charset="0"/>
                <a:ea typeface="Times New Roman" panose="02020603050405020304" pitchFamily="18" charset="0"/>
                <a:cs typeface="Calibri" panose="020F0502020204030204" pitchFamily="34" charset="0"/>
              </a:rPr>
              <a:t>. </a:t>
            </a:r>
            <a:r>
              <a:rPr lang="en-US" sz="900" dirty="0">
                <a:latin typeface="Calibri" panose="020F0502020204030204" pitchFamily="34" charset="0"/>
                <a:ea typeface="Times New Roman" panose="02020603050405020304" pitchFamily="18" charset="0"/>
                <a:cs typeface="Calibri" panose="020F0502020204030204" pitchFamily="34" charset="0"/>
              </a:rPr>
              <a:t>For the series production the situation is </a:t>
            </a:r>
            <a:r>
              <a:rPr lang="en-US" sz="900" b="1" dirty="0">
                <a:latin typeface="Calibri" panose="020F0502020204030204" pitchFamily="34" charset="0"/>
                <a:cs typeface="Calibri" panose="020F0502020204030204" pitchFamily="34" charset="0"/>
              </a:rPr>
              <a:t>well </a:t>
            </a:r>
            <a:r>
              <a:rPr lang="en-US" sz="900" b="1" dirty="0">
                <a:solidFill>
                  <a:srgbClr val="037E02"/>
                </a:solidFill>
                <a:latin typeface="Calibri" panose="020F0502020204030204" pitchFamily="34" charset="0"/>
                <a:cs typeface="Calibri" panose="020F0502020204030204" pitchFamily="34" charset="0"/>
              </a:rPr>
              <a:t>understood</a:t>
            </a:r>
            <a:r>
              <a:rPr lang="en-US" sz="900" dirty="0">
                <a:latin typeface="Calibri" panose="020F0502020204030204" pitchFamily="34" charset="0"/>
                <a:ea typeface="Times New Roman" panose="02020603050405020304" pitchFamily="18" charset="0"/>
                <a:cs typeface="Calibri" panose="020F0502020204030204" pitchFamily="34" charset="0"/>
              </a:rPr>
              <a:t>, and the solution is </a:t>
            </a:r>
            <a:r>
              <a:rPr lang="en-US" sz="900" b="1" dirty="0">
                <a:solidFill>
                  <a:srgbClr val="037E02"/>
                </a:solidFill>
                <a:latin typeface="Calibri" panose="020F0502020204030204" pitchFamily="34" charset="0"/>
                <a:cs typeface="Calibri" panose="020F0502020204030204" pitchFamily="34" charset="0"/>
              </a:rPr>
              <a:t>feasible</a:t>
            </a:r>
            <a:r>
              <a:rPr lang="en-US" sz="900" dirty="0">
                <a:latin typeface="Calibri" panose="020F0502020204030204" pitchFamily="34" charset="0"/>
                <a:ea typeface="Times New Roman" panose="02020603050405020304" pitchFamily="18" charset="0"/>
                <a:cs typeface="Calibri" panose="020F0502020204030204" pitchFamily="34" charset="0"/>
              </a:rPr>
              <a:t>. As said before, the prototypes are at the limit and the presented analysis seems not fully conservative (laminations accounted as solid block, no stress redistribution for the fracture analysis).   Recommendations 1, 2 and 3 applies particularly to this case.</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85725" lvl="0" indent="-85725" algn="just">
              <a:lnSpc>
                <a:spcPct val="107000"/>
              </a:lnSpc>
              <a:spcAft>
                <a:spcPts val="200"/>
              </a:spcAft>
              <a:buClr>
                <a:srgbClr val="000000"/>
              </a:buClr>
              <a:buFont typeface="+mj-lt"/>
              <a:buAutoNum type="arabicPeriod" startAt="5"/>
            </a:pP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Assess the suitably of the proposed QC procedures to ensure that the manufactured cold mass is conform to the design.</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92075" indent="-92075">
              <a:lnSpc>
                <a:spcPct val="107000"/>
              </a:lnSpc>
              <a:spcAft>
                <a:spcPts val="200"/>
              </a:spcAft>
            </a:pPr>
            <a:r>
              <a:rPr lang="en-US" sz="900" b="1" dirty="0">
                <a:solidFill>
                  <a:srgbClr val="037E02"/>
                </a:solidFill>
                <a:latin typeface="Calibri" panose="020F0502020204030204" pitchFamily="34" charset="0"/>
                <a:ea typeface="Times New Roman" panose="02020603050405020304" pitchFamily="18" charset="0"/>
                <a:cs typeface="Calibri" panose="020F0502020204030204" pitchFamily="34" charset="0"/>
              </a:rPr>
              <a:t>QC procedures are well defined</a:t>
            </a:r>
            <a:r>
              <a:rPr lang="en-US" sz="900" dirty="0">
                <a:latin typeface="Calibri" panose="020F0502020204030204" pitchFamily="34" charset="0"/>
                <a:ea typeface="Times New Roman" panose="02020603050405020304" pitchFamily="18" charset="0"/>
                <a:cs typeface="Calibri" panose="020F0502020204030204" pitchFamily="34" charset="0"/>
              </a:rPr>
              <a:t>.</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85725" lvl="0" indent="-85725" algn="just">
              <a:lnSpc>
                <a:spcPct val="107000"/>
              </a:lnSpc>
              <a:spcAft>
                <a:spcPts val="200"/>
              </a:spcAft>
              <a:buClr>
                <a:srgbClr val="000000"/>
              </a:buClr>
              <a:buFont typeface="+mj-lt"/>
              <a:buAutoNum type="arabicPeriod" startAt="6"/>
            </a:pP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Assess the robustness and durability of the proposed solutions with respect to the life expectancy of the </a:t>
            </a:r>
            <a:r>
              <a:rPr lang="en-US" sz="900" b="1"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cryomagnets</a:t>
            </a:r>
            <a:r>
              <a:rPr lang="en-US" sz="9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200"/>
              </a:spcAft>
            </a:pPr>
            <a:r>
              <a:rPr lang="en-US" sz="900" b="1" dirty="0">
                <a:solidFill>
                  <a:srgbClr val="037E02"/>
                </a:solidFill>
                <a:latin typeface="Calibri" panose="020F0502020204030204" pitchFamily="34" charset="0"/>
                <a:ea typeface="Times New Roman" panose="02020603050405020304" pitchFamily="18" charset="0"/>
                <a:cs typeface="Calibri" panose="020F0502020204030204" pitchFamily="34" charset="0"/>
              </a:rPr>
              <a:t>Solution proposed for the series production is fine</a:t>
            </a:r>
            <a:r>
              <a:rPr lang="en-US" sz="900" dirty="0">
                <a:latin typeface="Calibri" panose="020F0502020204030204" pitchFamily="34" charset="0"/>
                <a:ea typeface="Times New Roman" panose="02020603050405020304" pitchFamily="18" charset="0"/>
                <a:cs typeface="Calibri" panose="020F0502020204030204" pitchFamily="34" charset="0"/>
              </a:rPr>
              <a:t>. The solution for the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prototypes</a:t>
            </a:r>
            <a:r>
              <a:rPr lang="en-US" sz="900" dirty="0">
                <a:latin typeface="Calibri" panose="020F0502020204030204" pitchFamily="34" charset="0"/>
                <a:ea typeface="Times New Roman" panose="02020603050405020304" pitchFamily="18" charset="0"/>
                <a:cs typeface="Calibri" panose="020F0502020204030204" pitchFamily="34" charset="0"/>
              </a:rPr>
              <a:t>, considering their limited use in the string, is </a:t>
            </a:r>
            <a:r>
              <a:rPr lang="en-US" sz="9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acceptable providing the recommendations 1 to 3 are applied.</a:t>
            </a:r>
            <a:endParaRPr lang="en-GB" sz="900" dirty="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2720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8E171-011B-471D-9DB8-09A0334DA521}"/>
              </a:ext>
            </a:extLst>
          </p:cNvPr>
          <p:cNvSpPr>
            <a:spLocks noGrp="1"/>
          </p:cNvSpPr>
          <p:nvPr>
            <p:ph type="title"/>
          </p:nvPr>
        </p:nvSpPr>
        <p:spPr/>
        <p:txBody>
          <a:bodyPr/>
          <a:lstStyle/>
          <a:p>
            <a:r>
              <a:rPr lang="en-US" dirty="0"/>
              <a:t>Implementations on MQXFS7</a:t>
            </a:r>
            <a:endParaRPr lang="fr-FR" dirty="0"/>
          </a:p>
        </p:txBody>
      </p:sp>
      <p:sp>
        <p:nvSpPr>
          <p:cNvPr id="4" name="Footer Placeholder 3">
            <a:extLst>
              <a:ext uri="{FF2B5EF4-FFF2-40B4-BE49-F238E27FC236}">
                <a16:creationId xmlns:a16="http://schemas.microsoft.com/office/drawing/2014/main" id="{8A1CA919-2803-4459-AC53-6081FE184EF4}"/>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E2D31D97-306F-48F7-AEB2-92C1D4C05FCC}"/>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9" name="Picture 8" descr="A picture containing person, device, engine, miller&#10;&#10;Description automatically generated">
            <a:extLst>
              <a:ext uri="{FF2B5EF4-FFF2-40B4-BE49-F238E27FC236}">
                <a16:creationId xmlns:a16="http://schemas.microsoft.com/office/drawing/2014/main" id="{F33443FB-881C-4E24-AEAD-F3BE89E9E67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9552" y="947510"/>
            <a:ext cx="2160000" cy="1620000"/>
          </a:xfrm>
          <a:prstGeom prst="rect">
            <a:avLst/>
          </a:prstGeom>
        </p:spPr>
      </p:pic>
      <p:pic>
        <p:nvPicPr>
          <p:cNvPr id="11" name="Picture 10" descr="A person standing next to a machine&#10;&#10;Description automatically generated with low confidence">
            <a:extLst>
              <a:ext uri="{FF2B5EF4-FFF2-40B4-BE49-F238E27FC236}">
                <a16:creationId xmlns:a16="http://schemas.microsoft.com/office/drawing/2014/main" id="{156A74EE-D81C-4A25-B17C-9482F620F70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4903" y="4560451"/>
            <a:ext cx="3452871" cy="1747283"/>
          </a:xfrm>
          <a:prstGeom prst="rect">
            <a:avLst/>
          </a:prstGeom>
        </p:spPr>
      </p:pic>
      <p:pic>
        <p:nvPicPr>
          <p:cNvPr id="13" name="Picture 12" descr="A picture containing indoor, equipment&#10;&#10;Description automatically generated">
            <a:extLst>
              <a:ext uri="{FF2B5EF4-FFF2-40B4-BE49-F238E27FC236}">
                <a16:creationId xmlns:a16="http://schemas.microsoft.com/office/drawing/2014/main" id="{7A1E7E9B-A884-49C5-984C-56DE1846BEF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2555635" y="1150010"/>
            <a:ext cx="1620000" cy="1215000"/>
          </a:xfrm>
          <a:prstGeom prst="rect">
            <a:avLst/>
          </a:prstGeom>
        </p:spPr>
      </p:pic>
      <p:pic>
        <p:nvPicPr>
          <p:cNvPr id="15" name="Picture 14" descr="A picture containing indoor, dirty&#10;&#10;Description automatically generated">
            <a:extLst>
              <a:ext uri="{FF2B5EF4-FFF2-40B4-BE49-F238E27FC236}">
                <a16:creationId xmlns:a16="http://schemas.microsoft.com/office/drawing/2014/main" id="{EB5915EA-B0D8-4EE8-A04E-E5156B33749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704631" y="4560452"/>
            <a:ext cx="2329709" cy="1747282"/>
          </a:xfrm>
          <a:prstGeom prst="rect">
            <a:avLst/>
          </a:prstGeom>
        </p:spPr>
      </p:pic>
      <p:pic>
        <p:nvPicPr>
          <p:cNvPr id="17" name="Picture 16" descr="A picture containing bag, leather&#10;&#10;Description automatically generated">
            <a:extLst>
              <a:ext uri="{FF2B5EF4-FFF2-40B4-BE49-F238E27FC236}">
                <a16:creationId xmlns:a16="http://schemas.microsoft.com/office/drawing/2014/main" id="{B72AAB67-52F5-4B3C-A050-0AD35CE2A79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181348" y="4560452"/>
            <a:ext cx="2329709" cy="1747282"/>
          </a:xfrm>
          <a:prstGeom prst="rect">
            <a:avLst/>
          </a:prstGeom>
        </p:spPr>
      </p:pic>
      <p:pic>
        <p:nvPicPr>
          <p:cNvPr id="19" name="Picture 18" descr="A picture containing indoor, cooking, dirty&#10;&#10;Description automatically generated">
            <a:extLst>
              <a:ext uri="{FF2B5EF4-FFF2-40B4-BE49-F238E27FC236}">
                <a16:creationId xmlns:a16="http://schemas.microsoft.com/office/drawing/2014/main" id="{FCA8511F-AA60-402C-A5BA-3A8D06C70CE8}"/>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39551" y="2694794"/>
            <a:ext cx="3452873" cy="1747284"/>
          </a:xfrm>
          <a:prstGeom prst="rect">
            <a:avLst/>
          </a:prstGeom>
        </p:spPr>
      </p:pic>
      <p:pic>
        <p:nvPicPr>
          <p:cNvPr id="20" name="Picture 19" descr="Chart, scatter chart&#10;&#10;Description automatically generated">
            <a:extLst>
              <a:ext uri="{FF2B5EF4-FFF2-40B4-BE49-F238E27FC236}">
                <a16:creationId xmlns:a16="http://schemas.microsoft.com/office/drawing/2014/main" id="{0DCF73DC-231C-4424-8792-BFB56ABA4901}"/>
              </a:ext>
            </a:extLst>
          </p:cNvPr>
          <p:cNvPicPr>
            <a:picLocks noChangeAspect="1"/>
          </p:cNvPicPr>
          <p:nvPr/>
        </p:nvPicPr>
        <p:blipFill rotWithShape="1">
          <a:blip r:embed="rId8"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3977784" y="836712"/>
            <a:ext cx="5102522" cy="3042988"/>
          </a:xfrm>
          <a:prstGeom prst="rect">
            <a:avLst/>
          </a:prstGeom>
          <a:noFill/>
          <a:ln>
            <a:noFill/>
          </a:ln>
        </p:spPr>
      </p:pic>
      <p:sp>
        <p:nvSpPr>
          <p:cNvPr id="21" name="TextBox 20">
            <a:extLst>
              <a:ext uri="{FF2B5EF4-FFF2-40B4-BE49-F238E27FC236}">
                <a16:creationId xmlns:a16="http://schemas.microsoft.com/office/drawing/2014/main" id="{D00BD6CC-12DE-4F03-87A5-712629C35A01}"/>
              </a:ext>
            </a:extLst>
          </p:cNvPr>
          <p:cNvSpPr txBox="1"/>
          <p:nvPr/>
        </p:nvSpPr>
        <p:spPr>
          <a:xfrm rot="16905968">
            <a:off x="7968166" y="2732400"/>
            <a:ext cx="1558440" cy="261610"/>
          </a:xfrm>
          <a:prstGeom prst="rect">
            <a:avLst/>
          </a:prstGeom>
          <a:noFill/>
        </p:spPr>
        <p:txBody>
          <a:bodyPr wrap="none" rtlCol="0">
            <a:spAutoFit/>
          </a:bodyPr>
          <a:lstStyle/>
          <a:p>
            <a:r>
              <a:rPr lang="en-US" sz="1100" i="1" dirty="0">
                <a:solidFill>
                  <a:schemeClr val="tx2"/>
                </a:solidFill>
                <a:effectLst>
                  <a:outerShdw blurRad="38100" dist="38100" dir="2700000" algn="tl">
                    <a:srgbClr val="000000">
                      <a:alpha val="43137"/>
                    </a:srgbClr>
                  </a:outerShdw>
                </a:effectLst>
              </a:rPr>
              <a:t>Fixed point machining</a:t>
            </a:r>
            <a:endParaRPr lang="fr-FR" sz="1100" i="1" dirty="0">
              <a:solidFill>
                <a:schemeClr val="tx2"/>
              </a:solidFill>
              <a:effectLst>
                <a:outerShdw blurRad="38100" dist="38100" dir="2700000" algn="tl">
                  <a:srgbClr val="000000">
                    <a:alpha val="43137"/>
                  </a:srgbClr>
                </a:outerShdw>
              </a:effectLst>
            </a:endParaRPr>
          </a:p>
        </p:txBody>
      </p:sp>
      <p:sp>
        <p:nvSpPr>
          <p:cNvPr id="22" name="TextBox 21">
            <a:extLst>
              <a:ext uri="{FF2B5EF4-FFF2-40B4-BE49-F238E27FC236}">
                <a16:creationId xmlns:a16="http://schemas.microsoft.com/office/drawing/2014/main" id="{7F46C499-B1BA-4BC8-BBC3-661E568993A2}"/>
              </a:ext>
            </a:extLst>
          </p:cNvPr>
          <p:cNvSpPr txBox="1"/>
          <p:nvPr/>
        </p:nvSpPr>
        <p:spPr>
          <a:xfrm rot="16905968">
            <a:off x="6598377" y="2962792"/>
            <a:ext cx="1019831" cy="261610"/>
          </a:xfrm>
          <a:prstGeom prst="rect">
            <a:avLst/>
          </a:prstGeom>
          <a:noFill/>
        </p:spPr>
        <p:txBody>
          <a:bodyPr wrap="none" rtlCol="0">
            <a:spAutoFit/>
          </a:bodyPr>
          <a:lstStyle/>
          <a:p>
            <a:r>
              <a:rPr lang="en-US" sz="1100" i="1" dirty="0">
                <a:solidFill>
                  <a:schemeClr val="tx2"/>
                </a:solidFill>
                <a:effectLst>
                  <a:outerShdw blurRad="38100" dist="38100" dir="2700000" algn="tl">
                    <a:srgbClr val="000000">
                      <a:alpha val="43137"/>
                    </a:srgbClr>
                  </a:outerShdw>
                </a:effectLst>
              </a:rPr>
              <a:t>Shell welding</a:t>
            </a:r>
            <a:endParaRPr lang="fr-FR" sz="1100" i="1" dirty="0">
              <a:solidFill>
                <a:schemeClr val="tx2"/>
              </a:solidFill>
              <a:effectLst>
                <a:outerShdw blurRad="38100" dist="38100" dir="2700000" algn="tl">
                  <a:srgbClr val="000000">
                    <a:alpha val="43137"/>
                  </a:srgbClr>
                </a:outerShdw>
              </a:effectLst>
            </a:endParaRPr>
          </a:p>
        </p:txBody>
      </p:sp>
      <p:cxnSp>
        <p:nvCxnSpPr>
          <p:cNvPr id="24" name="Straight Arrow Connector 23">
            <a:extLst>
              <a:ext uri="{FF2B5EF4-FFF2-40B4-BE49-F238E27FC236}">
                <a16:creationId xmlns:a16="http://schemas.microsoft.com/office/drawing/2014/main" id="{39A7BEE3-F8D3-4B98-B1DB-72D8DE22FE74}"/>
              </a:ext>
            </a:extLst>
          </p:cNvPr>
          <p:cNvCxnSpPr/>
          <p:nvPr/>
        </p:nvCxnSpPr>
        <p:spPr>
          <a:xfrm>
            <a:off x="3851920" y="966610"/>
            <a:ext cx="3096344" cy="648072"/>
          </a:xfrm>
          <a:prstGeom prst="straightConnector1">
            <a:avLst/>
          </a:prstGeom>
          <a:ln w="28575">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97011C7E-EC80-43F8-BD71-99D04A57DA21}"/>
              </a:ext>
            </a:extLst>
          </p:cNvPr>
          <p:cNvCxnSpPr>
            <a:cxnSpLocks/>
          </p:cNvCxnSpPr>
          <p:nvPr/>
        </p:nvCxnSpPr>
        <p:spPr>
          <a:xfrm flipV="1">
            <a:off x="8068366" y="3429000"/>
            <a:ext cx="798434" cy="1512169"/>
          </a:xfrm>
          <a:prstGeom prst="straightConnector1">
            <a:avLst/>
          </a:prstGeom>
          <a:ln w="28575">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FA685A0D-3055-4EEB-AAE4-3E2F964B61F1}"/>
              </a:ext>
            </a:extLst>
          </p:cNvPr>
          <p:cNvSpPr txBox="1"/>
          <p:nvPr/>
        </p:nvSpPr>
        <p:spPr>
          <a:xfrm rot="16905968">
            <a:off x="7348703" y="2848335"/>
            <a:ext cx="1301959" cy="261610"/>
          </a:xfrm>
          <a:prstGeom prst="rect">
            <a:avLst/>
          </a:prstGeom>
          <a:noFill/>
        </p:spPr>
        <p:txBody>
          <a:bodyPr wrap="none" rtlCol="0">
            <a:spAutoFit/>
          </a:bodyPr>
          <a:lstStyle/>
          <a:p>
            <a:r>
              <a:rPr lang="en-US" sz="1100" i="1" dirty="0">
                <a:solidFill>
                  <a:schemeClr val="tx2"/>
                </a:solidFill>
                <a:effectLst>
                  <a:outerShdw blurRad="38100" dist="38100" dir="2700000" algn="tl">
                    <a:srgbClr val="000000">
                      <a:alpha val="43137"/>
                    </a:srgbClr>
                  </a:outerShdw>
                </a:effectLst>
              </a:rPr>
              <a:t>Additional loading</a:t>
            </a:r>
            <a:endParaRPr lang="fr-FR" sz="1100" i="1" dirty="0">
              <a:solidFill>
                <a:schemeClr val="tx2"/>
              </a:solidFill>
              <a:effectLst>
                <a:outerShdw blurRad="38100" dist="38100" dir="2700000" algn="tl">
                  <a:srgbClr val="000000">
                    <a:alpha val="43137"/>
                  </a:srgbClr>
                </a:outerShdw>
              </a:effectLst>
            </a:endParaRPr>
          </a:p>
        </p:txBody>
      </p:sp>
      <p:sp>
        <p:nvSpPr>
          <p:cNvPr id="31" name="TextBox 30">
            <a:extLst>
              <a:ext uri="{FF2B5EF4-FFF2-40B4-BE49-F238E27FC236}">
                <a16:creationId xmlns:a16="http://schemas.microsoft.com/office/drawing/2014/main" id="{B07C279B-4E5F-4F04-ACF9-CFDC9E571AC2}"/>
              </a:ext>
            </a:extLst>
          </p:cNvPr>
          <p:cNvSpPr txBox="1"/>
          <p:nvPr/>
        </p:nvSpPr>
        <p:spPr>
          <a:xfrm rot="16200000">
            <a:off x="-468586" y="1572845"/>
            <a:ext cx="1620001" cy="369332"/>
          </a:xfrm>
          <a:prstGeom prst="rect">
            <a:avLst/>
          </a:prstGeom>
          <a:noFill/>
        </p:spPr>
        <p:txBody>
          <a:bodyPr wrap="square" rtlCol="0">
            <a:spAutoFit/>
          </a:bodyPr>
          <a:lstStyle/>
          <a:p>
            <a:pPr algn="ctr"/>
            <a:r>
              <a:rPr lang="en-US" i="1" dirty="0">
                <a:solidFill>
                  <a:schemeClr val="tx2"/>
                </a:solidFill>
                <a:effectLst>
                  <a:outerShdw blurRad="38100" dist="38100" dir="2700000" algn="tl">
                    <a:srgbClr val="000000">
                      <a:alpha val="43137"/>
                    </a:srgbClr>
                  </a:outerShdw>
                </a:effectLst>
              </a:rPr>
              <a:t>Shell welding</a:t>
            </a:r>
            <a:endParaRPr lang="fr-FR" i="1" dirty="0">
              <a:solidFill>
                <a:schemeClr val="tx2"/>
              </a:solidFill>
              <a:effectLst>
                <a:outerShdw blurRad="38100" dist="38100" dir="2700000" algn="tl">
                  <a:srgbClr val="000000">
                    <a:alpha val="43137"/>
                  </a:srgbClr>
                </a:outerShdw>
              </a:effectLst>
            </a:endParaRPr>
          </a:p>
        </p:txBody>
      </p:sp>
      <p:sp>
        <p:nvSpPr>
          <p:cNvPr id="32" name="TextBox 31">
            <a:extLst>
              <a:ext uri="{FF2B5EF4-FFF2-40B4-BE49-F238E27FC236}">
                <a16:creationId xmlns:a16="http://schemas.microsoft.com/office/drawing/2014/main" id="{AE4668DD-B80D-45C1-BEFD-2396916A2DD9}"/>
              </a:ext>
            </a:extLst>
          </p:cNvPr>
          <p:cNvSpPr txBox="1"/>
          <p:nvPr/>
        </p:nvSpPr>
        <p:spPr>
          <a:xfrm rot="16200000">
            <a:off x="-534037" y="3383772"/>
            <a:ext cx="1747287" cy="369332"/>
          </a:xfrm>
          <a:prstGeom prst="rect">
            <a:avLst/>
          </a:prstGeom>
          <a:noFill/>
        </p:spPr>
        <p:txBody>
          <a:bodyPr wrap="square" rtlCol="0">
            <a:spAutoFit/>
          </a:bodyPr>
          <a:lstStyle/>
          <a:p>
            <a:pPr algn="ctr"/>
            <a:r>
              <a:rPr lang="en-US" i="1" dirty="0">
                <a:solidFill>
                  <a:schemeClr val="tx2"/>
                </a:solidFill>
                <a:effectLst>
                  <a:outerShdw blurRad="38100" dist="38100" dir="2700000" algn="tl">
                    <a:srgbClr val="000000">
                      <a:alpha val="43137"/>
                    </a:srgbClr>
                  </a:outerShdw>
                </a:effectLst>
              </a:rPr>
              <a:t>Shell Cutting</a:t>
            </a:r>
            <a:endParaRPr lang="fr-FR" i="1" dirty="0">
              <a:solidFill>
                <a:schemeClr val="tx2"/>
              </a:solidFill>
              <a:effectLst>
                <a:outerShdw blurRad="38100" dist="38100" dir="2700000" algn="tl">
                  <a:srgbClr val="000000">
                    <a:alpha val="43137"/>
                  </a:srgbClr>
                </a:outerShdw>
              </a:effectLst>
            </a:endParaRPr>
          </a:p>
        </p:txBody>
      </p:sp>
      <p:sp>
        <p:nvSpPr>
          <p:cNvPr id="33" name="TextBox 32">
            <a:extLst>
              <a:ext uri="{FF2B5EF4-FFF2-40B4-BE49-F238E27FC236}">
                <a16:creationId xmlns:a16="http://schemas.microsoft.com/office/drawing/2014/main" id="{ECC82C96-1F5C-4282-AB68-33935FB2D474}"/>
              </a:ext>
            </a:extLst>
          </p:cNvPr>
          <p:cNvSpPr txBox="1"/>
          <p:nvPr/>
        </p:nvSpPr>
        <p:spPr>
          <a:xfrm rot="16200000">
            <a:off x="-609302" y="5118964"/>
            <a:ext cx="1747287" cy="646331"/>
          </a:xfrm>
          <a:prstGeom prst="rect">
            <a:avLst/>
          </a:prstGeom>
          <a:noFill/>
        </p:spPr>
        <p:txBody>
          <a:bodyPr wrap="square" rtlCol="0">
            <a:spAutoFit/>
          </a:bodyPr>
          <a:lstStyle/>
          <a:p>
            <a:pPr algn="ctr"/>
            <a:r>
              <a:rPr lang="en-US" i="1" dirty="0">
                <a:solidFill>
                  <a:schemeClr val="tx2"/>
                </a:solidFill>
                <a:effectLst>
                  <a:outerShdw blurRad="38100" dist="38100" dir="2700000" algn="tl">
                    <a:srgbClr val="000000">
                      <a:alpha val="43137"/>
                    </a:srgbClr>
                  </a:outerShdw>
                </a:effectLst>
              </a:rPr>
              <a:t>Fixed point</a:t>
            </a:r>
          </a:p>
          <a:p>
            <a:pPr algn="ctr"/>
            <a:r>
              <a:rPr lang="en-US" i="1" dirty="0">
                <a:solidFill>
                  <a:schemeClr val="tx2"/>
                </a:solidFill>
                <a:effectLst>
                  <a:outerShdw blurRad="38100" dist="38100" dir="2700000" algn="tl">
                    <a:srgbClr val="000000">
                      <a:alpha val="43137"/>
                    </a:srgbClr>
                  </a:outerShdw>
                </a:effectLst>
              </a:rPr>
              <a:t>Machining</a:t>
            </a:r>
            <a:endParaRPr lang="fr-FR" i="1" dirty="0">
              <a:solidFill>
                <a:schemeClr val="tx2"/>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BF421CF4-A801-4FE7-95FE-EBEF01133953}"/>
              </a:ext>
            </a:extLst>
          </p:cNvPr>
          <p:cNvSpPr txBox="1"/>
          <p:nvPr/>
        </p:nvSpPr>
        <p:spPr>
          <a:xfrm>
            <a:off x="4181347" y="3852337"/>
            <a:ext cx="4962653" cy="584775"/>
          </a:xfrm>
          <a:prstGeom prst="rect">
            <a:avLst/>
          </a:prstGeom>
          <a:noFill/>
        </p:spPr>
        <p:txBody>
          <a:bodyPr wrap="square" rtlCol="0">
            <a:spAutoFit/>
          </a:bodyPr>
          <a:lstStyle/>
          <a:p>
            <a:pPr algn="ctr"/>
            <a:r>
              <a:rPr lang="en-GB" sz="1600" i="1" dirty="0"/>
              <a:t>Shell welding, then cutting and bore machining in the model yoke does not affect its performance</a:t>
            </a:r>
          </a:p>
        </p:txBody>
      </p:sp>
    </p:spTree>
    <p:extLst>
      <p:ext uri="{BB962C8B-B14F-4D97-AF65-F5344CB8AC3E}">
        <p14:creationId xmlns:p14="http://schemas.microsoft.com/office/powerpoint/2010/main" val="3512864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0C1B9-93BD-4EE3-A589-E10281B82D81}"/>
              </a:ext>
            </a:extLst>
          </p:cNvPr>
          <p:cNvSpPr>
            <a:spLocks noGrp="1"/>
          </p:cNvSpPr>
          <p:nvPr>
            <p:ph type="title"/>
          </p:nvPr>
        </p:nvSpPr>
        <p:spPr/>
        <p:txBody>
          <a:bodyPr/>
          <a:lstStyle/>
          <a:p>
            <a:r>
              <a:rPr lang="en-US" dirty="0"/>
              <a:t>Additional QC and improvements </a:t>
            </a:r>
            <a:br>
              <a:rPr lang="en-US" dirty="0"/>
            </a:br>
            <a:r>
              <a:rPr lang="en-US" dirty="0"/>
              <a:t>for next cold masses</a:t>
            </a:r>
            <a:endParaRPr lang="fr-FR" dirty="0"/>
          </a:p>
        </p:txBody>
      </p:sp>
      <p:sp>
        <p:nvSpPr>
          <p:cNvPr id="3" name="Content Placeholder 2">
            <a:extLst>
              <a:ext uri="{FF2B5EF4-FFF2-40B4-BE49-F238E27FC236}">
                <a16:creationId xmlns:a16="http://schemas.microsoft.com/office/drawing/2014/main" id="{7F9D56B1-3B40-4671-BBD0-7841CE0960D1}"/>
              </a:ext>
            </a:extLst>
          </p:cNvPr>
          <p:cNvSpPr>
            <a:spLocks noGrp="1"/>
          </p:cNvSpPr>
          <p:nvPr>
            <p:ph idx="1"/>
          </p:nvPr>
        </p:nvSpPr>
        <p:spPr>
          <a:xfrm>
            <a:off x="612000" y="1219200"/>
            <a:ext cx="7920000" cy="5306144"/>
          </a:xfrm>
        </p:spPr>
        <p:txBody>
          <a:bodyPr>
            <a:normAutofit fontScale="85000" lnSpcReduction="20000"/>
          </a:bodyPr>
          <a:lstStyle/>
          <a:p>
            <a:pPr algn="just">
              <a:spcBef>
                <a:spcPts val="600"/>
              </a:spcBef>
            </a:pPr>
            <a:r>
              <a:rPr lang="en-GB" sz="2000" dirty="0"/>
              <a:t>Weekly meeting with the half shell manufacturer for a close follow-up.</a:t>
            </a:r>
          </a:p>
          <a:p>
            <a:pPr algn="just">
              <a:spcBef>
                <a:spcPts val="600"/>
              </a:spcBef>
            </a:pPr>
            <a:r>
              <a:rPr lang="en-US" sz="2000" dirty="0"/>
              <a:t>Magnet developed length measurements (+shape) using different technics (like pi tape, dedicated tooling or laser tracker).</a:t>
            </a:r>
          </a:p>
          <a:p>
            <a:pPr marL="2422525" algn="just">
              <a:spcBef>
                <a:spcPts val="600"/>
              </a:spcBef>
            </a:pPr>
            <a:r>
              <a:rPr lang="en-US" sz="2000" dirty="0"/>
              <a:t>Shell re-measurements during reception at CERN, ultimate adjustment envisaged either by pairing or machining using a portable machine developed in house</a:t>
            </a:r>
          </a:p>
          <a:p>
            <a:pPr marL="2422525" algn="just">
              <a:spcBef>
                <a:spcPts val="600"/>
              </a:spcBef>
            </a:pPr>
            <a:r>
              <a:rPr lang="en-US" sz="2000" dirty="0"/>
              <a:t>Possible adjustment of the developed length thanks to a portable milling machine developed in house.</a:t>
            </a:r>
          </a:p>
          <a:p>
            <a:pPr marL="2422525" algn="just">
              <a:spcBef>
                <a:spcPts val="600"/>
              </a:spcBef>
            </a:pPr>
            <a:r>
              <a:rPr lang="en-US" sz="2000" dirty="0"/>
              <a:t>Systematic root gap checks and measurements after tack welding</a:t>
            </a:r>
          </a:p>
          <a:p>
            <a:pPr marL="2422525" algn="just">
              <a:spcBef>
                <a:spcPts val="600"/>
              </a:spcBef>
            </a:pPr>
            <a:r>
              <a:rPr lang="en-US" sz="2000" dirty="0"/>
              <a:t>Welding power sources upgraded in 2021, improved repeatability by requalification with amended parameters. </a:t>
            </a:r>
          </a:p>
          <a:p>
            <a:pPr marL="2598738" lvl="1" indent="-158750" algn="just">
              <a:spcBef>
                <a:spcPts val="400"/>
              </a:spcBef>
              <a:buFont typeface="Wingdings" panose="05000000000000000000" pitchFamily="2" charset="2"/>
              <a:buChar char="ü"/>
            </a:pPr>
            <a:r>
              <a:rPr lang="en-US" sz="1800" dirty="0"/>
              <a:t>Shim and shell tack-up procedure defined</a:t>
            </a:r>
          </a:p>
          <a:p>
            <a:pPr marL="2598738" lvl="1" indent="-158750" algn="just">
              <a:spcBef>
                <a:spcPts val="400"/>
              </a:spcBef>
              <a:buFont typeface="Wingdings" panose="05000000000000000000" pitchFamily="2" charset="2"/>
              <a:buChar char="ü"/>
            </a:pPr>
            <a:r>
              <a:rPr lang="en-US" sz="1800" dirty="0"/>
              <a:t>TIG pass fixed parameters</a:t>
            </a:r>
          </a:p>
          <a:p>
            <a:pPr marL="2598738" lvl="1" indent="-158750" algn="just">
              <a:spcBef>
                <a:spcPts val="400"/>
              </a:spcBef>
              <a:buFont typeface="Wingdings" panose="05000000000000000000" pitchFamily="2" charset="2"/>
              <a:buChar char="ü"/>
            </a:pPr>
            <a:r>
              <a:rPr lang="en-US" sz="1800" dirty="0"/>
              <a:t>Defined values to fine tune the WPS range according to given welding preparation geometry (wire speed automatically adjusting current and voltage, voltage trim minor adjustment)</a:t>
            </a:r>
          </a:p>
          <a:p>
            <a:pPr marL="2598738" lvl="1" indent="-158750" algn="just">
              <a:spcBef>
                <a:spcPts val="400"/>
              </a:spcBef>
              <a:buFont typeface="Wingdings" panose="05000000000000000000" pitchFamily="2" charset="2"/>
              <a:buChar char="ü"/>
            </a:pPr>
            <a:endParaRPr lang="en-US" sz="1800" dirty="0"/>
          </a:p>
          <a:p>
            <a:pPr marL="2422525" algn="just">
              <a:spcBef>
                <a:spcPts val="600"/>
              </a:spcBef>
            </a:pPr>
            <a:r>
              <a:rPr lang="en-US" sz="2000" dirty="0"/>
              <a:t>Welding shrinkage measurement improvement in terms of accuracy and automation developed in house using a probe like the ones used in the CMM.</a:t>
            </a:r>
          </a:p>
        </p:txBody>
      </p:sp>
      <p:sp>
        <p:nvSpPr>
          <p:cNvPr id="4" name="Footer Placeholder 3">
            <a:extLst>
              <a:ext uri="{FF2B5EF4-FFF2-40B4-BE49-F238E27FC236}">
                <a16:creationId xmlns:a16="http://schemas.microsoft.com/office/drawing/2014/main" id="{8A54007A-1834-40E2-837B-DABFDFD61148}"/>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477A9C2C-6D8F-48EC-812E-0216B306D8E0}"/>
              </a:ext>
            </a:extLst>
          </p:cNvPr>
          <p:cNvSpPr>
            <a:spLocks noGrp="1"/>
          </p:cNvSpPr>
          <p:nvPr>
            <p:ph type="sldNum" sz="quarter" idx="12"/>
          </p:nvPr>
        </p:nvSpPr>
        <p:spPr/>
        <p:txBody>
          <a:bodyPr/>
          <a:lstStyle/>
          <a:p>
            <a:fld id="{BFDCA1C4-9514-7B4F-976F-D92F7E296653}" type="slidenum">
              <a:rPr lang="fr-FR" smtClean="0"/>
              <a:pPr/>
              <a:t>15</a:t>
            </a:fld>
            <a:endParaRPr lang="fr-FR"/>
          </a:p>
        </p:txBody>
      </p:sp>
      <p:grpSp>
        <p:nvGrpSpPr>
          <p:cNvPr id="6" name="Group 5">
            <a:extLst>
              <a:ext uri="{FF2B5EF4-FFF2-40B4-BE49-F238E27FC236}">
                <a16:creationId xmlns:a16="http://schemas.microsoft.com/office/drawing/2014/main" id="{BCFE950C-7B02-4AD1-9E22-AFAC42CE5AC0}"/>
              </a:ext>
            </a:extLst>
          </p:cNvPr>
          <p:cNvGrpSpPr/>
          <p:nvPr/>
        </p:nvGrpSpPr>
        <p:grpSpPr>
          <a:xfrm>
            <a:off x="107504" y="5207104"/>
            <a:ext cx="2644496" cy="1560543"/>
            <a:chOff x="5362446" y="4709141"/>
            <a:chExt cx="3641457" cy="2148859"/>
          </a:xfrm>
        </p:grpSpPr>
        <p:pic>
          <p:nvPicPr>
            <p:cNvPr id="7" name="Picture 6">
              <a:extLst>
                <a:ext uri="{FF2B5EF4-FFF2-40B4-BE49-F238E27FC236}">
                  <a16:creationId xmlns:a16="http://schemas.microsoft.com/office/drawing/2014/main" id="{DA6B5120-B6BE-4197-B8ED-71AF6B520A8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4892383" y="5179204"/>
              <a:ext cx="2148859" cy="1208733"/>
            </a:xfrm>
            <a:prstGeom prst="rect">
              <a:avLst/>
            </a:prstGeom>
          </p:spPr>
        </p:pic>
        <p:sp>
          <p:nvSpPr>
            <p:cNvPr id="8" name="Oval 7">
              <a:extLst>
                <a:ext uri="{FF2B5EF4-FFF2-40B4-BE49-F238E27FC236}">
                  <a16:creationId xmlns:a16="http://schemas.microsoft.com/office/drawing/2014/main" id="{F42EC869-87DF-4662-8702-112D4A4A6151}"/>
                </a:ext>
              </a:extLst>
            </p:cNvPr>
            <p:cNvSpPr/>
            <p:nvPr/>
          </p:nvSpPr>
          <p:spPr>
            <a:xfrm>
              <a:off x="5966812" y="5085184"/>
              <a:ext cx="267717" cy="216024"/>
            </a:xfrm>
            <a:prstGeom prst="ellipse">
              <a:avLst/>
            </a:prstGeom>
            <a:noFill/>
            <a:ln w="19050"/>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ln w="28575">
                  <a:solidFill>
                    <a:schemeClr val="tx1"/>
                  </a:solidFill>
                </a:ln>
              </a:endParaRPr>
            </a:p>
          </p:txBody>
        </p:sp>
        <p:cxnSp>
          <p:nvCxnSpPr>
            <p:cNvPr id="9" name="Straight Connector 8">
              <a:extLst>
                <a:ext uri="{FF2B5EF4-FFF2-40B4-BE49-F238E27FC236}">
                  <a16:creationId xmlns:a16="http://schemas.microsoft.com/office/drawing/2014/main" id="{2783C660-BCCB-4089-9428-FD9557318BAF}"/>
                </a:ext>
              </a:extLst>
            </p:cNvPr>
            <p:cNvCxnSpPr>
              <a:cxnSpLocks/>
              <a:stCxn id="8" idx="5"/>
            </p:cNvCxnSpPr>
            <p:nvPr/>
          </p:nvCxnSpPr>
          <p:spPr>
            <a:xfrm>
              <a:off x="6195323" y="5269572"/>
              <a:ext cx="805400" cy="403047"/>
            </a:xfrm>
            <a:prstGeom prst="line">
              <a:avLst/>
            </a:prstGeom>
          </p:spPr>
          <p:style>
            <a:lnRef idx="2">
              <a:schemeClr val="accent3"/>
            </a:lnRef>
            <a:fillRef idx="0">
              <a:schemeClr val="accent3"/>
            </a:fillRef>
            <a:effectRef idx="1">
              <a:schemeClr val="accent3"/>
            </a:effectRef>
            <a:fontRef idx="minor">
              <a:schemeClr val="tx1"/>
            </a:fontRef>
          </p:style>
        </p:cxnSp>
        <p:pic>
          <p:nvPicPr>
            <p:cNvPr id="10" name="Picture 9" descr="A picture containing indoor&#10;&#10;Description automatically generated">
              <a:extLst>
                <a:ext uri="{FF2B5EF4-FFF2-40B4-BE49-F238E27FC236}">
                  <a16:creationId xmlns:a16="http://schemas.microsoft.com/office/drawing/2014/main" id="{6B856B8E-990F-4214-9DB6-85CB55A30E5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7067506" y="4706443"/>
              <a:ext cx="1869612" cy="2003183"/>
            </a:xfrm>
            <a:prstGeom prst="ellipse">
              <a:avLst/>
            </a:prstGeom>
            <a:ln w="28575">
              <a:solidFill>
                <a:schemeClr val="accent3"/>
              </a:solidFill>
            </a:ln>
          </p:spPr>
        </p:pic>
      </p:grpSp>
      <p:pic>
        <p:nvPicPr>
          <p:cNvPr id="12" name="Picture 11">
            <a:extLst>
              <a:ext uri="{FF2B5EF4-FFF2-40B4-BE49-F238E27FC236}">
                <a16:creationId xmlns:a16="http://schemas.microsoft.com/office/drawing/2014/main" id="{353CE860-CD1B-4FB2-A750-7F6C1CE117F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503" y="3772458"/>
            <a:ext cx="2554167" cy="1434646"/>
          </a:xfrm>
          <a:prstGeom prst="rect">
            <a:avLst/>
          </a:prstGeom>
        </p:spPr>
      </p:pic>
      <p:pic>
        <p:nvPicPr>
          <p:cNvPr id="13" name="Picture 12" descr="A picture containing text, indoor, floor, person&#10;&#10;Description automatically generated">
            <a:extLst>
              <a:ext uri="{FF2B5EF4-FFF2-40B4-BE49-F238E27FC236}">
                <a16:creationId xmlns:a16="http://schemas.microsoft.com/office/drawing/2014/main" id="{B5593FE7-C0A9-49DB-A8F4-E532D65417CE}"/>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7503" y="1967962"/>
            <a:ext cx="2554167" cy="1718445"/>
          </a:xfrm>
          <a:prstGeom prst="rect">
            <a:avLst/>
          </a:prstGeom>
        </p:spPr>
      </p:pic>
    </p:spTree>
    <p:extLst>
      <p:ext uri="{BB962C8B-B14F-4D97-AF65-F5344CB8AC3E}">
        <p14:creationId xmlns:p14="http://schemas.microsoft.com/office/powerpoint/2010/main" val="506080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1A3C7-1D8A-41D6-9922-8F6170EC73A7}"/>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5ABB4044-0DC1-4281-B348-A69B69845AF6}"/>
              </a:ext>
            </a:extLst>
          </p:cNvPr>
          <p:cNvSpPr>
            <a:spLocks noGrp="1"/>
          </p:cNvSpPr>
          <p:nvPr>
            <p:ph idx="1"/>
          </p:nvPr>
        </p:nvSpPr>
        <p:spPr>
          <a:xfrm>
            <a:off x="539552" y="1044016"/>
            <a:ext cx="8147248" cy="5121288"/>
          </a:xfrm>
        </p:spPr>
        <p:txBody>
          <a:bodyPr>
            <a:noAutofit/>
          </a:bodyPr>
          <a:lstStyle/>
          <a:p>
            <a:pPr marL="180975" indent="-180975" algn="just">
              <a:spcBef>
                <a:spcPts val="600"/>
              </a:spcBef>
            </a:pPr>
            <a:r>
              <a:rPr lang="en-GB" sz="1600" i="1" dirty="0"/>
              <a:t>After MQXFBP2 cold test, the target of mechanical coupling magnet to cold mass shells was reviewed.</a:t>
            </a:r>
          </a:p>
          <a:p>
            <a:pPr marL="176213" indent="-176213" algn="just">
              <a:lnSpc>
                <a:spcPts val="2200"/>
              </a:lnSpc>
              <a:spcBef>
                <a:spcPts val="0"/>
              </a:spcBef>
            </a:pPr>
            <a:r>
              <a:rPr lang="en-GB" sz="1600" i="1" dirty="0"/>
              <a:t>Coupling minimisation between the stainless steel and aluminium shells obtained by:</a:t>
            </a:r>
          </a:p>
          <a:p>
            <a:pPr marL="542925" lvl="1" indent="-142875" algn="just">
              <a:lnSpc>
                <a:spcPts val="2000"/>
              </a:lnSpc>
              <a:spcBef>
                <a:spcPts val="0"/>
              </a:spcBef>
            </a:pPr>
            <a:r>
              <a:rPr lang="en-GB" sz="1400" i="1" dirty="0"/>
              <a:t>SST shell developed length increase and tolerancing review,</a:t>
            </a:r>
          </a:p>
          <a:p>
            <a:pPr marL="542925" lvl="1" indent="-142875" algn="just">
              <a:lnSpc>
                <a:spcPts val="2000"/>
              </a:lnSpc>
              <a:spcBef>
                <a:spcPts val="0"/>
              </a:spcBef>
            </a:pPr>
            <a:r>
              <a:rPr lang="en-GB" sz="1400" i="1" dirty="0"/>
              <a:t>Welding developments to define and control parameters,</a:t>
            </a:r>
          </a:p>
          <a:p>
            <a:pPr marL="542925" lvl="1" indent="-142875" algn="just">
              <a:lnSpc>
                <a:spcPts val="2000"/>
              </a:lnSpc>
              <a:spcBef>
                <a:spcPts val="0"/>
              </a:spcBef>
            </a:pPr>
            <a:r>
              <a:rPr lang="en-GB" sz="1400" i="1" dirty="0"/>
              <a:t>Welding shrinkage characterisation and root gap control with calibrated shims.</a:t>
            </a:r>
          </a:p>
          <a:p>
            <a:pPr marL="180975" indent="-180975" algn="just">
              <a:spcBef>
                <a:spcPts val="600"/>
              </a:spcBef>
            </a:pPr>
            <a:r>
              <a:rPr lang="en-GB" sz="1600" i="1" dirty="0"/>
              <a:t>Minimised coupling between magnets and their envelope generated a need to fix the magnets inside the cold mass to cope with acceleration during transport and against pressure waves.</a:t>
            </a:r>
          </a:p>
          <a:p>
            <a:pPr marL="180975" indent="-180975" algn="just">
              <a:spcBef>
                <a:spcPts val="600"/>
              </a:spcBef>
            </a:pPr>
            <a:r>
              <a:rPr lang="en-GB" sz="1600" i="1" dirty="0"/>
              <a:t>The fixed-point proposed design was presented during a technical review the 31</a:t>
            </a:r>
            <a:r>
              <a:rPr lang="en-GB" sz="1600" i="1" baseline="30000" dirty="0"/>
              <a:t>st</a:t>
            </a:r>
            <a:r>
              <a:rPr lang="en-GB" sz="1600" i="1" dirty="0"/>
              <a:t> of March, it received very positive conclusions. All recommendations are being implemented.</a:t>
            </a:r>
          </a:p>
          <a:p>
            <a:pPr marL="180975" indent="-180975" algn="just">
              <a:lnSpc>
                <a:spcPts val="2200"/>
              </a:lnSpc>
              <a:spcBef>
                <a:spcPts val="600"/>
              </a:spcBef>
            </a:pPr>
            <a:r>
              <a:rPr lang="en-GB" sz="1600" i="1" dirty="0"/>
              <a:t>The proposed design was, or will be, also implemented on:</a:t>
            </a:r>
          </a:p>
          <a:p>
            <a:pPr marL="542925" lvl="1" indent="-142875" algn="just">
              <a:lnSpc>
                <a:spcPts val="2000"/>
              </a:lnSpc>
              <a:spcBef>
                <a:spcPts val="0"/>
              </a:spcBef>
            </a:pPr>
            <a:r>
              <a:rPr lang="en-GB" sz="1400" i="1" dirty="0"/>
              <a:t>MQXFS07, bores drilled inside the yoke without any effect on the model performance,</a:t>
            </a:r>
          </a:p>
          <a:p>
            <a:pPr marL="542925" lvl="1" indent="-142875" algn="just">
              <a:lnSpc>
                <a:spcPts val="2000"/>
              </a:lnSpc>
              <a:spcBef>
                <a:spcPts val="0"/>
              </a:spcBef>
            </a:pPr>
            <a:r>
              <a:rPr lang="en-GB" sz="1400" i="1" dirty="0"/>
              <a:t>LMBRDP2, the D2 prototype cold mass, cylinders welded with new nominal developed lengths</a:t>
            </a:r>
          </a:p>
          <a:p>
            <a:pPr marL="542925" lvl="1" indent="-142875" algn="just">
              <a:lnSpc>
                <a:spcPts val="2000"/>
              </a:lnSpc>
              <a:spcBef>
                <a:spcPts val="0"/>
              </a:spcBef>
            </a:pPr>
            <a:r>
              <a:rPr lang="en-GB" sz="1400" i="1" dirty="0"/>
              <a:t>LMQXFBT04, 4</a:t>
            </a:r>
            <a:r>
              <a:rPr lang="en-GB" sz="1400" i="1" baseline="30000" dirty="0"/>
              <a:t>th</a:t>
            </a:r>
            <a:r>
              <a:rPr lang="en-GB" sz="1400" i="1" dirty="0"/>
              <a:t> cold mass to test the 3</a:t>
            </a:r>
            <a:r>
              <a:rPr lang="en-GB" sz="1400" i="1" baseline="30000" dirty="0"/>
              <a:t>rd</a:t>
            </a:r>
            <a:r>
              <a:rPr lang="en-GB" sz="1400" i="1" dirty="0"/>
              <a:t> MQXFB prototype, presently being assembled</a:t>
            </a:r>
          </a:p>
          <a:p>
            <a:pPr marL="542925" lvl="1" indent="-142875" algn="just">
              <a:lnSpc>
                <a:spcPts val="2000"/>
              </a:lnSpc>
              <a:spcBef>
                <a:spcPts val="0"/>
              </a:spcBef>
            </a:pPr>
            <a:r>
              <a:rPr lang="en-GB" sz="1400" i="1" dirty="0"/>
              <a:t>LMQXFB01, first Q2 cold mass with MQXFBP2 2</a:t>
            </a:r>
            <a:r>
              <a:rPr lang="en-GB" sz="1400" i="1" baseline="30000" dirty="0"/>
              <a:t>nd</a:t>
            </a:r>
            <a:r>
              <a:rPr lang="en-GB" sz="1400" i="1" dirty="0"/>
              <a:t> prototype magnet, staring in May</a:t>
            </a:r>
          </a:p>
          <a:p>
            <a:pPr marL="180975" indent="-180975" algn="just">
              <a:spcBef>
                <a:spcPts val="600"/>
              </a:spcBef>
            </a:pPr>
            <a:r>
              <a:rPr lang="en-GB" sz="1600" i="1" dirty="0"/>
              <a:t>Procedures are being refined and additional tooling being developed to cope with the effects and impacts of the proposed changes. </a:t>
            </a:r>
          </a:p>
        </p:txBody>
      </p:sp>
      <p:sp>
        <p:nvSpPr>
          <p:cNvPr id="4" name="Footer Placeholder 3">
            <a:extLst>
              <a:ext uri="{FF2B5EF4-FFF2-40B4-BE49-F238E27FC236}">
                <a16:creationId xmlns:a16="http://schemas.microsoft.com/office/drawing/2014/main" id="{3D81E24C-E5E8-4977-8B98-04D318D4EAF3}"/>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ED3F54F3-EC8F-4AD9-BA2D-379B4B360814}"/>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3052659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028A1-10A2-49A4-84A9-3518753DA3F5}"/>
              </a:ext>
            </a:extLst>
          </p:cNvPr>
          <p:cNvSpPr>
            <a:spLocks noGrp="1"/>
          </p:cNvSpPr>
          <p:nvPr>
            <p:ph type="title"/>
          </p:nvPr>
        </p:nvSpPr>
        <p:spPr/>
        <p:txBody>
          <a:bodyPr/>
          <a:lstStyle/>
          <a:p>
            <a:r>
              <a:rPr lang="en-US" dirty="0"/>
              <a:t>LMQXFBT04 with MQXFBP3</a:t>
            </a:r>
            <a:endParaRPr lang="fr-FR" dirty="0"/>
          </a:p>
        </p:txBody>
      </p:sp>
      <p:sp>
        <p:nvSpPr>
          <p:cNvPr id="3" name="Content Placeholder 2">
            <a:extLst>
              <a:ext uri="{FF2B5EF4-FFF2-40B4-BE49-F238E27FC236}">
                <a16:creationId xmlns:a16="http://schemas.microsoft.com/office/drawing/2014/main" id="{29704078-EF57-4962-AA11-9124656988E1}"/>
              </a:ext>
            </a:extLst>
          </p:cNvPr>
          <p:cNvSpPr>
            <a:spLocks noGrp="1"/>
          </p:cNvSpPr>
          <p:nvPr>
            <p:ph idx="1"/>
          </p:nvPr>
        </p:nvSpPr>
        <p:spPr/>
        <p:txBody>
          <a:bodyPr/>
          <a:lstStyle/>
          <a:p>
            <a:endParaRPr lang="fr-FR"/>
          </a:p>
        </p:txBody>
      </p:sp>
      <p:sp>
        <p:nvSpPr>
          <p:cNvPr id="4" name="Footer Placeholder 3">
            <a:extLst>
              <a:ext uri="{FF2B5EF4-FFF2-40B4-BE49-F238E27FC236}">
                <a16:creationId xmlns:a16="http://schemas.microsoft.com/office/drawing/2014/main" id="{B8210F2D-673B-4A0F-B4A6-F94890CE8204}"/>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0E4D8400-9364-4FB3-A145-75E08A746BA1}"/>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8" name="Picture 7">
            <a:extLst>
              <a:ext uri="{FF2B5EF4-FFF2-40B4-BE49-F238E27FC236}">
                <a16:creationId xmlns:a16="http://schemas.microsoft.com/office/drawing/2014/main" id="{674D696D-EC0E-41FF-90D1-7D266EB6DC13}"/>
              </a:ext>
            </a:extLst>
          </p:cNvPr>
          <p:cNvPicPr>
            <a:picLocks noChangeAspect="1"/>
          </p:cNvPicPr>
          <p:nvPr/>
        </p:nvPicPr>
        <p:blipFill>
          <a:blip r:embed="rId2"/>
          <a:stretch>
            <a:fillRect/>
          </a:stretch>
        </p:blipFill>
        <p:spPr>
          <a:xfrm>
            <a:off x="0" y="770677"/>
            <a:ext cx="9144000" cy="5466635"/>
          </a:xfrm>
          <a:prstGeom prst="rect">
            <a:avLst/>
          </a:prstGeom>
        </p:spPr>
      </p:pic>
      <p:sp>
        <p:nvSpPr>
          <p:cNvPr id="9" name="TextBox 8">
            <a:extLst>
              <a:ext uri="{FF2B5EF4-FFF2-40B4-BE49-F238E27FC236}">
                <a16:creationId xmlns:a16="http://schemas.microsoft.com/office/drawing/2014/main" id="{BDC523CB-DDD3-4108-8C8C-2020E5B8B532}"/>
              </a:ext>
            </a:extLst>
          </p:cNvPr>
          <p:cNvSpPr txBox="1"/>
          <p:nvPr/>
        </p:nvSpPr>
        <p:spPr>
          <a:xfrm>
            <a:off x="2132320" y="6217567"/>
            <a:ext cx="5824056" cy="307777"/>
          </a:xfrm>
          <a:prstGeom prst="rect">
            <a:avLst/>
          </a:prstGeom>
          <a:noFill/>
        </p:spPr>
        <p:txBody>
          <a:bodyPr wrap="square" rtlCol="0">
            <a:spAutoFit/>
          </a:bodyPr>
          <a:lstStyle/>
          <a:p>
            <a:r>
              <a:rPr lang="en-US" sz="1400" i="1" dirty="0">
                <a:solidFill>
                  <a:schemeClr val="tx1">
                    <a:lumMod val="65000"/>
                    <a:lumOff val="35000"/>
                  </a:schemeClr>
                </a:solidFill>
              </a:rPr>
              <a:t>First TIG pass of the longitudinal welding will start on Tuesday the 3</a:t>
            </a:r>
            <a:r>
              <a:rPr lang="en-US" sz="1400" i="1" baseline="30000" dirty="0">
                <a:solidFill>
                  <a:schemeClr val="tx1">
                    <a:lumMod val="65000"/>
                    <a:lumOff val="35000"/>
                  </a:schemeClr>
                </a:solidFill>
              </a:rPr>
              <a:t>rd</a:t>
            </a:r>
            <a:r>
              <a:rPr lang="en-US" sz="1400" i="1" dirty="0">
                <a:solidFill>
                  <a:schemeClr val="tx1">
                    <a:lumMod val="65000"/>
                    <a:lumOff val="35000"/>
                  </a:schemeClr>
                </a:solidFill>
              </a:rPr>
              <a:t> </a:t>
            </a:r>
            <a:endParaRPr lang="fr-FR" sz="1400" i="1" dirty="0">
              <a:solidFill>
                <a:schemeClr val="tx1">
                  <a:lumMod val="65000"/>
                  <a:lumOff val="35000"/>
                </a:schemeClr>
              </a:solidFill>
            </a:endParaRPr>
          </a:p>
        </p:txBody>
      </p:sp>
    </p:spTree>
    <p:extLst>
      <p:ext uri="{BB962C8B-B14F-4D97-AF65-F5344CB8AC3E}">
        <p14:creationId xmlns:p14="http://schemas.microsoft.com/office/powerpoint/2010/main" val="3371979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683A672-3CBB-41AD-8196-CFAFA57C9C53}"/>
              </a:ext>
            </a:extLst>
          </p:cNvPr>
          <p:cNvSpPr>
            <a:spLocks noGrp="1"/>
          </p:cNvSpPr>
          <p:nvPr>
            <p:ph type="title"/>
          </p:nvPr>
        </p:nvSpPr>
        <p:spPr/>
        <p:txBody>
          <a:bodyPr/>
          <a:lstStyle/>
          <a:p>
            <a:r>
              <a:rPr lang="en-US" dirty="0"/>
              <a:t>Spares slides</a:t>
            </a:r>
            <a:endParaRPr lang="fr-FR" dirty="0"/>
          </a:p>
        </p:txBody>
      </p:sp>
      <p:sp>
        <p:nvSpPr>
          <p:cNvPr id="4" name="Footer Placeholder 3">
            <a:extLst>
              <a:ext uri="{FF2B5EF4-FFF2-40B4-BE49-F238E27FC236}">
                <a16:creationId xmlns:a16="http://schemas.microsoft.com/office/drawing/2014/main" id="{53FD67A5-033E-4B69-A65D-B0DA60EA7E09}"/>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E4FC1D6B-4900-4C32-85F9-2ECCB8BEA203}"/>
              </a:ext>
            </a:extLst>
          </p:cNvPr>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1133458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16ED9FF-92CD-48ED-A30C-872E2F110394}"/>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02015587-D9C9-4F1A-AAB1-3037C734607B}"/>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6" name="Titre 1">
            <a:extLst>
              <a:ext uri="{FF2B5EF4-FFF2-40B4-BE49-F238E27FC236}">
                <a16:creationId xmlns:a16="http://schemas.microsoft.com/office/drawing/2014/main" id="{AB295BAE-CD82-4F51-A635-3B8898C026BC}"/>
              </a:ext>
            </a:extLst>
          </p:cNvPr>
          <p:cNvSpPr>
            <a:spLocks noGrp="1"/>
          </p:cNvSpPr>
          <p:nvPr>
            <p:ph type="title"/>
          </p:nvPr>
        </p:nvSpPr>
        <p:spPr>
          <a:xfrm>
            <a:off x="612000" y="180000"/>
            <a:ext cx="8074800" cy="720000"/>
          </a:xfrm>
        </p:spPr>
        <p:txBody>
          <a:bodyPr/>
          <a:lstStyle/>
          <a:p>
            <a:r>
              <a:rPr lang="en-GB" dirty="0"/>
              <a:t>Applicable Documents for HL-LHC cold masses</a:t>
            </a:r>
          </a:p>
        </p:txBody>
      </p:sp>
      <p:sp>
        <p:nvSpPr>
          <p:cNvPr id="7" name="Espace réservé du contenu 2">
            <a:extLst>
              <a:ext uri="{FF2B5EF4-FFF2-40B4-BE49-F238E27FC236}">
                <a16:creationId xmlns:a16="http://schemas.microsoft.com/office/drawing/2014/main" id="{8189673D-5B20-4A8F-A445-38FCC552D2C6}"/>
              </a:ext>
            </a:extLst>
          </p:cNvPr>
          <p:cNvSpPr>
            <a:spLocks noGrp="1"/>
          </p:cNvSpPr>
          <p:nvPr>
            <p:ph idx="1"/>
          </p:nvPr>
        </p:nvSpPr>
        <p:spPr>
          <a:xfrm>
            <a:off x="1473516" y="1219200"/>
            <a:ext cx="7562980" cy="5137150"/>
          </a:xfrm>
        </p:spPr>
        <p:txBody>
          <a:bodyPr>
            <a:normAutofit fontScale="92500" lnSpcReduction="10000"/>
          </a:bodyPr>
          <a:lstStyle/>
          <a:p>
            <a:pPr marL="266700" indent="-266700"/>
            <a:r>
              <a:rPr lang="en-GB" sz="2000" b="1" u="sng" dirty="0"/>
              <a:t>Flowcharts:</a:t>
            </a:r>
            <a:r>
              <a:rPr lang="en-GB" sz="2000" dirty="0"/>
              <a:t> </a:t>
            </a:r>
            <a:r>
              <a:rPr lang="en-GB" sz="1600" dirty="0"/>
              <a:t>cold mass assembly process from the magnets delivery up to its acceptation by the WPE</a:t>
            </a:r>
          </a:p>
          <a:p>
            <a:pPr lvl="1">
              <a:tabLst>
                <a:tab pos="3409950" algn="l"/>
                <a:tab pos="5562600" algn="l"/>
              </a:tabLst>
            </a:pPr>
            <a:r>
              <a:rPr lang="en-GB" sz="1800" dirty="0"/>
              <a:t>Q2 flowchart:	LHC-LMQXFB-FP-0002	</a:t>
            </a:r>
            <a:r>
              <a:rPr lang="en-GB" sz="1200" dirty="0">
                <a:hlinkClick r:id="rId2"/>
              </a:rPr>
              <a:t>2366861</a:t>
            </a:r>
            <a:endParaRPr lang="en-GB" sz="1200" dirty="0"/>
          </a:p>
          <a:p>
            <a:pPr lvl="1">
              <a:tabLst>
                <a:tab pos="3409950" algn="l"/>
                <a:tab pos="5562600" algn="l"/>
              </a:tabLst>
            </a:pPr>
            <a:r>
              <a:rPr lang="en-GB" sz="1800" dirty="0"/>
              <a:t>D2 flowchart:	LHC-LMBRD-FP-0002	</a:t>
            </a:r>
            <a:r>
              <a:rPr lang="en-GB" sz="1200" dirty="0">
                <a:hlinkClick r:id="rId3"/>
              </a:rPr>
              <a:t>2263493</a:t>
            </a:r>
            <a:r>
              <a:rPr lang="en-GB" sz="1200" dirty="0"/>
              <a:t> v0.2 </a:t>
            </a:r>
          </a:p>
          <a:p>
            <a:pPr lvl="1">
              <a:tabLst>
                <a:tab pos="3409950" algn="l"/>
                <a:tab pos="5562600" algn="l"/>
              </a:tabLst>
            </a:pPr>
            <a:r>
              <a:rPr lang="en-GB" sz="1800" dirty="0"/>
              <a:t>CP flowchart:	LHC-LMCXF-FP-0008 	</a:t>
            </a:r>
            <a:r>
              <a:rPr lang="en-GB" sz="1200" dirty="0">
                <a:hlinkClick r:id="rId4"/>
              </a:rPr>
              <a:t>2711593</a:t>
            </a:r>
            <a:r>
              <a:rPr lang="en-GB" sz="1200" dirty="0"/>
              <a:t> V0.1 (draft)</a:t>
            </a:r>
          </a:p>
          <a:p>
            <a:pPr lvl="1">
              <a:tabLst>
                <a:tab pos="3409950" algn="l"/>
                <a:tab pos="5562600" algn="l"/>
              </a:tabLst>
            </a:pPr>
            <a:endParaRPr lang="en-GB" sz="1200" dirty="0"/>
          </a:p>
          <a:p>
            <a:pPr marL="266700" indent="-266700">
              <a:tabLst>
                <a:tab pos="3409950" algn="l"/>
                <a:tab pos="5562600" algn="l"/>
              </a:tabLst>
            </a:pPr>
            <a:r>
              <a:rPr lang="en-GB" sz="2000" b="1" u="sng" dirty="0"/>
              <a:t>MIPs:</a:t>
            </a:r>
            <a:r>
              <a:rPr lang="en-GB" sz="1600" dirty="0"/>
              <a:t> cold mass Manufacturing and Inspection Plan</a:t>
            </a:r>
          </a:p>
          <a:p>
            <a:pPr lvl="1">
              <a:tabLst>
                <a:tab pos="3409950" algn="l"/>
                <a:tab pos="5562600" algn="l"/>
              </a:tabLst>
            </a:pPr>
            <a:r>
              <a:rPr lang="en-GB" sz="1800" dirty="0"/>
              <a:t>Q2 MIP:	LHC-LMQXFB-FP-0001	</a:t>
            </a:r>
            <a:r>
              <a:rPr lang="en-GB" sz="1200" dirty="0">
                <a:hlinkClick r:id="rId5">
                  <a:extLst>
                    <a:ext uri="{A12FA001-AC4F-418D-AE19-62706E023703}">
                      <ahyp:hlinkClr xmlns:ahyp="http://schemas.microsoft.com/office/drawing/2018/hyperlinkcolor" val="tx"/>
                    </a:ext>
                  </a:extLst>
                </a:hlinkClick>
              </a:rPr>
              <a:t>2315780</a:t>
            </a:r>
            <a:endParaRPr lang="en-GB" sz="1200" dirty="0"/>
          </a:p>
          <a:p>
            <a:pPr lvl="1">
              <a:tabLst>
                <a:tab pos="3409950" algn="l"/>
                <a:tab pos="5562600" algn="l"/>
              </a:tabLst>
            </a:pPr>
            <a:r>
              <a:rPr lang="en-GB" sz="1800" dirty="0"/>
              <a:t>D2 MIP: 	LHC-LMBRDP-FR-0013	</a:t>
            </a:r>
            <a:r>
              <a:rPr lang="en-GB" sz="1200" dirty="0">
                <a:hlinkClick r:id="rId6"/>
              </a:rPr>
              <a:t>2716556</a:t>
            </a:r>
            <a:r>
              <a:rPr lang="en-GB" sz="1200" dirty="0"/>
              <a:t> v1.0 (ongoing)</a:t>
            </a:r>
          </a:p>
          <a:p>
            <a:pPr lvl="1">
              <a:tabLst>
                <a:tab pos="3409950" algn="l"/>
                <a:tab pos="5562600" algn="l"/>
              </a:tabLst>
            </a:pPr>
            <a:r>
              <a:rPr lang="en-GB" sz="1800" dirty="0"/>
              <a:t>CP MIP: 	LHC-LMCXF-FP-0009 </a:t>
            </a:r>
            <a:r>
              <a:rPr lang="en-GB" sz="1200" dirty="0"/>
              <a:t>	</a:t>
            </a:r>
            <a:r>
              <a:rPr lang="en-GB" sz="1200" dirty="0">
                <a:hlinkClick r:id="rId7"/>
              </a:rPr>
              <a:t>2711595</a:t>
            </a:r>
            <a:r>
              <a:rPr lang="en-GB" sz="1200" dirty="0"/>
              <a:t> V0.1 (ongoing)</a:t>
            </a:r>
          </a:p>
          <a:p>
            <a:pPr lvl="1">
              <a:tabLst>
                <a:tab pos="3409950" algn="l"/>
                <a:tab pos="5562600" algn="l"/>
              </a:tabLst>
            </a:pPr>
            <a:endParaRPr lang="en-GB" sz="1200" dirty="0"/>
          </a:p>
          <a:p>
            <a:pPr marL="266700" indent="-266700">
              <a:tabLst>
                <a:tab pos="3409950" algn="l"/>
                <a:tab pos="5562600" algn="l"/>
              </a:tabLst>
            </a:pPr>
            <a:r>
              <a:rPr lang="en-GB" sz="2000" b="1" u="sng" dirty="0"/>
              <a:t>Production report:</a:t>
            </a:r>
            <a:endParaRPr lang="en-GB" sz="1600" dirty="0"/>
          </a:p>
          <a:p>
            <a:pPr lvl="1">
              <a:tabLst>
                <a:tab pos="3409950" algn="l"/>
                <a:tab pos="5562600" algn="l"/>
              </a:tabLst>
            </a:pPr>
            <a:r>
              <a:rPr lang="en-GB" sz="1800" dirty="0"/>
              <a:t>D2 production report : </a:t>
            </a:r>
          </a:p>
          <a:p>
            <a:pPr marL="985838" lvl="1" indent="-180975">
              <a:tabLst>
                <a:tab pos="3409950" algn="l"/>
                <a:tab pos="5562600" algn="l"/>
              </a:tabLst>
            </a:pPr>
            <a:r>
              <a:rPr lang="en-GB" sz="1800" dirty="0"/>
              <a:t>Prototype cold mass	LHC-LMBRDP-FR-0015	</a:t>
            </a:r>
            <a:r>
              <a:rPr lang="en-GB" sz="1200" dirty="0">
                <a:hlinkClick r:id="rId8"/>
              </a:rPr>
              <a:t>2679760</a:t>
            </a:r>
            <a:endParaRPr lang="en-GB" sz="1200" dirty="0"/>
          </a:p>
          <a:p>
            <a:pPr marL="985838" lvl="1" indent="-180975">
              <a:tabLst>
                <a:tab pos="3409950" algn="l"/>
                <a:tab pos="5562600" algn="l"/>
              </a:tabLst>
            </a:pPr>
            <a:r>
              <a:rPr lang="en-GB" sz="1800" dirty="0"/>
              <a:t>D2 prototype cylinder	LHC-LMBRDP-FR-0021 	</a:t>
            </a:r>
            <a:r>
              <a:rPr lang="en-GB" sz="1200" dirty="0">
                <a:hlinkClick r:id="rId9"/>
              </a:rPr>
              <a:t>2706834</a:t>
            </a:r>
            <a:r>
              <a:rPr lang="en-GB" sz="1800" dirty="0"/>
              <a:t> 	</a:t>
            </a:r>
            <a:endParaRPr lang="en-GB" sz="1200" dirty="0"/>
          </a:p>
          <a:p>
            <a:pPr lvl="1">
              <a:tabLst>
                <a:tab pos="3409950" algn="l"/>
                <a:tab pos="5562600" algn="l"/>
              </a:tabLst>
            </a:pPr>
            <a:r>
              <a:rPr lang="en-GB" sz="1800" dirty="0"/>
              <a:t>CP production report: 	LHC-LMCXF-FR-0019 	</a:t>
            </a:r>
            <a:r>
              <a:rPr lang="en-GB" sz="1200" dirty="0">
                <a:solidFill>
                  <a:schemeClr val="bg2"/>
                </a:solidFill>
                <a:hlinkClick r:id="rId10">
                  <a:extLst>
                    <a:ext uri="{A12FA001-AC4F-418D-AE19-62706E023703}">
                      <ahyp:hlinkClr xmlns:ahyp="http://schemas.microsoft.com/office/drawing/2018/hyperlinkcolor" val="tx"/>
                    </a:ext>
                  </a:extLst>
                </a:hlinkClick>
              </a:rPr>
              <a:t>2682730</a:t>
            </a:r>
            <a:endParaRPr lang="en-GB" sz="1400" dirty="0">
              <a:solidFill>
                <a:schemeClr val="bg2"/>
              </a:solidFill>
            </a:endParaRPr>
          </a:p>
          <a:p>
            <a:pPr>
              <a:tabLst>
                <a:tab pos="2867025" algn="l"/>
                <a:tab pos="5562600" algn="l"/>
              </a:tabLst>
            </a:pPr>
            <a:endParaRPr lang="en-GB" sz="2000" b="1" u="sng" dirty="0"/>
          </a:p>
          <a:p>
            <a:pPr>
              <a:tabLst>
                <a:tab pos="2867025" algn="l"/>
                <a:tab pos="5924550" algn="l"/>
              </a:tabLst>
            </a:pPr>
            <a:r>
              <a:rPr lang="en-GB" sz="2000" b="1" u="sng" dirty="0"/>
              <a:t>Triplet interface specification:</a:t>
            </a:r>
            <a:r>
              <a:rPr lang="en-GB" sz="2000" b="1" dirty="0"/>
              <a:t>	</a:t>
            </a:r>
            <a:r>
              <a:rPr lang="en-GB" sz="1200" dirty="0">
                <a:solidFill>
                  <a:schemeClr val="bg2"/>
                </a:solidFill>
                <a:hlinkClick r:id="rId11">
                  <a:extLst>
                    <a:ext uri="{A12FA001-AC4F-418D-AE19-62706E023703}">
                      <ahyp:hlinkClr xmlns:ahyp="http://schemas.microsoft.com/office/drawing/2018/hyperlinkcolor" val="tx"/>
                    </a:ext>
                  </a:extLst>
                </a:hlinkClick>
              </a:rPr>
              <a:t>2131281</a:t>
            </a:r>
            <a:endParaRPr lang="en-GB" sz="1200" dirty="0">
              <a:solidFill>
                <a:schemeClr val="bg2"/>
              </a:solidFill>
            </a:endParaRPr>
          </a:p>
        </p:txBody>
      </p:sp>
      <p:pic>
        <p:nvPicPr>
          <p:cNvPr id="8" name="Picture 7">
            <a:extLst>
              <a:ext uri="{FF2B5EF4-FFF2-40B4-BE49-F238E27FC236}">
                <a16:creationId xmlns:a16="http://schemas.microsoft.com/office/drawing/2014/main" id="{1451CD2D-AAE4-4FF6-A2AC-5C289B855624}"/>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5496" y="3746956"/>
            <a:ext cx="1368000" cy="1998000"/>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A94E769B-3E87-4D59-8F00-BEBF4BFD1967}"/>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35496" y="1253852"/>
            <a:ext cx="1368000" cy="964011"/>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77EB7F25-955B-46BD-8856-FD09F39BC2ED}"/>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7350" y="2577903"/>
            <a:ext cx="1368000" cy="965875"/>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97A47AEC-A91D-4EB4-8F08-35302D92C01F}"/>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70506" y="5909784"/>
            <a:ext cx="1368000" cy="768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1376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E1DC5-DF88-4A3B-B22A-3FF366876283}"/>
              </a:ext>
            </a:extLst>
          </p:cNvPr>
          <p:cNvSpPr>
            <a:spLocks noGrp="1"/>
          </p:cNvSpPr>
          <p:nvPr>
            <p:ph type="title"/>
          </p:nvPr>
        </p:nvSpPr>
        <p:spPr/>
        <p:txBody>
          <a:bodyPr/>
          <a:lstStyle/>
          <a:p>
            <a:r>
              <a:rPr lang="en-US" dirty="0"/>
              <a:t>Outline</a:t>
            </a:r>
            <a:endParaRPr lang="fr-FR" dirty="0"/>
          </a:p>
        </p:txBody>
      </p:sp>
      <p:sp>
        <p:nvSpPr>
          <p:cNvPr id="3" name="Content Placeholder 2">
            <a:extLst>
              <a:ext uri="{FF2B5EF4-FFF2-40B4-BE49-F238E27FC236}">
                <a16:creationId xmlns:a16="http://schemas.microsoft.com/office/drawing/2014/main" id="{8887AF0B-6864-4049-8858-30311D620893}"/>
              </a:ext>
            </a:extLst>
          </p:cNvPr>
          <p:cNvSpPr>
            <a:spLocks noGrp="1"/>
          </p:cNvSpPr>
          <p:nvPr>
            <p:ph idx="1"/>
          </p:nvPr>
        </p:nvSpPr>
        <p:spPr>
          <a:xfrm>
            <a:off x="395536" y="1219200"/>
            <a:ext cx="8568952" cy="4906963"/>
          </a:xfrm>
        </p:spPr>
        <p:txBody>
          <a:bodyPr>
            <a:normAutofit/>
          </a:bodyPr>
          <a:lstStyle/>
          <a:p>
            <a:r>
              <a:rPr lang="en-US" sz="2400" dirty="0"/>
              <a:t>Cold mass</a:t>
            </a:r>
          </a:p>
          <a:p>
            <a:pPr lvl="1"/>
            <a:r>
              <a:rPr lang="en-US" sz="2000" dirty="0"/>
              <a:t>HL-LHC cold masses</a:t>
            </a:r>
          </a:p>
          <a:p>
            <a:pPr lvl="1"/>
            <a:r>
              <a:rPr lang="en-US" sz="2000" dirty="0"/>
              <a:t>Link between the magnets and the envelope LHC vs HL-LHC</a:t>
            </a:r>
          </a:p>
          <a:p>
            <a:pPr lvl="1"/>
            <a:r>
              <a:rPr lang="en-GB" sz="2000" dirty="0"/>
              <a:t>The LMQXFBT cold mass concept to test MQXFB magnets</a:t>
            </a:r>
          </a:p>
          <a:p>
            <a:pPr lvl="1"/>
            <a:r>
              <a:rPr lang="en-GB" sz="2000" dirty="0"/>
              <a:t>Observations during disassembly of LMQXFBT01, 2 and 3</a:t>
            </a:r>
          </a:p>
          <a:p>
            <a:pPr lvl="1"/>
            <a:r>
              <a:rPr lang="en-GB" sz="2000" dirty="0"/>
              <a:t>More information about  LMQXFBT01 to 03</a:t>
            </a:r>
            <a:endParaRPr lang="en-US" sz="2000" dirty="0"/>
          </a:p>
          <a:p>
            <a:pPr>
              <a:lnSpc>
                <a:spcPct val="120000"/>
              </a:lnSpc>
            </a:pPr>
            <a:r>
              <a:rPr lang="en-GB" sz="2400" dirty="0"/>
              <a:t>Requirements update after MQXFBP2 cold test</a:t>
            </a:r>
            <a:endParaRPr lang="en-US" sz="2400" dirty="0"/>
          </a:p>
          <a:p>
            <a:pPr lvl="1"/>
            <a:r>
              <a:rPr lang="en-GB" sz="2000" dirty="0"/>
              <a:t>Determination of the shell developed length</a:t>
            </a:r>
            <a:endParaRPr lang="en-US" sz="2000" dirty="0"/>
          </a:p>
          <a:p>
            <a:pPr lvl="1"/>
            <a:r>
              <a:rPr lang="en-GB" sz="2000" dirty="0"/>
              <a:t>Fixed point necessity and design</a:t>
            </a:r>
          </a:p>
          <a:p>
            <a:pPr lvl="1"/>
            <a:r>
              <a:rPr lang="en-GB" sz="2000" dirty="0"/>
              <a:t>Outcome of Technical Review of MQXFB Cold Mass</a:t>
            </a:r>
            <a:endParaRPr lang="en-US" sz="2000" dirty="0"/>
          </a:p>
          <a:p>
            <a:pPr>
              <a:lnSpc>
                <a:spcPct val="120000"/>
              </a:lnSpc>
            </a:pPr>
            <a:r>
              <a:rPr lang="en-US" sz="2400" dirty="0"/>
              <a:t>Additional QC and improvements for next cold masses</a:t>
            </a:r>
          </a:p>
          <a:p>
            <a:r>
              <a:rPr lang="en-US" sz="2400" dirty="0"/>
              <a:t>Summary</a:t>
            </a:r>
          </a:p>
          <a:p>
            <a:endParaRPr lang="en-US" sz="2400" dirty="0"/>
          </a:p>
          <a:p>
            <a:pPr lvl="1"/>
            <a:endParaRPr lang="fr-FR" sz="2000" dirty="0"/>
          </a:p>
        </p:txBody>
      </p:sp>
      <p:sp>
        <p:nvSpPr>
          <p:cNvPr id="4" name="Footer Placeholder 3">
            <a:extLst>
              <a:ext uri="{FF2B5EF4-FFF2-40B4-BE49-F238E27FC236}">
                <a16:creationId xmlns:a16="http://schemas.microsoft.com/office/drawing/2014/main" id="{12B860A5-FD06-48EA-98F1-0BF3D0F916A9}"/>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A5FE4904-4B39-40FA-BE54-09A437EB281D}"/>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440617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366E464E-6FA1-40D5-A156-8538FAFE78BD}"/>
              </a:ext>
            </a:extLst>
          </p:cNvPr>
          <p:cNvSpPr>
            <a:spLocks noGrp="1"/>
          </p:cNvSpPr>
          <p:nvPr>
            <p:ph type="title"/>
          </p:nvPr>
        </p:nvSpPr>
        <p:spPr/>
        <p:txBody>
          <a:bodyPr/>
          <a:lstStyle/>
          <a:p>
            <a:r>
              <a:rPr lang="en-US" dirty="0"/>
              <a:t>LHC CERN IR cold mass assembly principle</a:t>
            </a:r>
            <a:br>
              <a:rPr lang="en-US" dirty="0"/>
            </a:br>
            <a:r>
              <a:rPr lang="en-US" sz="2400" dirty="0"/>
              <a:t>(MQM and MQY types)</a:t>
            </a:r>
            <a:endParaRPr lang="fr-FR" dirty="0"/>
          </a:p>
        </p:txBody>
      </p:sp>
      <p:sp>
        <p:nvSpPr>
          <p:cNvPr id="4" name="Footer Placeholder 3">
            <a:extLst>
              <a:ext uri="{FF2B5EF4-FFF2-40B4-BE49-F238E27FC236}">
                <a16:creationId xmlns:a16="http://schemas.microsoft.com/office/drawing/2014/main" id="{79991145-A4DD-4216-896C-24542BF113A4}"/>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89941378-D440-4818-A2DA-D7434BD0930E}"/>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7" name="Picture 6">
            <a:extLst>
              <a:ext uri="{FF2B5EF4-FFF2-40B4-BE49-F238E27FC236}">
                <a16:creationId xmlns:a16="http://schemas.microsoft.com/office/drawing/2014/main" id="{D0BD50D4-2110-438E-9218-C80C4F53EB7F}"/>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7544" y="1123274"/>
            <a:ext cx="3744416" cy="2058503"/>
          </a:xfrm>
          <a:prstGeom prst="rect">
            <a:avLst/>
          </a:prstGeom>
        </p:spPr>
      </p:pic>
      <p:sp>
        <p:nvSpPr>
          <p:cNvPr id="9" name="TextBox 8">
            <a:extLst>
              <a:ext uri="{FF2B5EF4-FFF2-40B4-BE49-F238E27FC236}">
                <a16:creationId xmlns:a16="http://schemas.microsoft.com/office/drawing/2014/main" id="{E9E21BE5-9C5D-470D-A062-DBDAD53BF7F5}"/>
              </a:ext>
            </a:extLst>
          </p:cNvPr>
          <p:cNvSpPr txBox="1"/>
          <p:nvPr/>
        </p:nvSpPr>
        <p:spPr>
          <a:xfrm>
            <a:off x="4499992" y="1225847"/>
            <a:ext cx="4392488" cy="1987129"/>
          </a:xfrm>
          <a:prstGeom prst="rect">
            <a:avLst/>
          </a:prstGeom>
        </p:spPr>
        <p:txBody>
          <a:bodyPr vert="horz" lIns="0" tIns="0" rIns="0" bIns="0" rtlCol="0">
            <a:norm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600" b="1" u="sng" dirty="0"/>
              <a:t>Two half-shells:</a:t>
            </a:r>
          </a:p>
          <a:p>
            <a:pPr algn="just"/>
            <a:r>
              <a:rPr lang="en-US" sz="1600" dirty="0"/>
              <a:t>serve for positioning of the various magnetic elements (quad. and dipole orbit corr.)</a:t>
            </a:r>
          </a:p>
          <a:p>
            <a:pPr algn="just"/>
            <a:r>
              <a:rPr lang="en-US" sz="1600" dirty="0"/>
              <a:t>provide the rigidity for their alignment</a:t>
            </a:r>
          </a:p>
          <a:p>
            <a:pPr algn="just"/>
            <a:r>
              <a:rPr lang="en-US" sz="1600" dirty="0"/>
              <a:t>serve as a helium pressure vessel closed with two end covers</a:t>
            </a:r>
          </a:p>
        </p:txBody>
      </p:sp>
      <p:sp>
        <p:nvSpPr>
          <p:cNvPr id="12" name="TextBox 11">
            <a:extLst>
              <a:ext uri="{FF2B5EF4-FFF2-40B4-BE49-F238E27FC236}">
                <a16:creationId xmlns:a16="http://schemas.microsoft.com/office/drawing/2014/main" id="{9CB4B063-D872-4135-B293-5C2EBAD9639E}"/>
              </a:ext>
            </a:extLst>
          </p:cNvPr>
          <p:cNvSpPr txBox="1"/>
          <p:nvPr/>
        </p:nvSpPr>
        <p:spPr>
          <a:xfrm>
            <a:off x="4499992" y="3315549"/>
            <a:ext cx="4392488" cy="2754472"/>
          </a:xfrm>
          <a:prstGeom prst="rect">
            <a:avLst/>
          </a:prstGeom>
        </p:spPr>
        <p:txBody>
          <a:bodyPr vert="horz" lIns="0" tIns="0" rIns="0" bIns="0" rtlCol="0">
            <a:norm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buNone/>
            </a:pPr>
            <a:r>
              <a:rPr lang="en-US" sz="1600" b="1" u="sng" dirty="0"/>
              <a:t>Magnets Alignment:</a:t>
            </a:r>
          </a:p>
          <a:p>
            <a:pPr algn="just">
              <a:buFont typeface="+mj-lt"/>
              <a:buAutoNum type="arabicPeriod"/>
            </a:pPr>
            <a:r>
              <a:rPr lang="en-GB" sz="1600" dirty="0"/>
              <a:t>Align the magnet yokes individually using precision alignment cradles</a:t>
            </a:r>
          </a:p>
          <a:p>
            <a:pPr algn="just">
              <a:buFont typeface="+mj-lt"/>
              <a:buAutoNum type="arabicPeriod"/>
            </a:pPr>
            <a:r>
              <a:rPr lang="en-GB" sz="1600" dirty="0"/>
              <a:t>Tack welding the alignment keys to the laminations under compression.</a:t>
            </a:r>
          </a:p>
          <a:p>
            <a:pPr algn="just">
              <a:buFont typeface="+mj-lt"/>
              <a:buAutoNum type="arabicPeriod"/>
            </a:pPr>
            <a:r>
              <a:rPr lang="en-GB" sz="1600" dirty="0"/>
              <a:t>Aligned magnets are placed in the half-shell. </a:t>
            </a:r>
          </a:p>
          <a:p>
            <a:pPr algn="just">
              <a:buFont typeface="+mj-lt"/>
              <a:buAutoNum type="arabicPeriod"/>
            </a:pPr>
            <a:r>
              <a:rPr lang="en-GB" sz="1600" dirty="0"/>
              <a:t>Align magnets relative to each other using the cradles.</a:t>
            </a:r>
          </a:p>
          <a:p>
            <a:pPr algn="just">
              <a:buFont typeface="+mj-lt"/>
              <a:buAutoNum type="arabicPeriod"/>
            </a:pPr>
            <a:r>
              <a:rPr lang="en-GB" sz="1600" dirty="0"/>
              <a:t>Tack weld the alignment keys to the chamfer of the half-shell. </a:t>
            </a:r>
            <a:endParaRPr lang="en-US" sz="1600" dirty="0"/>
          </a:p>
        </p:txBody>
      </p:sp>
      <p:pic>
        <p:nvPicPr>
          <p:cNvPr id="2" name="Picture 1">
            <a:extLst>
              <a:ext uri="{FF2B5EF4-FFF2-40B4-BE49-F238E27FC236}">
                <a16:creationId xmlns:a16="http://schemas.microsoft.com/office/drawing/2014/main" id="{7EC7150D-6FF1-416B-8039-55E401DA648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8108" y="3532188"/>
            <a:ext cx="2125980" cy="1409700"/>
          </a:xfrm>
          <a:prstGeom prst="rect">
            <a:avLst/>
          </a:prstGeom>
        </p:spPr>
      </p:pic>
      <p:pic>
        <p:nvPicPr>
          <p:cNvPr id="6" name="Picture 5">
            <a:extLst>
              <a:ext uri="{FF2B5EF4-FFF2-40B4-BE49-F238E27FC236}">
                <a16:creationId xmlns:a16="http://schemas.microsoft.com/office/drawing/2014/main" id="{84D29858-30F8-46A9-ACE8-C56179142B04}"/>
              </a:ext>
            </a:extLst>
          </p:cNvPr>
          <p:cNvPicPr>
            <a:picLocks noChangeAspect="1"/>
          </p:cNvPicPr>
          <p:nvPr/>
        </p:nvPicPr>
        <p:blipFill>
          <a:blip r:embed="rId4"/>
          <a:stretch>
            <a:fillRect/>
          </a:stretch>
        </p:blipFill>
        <p:spPr>
          <a:xfrm>
            <a:off x="2339751" y="5016643"/>
            <a:ext cx="1732927" cy="1593966"/>
          </a:xfrm>
          <a:prstGeom prst="rect">
            <a:avLst/>
          </a:prstGeom>
        </p:spPr>
      </p:pic>
      <p:pic>
        <p:nvPicPr>
          <p:cNvPr id="11" name="Picture 10">
            <a:extLst>
              <a:ext uri="{FF2B5EF4-FFF2-40B4-BE49-F238E27FC236}">
                <a16:creationId xmlns:a16="http://schemas.microsoft.com/office/drawing/2014/main" id="{9064435E-A277-4314-AA61-E8431D7EA9F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28618" y="5018077"/>
            <a:ext cx="2127600" cy="1593967"/>
          </a:xfrm>
          <a:prstGeom prst="rect">
            <a:avLst/>
          </a:prstGeom>
        </p:spPr>
      </p:pic>
      <p:pic>
        <p:nvPicPr>
          <p:cNvPr id="13" name="Picture 12">
            <a:extLst>
              <a:ext uri="{FF2B5EF4-FFF2-40B4-BE49-F238E27FC236}">
                <a16:creationId xmlns:a16="http://schemas.microsoft.com/office/drawing/2014/main" id="{96FC4FA0-B7E3-4943-B2F0-09EF2D49ACCB}"/>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339751" y="3652782"/>
            <a:ext cx="1732927" cy="1298284"/>
          </a:xfrm>
          <a:prstGeom prst="rect">
            <a:avLst/>
          </a:prstGeom>
        </p:spPr>
      </p:pic>
      <p:sp>
        <p:nvSpPr>
          <p:cNvPr id="15" name="Oval 14">
            <a:extLst>
              <a:ext uri="{FF2B5EF4-FFF2-40B4-BE49-F238E27FC236}">
                <a16:creationId xmlns:a16="http://schemas.microsoft.com/office/drawing/2014/main" id="{D20419C5-A937-4F35-87BB-FC6636F892D3}"/>
              </a:ext>
            </a:extLst>
          </p:cNvPr>
          <p:cNvSpPr/>
          <p:nvPr/>
        </p:nvSpPr>
        <p:spPr>
          <a:xfrm>
            <a:off x="138962" y="3540891"/>
            <a:ext cx="216024" cy="22378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a:t>1</a:t>
            </a:r>
            <a:endParaRPr lang="fr-FR" dirty="0"/>
          </a:p>
        </p:txBody>
      </p:sp>
      <p:sp>
        <p:nvSpPr>
          <p:cNvPr id="19" name="Oval 18">
            <a:extLst>
              <a:ext uri="{FF2B5EF4-FFF2-40B4-BE49-F238E27FC236}">
                <a16:creationId xmlns:a16="http://schemas.microsoft.com/office/drawing/2014/main" id="{61984322-044D-4A55-A2ED-63589FF3AE70}"/>
              </a:ext>
            </a:extLst>
          </p:cNvPr>
          <p:cNvSpPr/>
          <p:nvPr/>
        </p:nvSpPr>
        <p:spPr>
          <a:xfrm>
            <a:off x="1691680" y="3645024"/>
            <a:ext cx="216024" cy="22378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a:t>2</a:t>
            </a:r>
            <a:endParaRPr lang="fr-FR" dirty="0"/>
          </a:p>
        </p:txBody>
      </p:sp>
      <p:sp>
        <p:nvSpPr>
          <p:cNvPr id="20" name="Oval 19">
            <a:extLst>
              <a:ext uri="{FF2B5EF4-FFF2-40B4-BE49-F238E27FC236}">
                <a16:creationId xmlns:a16="http://schemas.microsoft.com/office/drawing/2014/main" id="{3EE34DE3-B402-4856-A7D0-EDED2B7D6129}"/>
              </a:ext>
            </a:extLst>
          </p:cNvPr>
          <p:cNvSpPr/>
          <p:nvPr/>
        </p:nvSpPr>
        <p:spPr>
          <a:xfrm>
            <a:off x="2365737" y="3540891"/>
            <a:ext cx="216024" cy="22378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a:t>3</a:t>
            </a:r>
            <a:endParaRPr lang="fr-FR" dirty="0"/>
          </a:p>
        </p:txBody>
      </p:sp>
      <p:sp>
        <p:nvSpPr>
          <p:cNvPr id="21" name="Oval 20">
            <a:extLst>
              <a:ext uri="{FF2B5EF4-FFF2-40B4-BE49-F238E27FC236}">
                <a16:creationId xmlns:a16="http://schemas.microsoft.com/office/drawing/2014/main" id="{293360CF-D0CB-4269-A407-167A5BC028C3}"/>
              </a:ext>
            </a:extLst>
          </p:cNvPr>
          <p:cNvSpPr/>
          <p:nvPr/>
        </p:nvSpPr>
        <p:spPr>
          <a:xfrm>
            <a:off x="179512" y="5013176"/>
            <a:ext cx="216024" cy="22378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a:t>4</a:t>
            </a:r>
            <a:endParaRPr lang="fr-FR" dirty="0"/>
          </a:p>
        </p:txBody>
      </p:sp>
      <p:sp>
        <p:nvSpPr>
          <p:cNvPr id="22" name="Oval 21">
            <a:extLst>
              <a:ext uri="{FF2B5EF4-FFF2-40B4-BE49-F238E27FC236}">
                <a16:creationId xmlns:a16="http://schemas.microsoft.com/office/drawing/2014/main" id="{E7DB8B9D-7288-4873-852F-703B59364E3A}"/>
              </a:ext>
            </a:extLst>
          </p:cNvPr>
          <p:cNvSpPr/>
          <p:nvPr/>
        </p:nvSpPr>
        <p:spPr>
          <a:xfrm>
            <a:off x="2406287" y="5013176"/>
            <a:ext cx="216024" cy="22378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a:t>5</a:t>
            </a:r>
            <a:endParaRPr lang="fr-FR" dirty="0"/>
          </a:p>
        </p:txBody>
      </p:sp>
      <p:sp>
        <p:nvSpPr>
          <p:cNvPr id="18" name="TextBox 17">
            <a:extLst>
              <a:ext uri="{FF2B5EF4-FFF2-40B4-BE49-F238E27FC236}">
                <a16:creationId xmlns:a16="http://schemas.microsoft.com/office/drawing/2014/main" id="{46F22774-DA87-4719-9610-BD6570B4859B}"/>
              </a:ext>
            </a:extLst>
          </p:cNvPr>
          <p:cNvSpPr txBox="1"/>
          <p:nvPr/>
        </p:nvSpPr>
        <p:spPr>
          <a:xfrm>
            <a:off x="6754118" y="782010"/>
            <a:ext cx="1968598" cy="338554"/>
          </a:xfrm>
          <a:prstGeom prst="rect">
            <a:avLst/>
          </a:prstGeom>
        </p:spPr>
        <p:txBody>
          <a:bodyPr vert="horz" lIns="0" tIns="0" rIns="0" bIns="0" rtlCol="0">
            <a:normAutofit/>
          </a:bodyPr>
          <a:lstStyle>
            <a:defPPr>
              <a:defRPr lang="fr-FR"/>
            </a:defPPr>
            <a:lvl1pPr indent="0" algn="just">
              <a:spcBef>
                <a:spcPct val="20000"/>
              </a:spcBef>
              <a:buClr>
                <a:schemeClr val="accent6"/>
              </a:buClr>
              <a:buFont typeface="Wingdings" charset="2"/>
              <a:buNone/>
              <a:defRPr sz="1600" b="1" u="sng">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fr-FR" sz="1400" b="0" i="1" u="none" dirty="0">
                <a:hlinkClick r:id="rId7"/>
              </a:rPr>
              <a:t>LHC Project Report 713</a:t>
            </a:r>
            <a:endParaRPr lang="fr-FR" sz="1400" b="0" i="1" u="none" dirty="0"/>
          </a:p>
        </p:txBody>
      </p:sp>
    </p:spTree>
    <p:extLst>
      <p:ext uri="{BB962C8B-B14F-4D97-AF65-F5344CB8AC3E}">
        <p14:creationId xmlns:p14="http://schemas.microsoft.com/office/powerpoint/2010/main" val="2557526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919DFE2-D510-48C5-993C-99BB83F7C6B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95936" y="666000"/>
            <a:ext cx="1811207" cy="1987130"/>
          </a:xfrm>
          <a:prstGeom prst="rect">
            <a:avLst/>
          </a:prstGeom>
        </p:spPr>
      </p:pic>
      <p:pic>
        <p:nvPicPr>
          <p:cNvPr id="22" name="Picture 21">
            <a:extLst>
              <a:ext uri="{FF2B5EF4-FFF2-40B4-BE49-F238E27FC236}">
                <a16:creationId xmlns:a16="http://schemas.microsoft.com/office/drawing/2014/main" id="{2BA31963-63F6-4BC7-B0B1-589A725221F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16000" y="2898001"/>
            <a:ext cx="1628826" cy="1705599"/>
          </a:xfrm>
          <a:prstGeom prst="rect">
            <a:avLst/>
          </a:prstGeom>
        </p:spPr>
      </p:pic>
      <p:pic>
        <p:nvPicPr>
          <p:cNvPr id="18" name="Picture 17">
            <a:extLst>
              <a:ext uri="{FF2B5EF4-FFF2-40B4-BE49-F238E27FC236}">
                <a16:creationId xmlns:a16="http://schemas.microsoft.com/office/drawing/2014/main" id="{4ECF9BCD-2647-41F0-8CAC-AD31C198969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995936" y="2940861"/>
            <a:ext cx="1599832" cy="1700982"/>
          </a:xfrm>
          <a:prstGeom prst="rect">
            <a:avLst/>
          </a:prstGeom>
        </p:spPr>
      </p:pic>
      <p:pic>
        <p:nvPicPr>
          <p:cNvPr id="16" name="Picture 15">
            <a:extLst>
              <a:ext uri="{FF2B5EF4-FFF2-40B4-BE49-F238E27FC236}">
                <a16:creationId xmlns:a16="http://schemas.microsoft.com/office/drawing/2014/main" id="{C5E8F349-F470-471D-8DE5-4D0A9B767AD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297297" y="972000"/>
            <a:ext cx="1811207" cy="1778028"/>
          </a:xfrm>
          <a:prstGeom prst="rect">
            <a:avLst/>
          </a:prstGeom>
        </p:spPr>
      </p:pic>
      <p:sp>
        <p:nvSpPr>
          <p:cNvPr id="2" name="Title 1">
            <a:extLst>
              <a:ext uri="{FF2B5EF4-FFF2-40B4-BE49-F238E27FC236}">
                <a16:creationId xmlns:a16="http://schemas.microsoft.com/office/drawing/2014/main" id="{CBE1B484-281D-418E-B8D3-45C42A4C46EE}"/>
              </a:ext>
            </a:extLst>
          </p:cNvPr>
          <p:cNvSpPr>
            <a:spLocks noGrp="1"/>
          </p:cNvSpPr>
          <p:nvPr>
            <p:ph type="title"/>
          </p:nvPr>
        </p:nvSpPr>
        <p:spPr/>
        <p:txBody>
          <a:bodyPr/>
          <a:lstStyle/>
          <a:p>
            <a:r>
              <a:rPr lang="en-US" dirty="0"/>
              <a:t>HL-LHC magnets particularities</a:t>
            </a:r>
            <a:endParaRPr lang="fr-FR" dirty="0"/>
          </a:p>
        </p:txBody>
      </p:sp>
      <p:sp>
        <p:nvSpPr>
          <p:cNvPr id="4" name="Footer Placeholder 3">
            <a:extLst>
              <a:ext uri="{FF2B5EF4-FFF2-40B4-BE49-F238E27FC236}">
                <a16:creationId xmlns:a16="http://schemas.microsoft.com/office/drawing/2014/main" id="{EB255E62-DD1A-4396-84BA-70611EB52F03}"/>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2761D388-7AFA-46CD-8C85-4978BFB212A1}"/>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6" name="TextBox 5">
            <a:extLst>
              <a:ext uri="{FF2B5EF4-FFF2-40B4-BE49-F238E27FC236}">
                <a16:creationId xmlns:a16="http://schemas.microsoft.com/office/drawing/2014/main" id="{6F59131F-E164-4A67-AC1C-AC50C7AD7E34}"/>
              </a:ext>
            </a:extLst>
          </p:cNvPr>
          <p:cNvSpPr txBox="1"/>
          <p:nvPr/>
        </p:nvSpPr>
        <p:spPr>
          <a:xfrm>
            <a:off x="323528" y="5053871"/>
            <a:ext cx="8208472" cy="1697078"/>
          </a:xfrm>
          <a:prstGeom prst="rect">
            <a:avLst/>
          </a:prstGeom>
          <a:solidFill>
            <a:schemeClr val="bg1"/>
          </a:solidFill>
        </p:spPr>
        <p:txBody>
          <a:bodyPr vert="horz" lIns="0" tIns="0" rIns="0" bIns="0" rtlCol="0">
            <a:normAutofit lnSpcReduction="10000"/>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600" b="1" i="1" u="sng" dirty="0"/>
              <a:t>MQXF</a:t>
            </a:r>
            <a:r>
              <a:rPr lang="en-US" sz="1600" i="1" dirty="0"/>
              <a:t> dictates parameters for other magnets on one side:</a:t>
            </a:r>
          </a:p>
          <a:p>
            <a:pPr marL="176213" indent="-176213" algn="just">
              <a:tabLst>
                <a:tab pos="1616075" algn="l"/>
              </a:tabLst>
            </a:pPr>
            <a:r>
              <a:rPr lang="en-US" sz="1600" i="1" dirty="0" err="1"/>
              <a:t>Øext</a:t>
            </a:r>
            <a:r>
              <a:rPr lang="en-US" sz="1600" i="1" dirty="0"/>
              <a:t> = 	614mm</a:t>
            </a:r>
          </a:p>
          <a:p>
            <a:pPr marL="176213" indent="-176213" algn="just">
              <a:tabLst>
                <a:tab pos="1616075" algn="l"/>
              </a:tabLst>
            </a:pPr>
            <a:r>
              <a:rPr lang="en-US" sz="1600" i="1" dirty="0"/>
              <a:t>Backing strip:	4 x 24	</a:t>
            </a:r>
          </a:p>
          <a:p>
            <a:pPr marL="0" indent="0" algn="just">
              <a:buNone/>
              <a:tabLst>
                <a:tab pos="1616075" algn="l"/>
              </a:tabLst>
            </a:pPr>
            <a:r>
              <a:rPr lang="en-US" sz="1600" b="1" i="1" u="sng" dirty="0"/>
              <a:t>Vacuum vessel</a:t>
            </a:r>
            <a:r>
              <a:rPr lang="en-US" sz="1600" b="1" i="1" dirty="0"/>
              <a:t> </a:t>
            </a:r>
            <a:r>
              <a:rPr lang="en-US" sz="1600" i="1" dirty="0"/>
              <a:t>installation constraints fix the cold mass dimensions:</a:t>
            </a:r>
          </a:p>
          <a:p>
            <a:pPr marL="176213" indent="-176213" algn="just">
              <a:tabLst>
                <a:tab pos="1616075" algn="l"/>
              </a:tabLst>
            </a:pPr>
            <a:r>
              <a:rPr lang="en-US" sz="1600" i="1" dirty="0" err="1"/>
              <a:t>Lmax</a:t>
            </a:r>
            <a:r>
              <a:rPr lang="en-US" sz="1600" i="1" dirty="0"/>
              <a:t> ≤ 15160mm from the main dipole </a:t>
            </a:r>
          </a:p>
          <a:p>
            <a:pPr marL="176213" indent="-176213" algn="just">
              <a:tabLst>
                <a:tab pos="1616075" algn="l"/>
              </a:tabLst>
            </a:pPr>
            <a:r>
              <a:rPr lang="en-US" sz="1600" i="1" dirty="0" err="1"/>
              <a:t>Øext</a:t>
            </a:r>
            <a:r>
              <a:rPr lang="en-US" sz="1600" i="1" dirty="0"/>
              <a:t> ≤ 630mm </a:t>
            </a:r>
            <a:r>
              <a:rPr lang="en-US" sz="1600" i="1" dirty="0">
                <a:sym typeface="Wingdings" panose="05000000000000000000" pitchFamily="2" charset="2"/>
              </a:rPr>
              <a:t></a:t>
            </a:r>
            <a:r>
              <a:rPr lang="en-US" sz="1600" i="1" dirty="0"/>
              <a:t> shell thickness ≤ 8mm</a:t>
            </a:r>
          </a:p>
          <a:p>
            <a:pPr marL="176213" indent="-176213" algn="just"/>
            <a:endParaRPr lang="en-US" sz="1600" i="1" dirty="0"/>
          </a:p>
        </p:txBody>
      </p:sp>
      <p:pic>
        <p:nvPicPr>
          <p:cNvPr id="8" name="Picture 7">
            <a:extLst>
              <a:ext uri="{FF2B5EF4-FFF2-40B4-BE49-F238E27FC236}">
                <a16:creationId xmlns:a16="http://schemas.microsoft.com/office/drawing/2014/main" id="{4730D8B7-3479-4A73-8838-2351D88631F6}"/>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07504" y="764704"/>
            <a:ext cx="3834701" cy="4233495"/>
          </a:xfrm>
          <a:prstGeom prst="rect">
            <a:avLst/>
          </a:prstGeom>
        </p:spPr>
      </p:pic>
      <p:pic>
        <p:nvPicPr>
          <p:cNvPr id="12" name="Picture 11">
            <a:extLst>
              <a:ext uri="{FF2B5EF4-FFF2-40B4-BE49-F238E27FC236}">
                <a16:creationId xmlns:a16="http://schemas.microsoft.com/office/drawing/2014/main" id="{2FC74AF7-AC61-41F1-90F4-8345646AC27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86190" y="871073"/>
            <a:ext cx="1588948" cy="1764000"/>
          </a:xfrm>
          <a:prstGeom prst="rect">
            <a:avLst/>
          </a:prstGeom>
        </p:spPr>
      </p:pic>
      <p:sp>
        <p:nvSpPr>
          <p:cNvPr id="28" name="TextBox 27">
            <a:extLst>
              <a:ext uri="{FF2B5EF4-FFF2-40B4-BE49-F238E27FC236}">
                <a16:creationId xmlns:a16="http://schemas.microsoft.com/office/drawing/2014/main" id="{F7CFF058-7B28-4D05-919C-AD0F084930CE}"/>
              </a:ext>
            </a:extLst>
          </p:cNvPr>
          <p:cNvSpPr txBox="1"/>
          <p:nvPr/>
        </p:nvSpPr>
        <p:spPr>
          <a:xfrm>
            <a:off x="1450094" y="4653136"/>
            <a:ext cx="1177690" cy="352996"/>
          </a:xfrm>
          <a:prstGeom prst="rect">
            <a:avLst/>
          </a:prstGeom>
        </p:spPr>
        <p:txBody>
          <a:bodyPr vert="horz" lIns="0" tIns="0" rIns="0" bIns="0" rtlCol="0">
            <a:no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800" b="1" i="1" dirty="0"/>
              <a:t>MQXFA/B</a:t>
            </a:r>
            <a:endParaRPr lang="en-US" sz="1800" i="1" dirty="0"/>
          </a:p>
        </p:txBody>
      </p:sp>
      <p:sp>
        <p:nvSpPr>
          <p:cNvPr id="29" name="TextBox 28">
            <a:extLst>
              <a:ext uri="{FF2B5EF4-FFF2-40B4-BE49-F238E27FC236}">
                <a16:creationId xmlns:a16="http://schemas.microsoft.com/office/drawing/2014/main" id="{318A6A8C-45FE-4652-A892-9891225146A6}"/>
              </a:ext>
            </a:extLst>
          </p:cNvPr>
          <p:cNvSpPr txBox="1"/>
          <p:nvPr/>
        </p:nvSpPr>
        <p:spPr>
          <a:xfrm>
            <a:off x="4738609" y="2560655"/>
            <a:ext cx="1137057" cy="260616"/>
          </a:xfrm>
          <a:prstGeom prst="rect">
            <a:avLst/>
          </a:prstGeom>
        </p:spPr>
        <p:txBody>
          <a:bodyPr vert="horz" lIns="0" tIns="0" rIns="0" bIns="0" rtlCol="0">
            <a:no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400" b="1" i="1" dirty="0"/>
              <a:t>MCBXFA/B</a:t>
            </a:r>
            <a:endParaRPr lang="en-US" sz="1400" i="1" dirty="0"/>
          </a:p>
        </p:txBody>
      </p:sp>
      <p:sp>
        <p:nvSpPr>
          <p:cNvPr id="30" name="TextBox 29">
            <a:extLst>
              <a:ext uri="{FF2B5EF4-FFF2-40B4-BE49-F238E27FC236}">
                <a16:creationId xmlns:a16="http://schemas.microsoft.com/office/drawing/2014/main" id="{4078E826-8043-4AEF-8216-A6DDB2A06CE4}"/>
              </a:ext>
            </a:extLst>
          </p:cNvPr>
          <p:cNvSpPr txBox="1"/>
          <p:nvPr/>
        </p:nvSpPr>
        <p:spPr>
          <a:xfrm>
            <a:off x="6054167" y="2560655"/>
            <a:ext cx="1051428" cy="352996"/>
          </a:xfrm>
          <a:prstGeom prst="rect">
            <a:avLst/>
          </a:prstGeom>
        </p:spPr>
        <p:txBody>
          <a:bodyPr vert="horz" lIns="0" tIns="0" rIns="0" bIns="0" rtlCol="0">
            <a:norm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400" b="1" i="1" dirty="0"/>
              <a:t>MBRD (D2)</a:t>
            </a:r>
            <a:endParaRPr lang="en-US" sz="1400" i="1" dirty="0"/>
          </a:p>
        </p:txBody>
      </p:sp>
      <p:sp>
        <p:nvSpPr>
          <p:cNvPr id="31" name="TextBox 30">
            <a:extLst>
              <a:ext uri="{FF2B5EF4-FFF2-40B4-BE49-F238E27FC236}">
                <a16:creationId xmlns:a16="http://schemas.microsoft.com/office/drawing/2014/main" id="{61D9BC78-1B8E-4AF8-A986-25E094B6FEE9}"/>
              </a:ext>
            </a:extLst>
          </p:cNvPr>
          <p:cNvSpPr txBox="1"/>
          <p:nvPr/>
        </p:nvSpPr>
        <p:spPr>
          <a:xfrm>
            <a:off x="7632107" y="2560655"/>
            <a:ext cx="1284695" cy="352996"/>
          </a:xfrm>
          <a:prstGeom prst="rect">
            <a:avLst/>
          </a:prstGeom>
          <a:solidFill>
            <a:schemeClr val="bg1"/>
          </a:solidFill>
        </p:spPr>
        <p:txBody>
          <a:bodyPr vert="horz" lIns="0" tIns="0" rIns="0" bIns="0" rtlCol="0">
            <a:norm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400" b="1" i="1" dirty="0"/>
              <a:t>MCBRD (CCT)</a:t>
            </a:r>
            <a:endParaRPr lang="en-US" sz="1400" i="1" dirty="0"/>
          </a:p>
        </p:txBody>
      </p:sp>
      <p:sp>
        <p:nvSpPr>
          <p:cNvPr id="32" name="TextBox 31">
            <a:extLst>
              <a:ext uri="{FF2B5EF4-FFF2-40B4-BE49-F238E27FC236}">
                <a16:creationId xmlns:a16="http://schemas.microsoft.com/office/drawing/2014/main" id="{AD51A150-5191-41E6-A447-4F1B6E005953}"/>
              </a:ext>
            </a:extLst>
          </p:cNvPr>
          <p:cNvSpPr txBox="1"/>
          <p:nvPr/>
        </p:nvSpPr>
        <p:spPr>
          <a:xfrm>
            <a:off x="4432956" y="4588172"/>
            <a:ext cx="787116" cy="260616"/>
          </a:xfrm>
          <a:prstGeom prst="rect">
            <a:avLst/>
          </a:prstGeom>
        </p:spPr>
        <p:txBody>
          <a:bodyPr vert="horz" lIns="0" tIns="0" rIns="0" bIns="0" rtlCol="0">
            <a:no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400" b="1" i="1" dirty="0"/>
              <a:t>MQXSF</a:t>
            </a:r>
            <a:endParaRPr lang="en-US" sz="1400" i="1" dirty="0"/>
          </a:p>
        </p:txBody>
      </p:sp>
      <p:sp>
        <p:nvSpPr>
          <p:cNvPr id="33" name="TextBox 32">
            <a:extLst>
              <a:ext uri="{FF2B5EF4-FFF2-40B4-BE49-F238E27FC236}">
                <a16:creationId xmlns:a16="http://schemas.microsoft.com/office/drawing/2014/main" id="{688488D0-9DD1-441D-BCE8-F7080BDA2A64}"/>
              </a:ext>
            </a:extLst>
          </p:cNvPr>
          <p:cNvSpPr txBox="1"/>
          <p:nvPr/>
        </p:nvSpPr>
        <p:spPr>
          <a:xfrm>
            <a:off x="6012160" y="4588172"/>
            <a:ext cx="1318827" cy="352996"/>
          </a:xfrm>
          <a:prstGeom prst="rect">
            <a:avLst/>
          </a:prstGeom>
        </p:spPr>
        <p:txBody>
          <a:bodyPr vert="horz" lIns="0" tIns="0" rIns="0" bIns="0" rtlCol="0">
            <a:normAutofit/>
          </a:bodyPr>
          <a:lstStyle>
            <a:lvl1pPr marL="342900" indent="-342900">
              <a:spcBef>
                <a:spcPct val="20000"/>
              </a:spcBef>
              <a:buClr>
                <a:schemeClr val="accent6"/>
              </a:buClr>
              <a:buFont typeface="Wingdings" charset="2"/>
              <a:buChar char="§"/>
              <a:defRPr sz="28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gn="just">
              <a:buNone/>
            </a:pPr>
            <a:r>
              <a:rPr lang="en-US" sz="1400" b="1" i="1" dirty="0"/>
              <a:t>HO corr. n≥6</a:t>
            </a:r>
            <a:endParaRPr lang="en-US" sz="1400" i="1" dirty="0"/>
          </a:p>
        </p:txBody>
      </p:sp>
      <p:pic>
        <p:nvPicPr>
          <p:cNvPr id="35" name="Picture 34">
            <a:extLst>
              <a:ext uri="{FF2B5EF4-FFF2-40B4-BE49-F238E27FC236}">
                <a16:creationId xmlns:a16="http://schemas.microsoft.com/office/drawing/2014/main" id="{8AED8270-05B2-47E3-9181-D6CD8ACEC52E}"/>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218452" y="3123989"/>
            <a:ext cx="1890052" cy="1445846"/>
          </a:xfrm>
          <a:prstGeom prst="rect">
            <a:avLst/>
          </a:prstGeom>
        </p:spPr>
      </p:pic>
      <p:pic>
        <p:nvPicPr>
          <p:cNvPr id="37" name="Picture 36">
            <a:extLst>
              <a:ext uri="{FF2B5EF4-FFF2-40B4-BE49-F238E27FC236}">
                <a16:creationId xmlns:a16="http://schemas.microsoft.com/office/drawing/2014/main" id="{7747F83D-3A55-4A88-B89C-40B3BB087F95}"/>
              </a:ext>
            </a:extLst>
          </p:cNvPr>
          <p:cNvPicPr>
            <a:picLocks noChangeAspect="1"/>
          </p:cNvPicPr>
          <p:nvPr/>
        </p:nvPicPr>
        <p:blipFill rotWithShape="1">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890599" y="4966685"/>
            <a:ext cx="1947808" cy="1705599"/>
          </a:xfrm>
          <a:prstGeom prst="rect">
            <a:avLst/>
          </a:prstGeom>
        </p:spPr>
      </p:pic>
      <p:sp>
        <p:nvSpPr>
          <p:cNvPr id="43" name="TextBox 42">
            <a:extLst>
              <a:ext uri="{FF2B5EF4-FFF2-40B4-BE49-F238E27FC236}">
                <a16:creationId xmlns:a16="http://schemas.microsoft.com/office/drawing/2014/main" id="{96786E32-5862-4B57-9B65-99B150E5638F}"/>
              </a:ext>
            </a:extLst>
          </p:cNvPr>
          <p:cNvSpPr txBox="1"/>
          <p:nvPr/>
        </p:nvSpPr>
        <p:spPr>
          <a:xfrm>
            <a:off x="2483768" y="5517232"/>
            <a:ext cx="538930" cy="402114"/>
          </a:xfrm>
          <a:prstGeom prst="rect">
            <a:avLst/>
          </a:prstGeom>
        </p:spPr>
        <p:txBody>
          <a:bodyPr vert="horz" lIns="0" tIns="0" rIns="0" bIns="0" rtlCol="0">
            <a:normAutofit/>
          </a:bodyPr>
          <a:lstStyle>
            <a:defPPr>
              <a:defRPr lang="fr-FR"/>
            </a:defPPr>
            <a:lvl1pPr indent="0" algn="just">
              <a:spcBef>
                <a:spcPct val="20000"/>
              </a:spcBef>
              <a:buClr>
                <a:schemeClr val="accent6"/>
              </a:buClr>
              <a:buFont typeface="Wingdings" charset="2"/>
              <a:buNone/>
              <a:defRPr sz="1600" b="1" u="sng">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spcBef>
                <a:spcPts val="0"/>
              </a:spcBef>
            </a:pPr>
            <a:r>
              <a:rPr lang="en-US" sz="800" b="0" i="1" u="none" dirty="0"/>
              <a:t>-0.1</a:t>
            </a:r>
          </a:p>
          <a:p>
            <a:pPr>
              <a:spcBef>
                <a:spcPts val="0"/>
              </a:spcBef>
            </a:pPr>
            <a:r>
              <a:rPr lang="en-US" sz="800" b="0" i="1" u="none" dirty="0"/>
              <a:t>-0.2</a:t>
            </a:r>
            <a:endParaRPr lang="fr-FR" sz="800" b="0" i="1" u="none" dirty="0"/>
          </a:p>
        </p:txBody>
      </p:sp>
      <p:grpSp>
        <p:nvGrpSpPr>
          <p:cNvPr id="54" name="Group 53">
            <a:extLst>
              <a:ext uri="{FF2B5EF4-FFF2-40B4-BE49-F238E27FC236}">
                <a16:creationId xmlns:a16="http://schemas.microsoft.com/office/drawing/2014/main" id="{4CBD4498-3C2C-4438-B0F5-95A779776A84}"/>
              </a:ext>
            </a:extLst>
          </p:cNvPr>
          <p:cNvGrpSpPr/>
          <p:nvPr/>
        </p:nvGrpSpPr>
        <p:grpSpPr>
          <a:xfrm>
            <a:off x="4432956" y="1007947"/>
            <a:ext cx="4171492" cy="2389087"/>
            <a:chOff x="4432956" y="1007947"/>
            <a:chExt cx="4171492" cy="2389087"/>
          </a:xfrm>
        </p:grpSpPr>
        <p:sp>
          <p:nvSpPr>
            <p:cNvPr id="44" name="Oval 43">
              <a:extLst>
                <a:ext uri="{FF2B5EF4-FFF2-40B4-BE49-F238E27FC236}">
                  <a16:creationId xmlns:a16="http://schemas.microsoft.com/office/drawing/2014/main" id="{87886757-28F5-4EBE-AD06-4F869207C98F}"/>
                </a:ext>
              </a:extLst>
            </p:cNvPr>
            <p:cNvSpPr/>
            <p:nvPr/>
          </p:nvSpPr>
          <p:spPr>
            <a:xfrm>
              <a:off x="4432956" y="1027633"/>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45" name="Oval 44">
              <a:extLst>
                <a:ext uri="{FF2B5EF4-FFF2-40B4-BE49-F238E27FC236}">
                  <a16:creationId xmlns:a16="http://schemas.microsoft.com/office/drawing/2014/main" id="{FDD28FCF-6395-4F85-85B0-342BDE667D40}"/>
                </a:ext>
              </a:extLst>
            </p:cNvPr>
            <p:cNvSpPr/>
            <p:nvPr/>
          </p:nvSpPr>
          <p:spPr>
            <a:xfrm>
              <a:off x="5068898" y="1033124"/>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46" name="Oval 45">
              <a:extLst>
                <a:ext uri="{FF2B5EF4-FFF2-40B4-BE49-F238E27FC236}">
                  <a16:creationId xmlns:a16="http://schemas.microsoft.com/office/drawing/2014/main" id="{3786B0D2-BA83-4257-90D4-AB8C0BCD6C79}"/>
                </a:ext>
              </a:extLst>
            </p:cNvPr>
            <p:cNvSpPr/>
            <p:nvPr/>
          </p:nvSpPr>
          <p:spPr>
            <a:xfrm>
              <a:off x="7824490" y="1007947"/>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47" name="Oval 46">
              <a:extLst>
                <a:ext uri="{FF2B5EF4-FFF2-40B4-BE49-F238E27FC236}">
                  <a16:creationId xmlns:a16="http://schemas.microsoft.com/office/drawing/2014/main" id="{810E0471-1A0D-428A-B7B4-CE233F88CCEE}"/>
                </a:ext>
              </a:extLst>
            </p:cNvPr>
            <p:cNvSpPr/>
            <p:nvPr/>
          </p:nvSpPr>
          <p:spPr>
            <a:xfrm>
              <a:off x="8316416" y="1013438"/>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48" name="Oval 47">
              <a:extLst>
                <a:ext uri="{FF2B5EF4-FFF2-40B4-BE49-F238E27FC236}">
                  <a16:creationId xmlns:a16="http://schemas.microsoft.com/office/drawing/2014/main" id="{7D48346F-8488-471D-B365-D1DD0E89A10C}"/>
                </a:ext>
              </a:extLst>
            </p:cNvPr>
            <p:cNvSpPr/>
            <p:nvPr/>
          </p:nvSpPr>
          <p:spPr>
            <a:xfrm>
              <a:off x="4488918" y="3103511"/>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49" name="Oval 48">
              <a:extLst>
                <a:ext uri="{FF2B5EF4-FFF2-40B4-BE49-F238E27FC236}">
                  <a16:creationId xmlns:a16="http://schemas.microsoft.com/office/drawing/2014/main" id="{F6F44FAD-701F-41C6-8EC2-6E56D585C91B}"/>
                </a:ext>
              </a:extLst>
            </p:cNvPr>
            <p:cNvSpPr/>
            <p:nvPr/>
          </p:nvSpPr>
          <p:spPr>
            <a:xfrm>
              <a:off x="4980844" y="3109002"/>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50" name="Oval 49">
              <a:extLst>
                <a:ext uri="{FF2B5EF4-FFF2-40B4-BE49-F238E27FC236}">
                  <a16:creationId xmlns:a16="http://schemas.microsoft.com/office/drawing/2014/main" id="{46509517-E33F-4D07-9F7B-C22BFBD40A98}"/>
                </a:ext>
              </a:extLst>
            </p:cNvPr>
            <p:cNvSpPr/>
            <p:nvPr/>
          </p:nvSpPr>
          <p:spPr>
            <a:xfrm>
              <a:off x="6132600" y="3090103"/>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51" name="Oval 50">
              <a:extLst>
                <a:ext uri="{FF2B5EF4-FFF2-40B4-BE49-F238E27FC236}">
                  <a16:creationId xmlns:a16="http://schemas.microsoft.com/office/drawing/2014/main" id="{7A5A1371-20E9-4067-986A-B2B79B58A57B}"/>
                </a:ext>
              </a:extLst>
            </p:cNvPr>
            <p:cNvSpPr/>
            <p:nvPr/>
          </p:nvSpPr>
          <p:spPr>
            <a:xfrm>
              <a:off x="6624526" y="3095594"/>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52" name="Oval 51">
              <a:extLst>
                <a:ext uri="{FF2B5EF4-FFF2-40B4-BE49-F238E27FC236}">
                  <a16:creationId xmlns:a16="http://schemas.microsoft.com/office/drawing/2014/main" id="{16ACA095-E2AC-4D12-8921-2AFE4C80673B}"/>
                </a:ext>
              </a:extLst>
            </p:cNvPr>
            <p:cNvSpPr/>
            <p:nvPr/>
          </p:nvSpPr>
          <p:spPr>
            <a:xfrm>
              <a:off x="6102077" y="1093077"/>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53" name="Oval 52">
              <a:extLst>
                <a:ext uri="{FF2B5EF4-FFF2-40B4-BE49-F238E27FC236}">
                  <a16:creationId xmlns:a16="http://schemas.microsoft.com/office/drawing/2014/main" id="{9FB2E69D-1FE6-4071-A433-60CF6D0A22CF}"/>
                </a:ext>
              </a:extLst>
            </p:cNvPr>
            <p:cNvSpPr/>
            <p:nvPr/>
          </p:nvSpPr>
          <p:spPr>
            <a:xfrm>
              <a:off x="6660232" y="1098568"/>
              <a:ext cx="288032" cy="288032"/>
            </a:xfrm>
            <a:prstGeom prst="ellipse">
              <a:avLst/>
            </a:prstGeom>
            <a:noFill/>
            <a:ln w="19050"/>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378256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up)">
                                      <p:cBhvr>
                                        <p:cTn id="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CD643-ABFC-4DB6-98B7-39C068EB7C5B}"/>
              </a:ext>
            </a:extLst>
          </p:cNvPr>
          <p:cNvSpPr>
            <a:spLocks noGrp="1"/>
          </p:cNvSpPr>
          <p:nvPr>
            <p:ph type="title"/>
          </p:nvPr>
        </p:nvSpPr>
        <p:spPr/>
        <p:txBody>
          <a:bodyPr/>
          <a:lstStyle/>
          <a:p>
            <a:r>
              <a:rPr lang="en-GB" dirty="0"/>
              <a:t>Assembly procedure 1/2</a:t>
            </a:r>
          </a:p>
        </p:txBody>
      </p:sp>
      <p:sp>
        <p:nvSpPr>
          <p:cNvPr id="4" name="Footer Placeholder 3">
            <a:extLst>
              <a:ext uri="{FF2B5EF4-FFF2-40B4-BE49-F238E27FC236}">
                <a16:creationId xmlns:a16="http://schemas.microsoft.com/office/drawing/2014/main" id="{33C0AA06-4ED9-48DA-9DDB-2BD094DD0470}"/>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4F62965A-18BE-4629-BDBC-482CB2A29C98}"/>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Picture 5">
            <a:extLst>
              <a:ext uri="{FF2B5EF4-FFF2-40B4-BE49-F238E27FC236}">
                <a16:creationId xmlns:a16="http://schemas.microsoft.com/office/drawing/2014/main" id="{477343A7-BE7D-477B-B469-AE568F576E6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903" y="978312"/>
            <a:ext cx="3186761" cy="1800000"/>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624C8DB0-B077-4C1F-972C-C58A6B93E71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504" y="2924944"/>
            <a:ext cx="3190678" cy="1800000"/>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838E47AC-D608-4B02-BF7A-F6438C14028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23900" y="4869160"/>
            <a:ext cx="3200000" cy="1800000"/>
          </a:xfrm>
          <a:prstGeom prst="rect">
            <a:avLst/>
          </a:prstGeom>
        </p:spPr>
      </p:pic>
      <p:pic>
        <p:nvPicPr>
          <p:cNvPr id="25" name="Picture 24" descr="A picture containing plane, indoor, airplane&#10;&#10;Description automatically generated">
            <a:extLst>
              <a:ext uri="{FF2B5EF4-FFF2-40B4-BE49-F238E27FC236}">
                <a16:creationId xmlns:a16="http://schemas.microsoft.com/office/drawing/2014/main" id="{A821CC53-3ADB-4EE9-8C64-6538F8CD30B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751"/>
          <a:stretch/>
        </p:blipFill>
        <p:spPr>
          <a:xfrm>
            <a:off x="3397041" y="4883249"/>
            <a:ext cx="2400000" cy="1800000"/>
          </a:xfrm>
          <a:prstGeom prst="rect">
            <a:avLst/>
          </a:prstGeom>
        </p:spPr>
      </p:pic>
      <p:pic>
        <p:nvPicPr>
          <p:cNvPr id="27" name="Picture 26" descr="A picture containing engine&#10;&#10;Description automatically generated">
            <a:extLst>
              <a:ext uri="{FF2B5EF4-FFF2-40B4-BE49-F238E27FC236}">
                <a16:creationId xmlns:a16="http://schemas.microsoft.com/office/drawing/2014/main" id="{E9B817F6-29A2-45B5-8406-F14312E3DCD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402570" y="978312"/>
            <a:ext cx="2400000" cy="1800000"/>
          </a:xfrm>
          <a:prstGeom prst="rect">
            <a:avLst/>
          </a:prstGeom>
        </p:spPr>
      </p:pic>
      <p:pic>
        <p:nvPicPr>
          <p:cNvPr id="29" name="Picture 28">
            <a:extLst>
              <a:ext uri="{FF2B5EF4-FFF2-40B4-BE49-F238E27FC236}">
                <a16:creationId xmlns:a16="http://schemas.microsoft.com/office/drawing/2014/main" id="{5A496A26-A54B-4FD9-9903-6667E7D2E7DE}"/>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923900" y="978312"/>
            <a:ext cx="3200000" cy="1800000"/>
          </a:xfrm>
          <a:prstGeom prst="rect">
            <a:avLst/>
          </a:prstGeom>
        </p:spPr>
      </p:pic>
      <p:pic>
        <p:nvPicPr>
          <p:cNvPr id="30" name="Picture 29">
            <a:extLst>
              <a:ext uri="{FF2B5EF4-FFF2-40B4-BE49-F238E27FC236}">
                <a16:creationId xmlns:a16="http://schemas.microsoft.com/office/drawing/2014/main" id="{FD4B0BCB-1477-4792-B8A2-BD8C70E8683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9504" y="4869160"/>
            <a:ext cx="3195191" cy="1800000"/>
          </a:xfrm>
          <a:prstGeom prst="rect">
            <a:avLst/>
          </a:prstGeom>
          <a:ln>
            <a:noFill/>
          </a:ln>
          <a:effectLst>
            <a:outerShdw blurRad="292100" dist="139700" dir="2700000" algn="tl" rotWithShape="0">
              <a:srgbClr val="333333">
                <a:alpha val="65000"/>
              </a:srgbClr>
            </a:outerShdw>
          </a:effectLst>
        </p:spPr>
      </p:pic>
      <p:pic>
        <p:nvPicPr>
          <p:cNvPr id="32" name="Picture 31" descr="A picture containing factory&#10;&#10;Description automatically generated">
            <a:extLst>
              <a:ext uri="{FF2B5EF4-FFF2-40B4-BE49-F238E27FC236}">
                <a16:creationId xmlns:a16="http://schemas.microsoft.com/office/drawing/2014/main" id="{67263C14-F699-4C01-91D4-8100C4DE6E3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919270" y="2924944"/>
            <a:ext cx="3200000" cy="1800000"/>
          </a:xfrm>
          <a:prstGeom prst="rect">
            <a:avLst/>
          </a:prstGeom>
        </p:spPr>
      </p:pic>
      <p:pic>
        <p:nvPicPr>
          <p:cNvPr id="34" name="Picture 33" descr="A close-up of a faucet&#10;&#10;Description automatically generated with medium confidence">
            <a:extLst>
              <a:ext uri="{FF2B5EF4-FFF2-40B4-BE49-F238E27FC236}">
                <a16:creationId xmlns:a16="http://schemas.microsoft.com/office/drawing/2014/main" id="{32BB80F2-DBAC-48A9-BC41-B7016FECB8D9}"/>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394726" y="2924944"/>
            <a:ext cx="2400000" cy="1800000"/>
          </a:xfrm>
          <a:prstGeom prst="rect">
            <a:avLst/>
          </a:prstGeom>
        </p:spPr>
      </p:pic>
      <p:sp>
        <p:nvSpPr>
          <p:cNvPr id="35" name="Oval 34">
            <a:extLst>
              <a:ext uri="{FF2B5EF4-FFF2-40B4-BE49-F238E27FC236}">
                <a16:creationId xmlns:a16="http://schemas.microsoft.com/office/drawing/2014/main" id="{A31AE254-3D50-4B8E-89AF-558B7DA0EA64}"/>
              </a:ext>
            </a:extLst>
          </p:cNvPr>
          <p:cNvSpPr/>
          <p:nvPr/>
        </p:nvSpPr>
        <p:spPr>
          <a:xfrm>
            <a:off x="66903" y="2132856"/>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1</a:t>
            </a:r>
          </a:p>
        </p:txBody>
      </p:sp>
      <p:sp>
        <p:nvSpPr>
          <p:cNvPr id="36" name="Oval 35">
            <a:extLst>
              <a:ext uri="{FF2B5EF4-FFF2-40B4-BE49-F238E27FC236}">
                <a16:creationId xmlns:a16="http://schemas.microsoft.com/office/drawing/2014/main" id="{251A5CA9-B62E-4928-86F8-807513A3D61C}"/>
              </a:ext>
            </a:extLst>
          </p:cNvPr>
          <p:cNvSpPr/>
          <p:nvPr/>
        </p:nvSpPr>
        <p:spPr>
          <a:xfrm>
            <a:off x="66903" y="4096950"/>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2</a:t>
            </a:r>
          </a:p>
        </p:txBody>
      </p:sp>
      <p:sp>
        <p:nvSpPr>
          <p:cNvPr id="37" name="Oval 36">
            <a:extLst>
              <a:ext uri="{FF2B5EF4-FFF2-40B4-BE49-F238E27FC236}">
                <a16:creationId xmlns:a16="http://schemas.microsoft.com/office/drawing/2014/main" id="{0309681E-26DC-40B9-BF21-22FEB9DAFDF3}"/>
              </a:ext>
            </a:extLst>
          </p:cNvPr>
          <p:cNvSpPr/>
          <p:nvPr/>
        </p:nvSpPr>
        <p:spPr>
          <a:xfrm>
            <a:off x="79504" y="6021288"/>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3</a:t>
            </a:r>
          </a:p>
        </p:txBody>
      </p:sp>
    </p:spTree>
    <p:extLst>
      <p:ext uri="{BB962C8B-B14F-4D97-AF65-F5344CB8AC3E}">
        <p14:creationId xmlns:p14="http://schemas.microsoft.com/office/powerpoint/2010/main" val="2559562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indoor&#10;&#10;Description automatically generated">
            <a:extLst>
              <a:ext uri="{FF2B5EF4-FFF2-40B4-BE49-F238E27FC236}">
                <a16:creationId xmlns:a16="http://schemas.microsoft.com/office/drawing/2014/main" id="{CC8D4155-14D7-43B5-97DE-2EEDF5A1A74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02570" y="969972"/>
            <a:ext cx="2400000" cy="1800000"/>
          </a:xfrm>
          <a:prstGeom prst="rect">
            <a:avLst/>
          </a:prstGeom>
        </p:spPr>
      </p:pic>
      <p:pic>
        <p:nvPicPr>
          <p:cNvPr id="20" name="Picture 19" descr="A picture containing text&#10;&#10;Description automatically generated">
            <a:extLst>
              <a:ext uri="{FF2B5EF4-FFF2-40B4-BE49-F238E27FC236}">
                <a16:creationId xmlns:a16="http://schemas.microsoft.com/office/drawing/2014/main" id="{824EB281-4E7E-4954-8665-B17615CCEF2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23900" y="978312"/>
            <a:ext cx="3200000" cy="1800000"/>
          </a:xfrm>
          <a:prstGeom prst="rect">
            <a:avLst/>
          </a:prstGeom>
        </p:spPr>
      </p:pic>
      <p:pic>
        <p:nvPicPr>
          <p:cNvPr id="21" name="Picture 20">
            <a:extLst>
              <a:ext uri="{FF2B5EF4-FFF2-40B4-BE49-F238E27FC236}">
                <a16:creationId xmlns:a16="http://schemas.microsoft.com/office/drawing/2014/main" id="{82691CC0-4F1C-4B64-A04F-893D44A01A0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613" y="978312"/>
            <a:ext cx="3183051" cy="1800000"/>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C27CD643-ABFC-4DB6-98B7-39C068EB7C5B}"/>
              </a:ext>
            </a:extLst>
          </p:cNvPr>
          <p:cNvSpPr>
            <a:spLocks noGrp="1"/>
          </p:cNvSpPr>
          <p:nvPr>
            <p:ph type="title"/>
          </p:nvPr>
        </p:nvSpPr>
        <p:spPr/>
        <p:txBody>
          <a:bodyPr/>
          <a:lstStyle/>
          <a:p>
            <a:r>
              <a:rPr lang="en-GB" dirty="0"/>
              <a:t>Assembly procedure 2/2</a:t>
            </a:r>
          </a:p>
        </p:txBody>
      </p:sp>
      <p:sp>
        <p:nvSpPr>
          <p:cNvPr id="4" name="Footer Placeholder 3">
            <a:extLst>
              <a:ext uri="{FF2B5EF4-FFF2-40B4-BE49-F238E27FC236}">
                <a16:creationId xmlns:a16="http://schemas.microsoft.com/office/drawing/2014/main" id="{33C0AA06-4ED9-48DA-9DDB-2BD094DD0470}"/>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4F62965A-18BE-4629-BDBC-482CB2A29C98}"/>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15" name="Picture 14">
            <a:extLst>
              <a:ext uri="{FF2B5EF4-FFF2-40B4-BE49-F238E27FC236}">
                <a16:creationId xmlns:a16="http://schemas.microsoft.com/office/drawing/2014/main" id="{0C193CD1-A1E2-47E2-B34C-D3D12AC736B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155" y="2924944"/>
            <a:ext cx="3186177" cy="1800000"/>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6A2B62EE-ABCD-464A-98EC-EA3BACF40CA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3946" y="4863236"/>
            <a:ext cx="3199718" cy="1800000"/>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84DC23AB-5A05-4C71-91C1-53E5C4DB0609}"/>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923900" y="4871576"/>
            <a:ext cx="3171840" cy="1791660"/>
          </a:xfrm>
          <a:prstGeom prst="rect">
            <a:avLst/>
          </a:prstGeom>
        </p:spPr>
      </p:pic>
      <p:pic>
        <p:nvPicPr>
          <p:cNvPr id="8" name="Picture 7" descr="A picture containing miller&#10;&#10;Description automatically generated">
            <a:extLst>
              <a:ext uri="{FF2B5EF4-FFF2-40B4-BE49-F238E27FC236}">
                <a16:creationId xmlns:a16="http://schemas.microsoft.com/office/drawing/2014/main" id="{FF604D53-B236-4961-A4E2-7BBA646F825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402570" y="4874263"/>
            <a:ext cx="2400000" cy="1800000"/>
          </a:xfrm>
          <a:prstGeom prst="rect">
            <a:avLst/>
          </a:prstGeom>
        </p:spPr>
      </p:pic>
      <p:pic>
        <p:nvPicPr>
          <p:cNvPr id="10" name="Picture 9" descr="A picture containing indoor, several&#10;&#10;Description automatically generated">
            <a:extLst>
              <a:ext uri="{FF2B5EF4-FFF2-40B4-BE49-F238E27FC236}">
                <a16:creationId xmlns:a16="http://schemas.microsoft.com/office/drawing/2014/main" id="{89EBA9BB-1E62-41FC-8666-4702233D4F3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5923900" y="2936290"/>
            <a:ext cx="1647131" cy="1800000"/>
          </a:xfrm>
          <a:prstGeom prst="rect">
            <a:avLst/>
          </a:prstGeom>
        </p:spPr>
      </p:pic>
      <p:pic>
        <p:nvPicPr>
          <p:cNvPr id="13" name="Picture 12" descr="A picture containing indoor, warehouse, several&#10;&#10;Description automatically generated">
            <a:extLst>
              <a:ext uri="{FF2B5EF4-FFF2-40B4-BE49-F238E27FC236}">
                <a16:creationId xmlns:a16="http://schemas.microsoft.com/office/drawing/2014/main" id="{9A946629-6912-4907-8CB1-EBFBCF71769C}"/>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3402570" y="2924944"/>
            <a:ext cx="2400000" cy="1800000"/>
          </a:xfrm>
          <a:prstGeom prst="rect">
            <a:avLst/>
          </a:prstGeom>
        </p:spPr>
      </p:pic>
      <p:pic>
        <p:nvPicPr>
          <p:cNvPr id="19" name="Picture 18" descr="A picture containing indoor, wall, counter&#10;&#10;Description automatically generated">
            <a:extLst>
              <a:ext uri="{FF2B5EF4-FFF2-40B4-BE49-F238E27FC236}">
                <a16:creationId xmlns:a16="http://schemas.microsoft.com/office/drawing/2014/main" id="{EA6BA63D-50F1-42A3-8D4E-1D17ABE118D8}"/>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7571031" y="2924944"/>
            <a:ext cx="1524709" cy="1800000"/>
          </a:xfrm>
          <a:prstGeom prst="rect">
            <a:avLst/>
          </a:prstGeom>
        </p:spPr>
      </p:pic>
      <p:sp>
        <p:nvSpPr>
          <p:cNvPr id="26" name="Oval 25">
            <a:extLst>
              <a:ext uri="{FF2B5EF4-FFF2-40B4-BE49-F238E27FC236}">
                <a16:creationId xmlns:a16="http://schemas.microsoft.com/office/drawing/2014/main" id="{360B1025-9CDC-46DC-9FAA-B40BB1824DBC}"/>
              </a:ext>
            </a:extLst>
          </p:cNvPr>
          <p:cNvSpPr/>
          <p:nvPr/>
        </p:nvSpPr>
        <p:spPr>
          <a:xfrm>
            <a:off x="66903" y="2132856"/>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4</a:t>
            </a:r>
          </a:p>
        </p:txBody>
      </p:sp>
      <p:sp>
        <p:nvSpPr>
          <p:cNvPr id="28" name="Oval 27">
            <a:extLst>
              <a:ext uri="{FF2B5EF4-FFF2-40B4-BE49-F238E27FC236}">
                <a16:creationId xmlns:a16="http://schemas.microsoft.com/office/drawing/2014/main" id="{4682B20E-61D3-4FC7-8B24-44882BF77928}"/>
              </a:ext>
            </a:extLst>
          </p:cNvPr>
          <p:cNvSpPr/>
          <p:nvPr/>
        </p:nvSpPr>
        <p:spPr>
          <a:xfrm>
            <a:off x="66903" y="4096950"/>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5</a:t>
            </a:r>
          </a:p>
        </p:txBody>
      </p:sp>
      <p:sp>
        <p:nvSpPr>
          <p:cNvPr id="30" name="Oval 29">
            <a:extLst>
              <a:ext uri="{FF2B5EF4-FFF2-40B4-BE49-F238E27FC236}">
                <a16:creationId xmlns:a16="http://schemas.microsoft.com/office/drawing/2014/main" id="{512A2923-1EEA-460F-ABE1-55313131CB23}"/>
              </a:ext>
            </a:extLst>
          </p:cNvPr>
          <p:cNvSpPr/>
          <p:nvPr/>
        </p:nvSpPr>
        <p:spPr>
          <a:xfrm>
            <a:off x="79504" y="6021288"/>
            <a:ext cx="432048" cy="43204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b="1" dirty="0"/>
              <a:t>6</a:t>
            </a:r>
          </a:p>
        </p:txBody>
      </p:sp>
    </p:spTree>
    <p:extLst>
      <p:ext uri="{BB962C8B-B14F-4D97-AF65-F5344CB8AC3E}">
        <p14:creationId xmlns:p14="http://schemas.microsoft.com/office/powerpoint/2010/main" val="3553605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FD2CD-AC34-4C02-B82C-FDFC2FBF00E2}"/>
              </a:ext>
            </a:extLst>
          </p:cNvPr>
          <p:cNvSpPr>
            <a:spLocks noGrp="1"/>
          </p:cNvSpPr>
          <p:nvPr>
            <p:ph type="title"/>
          </p:nvPr>
        </p:nvSpPr>
        <p:spPr/>
        <p:txBody>
          <a:bodyPr/>
          <a:lstStyle/>
          <a:p>
            <a:r>
              <a:rPr lang="en-US" dirty="0"/>
              <a:t>Shell design</a:t>
            </a:r>
            <a:endParaRPr lang="fr-FR" dirty="0"/>
          </a:p>
        </p:txBody>
      </p:sp>
      <p:sp>
        <p:nvSpPr>
          <p:cNvPr id="4" name="Footer Placeholder 3">
            <a:extLst>
              <a:ext uri="{FF2B5EF4-FFF2-40B4-BE49-F238E27FC236}">
                <a16:creationId xmlns:a16="http://schemas.microsoft.com/office/drawing/2014/main" id="{92B7F595-1C9C-4C7D-945E-9F6952866D87}"/>
              </a:ext>
            </a:extLst>
          </p:cNvPr>
          <p:cNvSpPr>
            <a:spLocks noGrp="1"/>
          </p:cNvSpPr>
          <p:nvPr>
            <p:ph type="ftr" sz="quarter" idx="11"/>
          </p:nvPr>
        </p:nvSpPr>
        <p:spPr/>
        <p:txBody>
          <a:bodyPr/>
          <a:lstStyle/>
          <a:p>
            <a:r>
              <a:rPr lang="en-GB" noProof="0" dirty="0"/>
              <a:t>H. Prin - Cold mass design and assembly review</a:t>
            </a:r>
          </a:p>
        </p:txBody>
      </p:sp>
      <p:sp>
        <p:nvSpPr>
          <p:cNvPr id="5" name="Slide Number Placeholder 4">
            <a:extLst>
              <a:ext uri="{FF2B5EF4-FFF2-40B4-BE49-F238E27FC236}">
                <a16:creationId xmlns:a16="http://schemas.microsoft.com/office/drawing/2014/main" id="{331E5DE9-D17B-429D-8526-5A6BDAE5AFD7}"/>
              </a:ext>
            </a:extLst>
          </p:cNvPr>
          <p:cNvSpPr>
            <a:spLocks noGrp="1"/>
          </p:cNvSpPr>
          <p:nvPr>
            <p:ph type="sldNum" sz="quarter" idx="12"/>
          </p:nvPr>
        </p:nvSpPr>
        <p:spPr/>
        <p:txBody>
          <a:bodyPr/>
          <a:lstStyle/>
          <a:p>
            <a:fld id="{BFDCA1C4-9514-7B4F-976F-D92F7E296653}" type="slidenum">
              <a:rPr lang="fr-FR" smtClean="0"/>
              <a:pPr/>
              <a:t>24</a:t>
            </a:fld>
            <a:endParaRPr lang="fr-FR"/>
          </a:p>
        </p:txBody>
      </p:sp>
      <p:sp>
        <p:nvSpPr>
          <p:cNvPr id="26" name="TextBox 25">
            <a:extLst>
              <a:ext uri="{FF2B5EF4-FFF2-40B4-BE49-F238E27FC236}">
                <a16:creationId xmlns:a16="http://schemas.microsoft.com/office/drawing/2014/main" id="{D6315D8B-F433-4F49-AD42-02A153DBB2C4}"/>
              </a:ext>
            </a:extLst>
          </p:cNvPr>
          <p:cNvSpPr txBox="1"/>
          <p:nvPr/>
        </p:nvSpPr>
        <p:spPr>
          <a:xfrm>
            <a:off x="5004598" y="4081582"/>
            <a:ext cx="3732770" cy="1892826"/>
          </a:xfrm>
          <a:prstGeom prst="rect">
            <a:avLst/>
          </a:prstGeom>
          <a:noFill/>
        </p:spPr>
        <p:txBody>
          <a:bodyPr wrap="square" rtlCol="0">
            <a:spAutoFit/>
          </a:bodyPr>
          <a:lstStyle/>
          <a:p>
            <a:pPr algn="ctr"/>
            <a:r>
              <a:rPr lang="en-GB" sz="700" i="1" dirty="0">
                <a:solidFill>
                  <a:schemeClr val="tx1">
                    <a:lumMod val="50000"/>
                    <a:lumOff val="50000"/>
                  </a:schemeClr>
                </a:solidFill>
                <a:sym typeface="Wingdings" panose="05000000000000000000" pitchFamily="2" charset="2"/>
              </a:rPr>
              <a:t> </a:t>
            </a:r>
            <a:endParaRPr lang="en-GB" sz="700" i="1" dirty="0">
              <a:solidFill>
                <a:schemeClr val="tx1">
                  <a:lumMod val="50000"/>
                  <a:lumOff val="50000"/>
                </a:schemeClr>
              </a:solidFill>
            </a:endParaRPr>
          </a:p>
          <a:p>
            <a:pPr algn="ctr"/>
            <a:r>
              <a:rPr lang="en-GB" sz="2200" b="1" i="1" dirty="0">
                <a:solidFill>
                  <a:schemeClr val="accent2"/>
                </a:solidFill>
              </a:rPr>
              <a:t>It is agreed with the manufacturer that shells could be combined to reach the defined 1929mm length for the pair</a:t>
            </a:r>
          </a:p>
        </p:txBody>
      </p:sp>
      <p:grpSp>
        <p:nvGrpSpPr>
          <p:cNvPr id="3" name="Group 2">
            <a:extLst>
              <a:ext uri="{FF2B5EF4-FFF2-40B4-BE49-F238E27FC236}">
                <a16:creationId xmlns:a16="http://schemas.microsoft.com/office/drawing/2014/main" id="{B4938F57-73FE-4D11-9056-2B935D8279F8}"/>
              </a:ext>
            </a:extLst>
          </p:cNvPr>
          <p:cNvGrpSpPr/>
          <p:nvPr/>
        </p:nvGrpSpPr>
        <p:grpSpPr>
          <a:xfrm>
            <a:off x="-111430" y="900000"/>
            <a:ext cx="5116028" cy="5074408"/>
            <a:chOff x="107505" y="764704"/>
            <a:chExt cx="3417616" cy="3389813"/>
          </a:xfrm>
        </p:grpSpPr>
        <p:pic>
          <p:nvPicPr>
            <p:cNvPr id="7" name="Picture 6">
              <a:extLst>
                <a:ext uri="{FF2B5EF4-FFF2-40B4-BE49-F238E27FC236}">
                  <a16:creationId xmlns:a16="http://schemas.microsoft.com/office/drawing/2014/main" id="{DD6A1571-B2E2-409A-9084-6789D7E4C4A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7505" y="764704"/>
              <a:ext cx="3329160" cy="1895283"/>
            </a:xfrm>
            <a:prstGeom prst="rect">
              <a:avLst/>
            </a:prstGeom>
          </p:spPr>
        </p:pic>
        <p:pic>
          <p:nvPicPr>
            <p:cNvPr id="9" name="Picture 8">
              <a:extLst>
                <a:ext uri="{FF2B5EF4-FFF2-40B4-BE49-F238E27FC236}">
                  <a16:creationId xmlns:a16="http://schemas.microsoft.com/office/drawing/2014/main" id="{7FE981C0-AE17-41AF-9D4C-F943C34030F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1391" y="3181686"/>
              <a:ext cx="2845999" cy="972831"/>
            </a:xfrm>
            <a:prstGeom prst="rect">
              <a:avLst/>
            </a:prstGeom>
          </p:spPr>
        </p:pic>
        <p:pic>
          <p:nvPicPr>
            <p:cNvPr id="28" name="Picture 27">
              <a:extLst>
                <a:ext uri="{FF2B5EF4-FFF2-40B4-BE49-F238E27FC236}">
                  <a16:creationId xmlns:a16="http://schemas.microsoft.com/office/drawing/2014/main" id="{93DF1DCD-1D6D-49CB-8B1F-1D83CEAFE79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5425"/>
            <a:stretch/>
          </p:blipFill>
          <p:spPr>
            <a:xfrm>
              <a:off x="2225973" y="2081478"/>
              <a:ext cx="1299148" cy="1311651"/>
            </a:xfrm>
            <a:prstGeom prst="ellipse">
              <a:avLst/>
            </a:prstGeom>
            <a:ln>
              <a:solidFill>
                <a:schemeClr val="accent3"/>
              </a:solidFill>
            </a:ln>
          </p:spPr>
        </p:pic>
        <p:sp>
          <p:nvSpPr>
            <p:cNvPr id="29" name="Oval 28">
              <a:extLst>
                <a:ext uri="{FF2B5EF4-FFF2-40B4-BE49-F238E27FC236}">
                  <a16:creationId xmlns:a16="http://schemas.microsoft.com/office/drawing/2014/main" id="{95FAB86A-48F7-4F2B-A504-A877CEFC9158}"/>
                </a:ext>
              </a:extLst>
            </p:cNvPr>
            <p:cNvSpPr/>
            <p:nvPr/>
          </p:nvSpPr>
          <p:spPr>
            <a:xfrm>
              <a:off x="1701008" y="2289738"/>
              <a:ext cx="407981" cy="407981"/>
            </a:xfrm>
            <a:prstGeom prst="ellipse">
              <a:avLst/>
            </a:prstGeom>
            <a:no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Freeform: Shape 29">
              <a:extLst>
                <a:ext uri="{FF2B5EF4-FFF2-40B4-BE49-F238E27FC236}">
                  <a16:creationId xmlns:a16="http://schemas.microsoft.com/office/drawing/2014/main" id="{2AE23227-D6DB-463C-AB4F-D7C020AEA592}"/>
                </a:ext>
              </a:extLst>
            </p:cNvPr>
            <p:cNvSpPr/>
            <p:nvPr/>
          </p:nvSpPr>
          <p:spPr>
            <a:xfrm>
              <a:off x="2092623" y="2592944"/>
              <a:ext cx="133350" cy="104774"/>
            </a:xfrm>
            <a:custGeom>
              <a:avLst/>
              <a:gdLst>
                <a:gd name="connsiteX0" fmla="*/ 0 w 266700"/>
                <a:gd name="connsiteY0" fmla="*/ 0 h 104775"/>
                <a:gd name="connsiteX1" fmla="*/ 266700 w 266700"/>
                <a:gd name="connsiteY1" fmla="*/ 104775 h 104775"/>
              </a:gdLst>
              <a:ahLst/>
              <a:cxnLst>
                <a:cxn ang="0">
                  <a:pos x="connsiteX0" y="connsiteY0"/>
                </a:cxn>
                <a:cxn ang="0">
                  <a:pos x="connsiteX1" y="connsiteY1"/>
                </a:cxn>
              </a:cxnLst>
              <a:rect l="l" t="t" r="r" b="b"/>
              <a:pathLst>
                <a:path w="266700" h="104775">
                  <a:moveTo>
                    <a:pt x="0" y="0"/>
                  </a:moveTo>
                  <a:cubicBezTo>
                    <a:pt x="58737" y="29369"/>
                    <a:pt x="117475" y="58738"/>
                    <a:pt x="266700" y="104775"/>
                  </a:cubicBezTo>
                </a:path>
              </a:pathLst>
            </a:cu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en-GB"/>
            </a:p>
          </p:txBody>
        </p:sp>
      </p:grpSp>
      <p:sp>
        <p:nvSpPr>
          <p:cNvPr id="35" name="TextBox 34">
            <a:extLst>
              <a:ext uri="{FF2B5EF4-FFF2-40B4-BE49-F238E27FC236}">
                <a16:creationId xmlns:a16="http://schemas.microsoft.com/office/drawing/2014/main" id="{9453C14D-22D7-44F6-BD49-F03B19518476}"/>
              </a:ext>
            </a:extLst>
          </p:cNvPr>
          <p:cNvSpPr txBox="1"/>
          <p:nvPr/>
        </p:nvSpPr>
        <p:spPr>
          <a:xfrm>
            <a:off x="4796750" y="1772816"/>
            <a:ext cx="4380260" cy="1376793"/>
          </a:xfrm>
          <a:prstGeom prst="rect">
            <a:avLst/>
          </a:prstGeom>
        </p:spPr>
        <p:txBody>
          <a:bodyPr vert="horz" lIns="0" tIns="0" rIns="0" bIns="0" rtlCol="0">
            <a:norm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buNone/>
            </a:pPr>
            <a:r>
              <a:rPr lang="en-GB" sz="1500" i="1" dirty="0"/>
              <a:t>Developed length history (LHCLMQXF_S0001):</a:t>
            </a:r>
          </a:p>
          <a:p>
            <a:pPr marL="180975" lvl="1" indent="-180975">
              <a:tabLst>
                <a:tab pos="1076325" algn="l"/>
                <a:tab pos="2687638" algn="l"/>
              </a:tabLst>
            </a:pPr>
            <a:r>
              <a:rPr lang="en-GB" sz="1500" i="1" dirty="0"/>
              <a:t>Mar 2017:	966.04 -0.25/+0.5</a:t>
            </a:r>
          </a:p>
          <a:p>
            <a:pPr marL="180975" lvl="1" indent="-180975">
              <a:tabLst>
                <a:tab pos="1076325" algn="l"/>
                <a:tab pos="2687638" algn="l"/>
              </a:tabLst>
            </a:pPr>
            <a:r>
              <a:rPr lang="en-GB" sz="1500" i="1" dirty="0"/>
              <a:t>Nov 2018:	964.47 -0.25/+0.5	</a:t>
            </a:r>
            <a:r>
              <a:rPr lang="en-GB" sz="1500" i="1" dirty="0">
                <a:solidFill>
                  <a:schemeClr val="bg2"/>
                </a:solidFill>
                <a:sym typeface="Wingdings" panose="05000000000000000000" pitchFamily="2" charset="2"/>
              </a:rPr>
              <a:t> Coil </a:t>
            </a:r>
            <a:r>
              <a:rPr lang="en-US" sz="1500" i="1" dirty="0">
                <a:solidFill>
                  <a:schemeClr val="bg2"/>
                </a:solidFill>
              </a:rPr>
              <a:t>8 MPa [±8]</a:t>
            </a:r>
            <a:endParaRPr lang="en-GB" sz="1500" i="1" dirty="0"/>
          </a:p>
          <a:p>
            <a:pPr marL="180975" lvl="1" indent="-180975">
              <a:tabLst>
                <a:tab pos="1076325" algn="l"/>
                <a:tab pos="2687638" algn="l"/>
              </a:tabLst>
            </a:pPr>
            <a:r>
              <a:rPr lang="en-GB" sz="1500" i="1" dirty="0"/>
              <a:t>Aug 2019:	963.04 -0.25/+0.5	</a:t>
            </a:r>
            <a:r>
              <a:rPr lang="en-GB" sz="1500" i="1" dirty="0">
                <a:solidFill>
                  <a:schemeClr val="bg2"/>
                </a:solidFill>
                <a:sym typeface="Wingdings" panose="05000000000000000000" pitchFamily="2" charset="2"/>
              </a:rPr>
              <a:t> </a:t>
            </a:r>
            <a:r>
              <a:rPr lang="en-US" sz="1500" i="1" dirty="0">
                <a:solidFill>
                  <a:schemeClr val="bg2"/>
                </a:solidFill>
                <a:sym typeface="Wingdings" panose="05000000000000000000" pitchFamily="2" charset="2"/>
              </a:rPr>
              <a:t>Dual WP</a:t>
            </a:r>
            <a:endParaRPr lang="en-GB" sz="1500" i="1" dirty="0"/>
          </a:p>
          <a:p>
            <a:pPr marL="180975" lvl="1" indent="-180975">
              <a:tabLst>
                <a:tab pos="1076325" algn="l"/>
                <a:tab pos="2687638" algn="l"/>
              </a:tabLst>
            </a:pPr>
            <a:r>
              <a:rPr lang="en-GB" sz="1500" i="1" dirty="0"/>
              <a:t>Now:	964.5 -0/+1.5	</a:t>
            </a:r>
            <a:r>
              <a:rPr lang="en-GB" sz="1500" i="1" dirty="0">
                <a:solidFill>
                  <a:schemeClr val="bg2"/>
                </a:solidFill>
                <a:sym typeface="Wingdings" panose="05000000000000000000" pitchFamily="2" charset="2"/>
              </a:rPr>
              <a:t> </a:t>
            </a:r>
            <a:r>
              <a:rPr lang="en-US" sz="1500" i="1" dirty="0">
                <a:solidFill>
                  <a:schemeClr val="bg2"/>
                </a:solidFill>
                <a:sym typeface="Wingdings" panose="05000000000000000000" pitchFamily="2" charset="2"/>
              </a:rPr>
              <a:t>0</a:t>
            </a:r>
            <a:r>
              <a:rPr lang="en-US" sz="1500" i="1" dirty="0">
                <a:solidFill>
                  <a:schemeClr val="bg2"/>
                </a:solidFill>
              </a:rPr>
              <a:t> MPa [+8]</a:t>
            </a:r>
            <a:endParaRPr lang="en-GB" sz="1500" i="1" dirty="0"/>
          </a:p>
          <a:p>
            <a:pPr marL="361950" lvl="1" indent="-180975">
              <a:tabLst>
                <a:tab pos="1162050" algn="l"/>
              </a:tabLst>
            </a:pPr>
            <a:endParaRPr lang="en-GB" sz="1500" i="1" dirty="0"/>
          </a:p>
        </p:txBody>
      </p:sp>
    </p:spTree>
    <p:extLst>
      <p:ext uri="{BB962C8B-B14F-4D97-AF65-F5344CB8AC3E}">
        <p14:creationId xmlns:p14="http://schemas.microsoft.com/office/powerpoint/2010/main" val="613383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FD2CD-AC34-4C02-B82C-FDFC2FBF00E2}"/>
              </a:ext>
            </a:extLst>
          </p:cNvPr>
          <p:cNvSpPr>
            <a:spLocks noGrp="1"/>
          </p:cNvSpPr>
          <p:nvPr>
            <p:ph type="title"/>
          </p:nvPr>
        </p:nvSpPr>
        <p:spPr/>
        <p:txBody>
          <a:bodyPr/>
          <a:lstStyle/>
          <a:p>
            <a:r>
              <a:rPr lang="en-US" dirty="0"/>
              <a:t>Shell production improvements</a:t>
            </a:r>
            <a:endParaRPr lang="fr-FR" dirty="0"/>
          </a:p>
        </p:txBody>
      </p:sp>
      <p:sp>
        <p:nvSpPr>
          <p:cNvPr id="4" name="Footer Placeholder 3">
            <a:extLst>
              <a:ext uri="{FF2B5EF4-FFF2-40B4-BE49-F238E27FC236}">
                <a16:creationId xmlns:a16="http://schemas.microsoft.com/office/drawing/2014/main" id="{92B7F595-1C9C-4C7D-945E-9F6952866D87}"/>
              </a:ext>
            </a:extLst>
          </p:cNvPr>
          <p:cNvSpPr>
            <a:spLocks noGrp="1"/>
          </p:cNvSpPr>
          <p:nvPr>
            <p:ph type="ftr" sz="quarter" idx="11"/>
          </p:nvPr>
        </p:nvSpPr>
        <p:spPr/>
        <p:txBody>
          <a:bodyPr/>
          <a:lstStyle/>
          <a:p>
            <a:r>
              <a:rPr lang="en-GB" noProof="0" dirty="0"/>
              <a:t>H. Prin - Cold mass design and assembly review</a:t>
            </a:r>
          </a:p>
        </p:txBody>
      </p:sp>
      <p:sp>
        <p:nvSpPr>
          <p:cNvPr id="5" name="Slide Number Placeholder 4">
            <a:extLst>
              <a:ext uri="{FF2B5EF4-FFF2-40B4-BE49-F238E27FC236}">
                <a16:creationId xmlns:a16="http://schemas.microsoft.com/office/drawing/2014/main" id="{331E5DE9-D17B-429D-8526-5A6BDAE5AFD7}"/>
              </a:ext>
            </a:extLst>
          </p:cNvPr>
          <p:cNvSpPr>
            <a:spLocks noGrp="1"/>
          </p:cNvSpPr>
          <p:nvPr>
            <p:ph type="sldNum" sz="quarter" idx="12"/>
          </p:nvPr>
        </p:nvSpPr>
        <p:spPr/>
        <p:txBody>
          <a:bodyPr/>
          <a:lstStyle/>
          <a:p>
            <a:fld id="{BFDCA1C4-9514-7B4F-976F-D92F7E296653}" type="slidenum">
              <a:rPr lang="fr-FR" smtClean="0"/>
              <a:pPr/>
              <a:t>25</a:t>
            </a:fld>
            <a:endParaRPr lang="fr-FR"/>
          </a:p>
        </p:txBody>
      </p:sp>
      <p:pic>
        <p:nvPicPr>
          <p:cNvPr id="13" name="Picture 12">
            <a:extLst>
              <a:ext uri="{FF2B5EF4-FFF2-40B4-BE49-F238E27FC236}">
                <a16:creationId xmlns:a16="http://schemas.microsoft.com/office/drawing/2014/main" id="{B7345DBB-0EBB-4615-9E36-37ECAE2D2FC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23528" y="2636912"/>
            <a:ext cx="3408530" cy="1954431"/>
          </a:xfrm>
          <a:prstGeom prst="rect">
            <a:avLst/>
          </a:prstGeom>
        </p:spPr>
      </p:pic>
      <p:pic>
        <p:nvPicPr>
          <p:cNvPr id="15" name="Picture 14">
            <a:extLst>
              <a:ext uri="{FF2B5EF4-FFF2-40B4-BE49-F238E27FC236}">
                <a16:creationId xmlns:a16="http://schemas.microsoft.com/office/drawing/2014/main" id="{1E30DC57-76B1-4588-92A4-285B378E0669}"/>
              </a:ext>
            </a:extLst>
          </p:cNvPr>
          <p:cNvPicPr>
            <a:picLocks noChangeAspect="1"/>
          </p:cNvPicPr>
          <p:nvPr/>
        </p:nvPicPr>
        <p:blipFill>
          <a:blip r:embed="rId3"/>
          <a:stretch>
            <a:fillRect/>
          </a:stretch>
        </p:blipFill>
        <p:spPr>
          <a:xfrm>
            <a:off x="316147" y="1119734"/>
            <a:ext cx="3396781" cy="1370020"/>
          </a:xfrm>
          <a:prstGeom prst="rect">
            <a:avLst/>
          </a:prstGeom>
        </p:spPr>
      </p:pic>
      <p:pic>
        <p:nvPicPr>
          <p:cNvPr id="17" name="Picture 16" descr="A picture containing indoor&#10;&#10;Description automatically generated">
            <a:extLst>
              <a:ext uri="{FF2B5EF4-FFF2-40B4-BE49-F238E27FC236}">
                <a16:creationId xmlns:a16="http://schemas.microsoft.com/office/drawing/2014/main" id="{BEE86C40-58D9-4967-A5C4-CB905D40E28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56486" y="4738501"/>
            <a:ext cx="810000" cy="1800000"/>
          </a:xfrm>
          <a:prstGeom prst="rect">
            <a:avLst/>
          </a:prstGeom>
        </p:spPr>
      </p:pic>
      <p:pic>
        <p:nvPicPr>
          <p:cNvPr id="19" name="Picture 18" descr="A picture containing indoor, ceiling, train, dirty&#10;&#10;Description automatically generated">
            <a:extLst>
              <a:ext uri="{FF2B5EF4-FFF2-40B4-BE49-F238E27FC236}">
                <a16:creationId xmlns:a16="http://schemas.microsoft.com/office/drawing/2014/main" id="{00029E22-E8D7-4CBA-A34A-16D04BDFC84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16147" y="4738501"/>
            <a:ext cx="992723" cy="1800000"/>
          </a:xfrm>
          <a:prstGeom prst="rect">
            <a:avLst/>
          </a:prstGeom>
        </p:spPr>
      </p:pic>
      <p:sp>
        <p:nvSpPr>
          <p:cNvPr id="22" name="TextBox 21">
            <a:extLst>
              <a:ext uri="{FF2B5EF4-FFF2-40B4-BE49-F238E27FC236}">
                <a16:creationId xmlns:a16="http://schemas.microsoft.com/office/drawing/2014/main" id="{2F63EB21-71A7-421B-BC87-620A69869DB8}"/>
              </a:ext>
            </a:extLst>
          </p:cNvPr>
          <p:cNvSpPr txBox="1"/>
          <p:nvPr/>
        </p:nvSpPr>
        <p:spPr>
          <a:xfrm>
            <a:off x="3814698" y="4751369"/>
            <a:ext cx="1624321" cy="1787132"/>
          </a:xfrm>
          <a:prstGeom prst="rect">
            <a:avLst/>
          </a:prstGeom>
        </p:spPr>
        <p:txBody>
          <a:bodyPr vert="horz" lIns="0" tIns="0" rIns="0" bIns="0" rtlCol="0">
            <a:norm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r>
              <a:rPr lang="en-GB" sz="1100" i="1" dirty="0"/>
              <a:t> Machining jig modified to insert two compressing C clamps in the shell centre.</a:t>
            </a:r>
          </a:p>
          <a:p>
            <a:pPr marL="0" lvl="1" indent="0"/>
            <a:r>
              <a:rPr lang="en-GB" sz="1100" i="1" dirty="0"/>
              <a:t>Estimation of the compressive force is about 2 tons.</a:t>
            </a:r>
          </a:p>
          <a:p>
            <a:pPr marL="0" lvl="1" indent="0"/>
            <a:r>
              <a:rPr lang="en-GB" sz="1100" i="1" dirty="0"/>
              <a:t> Additional screws added to fix the shell extremities and prevent movements.</a:t>
            </a:r>
          </a:p>
        </p:txBody>
      </p:sp>
      <p:sp>
        <p:nvSpPr>
          <p:cNvPr id="23" name="TextBox 22">
            <a:extLst>
              <a:ext uri="{FF2B5EF4-FFF2-40B4-BE49-F238E27FC236}">
                <a16:creationId xmlns:a16="http://schemas.microsoft.com/office/drawing/2014/main" id="{E412BD87-7F5A-43E2-B199-8004E9F76753}"/>
              </a:ext>
            </a:extLst>
          </p:cNvPr>
          <p:cNvSpPr txBox="1"/>
          <p:nvPr/>
        </p:nvSpPr>
        <p:spPr>
          <a:xfrm>
            <a:off x="3835211" y="2631963"/>
            <a:ext cx="1624321" cy="1787132"/>
          </a:xfrm>
          <a:prstGeom prst="rect">
            <a:avLst/>
          </a:prstGeom>
        </p:spPr>
        <p:txBody>
          <a:bodyPr vert="horz" lIns="0" tIns="0" rIns="0" bIns="0" rtlCol="0">
            <a:norm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r>
              <a:rPr lang="en-GB" sz="1100" i="1" dirty="0"/>
              <a:t> Forming process in three steps rather than two used previously to improve shaping accuracy.</a:t>
            </a:r>
          </a:p>
        </p:txBody>
      </p:sp>
      <p:pic>
        <p:nvPicPr>
          <p:cNvPr id="24" name="Picture 23" descr="Diagram&#10;&#10;Description automatically generated">
            <a:extLst>
              <a:ext uri="{FF2B5EF4-FFF2-40B4-BE49-F238E27FC236}">
                <a16:creationId xmlns:a16="http://schemas.microsoft.com/office/drawing/2014/main" id="{398BDD35-122C-4CB4-92DD-030F36C7AFE3}"/>
              </a:ext>
            </a:extLst>
          </p:cNvPr>
          <p:cNvPicPr>
            <a:picLocks noChangeAspect="1"/>
          </p:cNvPicPr>
          <p:nvPr/>
        </p:nvPicPr>
        <p:blipFill rotWithShape="1">
          <a:blip r:embed="rId6" cstate="print">
            <a:clrChange>
              <a:clrFrom>
                <a:srgbClr val="EEEBD9"/>
              </a:clrFrom>
              <a:clrTo>
                <a:srgbClr val="EEEBD9">
                  <a:alpha val="0"/>
                </a:srgbClr>
              </a:clrTo>
            </a:clrChange>
            <a:extLst>
              <a:ext uri="{28A0092B-C50C-407E-A947-70E740481C1C}">
                <a14:useLocalDpi xmlns:a14="http://schemas.microsoft.com/office/drawing/2010/main"/>
              </a:ext>
            </a:extLst>
          </a:blip>
          <a:srcRect/>
          <a:stretch/>
        </p:blipFill>
        <p:spPr>
          <a:xfrm rot="5400000">
            <a:off x="2065800" y="4859378"/>
            <a:ext cx="1787133" cy="1545381"/>
          </a:xfrm>
          <a:prstGeom prst="rect">
            <a:avLst/>
          </a:prstGeom>
        </p:spPr>
      </p:pic>
      <p:sp>
        <p:nvSpPr>
          <p:cNvPr id="25" name="TextBox 24">
            <a:extLst>
              <a:ext uri="{FF2B5EF4-FFF2-40B4-BE49-F238E27FC236}">
                <a16:creationId xmlns:a16="http://schemas.microsoft.com/office/drawing/2014/main" id="{402235A8-2DE3-46E9-A289-D27490BDA595}"/>
              </a:ext>
            </a:extLst>
          </p:cNvPr>
          <p:cNvSpPr txBox="1"/>
          <p:nvPr/>
        </p:nvSpPr>
        <p:spPr>
          <a:xfrm>
            <a:off x="3835211" y="1119734"/>
            <a:ext cx="1624321" cy="1370020"/>
          </a:xfrm>
          <a:prstGeom prst="rect">
            <a:avLst/>
          </a:prstGeom>
        </p:spPr>
        <p:txBody>
          <a:bodyPr vert="horz" lIns="0" tIns="0" rIns="0" bIns="0" rtlCol="0">
            <a:norm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r>
              <a:rPr lang="en-GB" sz="1100" i="1" dirty="0"/>
              <a:t> 12m press, 3’000 tons capacity,  fully revised in March 21 to improve the quality of the forming</a:t>
            </a:r>
          </a:p>
        </p:txBody>
      </p:sp>
      <p:pic>
        <p:nvPicPr>
          <p:cNvPr id="21" name="Picture 20">
            <a:extLst>
              <a:ext uri="{FF2B5EF4-FFF2-40B4-BE49-F238E27FC236}">
                <a16:creationId xmlns:a16="http://schemas.microsoft.com/office/drawing/2014/main" id="{6B9133E9-F842-49E0-A288-6BCF73039531}"/>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bwMode="auto">
          <a:xfrm>
            <a:off x="6876257" y="2492409"/>
            <a:ext cx="2170544" cy="386394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31" name="TextBox 30">
            <a:extLst>
              <a:ext uri="{FF2B5EF4-FFF2-40B4-BE49-F238E27FC236}">
                <a16:creationId xmlns:a16="http://schemas.microsoft.com/office/drawing/2014/main" id="{603FC28C-960E-432E-9EC2-E5B27DB3AF11}"/>
              </a:ext>
            </a:extLst>
          </p:cNvPr>
          <p:cNvSpPr txBox="1"/>
          <p:nvPr/>
        </p:nvSpPr>
        <p:spPr>
          <a:xfrm>
            <a:off x="6848774" y="1566262"/>
            <a:ext cx="2198028" cy="938719"/>
          </a:xfrm>
          <a:prstGeom prst="rect">
            <a:avLst/>
          </a:prstGeom>
          <a:noFill/>
        </p:spPr>
        <p:txBody>
          <a:bodyPr wrap="square" rtlCol="0">
            <a:spAutoFit/>
          </a:bodyPr>
          <a:lstStyle/>
          <a:p>
            <a:pPr algn="ctr">
              <a:buClr>
                <a:schemeClr val="accent6"/>
              </a:buClr>
            </a:pPr>
            <a:r>
              <a:rPr lang="en-GB" sz="1100" i="1" u="sng" dirty="0">
                <a:solidFill>
                  <a:schemeClr val="tx1">
                    <a:lumMod val="75000"/>
                    <a:lumOff val="25000"/>
                  </a:schemeClr>
                </a:solidFill>
              </a:rPr>
              <a:t>After proposed improvements:</a:t>
            </a:r>
          </a:p>
          <a:p>
            <a:pPr algn="ctr">
              <a:buClr>
                <a:schemeClr val="accent6"/>
              </a:buClr>
            </a:pPr>
            <a:r>
              <a:rPr lang="en-GB" sz="1100" i="1" dirty="0">
                <a:solidFill>
                  <a:schemeClr val="tx1">
                    <a:lumMod val="75000"/>
                    <a:lumOff val="25000"/>
                  </a:schemeClr>
                </a:solidFill>
              </a:rPr>
              <a:t>Last shell #6-2 to be paired with shell #6 machined after process improvement. Target developed length was the maximum value</a:t>
            </a:r>
          </a:p>
        </p:txBody>
      </p:sp>
      <p:pic>
        <p:nvPicPr>
          <p:cNvPr id="8" name="Picture 7">
            <a:extLst>
              <a:ext uri="{FF2B5EF4-FFF2-40B4-BE49-F238E27FC236}">
                <a16:creationId xmlns:a16="http://schemas.microsoft.com/office/drawing/2014/main" id="{4D213EFC-052D-4E7F-82EE-262CD1185F76}"/>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5667165" y="1192978"/>
            <a:ext cx="1073496" cy="1954431"/>
          </a:xfrm>
          <a:prstGeom prst="rect">
            <a:avLst/>
          </a:prstGeom>
        </p:spPr>
      </p:pic>
      <p:sp>
        <p:nvSpPr>
          <p:cNvPr id="27" name="TextBox 26">
            <a:extLst>
              <a:ext uri="{FF2B5EF4-FFF2-40B4-BE49-F238E27FC236}">
                <a16:creationId xmlns:a16="http://schemas.microsoft.com/office/drawing/2014/main" id="{D39AEE77-6053-4CA8-BAB8-CC85BA92B746}"/>
              </a:ext>
            </a:extLst>
          </p:cNvPr>
          <p:cNvSpPr txBox="1"/>
          <p:nvPr/>
        </p:nvSpPr>
        <p:spPr>
          <a:xfrm>
            <a:off x="5613109" y="784879"/>
            <a:ext cx="1181608" cy="430887"/>
          </a:xfrm>
          <a:prstGeom prst="rect">
            <a:avLst/>
          </a:prstGeom>
          <a:noFill/>
        </p:spPr>
        <p:txBody>
          <a:bodyPr wrap="square" rtlCol="0">
            <a:spAutoFit/>
          </a:bodyPr>
          <a:lstStyle/>
          <a:p>
            <a:pPr algn="ctr">
              <a:buClr>
                <a:schemeClr val="accent6"/>
              </a:buClr>
            </a:pPr>
            <a:r>
              <a:rPr lang="en-GB" sz="1100" i="1" u="sng" dirty="0">
                <a:solidFill>
                  <a:schemeClr val="tx1">
                    <a:lumMod val="75000"/>
                    <a:lumOff val="25000"/>
                  </a:schemeClr>
                </a:solidFill>
              </a:rPr>
              <a:t>Before enhancements</a:t>
            </a:r>
          </a:p>
        </p:txBody>
      </p:sp>
      <p:sp>
        <p:nvSpPr>
          <p:cNvPr id="10" name="Arrow: Bent 9">
            <a:extLst>
              <a:ext uri="{FF2B5EF4-FFF2-40B4-BE49-F238E27FC236}">
                <a16:creationId xmlns:a16="http://schemas.microsoft.com/office/drawing/2014/main" id="{9739E226-84DE-493E-ADF7-1F4B2D6501F2}"/>
              </a:ext>
            </a:extLst>
          </p:cNvPr>
          <p:cNvSpPr/>
          <p:nvPr/>
        </p:nvSpPr>
        <p:spPr>
          <a:xfrm flipV="1">
            <a:off x="6078392" y="3062519"/>
            <a:ext cx="941880" cy="1210989"/>
          </a:xfrm>
          <a:prstGeom prst="ben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37464523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C865A-CC29-4E75-B215-7E4D38FB683E}"/>
              </a:ext>
            </a:extLst>
          </p:cNvPr>
          <p:cNvSpPr>
            <a:spLocks noGrp="1"/>
          </p:cNvSpPr>
          <p:nvPr>
            <p:ph type="title"/>
          </p:nvPr>
        </p:nvSpPr>
        <p:spPr>
          <a:xfrm>
            <a:off x="612000" y="180000"/>
            <a:ext cx="8062902" cy="720000"/>
          </a:xfrm>
        </p:spPr>
        <p:txBody>
          <a:bodyPr/>
          <a:lstStyle/>
          <a:p>
            <a:r>
              <a:rPr lang="en-GB" dirty="0"/>
              <a:t>Fixed point machining procedure</a:t>
            </a:r>
            <a:br>
              <a:rPr lang="en-GB" dirty="0"/>
            </a:br>
            <a:r>
              <a:rPr lang="en-GB" sz="2000" b="0" dirty="0"/>
              <a:t>(To be used only on already assembled magnets MQXFBP2 and 3)</a:t>
            </a:r>
            <a:endParaRPr lang="en-GB" b="0" dirty="0"/>
          </a:p>
        </p:txBody>
      </p:sp>
      <p:sp>
        <p:nvSpPr>
          <p:cNvPr id="4" name="Footer Placeholder 3">
            <a:extLst>
              <a:ext uri="{FF2B5EF4-FFF2-40B4-BE49-F238E27FC236}">
                <a16:creationId xmlns:a16="http://schemas.microsoft.com/office/drawing/2014/main" id="{94E085DD-628C-4DB4-8430-D133C9D5AA9D}"/>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2BE4F9D9-C1E7-4BA2-86AD-BDFE59F5D872}"/>
              </a:ext>
            </a:extLst>
          </p:cNvPr>
          <p:cNvSpPr>
            <a:spLocks noGrp="1"/>
          </p:cNvSpPr>
          <p:nvPr>
            <p:ph type="sldNum" sz="quarter" idx="12"/>
          </p:nvPr>
        </p:nvSpPr>
        <p:spPr/>
        <p:txBody>
          <a:bodyPr/>
          <a:lstStyle/>
          <a:p>
            <a:fld id="{BFDCA1C4-9514-7B4F-976F-D92F7E296653}" type="slidenum">
              <a:rPr lang="fr-FR" smtClean="0"/>
              <a:pPr/>
              <a:t>26</a:t>
            </a:fld>
            <a:endParaRPr lang="fr-FR"/>
          </a:p>
        </p:txBody>
      </p:sp>
      <p:graphicFrame>
        <p:nvGraphicFramePr>
          <p:cNvPr id="6" name="Content Placeholder 5">
            <a:extLst>
              <a:ext uri="{FF2B5EF4-FFF2-40B4-BE49-F238E27FC236}">
                <a16:creationId xmlns:a16="http://schemas.microsoft.com/office/drawing/2014/main" id="{57E5642D-533F-47B5-A67A-9EDFE68E172E}"/>
              </a:ext>
            </a:extLst>
          </p:cNvPr>
          <p:cNvGraphicFramePr>
            <a:graphicFrameLocks noGrp="1"/>
          </p:cNvGraphicFramePr>
          <p:nvPr>
            <p:ph idx="1"/>
            <p:extLst>
              <p:ext uri="{D42A27DB-BD31-4B8C-83A1-F6EECF244321}">
                <p14:modId xmlns:p14="http://schemas.microsoft.com/office/powerpoint/2010/main" val="1338528476"/>
              </p:ext>
            </p:extLst>
          </p:nvPr>
        </p:nvGraphicFramePr>
        <p:xfrm>
          <a:off x="107504" y="2852936"/>
          <a:ext cx="8939295" cy="3655372"/>
        </p:xfrm>
        <a:graphic>
          <a:graphicData uri="http://schemas.openxmlformats.org/drawingml/2006/table">
            <a:tbl>
              <a:tblPr firstRow="1" bandRow="1">
                <a:tableStyleId>{5C22544A-7EE6-4342-B048-85BDC9FD1C3A}</a:tableStyleId>
              </a:tblPr>
              <a:tblGrid>
                <a:gridCol w="1787859">
                  <a:extLst>
                    <a:ext uri="{9D8B030D-6E8A-4147-A177-3AD203B41FA5}">
                      <a16:colId xmlns:a16="http://schemas.microsoft.com/office/drawing/2014/main" val="742634235"/>
                    </a:ext>
                  </a:extLst>
                </a:gridCol>
                <a:gridCol w="1787859">
                  <a:extLst>
                    <a:ext uri="{9D8B030D-6E8A-4147-A177-3AD203B41FA5}">
                      <a16:colId xmlns:a16="http://schemas.microsoft.com/office/drawing/2014/main" val="1516296063"/>
                    </a:ext>
                  </a:extLst>
                </a:gridCol>
                <a:gridCol w="1968898">
                  <a:extLst>
                    <a:ext uri="{9D8B030D-6E8A-4147-A177-3AD203B41FA5}">
                      <a16:colId xmlns:a16="http://schemas.microsoft.com/office/drawing/2014/main" val="3656695123"/>
                    </a:ext>
                  </a:extLst>
                </a:gridCol>
                <a:gridCol w="1606820">
                  <a:extLst>
                    <a:ext uri="{9D8B030D-6E8A-4147-A177-3AD203B41FA5}">
                      <a16:colId xmlns:a16="http://schemas.microsoft.com/office/drawing/2014/main" val="579136923"/>
                    </a:ext>
                  </a:extLst>
                </a:gridCol>
                <a:gridCol w="1787859">
                  <a:extLst>
                    <a:ext uri="{9D8B030D-6E8A-4147-A177-3AD203B41FA5}">
                      <a16:colId xmlns:a16="http://schemas.microsoft.com/office/drawing/2014/main" val="165595359"/>
                    </a:ext>
                  </a:extLst>
                </a:gridCol>
              </a:tblGrid>
              <a:tr h="351845">
                <a:tc>
                  <a:txBody>
                    <a:bodyPr/>
                    <a:lstStyle/>
                    <a:p>
                      <a:pPr algn="ctr"/>
                      <a:r>
                        <a:rPr lang="en-US" dirty="0"/>
                        <a:t>STEP 1</a:t>
                      </a:r>
                      <a:endParaRPr lang="en-GB" dirty="0"/>
                    </a:p>
                  </a:txBody>
                  <a:tcPr/>
                </a:tc>
                <a:tc>
                  <a:txBody>
                    <a:bodyPr/>
                    <a:lstStyle/>
                    <a:p>
                      <a:pPr algn="ctr"/>
                      <a:r>
                        <a:rPr lang="en-US" dirty="0"/>
                        <a:t>STEP 2</a:t>
                      </a:r>
                      <a:endParaRPr lang="en-GB" dirty="0"/>
                    </a:p>
                  </a:txBody>
                  <a:tcPr/>
                </a:tc>
                <a:tc>
                  <a:txBody>
                    <a:bodyPr/>
                    <a:lstStyle/>
                    <a:p>
                      <a:pPr algn="ctr"/>
                      <a:r>
                        <a:rPr lang="en-US" dirty="0"/>
                        <a:t>STEP 3</a:t>
                      </a:r>
                      <a:endParaRPr lang="en-GB" dirty="0"/>
                    </a:p>
                  </a:txBody>
                  <a:tcPr/>
                </a:tc>
                <a:tc>
                  <a:txBody>
                    <a:bodyPr/>
                    <a:lstStyle/>
                    <a:p>
                      <a:pPr algn="ctr"/>
                      <a:r>
                        <a:rPr lang="en-US" dirty="0"/>
                        <a:t>STEP 4</a:t>
                      </a:r>
                      <a:endParaRPr lang="en-GB"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STEP 5</a:t>
                      </a:r>
                      <a:endParaRPr lang="en-GB" dirty="0"/>
                    </a:p>
                  </a:txBody>
                  <a:tcPr/>
                </a:tc>
                <a:extLst>
                  <a:ext uri="{0D108BD9-81ED-4DB2-BD59-A6C34878D82A}">
                    <a16:rowId xmlns:a16="http://schemas.microsoft.com/office/drawing/2014/main" val="1962963490"/>
                  </a:ext>
                </a:extLst>
              </a:tr>
              <a:tr h="3289612">
                <a:tc>
                  <a:txBody>
                    <a:bodyPr/>
                    <a:lstStyle/>
                    <a:p>
                      <a:pPr marL="0" indent="0">
                        <a:buFont typeface="Arial" panose="020B0604020202020204" pitchFamily="34" charset="0"/>
                        <a:buNone/>
                      </a:pPr>
                      <a:r>
                        <a:rPr lang="en-US" sz="1200" b="1" i="1" dirty="0">
                          <a:solidFill>
                            <a:schemeClr val="tx1">
                              <a:lumMod val="65000"/>
                              <a:lumOff val="35000"/>
                            </a:schemeClr>
                          </a:solidFill>
                        </a:rPr>
                        <a:t>Tool:</a:t>
                      </a:r>
                    </a:p>
                    <a:p>
                      <a:pPr marL="0" indent="0">
                        <a:buFont typeface="Arial" panose="020B0604020202020204" pitchFamily="34" charset="0"/>
                        <a:buNone/>
                      </a:pPr>
                      <a:r>
                        <a:rPr lang="en-US" sz="1200" dirty="0">
                          <a:solidFill>
                            <a:schemeClr val="tx1">
                              <a:lumMod val="65000"/>
                              <a:lumOff val="35000"/>
                            </a:schemeClr>
                          </a:solidFill>
                        </a:rPr>
                        <a:t>Drill </a:t>
                      </a:r>
                      <a:r>
                        <a:rPr lang="en-US" sz="1200" dirty="0">
                          <a:solidFill>
                            <a:schemeClr val="tx1">
                              <a:lumMod val="65000"/>
                              <a:lumOff val="35000"/>
                            </a:schemeClr>
                          </a:solidFill>
                          <a:latin typeface="Arial" panose="020B0604020202020204" pitchFamily="34" charset="0"/>
                          <a:cs typeface="Arial" panose="020B0604020202020204" pitchFamily="34" charset="0"/>
                        </a:rPr>
                        <a:t>ø</a:t>
                      </a:r>
                      <a:r>
                        <a:rPr lang="en-US" sz="1200" dirty="0">
                          <a:solidFill>
                            <a:schemeClr val="tx1">
                              <a:lumMod val="65000"/>
                              <a:lumOff val="35000"/>
                            </a:schemeClr>
                          </a:solidFill>
                        </a:rPr>
                        <a:t>16</a:t>
                      </a:r>
                    </a:p>
                    <a:p>
                      <a:pPr marL="0" indent="0">
                        <a:buFont typeface="Arial" panose="020B0604020202020204" pitchFamily="34" charset="0"/>
                        <a:buNone/>
                      </a:pPr>
                      <a:r>
                        <a:rPr lang="en-US" sz="1200" b="1" i="1" dirty="0">
                          <a:solidFill>
                            <a:schemeClr val="tx1">
                              <a:lumMod val="65000"/>
                              <a:lumOff val="35000"/>
                            </a:schemeClr>
                          </a:solidFill>
                        </a:rPr>
                        <a:t>Cutting speed:</a:t>
                      </a:r>
                    </a:p>
                    <a:p>
                      <a:pPr marL="0" indent="0">
                        <a:buFont typeface="Arial" panose="020B0604020202020204" pitchFamily="34" charset="0"/>
                        <a:buNone/>
                      </a:pPr>
                      <a:r>
                        <a:rPr lang="en-US" sz="1200" dirty="0">
                          <a:solidFill>
                            <a:schemeClr val="tx1">
                              <a:lumMod val="65000"/>
                              <a:lumOff val="35000"/>
                            </a:schemeClr>
                          </a:solidFill>
                        </a:rPr>
                        <a:t>200 rpm on 10mm </a:t>
                      </a:r>
                    </a:p>
                    <a:p>
                      <a:pPr marL="0" indent="0">
                        <a:buFont typeface="Arial" panose="020B0604020202020204" pitchFamily="34" charset="0"/>
                        <a:buNone/>
                      </a:pPr>
                      <a:r>
                        <a:rPr lang="en-US" sz="1200" dirty="0">
                          <a:solidFill>
                            <a:schemeClr val="tx1">
                              <a:lumMod val="65000"/>
                              <a:lumOff val="35000"/>
                            </a:schemeClr>
                          </a:solidFill>
                        </a:rPr>
                        <a:t>then 400 rpm</a:t>
                      </a:r>
                    </a:p>
                    <a:p>
                      <a:pPr marL="0" indent="0">
                        <a:buFont typeface="Arial" panose="020B0604020202020204" pitchFamily="34" charset="0"/>
                        <a:buNone/>
                      </a:pPr>
                      <a:r>
                        <a:rPr lang="en-US" sz="1200" b="1" i="1" dirty="0">
                          <a:solidFill>
                            <a:schemeClr val="tx1">
                              <a:lumMod val="65000"/>
                              <a:lumOff val="35000"/>
                            </a:schemeClr>
                          </a:solidFill>
                        </a:rPr>
                        <a:t>Depth:</a:t>
                      </a:r>
                    </a:p>
                    <a:p>
                      <a:pPr marL="0" indent="0">
                        <a:buFont typeface="Arial" panose="020B0604020202020204" pitchFamily="34" charset="0"/>
                        <a:buNone/>
                      </a:pPr>
                      <a:r>
                        <a:rPr lang="en-US" sz="1200" dirty="0">
                          <a:solidFill>
                            <a:schemeClr val="tx1">
                              <a:lumMod val="65000"/>
                              <a:lumOff val="35000"/>
                            </a:schemeClr>
                          </a:solidFill>
                        </a:rPr>
                        <a:t>36.5</a:t>
                      </a:r>
                      <a:r>
                        <a:rPr lang="en-US" sz="1200" baseline="0" dirty="0">
                          <a:solidFill>
                            <a:schemeClr val="tx1">
                              <a:lumMod val="65000"/>
                              <a:lumOff val="35000"/>
                            </a:schemeClr>
                          </a:solidFill>
                        </a:rPr>
                        <a:t> mm</a:t>
                      </a:r>
                    </a:p>
                    <a:p>
                      <a:pPr marL="0" indent="0">
                        <a:buFont typeface="Arial" panose="020B0604020202020204" pitchFamily="34" charset="0"/>
                        <a:buNone/>
                      </a:pPr>
                      <a:endParaRPr lang="en-GB" sz="1200" dirty="0">
                        <a:solidFill>
                          <a:schemeClr val="tx1">
                            <a:lumMod val="65000"/>
                            <a:lumOff val="35000"/>
                          </a:schemeClr>
                        </a:solidFill>
                      </a:endParaRPr>
                    </a:p>
                  </a:txBody>
                  <a:tcPr/>
                </a:tc>
                <a:tc>
                  <a:txBody>
                    <a:bodyPr/>
                    <a:lstStyle/>
                    <a:p>
                      <a:pPr marL="0" indent="0">
                        <a:buFont typeface="Arial" panose="020B0604020202020204" pitchFamily="34" charset="0"/>
                        <a:buNone/>
                      </a:pPr>
                      <a:r>
                        <a:rPr lang="en-US" sz="1200" b="1" i="1" dirty="0">
                          <a:solidFill>
                            <a:schemeClr val="tx1">
                              <a:lumMod val="65000"/>
                              <a:lumOff val="35000"/>
                            </a:schemeClr>
                          </a:solidFill>
                          <a:latin typeface="+mj-lt"/>
                        </a:rPr>
                        <a:t>Tool:</a:t>
                      </a:r>
                    </a:p>
                    <a:p>
                      <a:pPr marL="0" indent="0">
                        <a:buFont typeface="Arial" panose="020B0604020202020204" pitchFamily="34" charset="0"/>
                        <a:buNone/>
                      </a:pPr>
                      <a:r>
                        <a:rPr lang="en-US" sz="1200" dirty="0">
                          <a:solidFill>
                            <a:schemeClr val="tx1">
                              <a:lumMod val="65000"/>
                              <a:lumOff val="35000"/>
                            </a:schemeClr>
                          </a:solidFill>
                          <a:latin typeface="+mj-lt"/>
                        </a:rPr>
                        <a:t>Milling</a:t>
                      </a:r>
                      <a:r>
                        <a:rPr lang="en-US" sz="1200" baseline="0" dirty="0">
                          <a:solidFill>
                            <a:schemeClr val="tx1">
                              <a:lumMod val="65000"/>
                              <a:lumOff val="35000"/>
                            </a:schemeClr>
                          </a:solidFill>
                          <a:latin typeface="+mj-lt"/>
                        </a:rPr>
                        <a:t> cutter</a:t>
                      </a:r>
                      <a:r>
                        <a:rPr lang="en-US" sz="1200" dirty="0">
                          <a:solidFill>
                            <a:schemeClr val="tx1">
                              <a:lumMod val="65000"/>
                              <a:lumOff val="35000"/>
                            </a:schemeClr>
                          </a:solidFill>
                          <a:latin typeface="+mj-lt"/>
                        </a:rPr>
                        <a:t> </a:t>
                      </a:r>
                      <a:r>
                        <a:rPr lang="en-US" sz="1200" dirty="0">
                          <a:solidFill>
                            <a:schemeClr val="tx1">
                              <a:lumMod val="65000"/>
                              <a:lumOff val="35000"/>
                            </a:schemeClr>
                          </a:solidFill>
                          <a:latin typeface="+mj-lt"/>
                          <a:cs typeface="Calibri" panose="020F0502020204030204" pitchFamily="34" charset="0"/>
                        </a:rPr>
                        <a:t>ø</a:t>
                      </a:r>
                      <a:r>
                        <a:rPr lang="en-US" sz="1200" dirty="0">
                          <a:solidFill>
                            <a:schemeClr val="tx1">
                              <a:lumMod val="65000"/>
                              <a:lumOff val="35000"/>
                            </a:schemeClr>
                          </a:solidFill>
                          <a:latin typeface="+mj-lt"/>
                        </a:rPr>
                        <a:t>16</a:t>
                      </a:r>
                      <a:r>
                        <a:rPr lang="en-US" sz="1200" baseline="0" dirty="0">
                          <a:solidFill>
                            <a:schemeClr val="tx1">
                              <a:lumMod val="65000"/>
                              <a:lumOff val="35000"/>
                            </a:schemeClr>
                          </a:solidFill>
                          <a:latin typeface="+mj-lt"/>
                        </a:rPr>
                        <a:t> </a:t>
                      </a:r>
                      <a:r>
                        <a:rPr lang="en-US" sz="1200" dirty="0">
                          <a:solidFill>
                            <a:schemeClr val="tx1">
                              <a:lumMod val="65000"/>
                              <a:lumOff val="35000"/>
                            </a:schemeClr>
                          </a:solidFill>
                          <a:latin typeface="+mj-lt"/>
                        </a:rPr>
                        <a:t>with</a:t>
                      </a:r>
                      <a:r>
                        <a:rPr lang="en-US" sz="1200" baseline="0" dirty="0">
                          <a:solidFill>
                            <a:schemeClr val="tx1">
                              <a:lumMod val="65000"/>
                              <a:lumOff val="35000"/>
                            </a:schemeClr>
                          </a:solidFill>
                          <a:latin typeface="+mj-lt"/>
                        </a:rPr>
                        <a:t> central cut</a:t>
                      </a:r>
                      <a:endParaRPr lang="en-US" sz="1200" dirty="0">
                        <a:solidFill>
                          <a:schemeClr val="tx1">
                            <a:lumMod val="65000"/>
                            <a:lumOff val="35000"/>
                          </a:schemeClr>
                        </a:solidFill>
                        <a:latin typeface="+mj-lt"/>
                      </a:endParaRPr>
                    </a:p>
                    <a:p>
                      <a:pPr marL="0" indent="0">
                        <a:buFont typeface="Arial" panose="020B0604020202020204" pitchFamily="34" charset="0"/>
                        <a:buNone/>
                      </a:pPr>
                      <a:r>
                        <a:rPr lang="en-US" sz="1200" b="1" i="1" dirty="0">
                          <a:solidFill>
                            <a:schemeClr val="tx1">
                              <a:lumMod val="65000"/>
                              <a:lumOff val="35000"/>
                            </a:schemeClr>
                          </a:solidFill>
                          <a:latin typeface="+mj-lt"/>
                        </a:rPr>
                        <a:t>Cutting speed:</a:t>
                      </a:r>
                    </a:p>
                    <a:p>
                      <a:pPr marL="0" indent="0">
                        <a:buFont typeface="Arial" panose="020B0604020202020204" pitchFamily="34" charset="0"/>
                        <a:buNone/>
                      </a:pPr>
                      <a:r>
                        <a:rPr lang="en-US" sz="1200" dirty="0">
                          <a:solidFill>
                            <a:schemeClr val="tx1">
                              <a:lumMod val="65000"/>
                              <a:lumOff val="35000"/>
                            </a:schemeClr>
                          </a:solidFill>
                          <a:latin typeface="+mj-lt"/>
                        </a:rPr>
                        <a:t>250 rpm</a:t>
                      </a:r>
                    </a:p>
                    <a:p>
                      <a:pPr marL="0" indent="0">
                        <a:buFont typeface="Arial" panose="020B0604020202020204" pitchFamily="34" charset="0"/>
                        <a:buNone/>
                      </a:pPr>
                      <a:r>
                        <a:rPr lang="en-US" sz="1200" b="1" i="1" dirty="0">
                          <a:solidFill>
                            <a:schemeClr val="tx1">
                              <a:lumMod val="65000"/>
                              <a:lumOff val="35000"/>
                            </a:schemeClr>
                          </a:solidFill>
                          <a:latin typeface="+mj-lt"/>
                        </a:rPr>
                        <a:t>Depth:</a:t>
                      </a:r>
                    </a:p>
                    <a:p>
                      <a:pPr marL="0" indent="0">
                        <a:buFont typeface="Arial" panose="020B0604020202020204" pitchFamily="34" charset="0"/>
                        <a:buNone/>
                      </a:pPr>
                      <a:r>
                        <a:rPr lang="en-US" sz="1200" dirty="0">
                          <a:solidFill>
                            <a:schemeClr val="tx1">
                              <a:lumMod val="65000"/>
                              <a:lumOff val="35000"/>
                            </a:schemeClr>
                          </a:solidFill>
                          <a:latin typeface="+mj-lt"/>
                        </a:rPr>
                        <a:t>37</a:t>
                      </a:r>
                      <a:r>
                        <a:rPr lang="en-US" sz="1200" baseline="0" dirty="0">
                          <a:solidFill>
                            <a:schemeClr val="tx1">
                              <a:lumMod val="65000"/>
                              <a:lumOff val="35000"/>
                            </a:schemeClr>
                          </a:solidFill>
                          <a:latin typeface="+mj-lt"/>
                        </a:rPr>
                        <a:t> mm</a:t>
                      </a:r>
                      <a:endParaRPr lang="en-GB" sz="1200" dirty="0">
                        <a:solidFill>
                          <a:schemeClr val="tx1">
                            <a:lumMod val="65000"/>
                            <a:lumOff val="35000"/>
                          </a:schemeClr>
                        </a:solidFill>
                        <a:latin typeface="+mj-lt"/>
                      </a:endParaRPr>
                    </a:p>
                    <a:p>
                      <a:endParaRPr lang="en-GB" dirty="0">
                        <a:solidFill>
                          <a:schemeClr val="tx1">
                            <a:lumMod val="65000"/>
                            <a:lumOff val="35000"/>
                          </a:schemeClr>
                        </a:solidFill>
                      </a:endParaRPr>
                    </a:p>
                  </a:txBody>
                  <a:tcPr/>
                </a:tc>
                <a:tc>
                  <a:txBody>
                    <a:bodyPr/>
                    <a:lstStyle/>
                    <a:p>
                      <a:pPr marL="0" indent="0">
                        <a:buFont typeface="Arial" panose="020B0604020202020204" pitchFamily="34" charset="0"/>
                        <a:buNone/>
                      </a:pPr>
                      <a:r>
                        <a:rPr lang="en-US" sz="1200" b="1" i="1" dirty="0">
                          <a:solidFill>
                            <a:schemeClr val="tx1">
                              <a:lumMod val="65000"/>
                              <a:lumOff val="35000"/>
                            </a:schemeClr>
                          </a:solidFill>
                          <a:latin typeface="+mj-lt"/>
                        </a:rPr>
                        <a:t>Tool:</a:t>
                      </a:r>
                    </a:p>
                    <a:p>
                      <a:pPr marL="0" indent="0">
                        <a:buFont typeface="Arial" panose="020B0604020202020204" pitchFamily="34" charset="0"/>
                        <a:buNone/>
                      </a:pPr>
                      <a:r>
                        <a:rPr lang="en-US" sz="1200" b="0" i="0" dirty="0">
                          <a:solidFill>
                            <a:schemeClr val="tx1">
                              <a:lumMod val="65000"/>
                              <a:lumOff val="35000"/>
                            </a:schemeClr>
                          </a:solidFill>
                          <a:latin typeface="+mj-lt"/>
                        </a:rPr>
                        <a:t>Counterbore </a:t>
                      </a:r>
                      <a:r>
                        <a:rPr lang="en-US" sz="1200" b="0" i="0" dirty="0">
                          <a:solidFill>
                            <a:schemeClr val="tx1">
                              <a:lumMod val="65000"/>
                              <a:lumOff val="35000"/>
                            </a:schemeClr>
                          </a:solidFill>
                          <a:latin typeface="+mj-lt"/>
                          <a:cs typeface="Calibri" panose="020F0502020204030204" pitchFamily="34" charset="0"/>
                        </a:rPr>
                        <a:t>ø</a:t>
                      </a:r>
                      <a:r>
                        <a:rPr lang="en-US" sz="1200" b="0" i="0" dirty="0">
                          <a:solidFill>
                            <a:schemeClr val="tx1">
                              <a:lumMod val="65000"/>
                              <a:lumOff val="35000"/>
                            </a:schemeClr>
                          </a:solidFill>
                          <a:latin typeface="+mj-lt"/>
                        </a:rPr>
                        <a:t>29</a:t>
                      </a:r>
                      <a:r>
                        <a:rPr lang="en-US" sz="1200" b="0" i="0" baseline="0" dirty="0">
                          <a:solidFill>
                            <a:schemeClr val="tx1">
                              <a:lumMod val="65000"/>
                              <a:lumOff val="35000"/>
                            </a:schemeClr>
                          </a:solidFill>
                          <a:latin typeface="+mj-lt"/>
                        </a:rPr>
                        <a:t> </a:t>
                      </a:r>
                      <a:r>
                        <a:rPr lang="en-US" sz="1200" dirty="0">
                          <a:solidFill>
                            <a:schemeClr val="tx1">
                              <a:lumMod val="65000"/>
                              <a:lumOff val="35000"/>
                            </a:schemeClr>
                          </a:solidFill>
                          <a:latin typeface="+mj-lt"/>
                        </a:rPr>
                        <a:t>with centering </a:t>
                      </a:r>
                      <a:r>
                        <a:rPr lang="en-US" sz="1200" dirty="0">
                          <a:solidFill>
                            <a:schemeClr val="tx1">
                              <a:lumMod val="65000"/>
                              <a:lumOff val="35000"/>
                            </a:schemeClr>
                          </a:solidFill>
                          <a:latin typeface="+mj-lt"/>
                          <a:cs typeface="Calibri" panose="020F0502020204030204" pitchFamily="34" charset="0"/>
                        </a:rPr>
                        <a:t>ø16</a:t>
                      </a:r>
                      <a:r>
                        <a:rPr lang="en-US" sz="1200" baseline="0" dirty="0">
                          <a:solidFill>
                            <a:schemeClr val="tx1">
                              <a:lumMod val="65000"/>
                              <a:lumOff val="35000"/>
                            </a:schemeClr>
                          </a:solidFill>
                          <a:latin typeface="+mj-lt"/>
                          <a:cs typeface="Calibri" panose="020F0502020204030204" pitchFamily="34" charset="0"/>
                        </a:rPr>
                        <a:t> and 35mm length</a:t>
                      </a:r>
                      <a:endParaRPr lang="en-US" sz="1200" dirty="0">
                        <a:solidFill>
                          <a:schemeClr val="tx1">
                            <a:lumMod val="65000"/>
                            <a:lumOff val="35000"/>
                          </a:schemeClr>
                        </a:solidFill>
                        <a:latin typeface="+mj-lt"/>
                      </a:endParaRPr>
                    </a:p>
                    <a:p>
                      <a:pPr marL="0" indent="0">
                        <a:buFont typeface="Arial" panose="020B0604020202020204" pitchFamily="34" charset="0"/>
                        <a:buNone/>
                      </a:pPr>
                      <a:r>
                        <a:rPr lang="en-US" sz="1200" b="1" i="1" dirty="0">
                          <a:solidFill>
                            <a:schemeClr val="tx1">
                              <a:lumMod val="65000"/>
                              <a:lumOff val="35000"/>
                            </a:schemeClr>
                          </a:solidFill>
                          <a:latin typeface="+mj-lt"/>
                        </a:rPr>
                        <a:t>Cutting speed:</a:t>
                      </a:r>
                    </a:p>
                    <a:p>
                      <a:pPr marL="0" indent="0">
                        <a:buFont typeface="Arial" panose="020B0604020202020204" pitchFamily="34" charset="0"/>
                        <a:buNone/>
                      </a:pPr>
                      <a:r>
                        <a:rPr lang="en-US" sz="1200" dirty="0">
                          <a:solidFill>
                            <a:schemeClr val="tx1">
                              <a:lumMod val="65000"/>
                              <a:lumOff val="35000"/>
                            </a:schemeClr>
                          </a:solidFill>
                          <a:latin typeface="+mj-lt"/>
                        </a:rPr>
                        <a:t>250 rpm</a:t>
                      </a:r>
                    </a:p>
                    <a:p>
                      <a:pPr marL="0" indent="0">
                        <a:buFont typeface="Arial" panose="020B0604020202020204" pitchFamily="34" charset="0"/>
                        <a:buNone/>
                      </a:pPr>
                      <a:r>
                        <a:rPr lang="en-US" sz="1200" b="1" i="1" dirty="0">
                          <a:solidFill>
                            <a:schemeClr val="tx1">
                              <a:lumMod val="65000"/>
                              <a:lumOff val="35000"/>
                            </a:schemeClr>
                          </a:solidFill>
                          <a:latin typeface="+mj-lt"/>
                        </a:rPr>
                        <a:t>Depth:</a:t>
                      </a:r>
                    </a:p>
                    <a:p>
                      <a:pPr marL="0" indent="0">
                        <a:buFont typeface="Arial" panose="020B0604020202020204" pitchFamily="34" charset="0"/>
                        <a:buNone/>
                      </a:pPr>
                      <a:r>
                        <a:rPr lang="en-US" sz="1200" dirty="0">
                          <a:solidFill>
                            <a:schemeClr val="tx1">
                              <a:lumMod val="65000"/>
                              <a:lumOff val="35000"/>
                            </a:schemeClr>
                          </a:solidFill>
                          <a:latin typeface="+mj-lt"/>
                        </a:rPr>
                        <a:t>33</a:t>
                      </a:r>
                      <a:r>
                        <a:rPr lang="en-US" sz="1200" baseline="0" dirty="0">
                          <a:solidFill>
                            <a:schemeClr val="tx1">
                              <a:lumMod val="65000"/>
                              <a:lumOff val="35000"/>
                            </a:schemeClr>
                          </a:solidFill>
                          <a:latin typeface="+mj-lt"/>
                        </a:rPr>
                        <a:t>mm, then remove centering and go to 37mm</a:t>
                      </a:r>
                      <a:endParaRPr lang="en-GB" sz="1200" dirty="0">
                        <a:solidFill>
                          <a:schemeClr val="tx1">
                            <a:lumMod val="65000"/>
                            <a:lumOff val="35000"/>
                          </a:schemeClr>
                        </a:solidFill>
                        <a:latin typeface="+mj-lt"/>
                      </a:endParaRPr>
                    </a:p>
                    <a:p>
                      <a:endParaRPr lang="en-GB" dirty="0">
                        <a:solidFill>
                          <a:schemeClr val="tx1">
                            <a:lumMod val="65000"/>
                            <a:lumOff val="35000"/>
                          </a:schemeClr>
                        </a:solidFill>
                      </a:endParaRPr>
                    </a:p>
                  </a:txBody>
                  <a:tcPr/>
                </a:tc>
                <a:tc>
                  <a:txBody>
                    <a:bodyPr/>
                    <a:lstStyle/>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Tool:</a:t>
                      </a:r>
                    </a:p>
                    <a:p>
                      <a:pPr marL="0" indent="0">
                        <a:buFont typeface="Arial" panose="020B0604020202020204" pitchFamily="34" charset="0"/>
                        <a:buNone/>
                      </a:pPr>
                      <a:r>
                        <a:rPr lang="en-US" sz="1200" b="0" i="0" kern="1200" dirty="0">
                          <a:solidFill>
                            <a:schemeClr val="tx1">
                              <a:lumMod val="65000"/>
                              <a:lumOff val="35000"/>
                            </a:schemeClr>
                          </a:solidFill>
                          <a:latin typeface="+mn-lt"/>
                          <a:ea typeface="+mn-ea"/>
                          <a:cs typeface="+mn-cs"/>
                        </a:rPr>
                        <a:t>Reamer </a:t>
                      </a:r>
                      <a:r>
                        <a:rPr lang="en-US" sz="1200" b="0" i="0" kern="1200" dirty="0">
                          <a:solidFill>
                            <a:schemeClr val="tx1">
                              <a:lumMod val="65000"/>
                              <a:lumOff val="35000"/>
                            </a:schemeClr>
                          </a:solidFill>
                          <a:latin typeface="Arial" panose="020B0604020202020204" pitchFamily="34" charset="0"/>
                          <a:ea typeface="+mn-ea"/>
                          <a:cs typeface="Arial" panose="020B0604020202020204" pitchFamily="34" charset="0"/>
                        </a:rPr>
                        <a:t>ø</a:t>
                      </a:r>
                      <a:r>
                        <a:rPr lang="en-US" sz="1200" b="0" i="0" kern="1200" dirty="0">
                          <a:solidFill>
                            <a:schemeClr val="tx1">
                              <a:lumMod val="65000"/>
                              <a:lumOff val="35000"/>
                            </a:schemeClr>
                          </a:solidFill>
                          <a:latin typeface="+mn-lt"/>
                          <a:ea typeface="+mn-ea"/>
                          <a:cs typeface="+mn-cs"/>
                        </a:rPr>
                        <a:t>30H7</a:t>
                      </a:r>
                      <a:endParaRPr lang="en-US" sz="1200" kern="1200" dirty="0">
                        <a:solidFill>
                          <a:schemeClr val="tx1">
                            <a:lumMod val="65000"/>
                            <a:lumOff val="35000"/>
                          </a:schemeClr>
                        </a:solidFill>
                        <a:latin typeface="+mn-lt"/>
                        <a:ea typeface="+mn-ea"/>
                        <a:cs typeface="+mn-cs"/>
                      </a:endParaRPr>
                    </a:p>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Cutting speed:</a:t>
                      </a:r>
                    </a:p>
                    <a:p>
                      <a:pPr marL="0" indent="0">
                        <a:buFont typeface="Arial" panose="020B0604020202020204" pitchFamily="34" charset="0"/>
                        <a:buNone/>
                      </a:pPr>
                      <a:r>
                        <a:rPr lang="en-US" sz="1200" kern="1200" dirty="0">
                          <a:solidFill>
                            <a:schemeClr val="tx1">
                              <a:lumMod val="65000"/>
                              <a:lumOff val="35000"/>
                            </a:schemeClr>
                          </a:solidFill>
                          <a:latin typeface="+mn-lt"/>
                          <a:ea typeface="+mn-ea"/>
                          <a:cs typeface="+mn-cs"/>
                        </a:rPr>
                        <a:t>80 rpm</a:t>
                      </a:r>
                    </a:p>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Depth:</a:t>
                      </a:r>
                    </a:p>
                    <a:p>
                      <a:pPr marL="0" indent="0">
                        <a:buFont typeface="Arial" panose="020B0604020202020204" pitchFamily="34" charset="0"/>
                        <a:buNone/>
                      </a:pPr>
                      <a:r>
                        <a:rPr lang="en-US" sz="1200" kern="1200" dirty="0">
                          <a:solidFill>
                            <a:schemeClr val="tx1">
                              <a:lumMod val="65000"/>
                              <a:lumOff val="35000"/>
                            </a:schemeClr>
                          </a:solidFill>
                          <a:latin typeface="+mn-lt"/>
                          <a:ea typeface="+mn-ea"/>
                          <a:cs typeface="+mn-cs"/>
                        </a:rPr>
                        <a:t>max</a:t>
                      </a:r>
                      <a:endParaRPr lang="en-GB" sz="1200" kern="1200" dirty="0">
                        <a:solidFill>
                          <a:schemeClr val="tx1">
                            <a:lumMod val="65000"/>
                            <a:lumOff val="35000"/>
                          </a:schemeClr>
                        </a:solidFill>
                        <a:latin typeface="+mn-lt"/>
                        <a:ea typeface="+mn-ea"/>
                        <a:cs typeface="+mn-cs"/>
                      </a:endParaRPr>
                    </a:p>
                    <a:p>
                      <a:endParaRPr lang="en-GB" dirty="0">
                        <a:solidFill>
                          <a:schemeClr val="tx1">
                            <a:lumMod val="65000"/>
                            <a:lumOff val="35000"/>
                          </a:schemeClr>
                        </a:solidFill>
                      </a:endParaRPr>
                    </a:p>
                  </a:txBody>
                  <a:tcPr/>
                </a:tc>
                <a:tc>
                  <a:txBody>
                    <a:bodyPr/>
                    <a:lstStyle/>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Tool:</a:t>
                      </a:r>
                    </a:p>
                    <a:p>
                      <a:pPr marL="0" indent="0">
                        <a:buFont typeface="Arial" panose="020B0604020202020204" pitchFamily="34" charset="0"/>
                        <a:buNone/>
                      </a:pPr>
                      <a:r>
                        <a:rPr lang="en-US" sz="1200" b="0" i="0" kern="1200" dirty="0">
                          <a:solidFill>
                            <a:schemeClr val="tx1">
                              <a:lumMod val="65000"/>
                              <a:lumOff val="35000"/>
                            </a:schemeClr>
                          </a:solidFill>
                          <a:latin typeface="+mn-lt"/>
                          <a:ea typeface="+mn-ea"/>
                          <a:cs typeface="+mn-cs"/>
                        </a:rPr>
                        <a:t>Counterbore </a:t>
                      </a:r>
                      <a:r>
                        <a:rPr lang="en-US" sz="1200" b="0" i="0" kern="1200" dirty="0">
                          <a:solidFill>
                            <a:schemeClr val="tx1">
                              <a:lumMod val="65000"/>
                              <a:lumOff val="35000"/>
                            </a:schemeClr>
                          </a:solidFill>
                          <a:latin typeface="+mn-lt"/>
                          <a:ea typeface="+mn-ea"/>
                          <a:cs typeface="Calibri" panose="020F0502020204030204" pitchFamily="34" charset="0"/>
                        </a:rPr>
                        <a:t>ø</a:t>
                      </a:r>
                      <a:r>
                        <a:rPr lang="en-US" sz="1200" b="0" i="0" kern="1200" dirty="0">
                          <a:solidFill>
                            <a:schemeClr val="tx1">
                              <a:lumMod val="65000"/>
                              <a:lumOff val="35000"/>
                            </a:schemeClr>
                          </a:solidFill>
                          <a:latin typeface="+mn-lt"/>
                          <a:ea typeface="+mn-ea"/>
                          <a:cs typeface="+mn-cs"/>
                        </a:rPr>
                        <a:t>45</a:t>
                      </a:r>
                      <a:r>
                        <a:rPr lang="en-US" sz="1200" b="0" i="0" kern="1200" baseline="0" dirty="0">
                          <a:solidFill>
                            <a:schemeClr val="tx1">
                              <a:lumMod val="65000"/>
                              <a:lumOff val="35000"/>
                            </a:schemeClr>
                          </a:solidFill>
                          <a:latin typeface="+mn-lt"/>
                          <a:ea typeface="+mn-ea"/>
                          <a:cs typeface="+mn-cs"/>
                        </a:rPr>
                        <a:t> </a:t>
                      </a:r>
                      <a:r>
                        <a:rPr lang="en-US" sz="1200" kern="1200" dirty="0">
                          <a:solidFill>
                            <a:schemeClr val="tx1">
                              <a:lumMod val="65000"/>
                              <a:lumOff val="35000"/>
                            </a:schemeClr>
                          </a:solidFill>
                          <a:latin typeface="+mn-lt"/>
                          <a:ea typeface="+mn-ea"/>
                          <a:cs typeface="+mn-cs"/>
                        </a:rPr>
                        <a:t>with centering </a:t>
                      </a:r>
                      <a:r>
                        <a:rPr lang="en-US" sz="1200" kern="1200" dirty="0">
                          <a:solidFill>
                            <a:schemeClr val="tx1">
                              <a:lumMod val="65000"/>
                              <a:lumOff val="35000"/>
                            </a:schemeClr>
                          </a:solidFill>
                          <a:latin typeface="+mn-lt"/>
                          <a:ea typeface="+mn-ea"/>
                          <a:cs typeface="Calibri" panose="020F0502020204030204" pitchFamily="34" charset="0"/>
                        </a:rPr>
                        <a:t>ø30</a:t>
                      </a:r>
                      <a:r>
                        <a:rPr lang="en-US" sz="1200" kern="1200" baseline="0" dirty="0">
                          <a:solidFill>
                            <a:schemeClr val="tx1">
                              <a:lumMod val="65000"/>
                              <a:lumOff val="35000"/>
                            </a:schemeClr>
                          </a:solidFill>
                          <a:latin typeface="+mn-lt"/>
                          <a:ea typeface="+mn-ea"/>
                          <a:cs typeface="Calibri" panose="020F0502020204030204" pitchFamily="34" charset="0"/>
                        </a:rPr>
                        <a:t> </a:t>
                      </a:r>
                    </a:p>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Cutting speed:</a:t>
                      </a:r>
                    </a:p>
                    <a:p>
                      <a:pPr marL="0" indent="0">
                        <a:buFont typeface="Arial" panose="020B0604020202020204" pitchFamily="34" charset="0"/>
                        <a:buNone/>
                      </a:pPr>
                      <a:r>
                        <a:rPr lang="en-US" sz="1200" kern="1200" dirty="0">
                          <a:solidFill>
                            <a:schemeClr val="tx1">
                              <a:lumMod val="65000"/>
                              <a:lumOff val="35000"/>
                            </a:schemeClr>
                          </a:solidFill>
                          <a:latin typeface="+mn-lt"/>
                          <a:ea typeface="+mn-ea"/>
                          <a:cs typeface="+mn-cs"/>
                        </a:rPr>
                        <a:t>200 rpm</a:t>
                      </a:r>
                    </a:p>
                    <a:p>
                      <a:pPr marL="0" indent="0">
                        <a:buFont typeface="Arial" panose="020B0604020202020204" pitchFamily="34" charset="0"/>
                        <a:buNone/>
                      </a:pPr>
                      <a:r>
                        <a:rPr lang="en-US" sz="1200" b="1" i="1" kern="1200" dirty="0">
                          <a:solidFill>
                            <a:schemeClr val="tx1">
                              <a:lumMod val="65000"/>
                              <a:lumOff val="35000"/>
                            </a:schemeClr>
                          </a:solidFill>
                          <a:latin typeface="+mn-lt"/>
                          <a:ea typeface="+mn-ea"/>
                          <a:cs typeface="+mn-cs"/>
                        </a:rPr>
                        <a:t>Depth:</a:t>
                      </a:r>
                    </a:p>
                    <a:p>
                      <a:pPr marL="0" indent="0">
                        <a:buFont typeface="Arial" panose="020B0604020202020204" pitchFamily="34" charset="0"/>
                        <a:buNone/>
                      </a:pPr>
                      <a:r>
                        <a:rPr lang="en-US" sz="1200" kern="1200" baseline="0" dirty="0">
                          <a:solidFill>
                            <a:schemeClr val="tx1">
                              <a:lumMod val="65000"/>
                              <a:lumOff val="35000"/>
                            </a:schemeClr>
                          </a:solidFill>
                          <a:latin typeface="+mn-lt"/>
                          <a:ea typeface="+mn-ea"/>
                          <a:cs typeface="+mn-cs"/>
                        </a:rPr>
                        <a:t>0.5mm</a:t>
                      </a:r>
                      <a:endParaRPr lang="en-GB" dirty="0">
                        <a:solidFill>
                          <a:schemeClr val="tx1">
                            <a:lumMod val="65000"/>
                            <a:lumOff val="35000"/>
                          </a:schemeClr>
                        </a:solidFill>
                      </a:endParaRPr>
                    </a:p>
                  </a:txBody>
                  <a:tcPr/>
                </a:tc>
                <a:extLst>
                  <a:ext uri="{0D108BD9-81ED-4DB2-BD59-A6C34878D82A}">
                    <a16:rowId xmlns:a16="http://schemas.microsoft.com/office/drawing/2014/main" val="1758837645"/>
                  </a:ext>
                </a:extLst>
              </a:tr>
            </a:tbl>
          </a:graphicData>
        </a:graphic>
      </p:graphicFrame>
      <p:pic>
        <p:nvPicPr>
          <p:cNvPr id="7" name="Picture 6">
            <a:extLst>
              <a:ext uri="{FF2B5EF4-FFF2-40B4-BE49-F238E27FC236}">
                <a16:creationId xmlns:a16="http://schemas.microsoft.com/office/drawing/2014/main" id="{E3DA5F27-22E8-4D37-A7A5-8C76197433A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7565" y="5013177"/>
            <a:ext cx="1742315" cy="1306737"/>
          </a:xfrm>
          <a:prstGeom prst="rect">
            <a:avLst/>
          </a:prstGeom>
        </p:spPr>
      </p:pic>
      <p:pic>
        <p:nvPicPr>
          <p:cNvPr id="8" name="Picture 7">
            <a:extLst>
              <a:ext uri="{FF2B5EF4-FFF2-40B4-BE49-F238E27FC236}">
                <a16:creationId xmlns:a16="http://schemas.microsoft.com/office/drawing/2014/main" id="{E843FF46-058C-4D37-8734-9141D957A23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33861" y="5025252"/>
            <a:ext cx="1742315" cy="1306736"/>
          </a:xfrm>
          <a:prstGeom prst="rect">
            <a:avLst/>
          </a:prstGeom>
        </p:spPr>
      </p:pic>
      <p:pic>
        <p:nvPicPr>
          <p:cNvPr id="9" name="Picture 8">
            <a:extLst>
              <a:ext uri="{FF2B5EF4-FFF2-40B4-BE49-F238E27FC236}">
                <a16:creationId xmlns:a16="http://schemas.microsoft.com/office/drawing/2014/main" id="{31E28D4E-891B-4AC4-BB1B-6205ECA3953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00697" y="5025251"/>
            <a:ext cx="1722780" cy="1292085"/>
          </a:xfrm>
          <a:prstGeom prst="rect">
            <a:avLst/>
          </a:prstGeom>
        </p:spPr>
      </p:pic>
      <p:pic>
        <p:nvPicPr>
          <p:cNvPr id="10" name="Picture 9">
            <a:extLst>
              <a:ext uri="{FF2B5EF4-FFF2-40B4-BE49-F238E27FC236}">
                <a16:creationId xmlns:a16="http://schemas.microsoft.com/office/drawing/2014/main" id="{DEE62EEB-C44D-4F62-BD55-57BD1588221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652120" y="5013176"/>
            <a:ext cx="1560727" cy="1304161"/>
          </a:xfrm>
          <a:prstGeom prst="rect">
            <a:avLst/>
          </a:prstGeom>
        </p:spPr>
      </p:pic>
      <p:pic>
        <p:nvPicPr>
          <p:cNvPr id="11" name="Picture 10">
            <a:extLst>
              <a:ext uri="{FF2B5EF4-FFF2-40B4-BE49-F238E27FC236}">
                <a16:creationId xmlns:a16="http://schemas.microsoft.com/office/drawing/2014/main" id="{B6C7B869-023B-4D74-8051-348A25713E8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82130" y="5015752"/>
            <a:ext cx="1738883" cy="1304162"/>
          </a:xfrm>
          <a:prstGeom prst="rect">
            <a:avLst/>
          </a:prstGeom>
        </p:spPr>
      </p:pic>
      <p:pic>
        <p:nvPicPr>
          <p:cNvPr id="12" name="Content Placeholder 6">
            <a:extLst>
              <a:ext uri="{FF2B5EF4-FFF2-40B4-BE49-F238E27FC236}">
                <a16:creationId xmlns:a16="http://schemas.microsoft.com/office/drawing/2014/main" id="{984A1B76-C9B6-4775-BB1E-8E6D1AD00E0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12000" y="980727"/>
            <a:ext cx="2551121" cy="1702261"/>
          </a:xfrm>
          <a:prstGeom prst="rect">
            <a:avLst/>
          </a:prstGeom>
        </p:spPr>
      </p:pic>
      <p:sp>
        <p:nvSpPr>
          <p:cNvPr id="13" name="Content Placeholder 7">
            <a:extLst>
              <a:ext uri="{FF2B5EF4-FFF2-40B4-BE49-F238E27FC236}">
                <a16:creationId xmlns:a16="http://schemas.microsoft.com/office/drawing/2014/main" id="{2CA09BC4-3714-48A4-BAD4-42CCA3B67196}"/>
              </a:ext>
            </a:extLst>
          </p:cNvPr>
          <p:cNvSpPr txBox="1">
            <a:spLocks/>
          </p:cNvSpPr>
          <p:nvPr/>
        </p:nvSpPr>
        <p:spPr>
          <a:xfrm>
            <a:off x="3286860" y="1516467"/>
            <a:ext cx="5388042" cy="720001"/>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0975" indent="-180975"/>
            <a:r>
              <a:rPr lang="en-US" sz="1800" dirty="0"/>
              <a:t>Check parallelism magnet / y axis of the machine</a:t>
            </a:r>
          </a:p>
          <a:p>
            <a:pPr marL="180975" indent="-180975"/>
            <a:r>
              <a:rPr lang="en-US" sz="1800" dirty="0"/>
              <a:t>Centering in the existing thread with a 6.8mm drill</a:t>
            </a:r>
            <a:endParaRPr lang="en-GB" sz="1800" dirty="0"/>
          </a:p>
        </p:txBody>
      </p:sp>
      <p:sp>
        <p:nvSpPr>
          <p:cNvPr id="15" name="Content Placeholder 7">
            <a:extLst>
              <a:ext uri="{FF2B5EF4-FFF2-40B4-BE49-F238E27FC236}">
                <a16:creationId xmlns:a16="http://schemas.microsoft.com/office/drawing/2014/main" id="{F9ED03B5-83E2-4F4F-8E28-15075862370B}"/>
              </a:ext>
            </a:extLst>
          </p:cNvPr>
          <p:cNvSpPr txBox="1">
            <a:spLocks/>
          </p:cNvSpPr>
          <p:nvPr/>
        </p:nvSpPr>
        <p:spPr>
          <a:xfrm>
            <a:off x="6148366" y="993456"/>
            <a:ext cx="2128961" cy="262204"/>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i="1" dirty="0">
                <a:solidFill>
                  <a:schemeClr val="tx1">
                    <a:lumMod val="65000"/>
                    <a:lumOff val="35000"/>
                  </a:schemeClr>
                </a:solidFill>
              </a:rPr>
              <a:t>Tested on MQXFS7</a:t>
            </a:r>
            <a:endParaRPr lang="en-GB" sz="1800" i="1" dirty="0">
              <a:solidFill>
                <a:schemeClr val="tx1">
                  <a:lumMod val="65000"/>
                  <a:lumOff val="35000"/>
                </a:schemeClr>
              </a:solidFill>
            </a:endParaRPr>
          </a:p>
        </p:txBody>
      </p:sp>
    </p:spTree>
    <p:extLst>
      <p:ext uri="{BB962C8B-B14F-4D97-AF65-F5344CB8AC3E}">
        <p14:creationId xmlns:p14="http://schemas.microsoft.com/office/powerpoint/2010/main" val="1991132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AD32D-B46C-4E2F-932C-4B191CABB071}"/>
              </a:ext>
            </a:extLst>
          </p:cNvPr>
          <p:cNvSpPr>
            <a:spLocks noGrp="1"/>
          </p:cNvSpPr>
          <p:nvPr>
            <p:ph type="title"/>
          </p:nvPr>
        </p:nvSpPr>
        <p:spPr/>
        <p:txBody>
          <a:bodyPr/>
          <a:lstStyle/>
          <a:p>
            <a:endParaRPr lang="fr-FR"/>
          </a:p>
        </p:txBody>
      </p:sp>
      <p:sp>
        <p:nvSpPr>
          <p:cNvPr id="3" name="Content Placeholder 2">
            <a:extLst>
              <a:ext uri="{FF2B5EF4-FFF2-40B4-BE49-F238E27FC236}">
                <a16:creationId xmlns:a16="http://schemas.microsoft.com/office/drawing/2014/main" id="{20598910-FDC9-4169-9A65-DE6C022FB936}"/>
              </a:ext>
            </a:extLst>
          </p:cNvPr>
          <p:cNvSpPr>
            <a:spLocks noGrp="1"/>
          </p:cNvSpPr>
          <p:nvPr>
            <p:ph idx="1"/>
          </p:nvPr>
        </p:nvSpPr>
        <p:spPr/>
        <p:txBody>
          <a:bodyPr/>
          <a:lstStyle/>
          <a:p>
            <a:endParaRPr lang="fr-FR"/>
          </a:p>
        </p:txBody>
      </p:sp>
      <p:sp>
        <p:nvSpPr>
          <p:cNvPr id="4" name="Footer Placeholder 3">
            <a:extLst>
              <a:ext uri="{FF2B5EF4-FFF2-40B4-BE49-F238E27FC236}">
                <a16:creationId xmlns:a16="http://schemas.microsoft.com/office/drawing/2014/main" id="{2A197830-BF38-4585-9718-C2C52FCBF01B}"/>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DED19C01-5004-422D-9120-FB752D52D80D}"/>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9" name="Picture 8">
            <a:extLst>
              <a:ext uri="{FF2B5EF4-FFF2-40B4-BE49-F238E27FC236}">
                <a16:creationId xmlns:a16="http://schemas.microsoft.com/office/drawing/2014/main" id="{79C3CED3-3AE5-4C4E-9B34-EC715D40C1F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82298" y="1219200"/>
            <a:ext cx="1657822" cy="2340000"/>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3C77B9F1-2975-4847-947D-BB2D4F1C40B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59379" y="1219200"/>
            <a:ext cx="1656000" cy="2340000"/>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4612EAA8-B44C-429A-ADB9-732A1319AF8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83803" y="3672681"/>
            <a:ext cx="1656317" cy="2340000"/>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04FCFFB8-B12B-4267-A4AA-22A1C4B6ECF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54983" y="3672681"/>
            <a:ext cx="1660396" cy="23400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10473952-9111-45C2-8C30-9D813DA7FE8C}"/>
              </a:ext>
            </a:extLst>
          </p:cNvPr>
          <p:cNvPicPr>
            <a:picLocks noChangeAspect="1"/>
          </p:cNvPicPr>
          <p:nvPr/>
        </p:nvPicPr>
        <p:blipFill>
          <a:blip r:embed="rId6"/>
          <a:stretch>
            <a:fillRect/>
          </a:stretch>
        </p:blipFill>
        <p:spPr>
          <a:xfrm>
            <a:off x="509668" y="90000"/>
            <a:ext cx="4739464" cy="667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71949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35496" y="4329312"/>
            <a:ext cx="1908000" cy="19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79512" y="233492"/>
            <a:ext cx="8784976" cy="940443"/>
          </a:xfrm>
        </p:spPr>
        <p:txBody>
          <a:bodyPr>
            <a:noAutofit/>
          </a:bodyPr>
          <a:lstStyle/>
          <a:p>
            <a:r>
              <a:rPr lang="en-GB" sz="3200" dirty="0"/>
              <a:t>Welding over aluminium: a potential issue?</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56176" y="4222825"/>
            <a:ext cx="2780607" cy="20864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56176" y="1934530"/>
            <a:ext cx="2779200" cy="20722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1916832"/>
            <a:ext cx="5724000" cy="2031325"/>
          </a:xfrm>
          <a:prstGeom prst="rect">
            <a:avLst/>
          </a:prstGeom>
          <a:noFill/>
        </p:spPr>
        <p:txBody>
          <a:bodyPr wrap="square" rtlCol="0">
            <a:spAutoFit/>
          </a:bodyPr>
          <a:lstStyle/>
          <a:p>
            <a:pPr algn="just"/>
            <a:endParaRPr lang="en-GB" sz="1400" i="1" dirty="0"/>
          </a:p>
          <a:p>
            <a:pPr algn="just"/>
            <a:r>
              <a:rPr lang="en-GB" sz="1600" b="1" i="1" dirty="0">
                <a:sym typeface="Wingdings"/>
              </a:rPr>
              <a:t> </a:t>
            </a:r>
            <a:r>
              <a:rPr lang="en-GB" sz="1400" b="1" i="1" dirty="0"/>
              <a:t>X-rays show no inacceptable defect on both samples.</a:t>
            </a:r>
          </a:p>
          <a:p>
            <a:pPr marL="177800" indent="-177800" algn="just"/>
            <a:endParaRPr lang="en-GB" sz="1200" i="1" dirty="0"/>
          </a:p>
          <a:p>
            <a:pPr marL="177800" indent="-177800" algn="just"/>
            <a:r>
              <a:rPr lang="en-GB" sz="1200" i="1" u="sng" dirty="0"/>
              <a:t>Further developments in collaboration with EN-MME (Welding, Material and NDT):</a:t>
            </a:r>
          </a:p>
          <a:p>
            <a:pPr marL="177800" indent="-177800" algn="just">
              <a:buFont typeface="Arial" panose="020B0604020202020204" pitchFamily="34" charset="0"/>
              <a:buChar char="•"/>
            </a:pPr>
            <a:r>
              <a:rPr lang="en-GB" sz="1200" b="1" i="1" dirty="0"/>
              <a:t>Monitoring of the temperature </a:t>
            </a:r>
            <a:r>
              <a:rPr lang="en-GB" sz="1200" i="1" dirty="0"/>
              <a:t>during welding on several locations</a:t>
            </a:r>
          </a:p>
          <a:p>
            <a:pPr marL="177800" indent="-177800" algn="just">
              <a:buFont typeface="Arial" panose="020B0604020202020204" pitchFamily="34" charset="0"/>
              <a:buChar char="•"/>
            </a:pPr>
            <a:r>
              <a:rPr lang="en-GB" sz="1200" b="1" i="1" dirty="0"/>
              <a:t>Metallographic section</a:t>
            </a:r>
            <a:r>
              <a:rPr lang="en-GB" sz="1200" i="1" dirty="0"/>
              <a:t> and </a:t>
            </a:r>
            <a:r>
              <a:rPr lang="en-GB" sz="1200" b="1" i="1" dirty="0"/>
              <a:t>EDS analysis </a:t>
            </a:r>
            <a:r>
              <a:rPr lang="en-GB" sz="1200" i="1" dirty="0"/>
              <a:t>(Energy Dispersive X Rays Spectrometer) to determine the presence of Aluminium, Manganese or other gaseous deposition on the weld or shell surfaces</a:t>
            </a:r>
          </a:p>
          <a:p>
            <a:pPr marL="171450" indent="-171450" algn="just">
              <a:buFont typeface="Arial" panose="020B0604020202020204" pitchFamily="34" charset="0"/>
              <a:buChar char="•"/>
            </a:pPr>
            <a:r>
              <a:rPr lang="en-GB" sz="1200" b="1" i="1" dirty="0"/>
              <a:t>Tensile tests </a:t>
            </a:r>
            <a:r>
              <a:rPr lang="en-GB" sz="1200" i="1" dirty="0"/>
              <a:t>to confirm no mechanical degradation.</a:t>
            </a:r>
          </a:p>
          <a:p>
            <a:pPr marL="171450" indent="-171450" algn="just">
              <a:buFont typeface="Arial" panose="020B0604020202020204" pitchFamily="34" charset="0"/>
              <a:buChar char="•"/>
            </a:pPr>
            <a:r>
              <a:rPr lang="en-GB" sz="1200" b="1" i="1" dirty="0"/>
              <a:t>Leak tests </a:t>
            </a:r>
            <a:r>
              <a:rPr lang="en-GB" sz="1200" i="1" dirty="0"/>
              <a:t>on the root pass</a:t>
            </a:r>
          </a:p>
        </p:txBody>
      </p:sp>
      <p:pic>
        <p:nvPicPr>
          <p:cNvPr id="5127" name="Picture 7"/>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1970936" y="4222825"/>
            <a:ext cx="3969216" cy="20838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88031" y="980728"/>
            <a:ext cx="8648751" cy="923330"/>
          </a:xfrm>
          <a:prstGeom prst="rect">
            <a:avLst/>
          </a:prstGeom>
        </p:spPr>
        <p:txBody>
          <a:bodyPr wrap="square">
            <a:spAutoFit/>
          </a:bodyPr>
          <a:lstStyle/>
          <a:p>
            <a:pPr algn="just"/>
            <a:r>
              <a:rPr lang="en-GB" i="1" dirty="0"/>
              <a:t>Welding trials using existing procedure qualification records  have be performed using a </a:t>
            </a:r>
            <a:r>
              <a:rPr lang="en-GB" b="1" i="1" dirty="0"/>
              <a:t>stainless steel backing strip </a:t>
            </a:r>
            <a:r>
              <a:rPr lang="en-GB" i="1" dirty="0"/>
              <a:t>and a </a:t>
            </a:r>
            <a:r>
              <a:rPr lang="en-GB" b="1" i="1" dirty="0"/>
              <a:t>longitudinal groove </a:t>
            </a:r>
            <a:r>
              <a:rPr lang="en-GB" i="1" dirty="0"/>
              <a:t>for gaseous protection machined in the aluminium support.</a:t>
            </a:r>
          </a:p>
        </p:txBody>
      </p:sp>
    </p:spTree>
    <p:extLst>
      <p:ext uri="{BB962C8B-B14F-4D97-AF65-F5344CB8AC3E}">
        <p14:creationId xmlns:p14="http://schemas.microsoft.com/office/powerpoint/2010/main" val="3932164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t>
            </a:r>
            <a:r>
              <a:rPr lang="en-GB" b="1" dirty="0"/>
              <a:t>Radiographic Testing Report  over the first sample </a:t>
            </a:r>
            <a:r>
              <a:rPr lang="en-GB" sz="2700" dirty="0"/>
              <a:t>(EDMS 1460432)</a:t>
            </a:r>
          </a:p>
        </p:txBody>
      </p:sp>
      <p:sp>
        <p:nvSpPr>
          <p:cNvPr id="3" name="Content Placeholder 2"/>
          <p:cNvSpPr>
            <a:spLocks noGrp="1"/>
          </p:cNvSpPr>
          <p:nvPr>
            <p:ph idx="1"/>
          </p:nvPr>
        </p:nvSpPr>
        <p:spPr/>
        <p:txBody>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0375" y="1412776"/>
            <a:ext cx="8221663" cy="54022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827584" y="4725144"/>
            <a:ext cx="4464496" cy="1080120"/>
          </a:xfrm>
          <a:prstGeom prst="roundRect">
            <a:avLst/>
          </a:prstGeom>
          <a:noFill/>
          <a:ln>
            <a:solidFill>
              <a:schemeClr val="accent2"/>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4716016" y="4437112"/>
            <a:ext cx="720080" cy="0"/>
          </a:xfrm>
          <a:prstGeom prst="line">
            <a:avLst/>
          </a:prstGeom>
          <a:noFill/>
          <a:ln>
            <a:solidFill>
              <a:schemeClr val="accent2"/>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p:cNvCxnSpPr/>
          <p:nvPr/>
        </p:nvCxnSpPr>
        <p:spPr>
          <a:xfrm>
            <a:off x="5796136" y="4437112"/>
            <a:ext cx="1152128" cy="0"/>
          </a:xfrm>
          <a:prstGeom prst="line">
            <a:avLst/>
          </a:prstGeom>
          <a:noFill/>
          <a:ln>
            <a:solidFill>
              <a:schemeClr val="accent2"/>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4273507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84">
            <a:extLst>
              <a:ext uri="{FF2B5EF4-FFF2-40B4-BE49-F238E27FC236}">
                <a16:creationId xmlns:a16="http://schemas.microsoft.com/office/drawing/2014/main" id="{1DE54FCC-2797-4EAC-ACF0-5B47304931D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7488" y="2060848"/>
            <a:ext cx="5033382" cy="2750649"/>
          </a:xfrm>
          <a:prstGeom prst="rect">
            <a:avLst/>
          </a:prstGeom>
        </p:spPr>
      </p:pic>
      <p:sp>
        <p:nvSpPr>
          <p:cNvPr id="9" name="Title 8">
            <a:extLst>
              <a:ext uri="{FF2B5EF4-FFF2-40B4-BE49-F238E27FC236}">
                <a16:creationId xmlns:a16="http://schemas.microsoft.com/office/drawing/2014/main" id="{9C254370-99DF-4A3A-A3F2-9E0AFD28C704}"/>
              </a:ext>
            </a:extLst>
          </p:cNvPr>
          <p:cNvSpPr>
            <a:spLocks noGrp="1"/>
          </p:cNvSpPr>
          <p:nvPr>
            <p:ph type="title"/>
          </p:nvPr>
        </p:nvSpPr>
        <p:spPr/>
        <p:txBody>
          <a:bodyPr/>
          <a:lstStyle/>
          <a:p>
            <a:r>
              <a:rPr lang="en-GB" dirty="0"/>
              <a:t>HL-LHC Cold Masses</a:t>
            </a:r>
          </a:p>
        </p:txBody>
      </p:sp>
      <p:sp>
        <p:nvSpPr>
          <p:cNvPr id="3" name="Footer Placeholder 2">
            <a:extLst>
              <a:ext uri="{FF2B5EF4-FFF2-40B4-BE49-F238E27FC236}">
                <a16:creationId xmlns:a16="http://schemas.microsoft.com/office/drawing/2014/main" id="{3CCF2143-2CEA-4156-9A09-15F98032F901}"/>
              </a:ext>
            </a:extLst>
          </p:cNvPr>
          <p:cNvSpPr>
            <a:spLocks noGrp="1"/>
          </p:cNvSpPr>
          <p:nvPr>
            <p:ph type="ftr" sz="quarter" idx="11"/>
          </p:nvPr>
        </p:nvSpPr>
        <p:spPr/>
        <p:txBody>
          <a:bodyPr/>
          <a:lstStyle/>
          <a:p>
            <a:r>
              <a:rPr lang="en-GB" noProof="0"/>
              <a:t>H. Prin - Cold mass design and assembly review</a:t>
            </a:r>
            <a:endParaRPr lang="en-GB" noProof="0" dirty="0"/>
          </a:p>
        </p:txBody>
      </p:sp>
      <p:sp>
        <p:nvSpPr>
          <p:cNvPr id="4" name="Slide Number Placeholder 3">
            <a:extLst>
              <a:ext uri="{FF2B5EF4-FFF2-40B4-BE49-F238E27FC236}">
                <a16:creationId xmlns:a16="http://schemas.microsoft.com/office/drawing/2014/main" id="{39E3D88E-E22F-4641-AFAA-34EBCB31F901}"/>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
        <p:nvSpPr>
          <p:cNvPr id="11" name="Content Placeholder 2">
            <a:extLst>
              <a:ext uri="{FF2B5EF4-FFF2-40B4-BE49-F238E27FC236}">
                <a16:creationId xmlns:a16="http://schemas.microsoft.com/office/drawing/2014/main" id="{DB3FED85-FAD7-4B39-9661-1AF81DC0C7A4}"/>
              </a:ext>
            </a:extLst>
          </p:cNvPr>
          <p:cNvSpPr>
            <a:spLocks noGrp="1"/>
          </p:cNvSpPr>
          <p:nvPr>
            <p:ph idx="1"/>
          </p:nvPr>
        </p:nvSpPr>
        <p:spPr>
          <a:xfrm>
            <a:off x="612000" y="914401"/>
            <a:ext cx="7920000" cy="1199165"/>
          </a:xfrm>
        </p:spPr>
        <p:txBody>
          <a:bodyPr>
            <a:normAutofit/>
          </a:bodyPr>
          <a:lstStyle/>
          <a:p>
            <a:pPr marL="182563" indent="-182563" algn="just"/>
            <a:r>
              <a:rPr lang="en-GB" sz="1800" b="1" i="1" dirty="0"/>
              <a:t>Cold Mass:</a:t>
            </a:r>
          </a:p>
          <a:p>
            <a:pPr marL="182562" indent="0" algn="just">
              <a:buNone/>
            </a:pPr>
            <a:r>
              <a:rPr lang="en-GB" sz="1400" b="1" i="1" u="sng" dirty="0"/>
              <a:t>Leak tight envelope</a:t>
            </a:r>
            <a:r>
              <a:rPr lang="en-GB" sz="1400" b="1" i="1" dirty="0"/>
              <a:t> </a:t>
            </a:r>
            <a:r>
              <a:rPr lang="en-GB" sz="1400" i="1" dirty="0"/>
              <a:t>surrounding one or more superconducting magnets which acts as a </a:t>
            </a:r>
            <a:r>
              <a:rPr lang="en-GB" sz="1400" b="1" i="1" dirty="0"/>
              <a:t>helium pressure vessel</a:t>
            </a:r>
            <a:r>
              <a:rPr lang="en-GB" sz="1400" i="1" dirty="0"/>
              <a:t> and </a:t>
            </a:r>
            <a:r>
              <a:rPr lang="en-GB" sz="1400" b="1" i="1" dirty="0"/>
              <a:t>provide the mechanical rigidity to align the magnetic element(s)</a:t>
            </a:r>
            <a:r>
              <a:rPr lang="en-GB" sz="1400" i="1" dirty="0"/>
              <a:t>. It can be composed of two welded half-shells (main dipoles, insertion cold masses...) or by an "inertia tube" (arc SSS) closed by two end covers in the extremities.</a:t>
            </a:r>
          </a:p>
          <a:p>
            <a:pPr algn="just"/>
            <a:endParaRPr lang="en-GB" sz="1400" i="1" dirty="0"/>
          </a:p>
        </p:txBody>
      </p:sp>
      <p:sp>
        <p:nvSpPr>
          <p:cNvPr id="12" name="Rectangle 11">
            <a:extLst>
              <a:ext uri="{FF2B5EF4-FFF2-40B4-BE49-F238E27FC236}">
                <a16:creationId xmlns:a16="http://schemas.microsoft.com/office/drawing/2014/main" id="{A57CDA3C-EAB4-4ACE-9DA9-5406EC677D82}"/>
              </a:ext>
            </a:extLst>
          </p:cNvPr>
          <p:cNvSpPr/>
          <p:nvPr/>
        </p:nvSpPr>
        <p:spPr>
          <a:xfrm>
            <a:off x="5076056" y="2023705"/>
            <a:ext cx="3455944" cy="200055"/>
          </a:xfrm>
          <a:prstGeom prst="rect">
            <a:avLst/>
          </a:prstGeom>
        </p:spPr>
        <p:txBody>
          <a:bodyPr wrap="square">
            <a:spAutoFit/>
          </a:bodyPr>
          <a:lstStyle/>
          <a:p>
            <a:r>
              <a:rPr lang="en-GB" sz="700" dirty="0">
                <a:solidFill>
                  <a:schemeClr val="tx2"/>
                </a:solidFill>
              </a:rPr>
              <a:t>https://espace.cern.ch/HiLumi/TCC/SiteAssets/LHC_Glossary_high_resolution.pdf</a:t>
            </a:r>
          </a:p>
        </p:txBody>
      </p:sp>
      <p:sp>
        <p:nvSpPr>
          <p:cNvPr id="13" name="TextBox 12">
            <a:extLst>
              <a:ext uri="{FF2B5EF4-FFF2-40B4-BE49-F238E27FC236}">
                <a16:creationId xmlns:a16="http://schemas.microsoft.com/office/drawing/2014/main" id="{36C6D9C2-F3D7-4D32-B21D-71BE190DE7D0}"/>
              </a:ext>
            </a:extLst>
          </p:cNvPr>
          <p:cNvSpPr txBox="1"/>
          <p:nvPr/>
        </p:nvSpPr>
        <p:spPr>
          <a:xfrm rot="20299465">
            <a:off x="2329840" y="4035626"/>
            <a:ext cx="2173992" cy="307777"/>
          </a:xfrm>
          <a:prstGeom prst="rect">
            <a:avLst/>
          </a:prstGeom>
          <a:noFill/>
        </p:spPr>
        <p:txBody>
          <a:bodyPr wrap="none" rtlCol="0">
            <a:spAutoFit/>
          </a:bodyPr>
          <a:lstStyle/>
          <a:p>
            <a:pPr algn="ctr"/>
            <a:r>
              <a:rPr lang="en-GB" sz="1400" b="1" i="1" dirty="0">
                <a:solidFill>
                  <a:schemeClr val="accent5"/>
                </a:solidFill>
              </a:rPr>
              <a:t>Q2 LMQXFB Cold Mass</a:t>
            </a:r>
          </a:p>
        </p:txBody>
      </p:sp>
      <p:grpSp>
        <p:nvGrpSpPr>
          <p:cNvPr id="115" name="Group 114">
            <a:extLst>
              <a:ext uri="{FF2B5EF4-FFF2-40B4-BE49-F238E27FC236}">
                <a16:creationId xmlns:a16="http://schemas.microsoft.com/office/drawing/2014/main" id="{5EB73047-4906-4603-B66B-FACB2151C946}"/>
              </a:ext>
            </a:extLst>
          </p:cNvPr>
          <p:cNvGrpSpPr/>
          <p:nvPr/>
        </p:nvGrpSpPr>
        <p:grpSpPr>
          <a:xfrm>
            <a:off x="6029452" y="2291102"/>
            <a:ext cx="1980623" cy="1281914"/>
            <a:chOff x="33586" y="4915010"/>
            <a:chExt cx="2933074" cy="1898366"/>
          </a:xfrm>
        </p:grpSpPr>
        <p:sp>
          <p:nvSpPr>
            <p:cNvPr id="116" name="Rectangle 115">
              <a:extLst>
                <a:ext uri="{FF2B5EF4-FFF2-40B4-BE49-F238E27FC236}">
                  <a16:creationId xmlns:a16="http://schemas.microsoft.com/office/drawing/2014/main" id="{FDBBB8DB-9446-486A-AC52-4526A1375AB3}"/>
                </a:ext>
              </a:extLst>
            </p:cNvPr>
            <p:cNvSpPr/>
            <p:nvPr/>
          </p:nvSpPr>
          <p:spPr>
            <a:xfrm>
              <a:off x="107504" y="6165304"/>
              <a:ext cx="1797496"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FB75C325-F6E4-448E-B6A1-6C53A16772F7}"/>
                </a:ext>
              </a:extLst>
            </p:cNvPr>
            <p:cNvSpPr/>
            <p:nvPr/>
          </p:nvSpPr>
          <p:spPr>
            <a:xfrm>
              <a:off x="218983" y="5009557"/>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E02769BE-FD2B-41ED-B58D-8F8DFF0B3030}"/>
                </a:ext>
              </a:extLst>
            </p:cNvPr>
            <p:cNvSpPr/>
            <p:nvPr/>
          </p:nvSpPr>
          <p:spPr>
            <a:xfrm>
              <a:off x="179512" y="5234034"/>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3CF19A38-3035-42CA-922F-EB15DADCAFE0}"/>
                </a:ext>
              </a:extLst>
            </p:cNvPr>
            <p:cNvSpPr/>
            <p:nvPr/>
          </p:nvSpPr>
          <p:spPr>
            <a:xfrm>
              <a:off x="50574" y="5789069"/>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38CACBB3-5C6F-461D-83A1-AB0210D148B0}"/>
                </a:ext>
              </a:extLst>
            </p:cNvPr>
            <p:cNvSpPr/>
            <p:nvPr/>
          </p:nvSpPr>
          <p:spPr>
            <a:xfrm>
              <a:off x="148948" y="6174325"/>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E8E507E3-D190-45C6-A3B7-3EA4E1BB9DEA}"/>
                </a:ext>
              </a:extLst>
            </p:cNvPr>
            <p:cNvSpPr/>
            <p:nvPr/>
          </p:nvSpPr>
          <p:spPr>
            <a:xfrm>
              <a:off x="215644" y="6574902"/>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2" name="Oval 121">
              <a:extLst>
                <a:ext uri="{FF2B5EF4-FFF2-40B4-BE49-F238E27FC236}">
                  <a16:creationId xmlns:a16="http://schemas.microsoft.com/office/drawing/2014/main" id="{FF43177F-F033-49CA-BF21-27A329CBB5A8}"/>
                </a:ext>
              </a:extLst>
            </p:cNvPr>
            <p:cNvSpPr/>
            <p:nvPr/>
          </p:nvSpPr>
          <p:spPr>
            <a:xfrm>
              <a:off x="2637721" y="5402520"/>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3" name="Oval 122">
              <a:extLst>
                <a:ext uri="{FF2B5EF4-FFF2-40B4-BE49-F238E27FC236}">
                  <a16:creationId xmlns:a16="http://schemas.microsoft.com/office/drawing/2014/main" id="{12DB42C3-F631-40FC-B330-C9F776B8AAA8}"/>
                </a:ext>
              </a:extLst>
            </p:cNvPr>
            <p:cNvSpPr/>
            <p:nvPr/>
          </p:nvSpPr>
          <p:spPr>
            <a:xfrm>
              <a:off x="2693540" y="5623940"/>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4" name="Oval 123">
              <a:extLst>
                <a:ext uri="{FF2B5EF4-FFF2-40B4-BE49-F238E27FC236}">
                  <a16:creationId xmlns:a16="http://schemas.microsoft.com/office/drawing/2014/main" id="{7BC84148-B9E1-497E-B92D-AC9F1F959F53}"/>
                </a:ext>
              </a:extLst>
            </p:cNvPr>
            <p:cNvSpPr/>
            <p:nvPr/>
          </p:nvSpPr>
          <p:spPr>
            <a:xfrm>
              <a:off x="2693540" y="5985209"/>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52157168-3F34-4910-99D0-9DD2D17CD136}"/>
                </a:ext>
              </a:extLst>
            </p:cNvPr>
            <p:cNvSpPr/>
            <p:nvPr/>
          </p:nvSpPr>
          <p:spPr>
            <a:xfrm>
              <a:off x="2641517" y="6216501"/>
              <a:ext cx="216024" cy="20964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126" name="Picture 125">
              <a:extLst>
                <a:ext uri="{FF2B5EF4-FFF2-40B4-BE49-F238E27FC236}">
                  <a16:creationId xmlns:a16="http://schemas.microsoft.com/office/drawing/2014/main" id="{733289FC-7370-49C2-8C96-4B027E7FDB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3586" y="4915010"/>
              <a:ext cx="2933074" cy="1898366"/>
            </a:xfrm>
            <a:prstGeom prst="rect">
              <a:avLst/>
            </a:prstGeom>
          </p:spPr>
        </p:pic>
      </p:grpSp>
      <p:sp>
        <p:nvSpPr>
          <p:cNvPr id="127" name="TextBox 126">
            <a:extLst>
              <a:ext uri="{FF2B5EF4-FFF2-40B4-BE49-F238E27FC236}">
                <a16:creationId xmlns:a16="http://schemas.microsoft.com/office/drawing/2014/main" id="{90B62991-5CAF-47E2-928B-1F443AF7052A}"/>
              </a:ext>
            </a:extLst>
          </p:cNvPr>
          <p:cNvSpPr txBox="1"/>
          <p:nvPr/>
        </p:nvSpPr>
        <p:spPr>
          <a:xfrm>
            <a:off x="4788024" y="3546360"/>
            <a:ext cx="4355976" cy="1223412"/>
          </a:xfrm>
          <a:prstGeom prst="rect">
            <a:avLst/>
          </a:prstGeom>
          <a:noFill/>
        </p:spPr>
        <p:txBody>
          <a:bodyPr wrap="square" rtlCol="0">
            <a:spAutoFit/>
          </a:bodyPr>
          <a:lstStyle/>
          <a:p>
            <a:pPr algn="just">
              <a:buClr>
                <a:schemeClr val="accent6"/>
              </a:buClr>
            </a:pPr>
            <a:r>
              <a:rPr lang="en-GB" sz="1050" dirty="0">
                <a:solidFill>
                  <a:schemeClr val="tx1">
                    <a:lumMod val="65000"/>
                    <a:lumOff val="35000"/>
                  </a:schemeClr>
                </a:solidFill>
              </a:rPr>
              <a:t>Close collaboration with many work packages:</a:t>
            </a:r>
          </a:p>
          <a:p>
            <a:pPr marL="182563" indent="-182563" algn="just">
              <a:buClr>
                <a:schemeClr val="accent6"/>
              </a:buClr>
              <a:buFont typeface="Wingdings" panose="05000000000000000000" pitchFamily="2" charset="2"/>
              <a:buChar char="§"/>
            </a:pPr>
            <a:r>
              <a:rPr lang="en-GB" sz="1050" dirty="0">
                <a:solidFill>
                  <a:schemeClr val="tx1">
                    <a:lumMod val="65000"/>
                    <a:lumOff val="35000"/>
                  </a:schemeClr>
                </a:solidFill>
              </a:rPr>
              <a:t>WP3: weekly meeting at CERN, regular meetings and exchanges with US and Japan</a:t>
            </a:r>
          </a:p>
          <a:p>
            <a:pPr marL="182563" indent="-182563" algn="just">
              <a:buClr>
                <a:schemeClr val="accent6"/>
              </a:buClr>
              <a:buFont typeface="Wingdings" panose="05000000000000000000" pitchFamily="2" charset="2"/>
              <a:buChar char="§"/>
            </a:pPr>
            <a:r>
              <a:rPr lang="en-GB" sz="1050" dirty="0">
                <a:solidFill>
                  <a:schemeClr val="tx1">
                    <a:lumMod val="65000"/>
                    <a:lumOff val="35000"/>
                  </a:schemeClr>
                </a:solidFill>
              </a:rPr>
              <a:t>WP6A, WP7: Magnet Circuit Forum (MCF) every other week</a:t>
            </a:r>
          </a:p>
          <a:p>
            <a:pPr marL="182563" indent="-182563" algn="just">
              <a:buClr>
                <a:schemeClr val="accent6"/>
              </a:buClr>
              <a:buFont typeface="Wingdings" panose="05000000000000000000" pitchFamily="2" charset="2"/>
              <a:buChar char="§"/>
            </a:pPr>
            <a:r>
              <a:rPr lang="en-GB" sz="1050" dirty="0">
                <a:solidFill>
                  <a:schemeClr val="tx1">
                    <a:lumMod val="65000"/>
                    <a:lumOff val="35000"/>
                  </a:schemeClr>
                </a:solidFill>
              </a:rPr>
              <a:t>WP9, WP12, WP13: meetings when necessary</a:t>
            </a:r>
          </a:p>
          <a:p>
            <a:pPr marL="182563" indent="-182563" algn="just">
              <a:buClr>
                <a:schemeClr val="accent6"/>
              </a:buClr>
              <a:buFont typeface="Wingdings" panose="05000000000000000000" pitchFamily="2" charset="2"/>
              <a:buChar char="§"/>
            </a:pPr>
            <a:r>
              <a:rPr lang="en-GB" sz="1050" dirty="0">
                <a:solidFill>
                  <a:schemeClr val="tx1">
                    <a:lumMod val="65000"/>
                    <a:lumOff val="35000"/>
                  </a:schemeClr>
                </a:solidFill>
              </a:rPr>
              <a:t>WP2, WP15: HL-LHC Integration meeting </a:t>
            </a:r>
          </a:p>
          <a:p>
            <a:pPr marL="285750" indent="-285750" algn="just">
              <a:buClr>
                <a:schemeClr val="accent6"/>
              </a:buClr>
              <a:buFont typeface="Wingdings" panose="05000000000000000000" pitchFamily="2" charset="2"/>
              <a:buChar char="§"/>
            </a:pPr>
            <a:endParaRPr lang="en-GB" sz="1050" dirty="0">
              <a:solidFill>
                <a:schemeClr val="tx1">
                  <a:lumMod val="65000"/>
                  <a:lumOff val="35000"/>
                </a:schemeClr>
              </a:solidFill>
            </a:endParaRPr>
          </a:p>
        </p:txBody>
      </p:sp>
      <p:sp>
        <p:nvSpPr>
          <p:cNvPr id="128" name="Content Placeholder 2">
            <a:extLst>
              <a:ext uri="{FF2B5EF4-FFF2-40B4-BE49-F238E27FC236}">
                <a16:creationId xmlns:a16="http://schemas.microsoft.com/office/drawing/2014/main" id="{9D8A9655-979C-4FDF-A4E4-7CEA0F8C88B9}"/>
              </a:ext>
            </a:extLst>
          </p:cNvPr>
          <p:cNvSpPr txBox="1">
            <a:spLocks/>
          </p:cNvSpPr>
          <p:nvPr/>
        </p:nvSpPr>
        <p:spPr>
          <a:xfrm>
            <a:off x="1607684" y="4797152"/>
            <a:ext cx="3182590" cy="85400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82613" lvl="1" indent="-182563" algn="just">
              <a:spcBef>
                <a:spcPts val="0"/>
              </a:spcBef>
              <a:tabLst>
                <a:tab pos="1971675" algn="l"/>
              </a:tabLst>
            </a:pPr>
            <a:r>
              <a:rPr lang="en-GB" sz="1600" b="1" i="1" dirty="0"/>
              <a:t>Q2 A or B	(LMQXFB)</a:t>
            </a:r>
          </a:p>
          <a:p>
            <a:pPr marL="582613" lvl="1" indent="-182563" algn="just">
              <a:spcBef>
                <a:spcPts val="0"/>
              </a:spcBef>
              <a:tabLst>
                <a:tab pos="1971675" algn="l"/>
              </a:tabLst>
            </a:pPr>
            <a:r>
              <a:rPr lang="en-GB" sz="1600" i="1" dirty="0"/>
              <a:t>D2	(LMBRD)</a:t>
            </a:r>
          </a:p>
          <a:p>
            <a:pPr marL="582613" lvl="1" indent="-182563" algn="just">
              <a:spcBef>
                <a:spcPts val="0"/>
              </a:spcBef>
              <a:tabLst>
                <a:tab pos="1971675" algn="l"/>
              </a:tabLst>
            </a:pPr>
            <a:r>
              <a:rPr lang="en-GB" sz="1600" i="1" dirty="0"/>
              <a:t>CP	(LMCXF)</a:t>
            </a:r>
          </a:p>
          <a:p>
            <a:pPr algn="just"/>
            <a:endParaRPr lang="en-GB" sz="1200" i="1" dirty="0"/>
          </a:p>
        </p:txBody>
      </p:sp>
      <p:pic>
        <p:nvPicPr>
          <p:cNvPr id="1028" name="Picture 4">
            <a:extLst>
              <a:ext uri="{FF2B5EF4-FFF2-40B4-BE49-F238E27FC236}">
                <a16:creationId xmlns:a16="http://schemas.microsoft.com/office/drawing/2014/main" id="{971A3A85-E2D5-4AB2-BA31-02E537720E37}"/>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36320" y="4912636"/>
            <a:ext cx="542727" cy="540000"/>
          </a:xfrm>
          <a:prstGeom prst="rect">
            <a:avLst/>
          </a:prstGeom>
          <a:noFill/>
          <a:extLst>
            <a:ext uri="{909E8E84-426E-40DD-AFC4-6F175D3DCCD1}">
              <a14:hiddenFill xmlns:a14="http://schemas.microsoft.com/office/drawing/2010/main">
                <a:solidFill>
                  <a:srgbClr val="FFFFFF"/>
                </a:solidFill>
              </a14:hiddenFill>
            </a:ext>
          </a:extLst>
        </p:spPr>
      </p:pic>
      <p:sp>
        <p:nvSpPr>
          <p:cNvPr id="131" name="Content Placeholder 2">
            <a:extLst>
              <a:ext uri="{FF2B5EF4-FFF2-40B4-BE49-F238E27FC236}">
                <a16:creationId xmlns:a16="http://schemas.microsoft.com/office/drawing/2014/main" id="{4F0F1A09-73A7-4BC8-A270-13697A474B6F}"/>
              </a:ext>
            </a:extLst>
          </p:cNvPr>
          <p:cNvSpPr txBox="1">
            <a:spLocks/>
          </p:cNvSpPr>
          <p:nvPr/>
        </p:nvSpPr>
        <p:spPr>
          <a:xfrm>
            <a:off x="5781898" y="4797152"/>
            <a:ext cx="3182590" cy="85400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82613" lvl="1" indent="-182563" algn="just">
              <a:spcBef>
                <a:spcPts val="0"/>
              </a:spcBef>
              <a:tabLst>
                <a:tab pos="1971675" algn="l"/>
              </a:tabLst>
            </a:pPr>
            <a:r>
              <a:rPr lang="en-GB" sz="1600" i="1" dirty="0"/>
              <a:t>Q1 and Q3	(LMQXFA)</a:t>
            </a:r>
          </a:p>
          <a:p>
            <a:pPr marL="400050" lvl="1" indent="0" algn="just">
              <a:spcBef>
                <a:spcPts val="0"/>
              </a:spcBef>
              <a:buNone/>
              <a:tabLst>
                <a:tab pos="1971675" algn="l"/>
              </a:tabLst>
            </a:pPr>
            <a:endParaRPr lang="en-GB" sz="1600" i="1" dirty="0"/>
          </a:p>
          <a:p>
            <a:pPr marL="582613" lvl="1" indent="-182563" algn="just">
              <a:spcBef>
                <a:spcPts val="0"/>
              </a:spcBef>
              <a:tabLst>
                <a:tab pos="1971675" algn="l"/>
              </a:tabLst>
            </a:pPr>
            <a:r>
              <a:rPr lang="en-GB" sz="1600" i="1" dirty="0"/>
              <a:t>D1	(LMBXF)</a:t>
            </a:r>
          </a:p>
          <a:p>
            <a:pPr algn="just"/>
            <a:endParaRPr lang="en-GB" sz="1400" i="1" dirty="0"/>
          </a:p>
        </p:txBody>
      </p:sp>
      <p:pic>
        <p:nvPicPr>
          <p:cNvPr id="130" name="Picture 129" descr="A picture containing text, vector graphics, clipart&#10;&#10;Description automatically generated">
            <a:extLst>
              <a:ext uri="{FF2B5EF4-FFF2-40B4-BE49-F238E27FC236}">
                <a16:creationId xmlns:a16="http://schemas.microsoft.com/office/drawing/2014/main" id="{491A54EE-722F-4971-AFB2-DAA17214646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589489" y="5316361"/>
            <a:ext cx="558000" cy="319595"/>
          </a:xfrm>
          <a:prstGeom prst="rect">
            <a:avLst/>
          </a:prstGeom>
        </p:spPr>
      </p:pic>
      <p:sp>
        <p:nvSpPr>
          <p:cNvPr id="132" name="Right Brace 131">
            <a:extLst>
              <a:ext uri="{FF2B5EF4-FFF2-40B4-BE49-F238E27FC236}">
                <a16:creationId xmlns:a16="http://schemas.microsoft.com/office/drawing/2014/main" id="{74F1AA84-1CBE-49E9-8D9B-87A6CFF1BE64}"/>
              </a:ext>
            </a:extLst>
          </p:cNvPr>
          <p:cNvSpPr/>
          <p:nvPr/>
        </p:nvSpPr>
        <p:spPr>
          <a:xfrm rot="5400000">
            <a:off x="3225900" y="4318194"/>
            <a:ext cx="179740" cy="2635787"/>
          </a:xfrm>
          <a:prstGeom prst="rightBrace">
            <a:avLst>
              <a:gd name="adj1" fmla="val 38320"/>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sp>
        <p:nvSpPr>
          <p:cNvPr id="135" name="TextBox 134">
            <a:extLst>
              <a:ext uri="{FF2B5EF4-FFF2-40B4-BE49-F238E27FC236}">
                <a16:creationId xmlns:a16="http://schemas.microsoft.com/office/drawing/2014/main" id="{E7643E84-D2CD-44A5-9B41-F12E2F7D57DC}"/>
              </a:ext>
            </a:extLst>
          </p:cNvPr>
          <p:cNvSpPr txBox="1"/>
          <p:nvPr/>
        </p:nvSpPr>
        <p:spPr>
          <a:xfrm>
            <a:off x="1997876" y="5727627"/>
            <a:ext cx="2635788" cy="769441"/>
          </a:xfrm>
          <a:prstGeom prst="rect">
            <a:avLst/>
          </a:prstGeom>
          <a:noFill/>
        </p:spPr>
        <p:txBody>
          <a:bodyPr wrap="square" rtlCol="0">
            <a:spAutoFit/>
          </a:bodyPr>
          <a:lstStyle/>
          <a:p>
            <a:pPr algn="just">
              <a:buClr>
                <a:schemeClr val="accent6"/>
              </a:buClr>
            </a:pPr>
            <a:r>
              <a:rPr lang="en-GB" sz="1100" dirty="0">
                <a:solidFill>
                  <a:schemeClr val="tx1">
                    <a:lumMod val="65000"/>
                    <a:lumOff val="35000"/>
                  </a:schemeClr>
                </a:solidFill>
              </a:rPr>
              <a:t>Standardisation of the components and procedures (assembly, welding, electrical testing, QA/QC…) </a:t>
            </a:r>
          </a:p>
          <a:p>
            <a:pPr marL="285750" indent="-285750" algn="just">
              <a:buClr>
                <a:schemeClr val="accent6"/>
              </a:buClr>
              <a:buFont typeface="Wingdings" panose="05000000000000000000" pitchFamily="2" charset="2"/>
              <a:buChar char="§"/>
            </a:pPr>
            <a:endParaRPr lang="en-GB" sz="1100" dirty="0">
              <a:solidFill>
                <a:schemeClr val="tx1">
                  <a:lumMod val="65000"/>
                  <a:lumOff val="35000"/>
                </a:schemeClr>
              </a:solidFill>
            </a:endParaRPr>
          </a:p>
        </p:txBody>
      </p:sp>
      <p:sp>
        <p:nvSpPr>
          <p:cNvPr id="29" name="Right Brace 28">
            <a:extLst>
              <a:ext uri="{FF2B5EF4-FFF2-40B4-BE49-F238E27FC236}">
                <a16:creationId xmlns:a16="http://schemas.microsoft.com/office/drawing/2014/main" id="{6DABCCDF-0274-4972-A1CF-32B5097FCD47}"/>
              </a:ext>
            </a:extLst>
          </p:cNvPr>
          <p:cNvSpPr/>
          <p:nvPr/>
        </p:nvSpPr>
        <p:spPr>
          <a:xfrm rot="5400000">
            <a:off x="7384200" y="4318194"/>
            <a:ext cx="179740" cy="2635787"/>
          </a:xfrm>
          <a:prstGeom prst="rightBrace">
            <a:avLst>
              <a:gd name="adj1" fmla="val 38320"/>
              <a:gd name="adj2" fmla="val 50000"/>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sp>
        <p:nvSpPr>
          <p:cNvPr id="30" name="TextBox 29">
            <a:extLst>
              <a:ext uri="{FF2B5EF4-FFF2-40B4-BE49-F238E27FC236}">
                <a16:creationId xmlns:a16="http://schemas.microsoft.com/office/drawing/2014/main" id="{D89418CA-3975-4142-843C-592C59BA835D}"/>
              </a:ext>
            </a:extLst>
          </p:cNvPr>
          <p:cNvSpPr txBox="1"/>
          <p:nvPr/>
        </p:nvSpPr>
        <p:spPr>
          <a:xfrm>
            <a:off x="6156176" y="5727627"/>
            <a:ext cx="2635788" cy="769441"/>
          </a:xfrm>
          <a:prstGeom prst="rect">
            <a:avLst/>
          </a:prstGeom>
          <a:noFill/>
        </p:spPr>
        <p:txBody>
          <a:bodyPr wrap="square" rtlCol="0">
            <a:spAutoFit/>
          </a:bodyPr>
          <a:lstStyle/>
          <a:p>
            <a:pPr algn="just">
              <a:buClr>
                <a:schemeClr val="accent6"/>
              </a:buClr>
            </a:pPr>
            <a:r>
              <a:rPr lang="en-GB" sz="1100" dirty="0">
                <a:solidFill>
                  <a:schemeClr val="tx1">
                    <a:lumMod val="65000"/>
                    <a:lumOff val="35000"/>
                  </a:schemeClr>
                </a:solidFill>
              </a:rPr>
              <a:t>Standardisation of the components delivered by CERN</a:t>
            </a:r>
          </a:p>
          <a:p>
            <a:pPr algn="just">
              <a:buClr>
                <a:schemeClr val="accent6"/>
              </a:buClr>
            </a:pPr>
            <a:r>
              <a:rPr lang="en-GB" sz="1100" dirty="0">
                <a:solidFill>
                  <a:schemeClr val="tx1">
                    <a:lumMod val="65000"/>
                    <a:lumOff val="35000"/>
                  </a:schemeClr>
                </a:solidFill>
              </a:rPr>
              <a:t>Regular discussions and exchanges concerning procedures</a:t>
            </a:r>
          </a:p>
        </p:txBody>
      </p:sp>
      <p:pic>
        <p:nvPicPr>
          <p:cNvPr id="5" name="Picture 4" descr="A picture containing text, clipart&#10;&#10;Description automatically generated">
            <a:extLst>
              <a:ext uri="{FF2B5EF4-FFF2-40B4-BE49-F238E27FC236}">
                <a16:creationId xmlns:a16="http://schemas.microsoft.com/office/drawing/2014/main" id="{08148851-5A6D-465F-A611-CC25B5F4B3A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583191" y="4825178"/>
            <a:ext cx="558000" cy="230235"/>
          </a:xfrm>
          <a:prstGeom prst="rect">
            <a:avLst/>
          </a:prstGeom>
        </p:spPr>
      </p:pic>
    </p:spTree>
    <p:extLst>
      <p:ext uri="{BB962C8B-B14F-4D97-AF65-F5344CB8AC3E}">
        <p14:creationId xmlns:p14="http://schemas.microsoft.com/office/powerpoint/2010/main" val="3896358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94113-CB04-4D66-BE51-1C71D55FC0FA}"/>
              </a:ext>
            </a:extLst>
          </p:cNvPr>
          <p:cNvSpPr>
            <a:spLocks noGrp="1"/>
          </p:cNvSpPr>
          <p:nvPr>
            <p:ph type="title"/>
          </p:nvPr>
        </p:nvSpPr>
        <p:spPr/>
        <p:txBody>
          <a:bodyPr/>
          <a:lstStyle/>
          <a:p>
            <a:r>
              <a:rPr lang="en-US" dirty="0"/>
              <a:t>Tack blocks and backing strips installation</a:t>
            </a:r>
            <a:endParaRPr lang="en-GB" dirty="0"/>
          </a:p>
        </p:txBody>
      </p:sp>
      <p:sp>
        <p:nvSpPr>
          <p:cNvPr id="4" name="Footer Placeholder 3">
            <a:extLst>
              <a:ext uri="{FF2B5EF4-FFF2-40B4-BE49-F238E27FC236}">
                <a16:creationId xmlns:a16="http://schemas.microsoft.com/office/drawing/2014/main" id="{2C394514-B6BE-466D-ABB8-C868B301E178}"/>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7014DE5C-2C93-4875-90B5-4432EC0980F3}"/>
              </a:ext>
            </a:extLst>
          </p:cNvPr>
          <p:cNvSpPr>
            <a:spLocks noGrp="1"/>
          </p:cNvSpPr>
          <p:nvPr>
            <p:ph type="sldNum" sz="quarter" idx="12"/>
          </p:nvPr>
        </p:nvSpPr>
        <p:spPr/>
        <p:txBody>
          <a:bodyPr/>
          <a:lstStyle/>
          <a:p>
            <a:fld id="{BFDCA1C4-9514-7B4F-976F-D92F7E296653}" type="slidenum">
              <a:rPr lang="fr-FR" smtClean="0"/>
              <a:pPr/>
              <a:t>30</a:t>
            </a:fld>
            <a:endParaRPr lang="fr-FR"/>
          </a:p>
        </p:txBody>
      </p:sp>
      <p:pic>
        <p:nvPicPr>
          <p:cNvPr id="7" name="Picture 6" descr="A picture containing indoor, several&#10;&#10;Description automatically generated">
            <a:extLst>
              <a:ext uri="{FF2B5EF4-FFF2-40B4-BE49-F238E27FC236}">
                <a16:creationId xmlns:a16="http://schemas.microsoft.com/office/drawing/2014/main" id="{F77E7789-DC44-48DA-BE3A-4628D749325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9189" y="1765572"/>
            <a:ext cx="4320000" cy="2499346"/>
          </a:xfrm>
          <a:prstGeom prst="rect">
            <a:avLst/>
          </a:prstGeom>
        </p:spPr>
      </p:pic>
      <p:pic>
        <p:nvPicPr>
          <p:cNvPr id="8" name="Picture 7" descr="A close-up of a faucet&#10;&#10;Description automatically generated with medium confidence">
            <a:extLst>
              <a:ext uri="{FF2B5EF4-FFF2-40B4-BE49-F238E27FC236}">
                <a16:creationId xmlns:a16="http://schemas.microsoft.com/office/drawing/2014/main" id="{87166BDF-6BDB-47F8-8BA5-F30413878F8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1659" y="4382402"/>
            <a:ext cx="2088000" cy="1566000"/>
          </a:xfrm>
          <a:prstGeom prst="rect">
            <a:avLst/>
          </a:prstGeom>
        </p:spPr>
      </p:pic>
      <p:pic>
        <p:nvPicPr>
          <p:cNvPr id="9" name="Picture 8" descr="A picture containing indoor&#10;&#10;Description automatically generated">
            <a:extLst>
              <a:ext uri="{FF2B5EF4-FFF2-40B4-BE49-F238E27FC236}">
                <a16:creationId xmlns:a16="http://schemas.microsoft.com/office/drawing/2014/main" id="{C0CA72E1-BDE5-4291-A97B-46620D58D58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461189" y="4382402"/>
            <a:ext cx="2088000" cy="1566000"/>
          </a:xfrm>
          <a:prstGeom prst="rect">
            <a:avLst/>
          </a:prstGeom>
        </p:spPr>
      </p:pic>
      <p:sp>
        <p:nvSpPr>
          <p:cNvPr id="10" name="TextBox 9">
            <a:extLst>
              <a:ext uri="{FF2B5EF4-FFF2-40B4-BE49-F238E27FC236}">
                <a16:creationId xmlns:a16="http://schemas.microsoft.com/office/drawing/2014/main" id="{E52F42E4-75B1-4576-837B-435C114888EA}"/>
              </a:ext>
            </a:extLst>
          </p:cNvPr>
          <p:cNvSpPr txBox="1"/>
          <p:nvPr/>
        </p:nvSpPr>
        <p:spPr>
          <a:xfrm>
            <a:off x="4641342" y="1765573"/>
            <a:ext cx="4455135" cy="384582"/>
          </a:xfrm>
          <a:prstGeom prst="rect">
            <a:avLst/>
          </a:prstGeom>
        </p:spPr>
        <p:txBody>
          <a:bodyPr vert="horz" lIns="0" tIns="0" rIns="0" bIns="0" rtlCol="0">
            <a:normAutofit/>
          </a:bodyPr>
          <a:lstStyle>
            <a:lvl1pPr marL="177800" indent="-177800">
              <a:spcBef>
                <a:spcPct val="20000"/>
              </a:spcBef>
              <a:buClr>
                <a:schemeClr val="accent6"/>
              </a:buClr>
              <a:buFont typeface="Wingdings" charset="2"/>
              <a:buChar char="§"/>
              <a:tabLst>
                <a:tab pos="5564188" algn="l"/>
              </a:tabLst>
              <a:defRPr sz="16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sz="1100"/>
              <a:t>LHC-MQXFB-FP-0020 – Controls before assembly</a:t>
            </a:r>
          </a:p>
        </p:txBody>
      </p:sp>
      <p:pic>
        <p:nvPicPr>
          <p:cNvPr id="11" name="Picture 10">
            <a:extLst>
              <a:ext uri="{FF2B5EF4-FFF2-40B4-BE49-F238E27FC236}">
                <a16:creationId xmlns:a16="http://schemas.microsoft.com/office/drawing/2014/main" id="{0ABAF4E6-967E-4BAD-912B-CABA1ADE720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74784" y="1957865"/>
            <a:ext cx="2044044" cy="2307054"/>
          </a:xfrm>
          <a:prstGeom prst="rect">
            <a:avLst/>
          </a:prstGeom>
        </p:spPr>
      </p:pic>
      <p:sp>
        <p:nvSpPr>
          <p:cNvPr id="12" name="Content Placeholder 2">
            <a:extLst>
              <a:ext uri="{FF2B5EF4-FFF2-40B4-BE49-F238E27FC236}">
                <a16:creationId xmlns:a16="http://schemas.microsoft.com/office/drawing/2014/main" id="{83FAE7EB-3D99-456A-94E3-091492BE743C}"/>
              </a:ext>
            </a:extLst>
          </p:cNvPr>
          <p:cNvSpPr txBox="1">
            <a:spLocks/>
          </p:cNvSpPr>
          <p:nvPr/>
        </p:nvSpPr>
        <p:spPr>
          <a:xfrm>
            <a:off x="6659920" y="1957865"/>
            <a:ext cx="2319019" cy="23070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8900" indent="-88900" algn="just">
              <a:tabLst>
                <a:tab pos="5564188" algn="l"/>
              </a:tabLst>
            </a:pPr>
            <a:r>
              <a:rPr lang="en-US" sz="1000"/>
              <a:t>Tack blocks should be centered inside the aluminum shell pockets.</a:t>
            </a:r>
          </a:p>
          <a:p>
            <a:pPr marL="88900" indent="-88900" algn="just">
              <a:tabLst>
                <a:tab pos="5564188" algn="l"/>
              </a:tabLst>
            </a:pPr>
            <a:endParaRPr lang="en-US" sz="1000"/>
          </a:p>
          <a:p>
            <a:pPr marL="88900" indent="-88900" algn="just">
              <a:tabLst>
                <a:tab pos="5564188" algn="l"/>
              </a:tabLst>
            </a:pPr>
            <a:r>
              <a:rPr lang="en-US" sz="1000"/>
              <a:t>Dot marking on the tack blocks and the magnet yoke in line with the aluminum cylinders junctions.</a:t>
            </a:r>
          </a:p>
          <a:p>
            <a:pPr marL="88900" indent="-88900" algn="just">
              <a:tabLst>
                <a:tab pos="5564188" algn="l"/>
              </a:tabLst>
            </a:pPr>
            <a:endParaRPr lang="en-US" sz="1000"/>
          </a:p>
          <a:p>
            <a:pPr marL="88900" indent="-88900" algn="just">
              <a:tabLst>
                <a:tab pos="5564188" algn="l"/>
              </a:tabLst>
            </a:pPr>
            <a:r>
              <a:rPr lang="en-US" sz="1000"/>
              <a:t>Screws are installed on the magnet with a bias towards the center to allow maximum movement. </a:t>
            </a:r>
          </a:p>
          <a:p>
            <a:pPr marL="88900" indent="-88900" algn="just">
              <a:tabLst>
                <a:tab pos="5564188" algn="l"/>
              </a:tabLst>
            </a:pPr>
            <a:endParaRPr lang="en-US" sz="1000"/>
          </a:p>
          <a:p>
            <a:pPr marL="88900" indent="-88900" algn="just">
              <a:tabLst>
                <a:tab pos="5564188" algn="l"/>
              </a:tabLst>
            </a:pPr>
            <a:r>
              <a:rPr lang="en-US" sz="1000"/>
              <a:t>All blocks are photographed in position before placing the backing bars.</a:t>
            </a:r>
          </a:p>
          <a:p>
            <a:pPr marL="88900" indent="-88900" algn="just">
              <a:tabLst>
                <a:tab pos="5564188" algn="l"/>
              </a:tabLst>
            </a:pPr>
            <a:endParaRPr lang="en-US" sz="1000"/>
          </a:p>
          <a:p>
            <a:pPr marL="0" indent="0" algn="just">
              <a:buFont typeface="Wingdings" charset="2"/>
              <a:buNone/>
              <a:tabLst>
                <a:tab pos="5564188" algn="l"/>
              </a:tabLst>
            </a:pPr>
            <a:endParaRPr lang="en-US" sz="1000" dirty="0"/>
          </a:p>
        </p:txBody>
      </p:sp>
      <p:pic>
        <p:nvPicPr>
          <p:cNvPr id="13" name="Picture 12">
            <a:extLst>
              <a:ext uri="{FF2B5EF4-FFF2-40B4-BE49-F238E27FC236}">
                <a16:creationId xmlns:a16="http://schemas.microsoft.com/office/drawing/2014/main" id="{F44E31A1-7D84-48AC-AD4B-EABF4A11698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641342" y="4382402"/>
            <a:ext cx="1977486" cy="1486567"/>
          </a:xfrm>
          <a:prstGeom prst="rect">
            <a:avLst/>
          </a:prstGeom>
        </p:spPr>
      </p:pic>
      <p:sp>
        <p:nvSpPr>
          <p:cNvPr id="14" name="Content Placeholder 2">
            <a:extLst>
              <a:ext uri="{FF2B5EF4-FFF2-40B4-BE49-F238E27FC236}">
                <a16:creationId xmlns:a16="http://schemas.microsoft.com/office/drawing/2014/main" id="{1F8EFC65-5D82-4D7C-BDCE-0F312EBF9E14}"/>
              </a:ext>
            </a:extLst>
          </p:cNvPr>
          <p:cNvSpPr txBox="1">
            <a:spLocks/>
          </p:cNvSpPr>
          <p:nvPr/>
        </p:nvSpPr>
        <p:spPr>
          <a:xfrm>
            <a:off x="6668505" y="4382403"/>
            <a:ext cx="2319019" cy="15660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8900" indent="-88900" algn="just">
              <a:tabLst>
                <a:tab pos="5564188" algn="l"/>
              </a:tabLst>
            </a:pPr>
            <a:r>
              <a:rPr lang="en-US" sz="1000" dirty="0"/>
              <a:t>Tack blocks are welded in position using filler material. </a:t>
            </a:r>
          </a:p>
          <a:p>
            <a:pPr marL="88900" indent="-88900" algn="just">
              <a:tabLst>
                <a:tab pos="5564188" algn="l"/>
              </a:tabLst>
            </a:pPr>
            <a:endParaRPr lang="en-US" sz="1000" dirty="0"/>
          </a:p>
          <a:p>
            <a:pPr marL="88900" indent="-88900" algn="just">
              <a:tabLst>
                <a:tab pos="5564188" algn="l"/>
              </a:tabLst>
            </a:pPr>
            <a:r>
              <a:rPr lang="en-US" sz="1000" dirty="0"/>
              <a:t>Excess is removed so the shell can locate correctly.</a:t>
            </a:r>
          </a:p>
          <a:p>
            <a:pPr marL="0" indent="0" algn="just">
              <a:buFont typeface="Wingdings" charset="2"/>
              <a:buNone/>
              <a:tabLst>
                <a:tab pos="5564188" algn="l"/>
              </a:tabLst>
            </a:pPr>
            <a:endParaRPr lang="en-US" sz="1000" dirty="0"/>
          </a:p>
        </p:txBody>
      </p:sp>
    </p:spTree>
    <p:extLst>
      <p:ext uri="{BB962C8B-B14F-4D97-AF65-F5344CB8AC3E}">
        <p14:creationId xmlns:p14="http://schemas.microsoft.com/office/powerpoint/2010/main" val="35993759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C0874-9674-41AC-BFB1-197272BC8CE1}"/>
              </a:ext>
            </a:extLst>
          </p:cNvPr>
          <p:cNvSpPr>
            <a:spLocks noGrp="1"/>
          </p:cNvSpPr>
          <p:nvPr>
            <p:ph type="title"/>
          </p:nvPr>
        </p:nvSpPr>
        <p:spPr/>
        <p:txBody>
          <a:bodyPr/>
          <a:lstStyle/>
          <a:p>
            <a:r>
              <a:rPr lang="en-GB" dirty="0"/>
              <a:t>Shell adjustment milling machine</a:t>
            </a:r>
          </a:p>
        </p:txBody>
      </p:sp>
      <p:sp>
        <p:nvSpPr>
          <p:cNvPr id="4" name="Footer Placeholder 3">
            <a:extLst>
              <a:ext uri="{FF2B5EF4-FFF2-40B4-BE49-F238E27FC236}">
                <a16:creationId xmlns:a16="http://schemas.microsoft.com/office/drawing/2014/main" id="{C92B1DDE-DFF1-4D12-A66A-AFEBF8F00001}"/>
              </a:ext>
            </a:extLst>
          </p:cNvPr>
          <p:cNvSpPr>
            <a:spLocks noGrp="1"/>
          </p:cNvSpPr>
          <p:nvPr>
            <p:ph type="ftr" sz="quarter" idx="11"/>
          </p:nvPr>
        </p:nvSpPr>
        <p:spPr/>
        <p:txBody>
          <a:bodyPr/>
          <a:lstStyle/>
          <a:p>
            <a:r>
              <a:rPr lang="fr-FR" noProof="0"/>
              <a:t>H. Prin</a:t>
            </a:r>
            <a:endParaRPr lang="en-GB" noProof="0"/>
          </a:p>
        </p:txBody>
      </p:sp>
      <p:sp>
        <p:nvSpPr>
          <p:cNvPr id="5" name="Slide Number Placeholder 4">
            <a:extLst>
              <a:ext uri="{FF2B5EF4-FFF2-40B4-BE49-F238E27FC236}">
                <a16:creationId xmlns:a16="http://schemas.microsoft.com/office/drawing/2014/main" id="{67AC1A20-799B-41DF-B555-047F1C04BCCF}"/>
              </a:ext>
            </a:extLst>
          </p:cNvPr>
          <p:cNvSpPr>
            <a:spLocks noGrp="1"/>
          </p:cNvSpPr>
          <p:nvPr>
            <p:ph type="sldNum" sz="quarter" idx="12"/>
          </p:nvPr>
        </p:nvSpPr>
        <p:spPr/>
        <p:txBody>
          <a:bodyPr/>
          <a:lstStyle/>
          <a:p>
            <a:fld id="{BFDCA1C4-9514-7B4F-976F-D92F7E296653}" type="slidenum">
              <a:rPr lang="fr-FR" smtClean="0"/>
              <a:pPr/>
              <a:t>31</a:t>
            </a:fld>
            <a:endParaRPr lang="fr-FR"/>
          </a:p>
        </p:txBody>
      </p:sp>
      <p:pic>
        <p:nvPicPr>
          <p:cNvPr id="7" name="Picture 6" descr="A close-up of a car engine&#10;&#10;Description automatically generated with low confidence">
            <a:extLst>
              <a:ext uri="{FF2B5EF4-FFF2-40B4-BE49-F238E27FC236}">
                <a16:creationId xmlns:a16="http://schemas.microsoft.com/office/drawing/2014/main" id="{96A52246-5DC7-4803-86DA-619093453A8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95534" y="975232"/>
            <a:ext cx="3948391" cy="2801095"/>
          </a:xfrm>
          <a:prstGeom prst="rect">
            <a:avLst/>
          </a:prstGeom>
        </p:spPr>
      </p:pic>
      <p:pic>
        <p:nvPicPr>
          <p:cNvPr id="9" name="Picture 8">
            <a:extLst>
              <a:ext uri="{FF2B5EF4-FFF2-40B4-BE49-F238E27FC236}">
                <a16:creationId xmlns:a16="http://schemas.microsoft.com/office/drawing/2014/main" id="{F177D90E-7A90-41ED-B411-A4E8A3DB3483}"/>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123869" y="3809613"/>
            <a:ext cx="2220056" cy="2951514"/>
          </a:xfrm>
          <a:prstGeom prst="rect">
            <a:avLst/>
          </a:prstGeom>
        </p:spPr>
      </p:pic>
      <p:pic>
        <p:nvPicPr>
          <p:cNvPr id="11" name="Picture 10" descr="A close-up of a machine&#10;&#10;Description automatically generated with low confidence">
            <a:extLst>
              <a:ext uri="{FF2B5EF4-FFF2-40B4-BE49-F238E27FC236}">
                <a16:creationId xmlns:a16="http://schemas.microsoft.com/office/drawing/2014/main" id="{433D097B-7C26-4942-8B58-AF22C27D76D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249084" y="4465174"/>
            <a:ext cx="2946831" cy="1657592"/>
          </a:xfrm>
          <a:prstGeom prst="rect">
            <a:avLst/>
          </a:prstGeom>
        </p:spPr>
      </p:pic>
      <p:pic>
        <p:nvPicPr>
          <p:cNvPr id="10" name="Picture 9" descr="A picture containing text, indoor, floor, person&#10;&#10;Description automatically generated">
            <a:extLst>
              <a:ext uri="{FF2B5EF4-FFF2-40B4-BE49-F238E27FC236}">
                <a16:creationId xmlns:a16="http://schemas.microsoft.com/office/drawing/2014/main" id="{96E1537C-7A06-4035-97C9-FBB87D11C9D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586897" y="986433"/>
            <a:ext cx="4161568" cy="5786658"/>
          </a:xfrm>
          <a:prstGeom prst="rect">
            <a:avLst/>
          </a:prstGeom>
        </p:spPr>
      </p:pic>
    </p:spTree>
    <p:extLst>
      <p:ext uri="{BB962C8B-B14F-4D97-AF65-F5344CB8AC3E}">
        <p14:creationId xmlns:p14="http://schemas.microsoft.com/office/powerpoint/2010/main" val="25039932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6D053-5E19-45A2-8810-BC25551FE905}"/>
              </a:ext>
            </a:extLst>
          </p:cNvPr>
          <p:cNvSpPr>
            <a:spLocks noGrp="1"/>
          </p:cNvSpPr>
          <p:nvPr>
            <p:ph type="title"/>
          </p:nvPr>
        </p:nvSpPr>
        <p:spPr>
          <a:xfrm>
            <a:off x="612000" y="180000"/>
            <a:ext cx="8352488" cy="720000"/>
          </a:xfrm>
        </p:spPr>
        <p:txBody>
          <a:bodyPr vert="horz" lIns="0" tIns="0" rIns="0" bIns="0" rtlCol="0" anchor="ctr" anchorCtr="1">
            <a:noAutofit/>
          </a:bodyPr>
          <a:lstStyle/>
          <a:p>
            <a:pPr lvl="1" algn="ctr">
              <a:tabLst>
                <a:tab pos="6819900" algn="l"/>
              </a:tabLst>
            </a:pPr>
            <a:r>
              <a:rPr lang="en-US" sz="2800" b="1" kern="1200" dirty="0">
                <a:solidFill>
                  <a:schemeClr val="bg2"/>
                </a:solidFill>
                <a:latin typeface="+mj-lt"/>
                <a:ea typeface="+mj-ea"/>
                <a:cs typeface="+mj-cs"/>
              </a:rPr>
              <a:t>New dev. lengths implemented on LMBRDP02    </a:t>
            </a:r>
            <a:r>
              <a:rPr lang="en-US" sz="2000" b="1" kern="1200" dirty="0">
                <a:solidFill>
                  <a:schemeClr val="bg2"/>
                </a:solidFill>
                <a:latin typeface="+mj-lt"/>
                <a:ea typeface="+mj-ea"/>
                <a:cs typeface="+mj-cs"/>
              </a:rPr>
              <a:t>(D2 prototype)</a:t>
            </a:r>
            <a:endParaRPr lang="en-US" sz="2800" b="1" kern="1200" dirty="0">
              <a:solidFill>
                <a:schemeClr val="bg2"/>
              </a:solidFill>
              <a:latin typeface="+mj-lt"/>
              <a:ea typeface="+mj-ea"/>
              <a:cs typeface="+mj-cs"/>
            </a:endParaRPr>
          </a:p>
        </p:txBody>
      </p:sp>
      <p:sp>
        <p:nvSpPr>
          <p:cNvPr id="4" name="Footer Placeholder 3">
            <a:extLst>
              <a:ext uri="{FF2B5EF4-FFF2-40B4-BE49-F238E27FC236}">
                <a16:creationId xmlns:a16="http://schemas.microsoft.com/office/drawing/2014/main" id="{BEA38C77-4142-494A-94E4-3709C2442266}"/>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40A74A97-ADCE-45FB-A696-14B15588E518}"/>
              </a:ext>
            </a:extLst>
          </p:cNvPr>
          <p:cNvSpPr>
            <a:spLocks noGrp="1"/>
          </p:cNvSpPr>
          <p:nvPr>
            <p:ph type="sldNum" sz="quarter" idx="12"/>
          </p:nvPr>
        </p:nvSpPr>
        <p:spPr/>
        <p:txBody>
          <a:bodyPr/>
          <a:lstStyle/>
          <a:p>
            <a:fld id="{BFDCA1C4-9514-7B4F-976F-D92F7E296653}" type="slidenum">
              <a:rPr lang="fr-FR" smtClean="0"/>
              <a:pPr/>
              <a:t>32</a:t>
            </a:fld>
            <a:endParaRPr lang="fr-FR"/>
          </a:p>
        </p:txBody>
      </p:sp>
      <p:pic>
        <p:nvPicPr>
          <p:cNvPr id="12" name="Picture 11" descr="A picture containing person&#10;&#10;Description automatically generated">
            <a:extLst>
              <a:ext uri="{FF2B5EF4-FFF2-40B4-BE49-F238E27FC236}">
                <a16:creationId xmlns:a16="http://schemas.microsoft.com/office/drawing/2014/main" id="{49181BA4-738A-45AD-808A-AFFDDDD6E6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51000" y="1285559"/>
            <a:ext cx="2160000" cy="1620000"/>
          </a:xfrm>
          <a:prstGeom prst="rect">
            <a:avLst/>
          </a:prstGeom>
        </p:spPr>
      </p:pic>
      <p:pic>
        <p:nvPicPr>
          <p:cNvPr id="20" name="Picture 19" descr="A picture containing sink, blue, dock&#10;&#10;Description automatically generated">
            <a:extLst>
              <a:ext uri="{FF2B5EF4-FFF2-40B4-BE49-F238E27FC236}">
                <a16:creationId xmlns:a16="http://schemas.microsoft.com/office/drawing/2014/main" id="{46298303-DB71-4FD2-BE89-7F198F7F214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63424" y="1304353"/>
            <a:ext cx="2160000" cy="1620000"/>
          </a:xfrm>
          <a:prstGeom prst="rect">
            <a:avLst/>
          </a:prstGeom>
        </p:spPr>
      </p:pic>
      <p:pic>
        <p:nvPicPr>
          <p:cNvPr id="22" name="Picture 21">
            <a:extLst>
              <a:ext uri="{FF2B5EF4-FFF2-40B4-BE49-F238E27FC236}">
                <a16:creationId xmlns:a16="http://schemas.microsoft.com/office/drawing/2014/main" id="{B3CB5CE3-A350-4C33-90E1-50DF053060C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13161" y="3826169"/>
            <a:ext cx="2160000" cy="1620000"/>
          </a:xfrm>
          <a:prstGeom prst="rect">
            <a:avLst/>
          </a:prstGeom>
        </p:spPr>
      </p:pic>
      <p:pic>
        <p:nvPicPr>
          <p:cNvPr id="24" name="Picture 23" descr="A picture containing indoor&#10;&#10;Description automatically generated">
            <a:extLst>
              <a:ext uri="{FF2B5EF4-FFF2-40B4-BE49-F238E27FC236}">
                <a16:creationId xmlns:a16="http://schemas.microsoft.com/office/drawing/2014/main" id="{9D3DCDB3-A132-4678-A7AD-13004B69CEB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496" y="1285559"/>
            <a:ext cx="2160000" cy="1620000"/>
          </a:xfrm>
          <a:prstGeom prst="rect">
            <a:avLst/>
          </a:prstGeom>
        </p:spPr>
      </p:pic>
      <p:pic>
        <p:nvPicPr>
          <p:cNvPr id="26" name="Picture 25" descr="A picture containing indoor, warehouse, several&#10;&#10;Description automatically generated">
            <a:extLst>
              <a:ext uri="{FF2B5EF4-FFF2-40B4-BE49-F238E27FC236}">
                <a16:creationId xmlns:a16="http://schemas.microsoft.com/office/drawing/2014/main" id="{CE99AE70-DC6F-4B4B-B232-222A1C3A2E9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657212" y="1304353"/>
            <a:ext cx="2160000" cy="1620000"/>
          </a:xfrm>
          <a:prstGeom prst="rect">
            <a:avLst/>
          </a:prstGeom>
        </p:spPr>
      </p:pic>
      <p:pic>
        <p:nvPicPr>
          <p:cNvPr id="28" name="Picture 27" descr="A picture containing person, indoor, hand&#10;&#10;Description automatically generated">
            <a:extLst>
              <a:ext uri="{FF2B5EF4-FFF2-40B4-BE49-F238E27FC236}">
                <a16:creationId xmlns:a16="http://schemas.microsoft.com/office/drawing/2014/main" id="{74B0FDB6-2C11-4E16-A8B7-CC1132C1A2E3}"/>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4180" y="3803389"/>
            <a:ext cx="2160000" cy="1620000"/>
          </a:xfrm>
          <a:prstGeom prst="rect">
            <a:avLst/>
          </a:prstGeom>
        </p:spPr>
      </p:pic>
      <p:grpSp>
        <p:nvGrpSpPr>
          <p:cNvPr id="34" name="Group 33">
            <a:extLst>
              <a:ext uri="{FF2B5EF4-FFF2-40B4-BE49-F238E27FC236}">
                <a16:creationId xmlns:a16="http://schemas.microsoft.com/office/drawing/2014/main" id="{66A871F7-ACF7-4C2D-81A6-3AB5E83E93AA}"/>
              </a:ext>
            </a:extLst>
          </p:cNvPr>
          <p:cNvGrpSpPr>
            <a:grpSpLocks noChangeAspect="1"/>
          </p:cNvGrpSpPr>
          <p:nvPr/>
        </p:nvGrpSpPr>
        <p:grpSpPr>
          <a:xfrm>
            <a:off x="6964107" y="3784230"/>
            <a:ext cx="1215000" cy="1620000"/>
            <a:chOff x="9411045" y="1263150"/>
            <a:chExt cx="2160000" cy="2880000"/>
          </a:xfrm>
        </p:grpSpPr>
        <p:pic>
          <p:nvPicPr>
            <p:cNvPr id="30" name="Picture 29" descr="A picture containing indoor&#10;&#10;Description automatically generated">
              <a:extLst>
                <a:ext uri="{FF2B5EF4-FFF2-40B4-BE49-F238E27FC236}">
                  <a16:creationId xmlns:a16="http://schemas.microsoft.com/office/drawing/2014/main" id="{4CD01354-FE89-43F2-BEC4-2B8903E52DDF}"/>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rot="5400000">
              <a:off x="9051045" y="1623150"/>
              <a:ext cx="2880000" cy="2160000"/>
            </a:xfrm>
            <a:prstGeom prst="rect">
              <a:avLst/>
            </a:prstGeom>
          </p:spPr>
        </p:pic>
        <p:sp>
          <p:nvSpPr>
            <p:cNvPr id="33" name="TextBox 32">
              <a:extLst>
                <a:ext uri="{FF2B5EF4-FFF2-40B4-BE49-F238E27FC236}">
                  <a16:creationId xmlns:a16="http://schemas.microsoft.com/office/drawing/2014/main" id="{E43A6117-E598-48CA-98FA-B1D539D96908}"/>
                </a:ext>
              </a:extLst>
            </p:cNvPr>
            <p:cNvSpPr txBox="1"/>
            <p:nvPr/>
          </p:nvSpPr>
          <p:spPr>
            <a:xfrm>
              <a:off x="9856713" y="1311861"/>
              <a:ext cx="1163282" cy="492443"/>
            </a:xfrm>
            <a:prstGeom prst="rect">
              <a:avLst/>
            </a:prstGeom>
            <a:noFill/>
          </p:spPr>
          <p:txBody>
            <a:bodyPr wrap="none" rtlCol="0">
              <a:spAutoFit/>
            </a:bodyPr>
            <a:lstStyle/>
            <a:p>
              <a:r>
                <a:rPr lang="en-GB" sz="1200" i="1" dirty="0">
                  <a:solidFill>
                    <a:schemeClr val="bg1"/>
                  </a:solidFill>
                  <a:effectLst>
                    <a:outerShdw blurRad="38100" dist="38100" dir="2700000" algn="tl">
                      <a:srgbClr val="000000">
                        <a:alpha val="43137"/>
                      </a:srgbClr>
                    </a:outerShdw>
                  </a:effectLst>
                </a:rPr>
                <a:t>3.2mm</a:t>
              </a:r>
            </a:p>
          </p:txBody>
        </p:sp>
      </p:grpSp>
      <p:grpSp>
        <p:nvGrpSpPr>
          <p:cNvPr id="36" name="Group 35">
            <a:extLst>
              <a:ext uri="{FF2B5EF4-FFF2-40B4-BE49-F238E27FC236}">
                <a16:creationId xmlns:a16="http://schemas.microsoft.com/office/drawing/2014/main" id="{822310E6-7D3D-46AD-9ABF-A81D498533AF}"/>
              </a:ext>
            </a:extLst>
          </p:cNvPr>
          <p:cNvGrpSpPr>
            <a:grpSpLocks noChangeAspect="1"/>
          </p:cNvGrpSpPr>
          <p:nvPr/>
        </p:nvGrpSpPr>
        <p:grpSpPr>
          <a:xfrm>
            <a:off x="8017395" y="3784230"/>
            <a:ext cx="1093084" cy="1620000"/>
            <a:chOff x="2516361" y="1"/>
            <a:chExt cx="4627389" cy="6858000"/>
          </a:xfrm>
        </p:grpSpPr>
        <p:pic>
          <p:nvPicPr>
            <p:cNvPr id="32" name="Picture 31" descr="A picture containing indoor&#10;&#10;Description automatically generated">
              <a:extLst>
                <a:ext uri="{FF2B5EF4-FFF2-40B4-BE49-F238E27FC236}">
                  <a16:creationId xmlns:a16="http://schemas.microsoft.com/office/drawing/2014/main" id="{036A375D-80AC-4D54-B32F-600CE8914899}"/>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5400000">
              <a:off x="1401056" y="1115306"/>
              <a:ext cx="6858000" cy="4627389"/>
            </a:xfrm>
            <a:prstGeom prst="rect">
              <a:avLst/>
            </a:prstGeom>
          </p:spPr>
        </p:pic>
        <p:sp>
          <p:nvSpPr>
            <p:cNvPr id="35" name="TextBox 34">
              <a:extLst>
                <a:ext uri="{FF2B5EF4-FFF2-40B4-BE49-F238E27FC236}">
                  <a16:creationId xmlns:a16="http://schemas.microsoft.com/office/drawing/2014/main" id="{6DE36336-8D5E-4212-BE5A-ECFE9EB6E96A}"/>
                </a:ext>
              </a:extLst>
            </p:cNvPr>
            <p:cNvSpPr txBox="1"/>
            <p:nvPr/>
          </p:nvSpPr>
          <p:spPr>
            <a:xfrm>
              <a:off x="3046569" y="44328"/>
              <a:ext cx="1554332" cy="657983"/>
            </a:xfrm>
            <a:prstGeom prst="rect">
              <a:avLst/>
            </a:prstGeom>
            <a:noFill/>
          </p:spPr>
          <p:txBody>
            <a:bodyPr wrap="none" rtlCol="0">
              <a:spAutoFit/>
            </a:bodyPr>
            <a:lstStyle/>
            <a:p>
              <a:r>
                <a:rPr lang="en-GB" sz="1200" i="1" dirty="0">
                  <a:solidFill>
                    <a:schemeClr val="bg1"/>
                  </a:solidFill>
                  <a:effectLst>
                    <a:outerShdw blurRad="38100" dist="38100" dir="2700000" algn="tl">
                      <a:srgbClr val="000000">
                        <a:alpha val="43137"/>
                      </a:srgbClr>
                    </a:outerShdw>
                  </a:effectLst>
                </a:rPr>
                <a:t>2.7mm</a:t>
              </a:r>
            </a:p>
          </p:txBody>
        </p:sp>
      </p:grpSp>
      <p:sp>
        <p:nvSpPr>
          <p:cNvPr id="39" name="TextBox 38">
            <a:extLst>
              <a:ext uri="{FF2B5EF4-FFF2-40B4-BE49-F238E27FC236}">
                <a16:creationId xmlns:a16="http://schemas.microsoft.com/office/drawing/2014/main" id="{0ED4A415-C376-4581-845B-00FB958D70FD}"/>
              </a:ext>
            </a:extLst>
          </p:cNvPr>
          <p:cNvSpPr txBox="1"/>
          <p:nvPr/>
        </p:nvSpPr>
        <p:spPr>
          <a:xfrm>
            <a:off x="35496" y="2894017"/>
            <a:ext cx="2160000" cy="400110"/>
          </a:xfrm>
          <a:prstGeom prst="rect">
            <a:avLst/>
          </a:prstGeom>
          <a:noFill/>
        </p:spPr>
        <p:txBody>
          <a:bodyPr wrap="square" rtlCol="0">
            <a:spAutoFit/>
          </a:bodyPr>
          <a:lstStyle/>
          <a:p>
            <a:pPr algn="ctr"/>
            <a:r>
              <a:rPr lang="en-GB" sz="1000" i="1" dirty="0">
                <a:solidFill>
                  <a:schemeClr val="tx1">
                    <a:lumMod val="50000"/>
                    <a:lumOff val="50000"/>
                  </a:schemeClr>
                </a:solidFill>
              </a:rPr>
              <a:t>Lower shell #4 and shims tack welding to the baking strips</a:t>
            </a: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DDAF5E22-25E8-4E31-BC9F-E9EC6584F720}"/>
                  </a:ext>
                </a:extLst>
              </p:cNvPr>
              <p:cNvSpPr txBox="1"/>
              <p:nvPr/>
            </p:nvSpPr>
            <p:spPr>
              <a:xfrm>
                <a:off x="2166597" y="2894017"/>
                <a:ext cx="2448272" cy="724044"/>
              </a:xfrm>
              <a:prstGeom prst="rect">
                <a:avLst/>
              </a:prstGeom>
              <a:noFill/>
            </p:spPr>
            <p:txBody>
              <a:bodyPr wrap="square" rtlCol="0">
                <a:spAutoFit/>
              </a:bodyPr>
              <a:lstStyle/>
              <a:p>
                <a:pPr algn="ctr"/>
                <a:r>
                  <a:rPr lang="en-GB" sz="1000" i="1" dirty="0">
                    <a:solidFill>
                      <a:schemeClr val="tx1">
                        <a:lumMod val="50000"/>
                        <a:lumOff val="50000"/>
                      </a:schemeClr>
                    </a:solidFill>
                  </a:rPr>
                  <a:t>Upper shell #101 dev length machining</a:t>
                </a:r>
              </a:p>
              <a:p>
                <a:pPr algn="ctr"/>
                <a14:m>
                  <m:oMathPara xmlns:m="http://schemas.openxmlformats.org/officeDocument/2006/math">
                    <m:oMathParaPr>
                      <m:jc m:val="centerGroup"/>
                    </m:oMathParaPr>
                    <m:oMath xmlns:m="http://schemas.openxmlformats.org/officeDocument/2006/math">
                      <m:acc>
                        <m:accPr>
                          <m:chr m:val="̂"/>
                          <m:ctrlPr>
                            <a:rPr lang="en-GB" sz="1000" i="1" smtClean="0">
                              <a:solidFill>
                                <a:schemeClr val="tx1">
                                  <a:lumMod val="50000"/>
                                  <a:lumOff val="50000"/>
                                </a:schemeClr>
                              </a:solidFill>
                              <a:latin typeface="Cambria Math" panose="02040503050406030204" pitchFamily="18" charset="0"/>
                            </a:rPr>
                          </m:ctrlPr>
                        </m:accPr>
                        <m:e>
                          <m:sSub>
                            <m:sSubPr>
                              <m:ctrlPr>
                                <a:rPr lang="en-GB" sz="1000" b="0" i="1" smtClean="0">
                                  <a:solidFill>
                                    <a:schemeClr val="tx1">
                                      <a:lumMod val="50000"/>
                                      <a:lumOff val="50000"/>
                                    </a:schemeClr>
                                  </a:solidFill>
                                  <a:latin typeface="Cambria Math" panose="02040503050406030204" pitchFamily="18" charset="0"/>
                                </a:rPr>
                              </m:ctrlPr>
                            </m:sSubPr>
                            <m:e>
                              <m:r>
                                <a:rPr lang="en-GB" sz="1000" i="1">
                                  <a:solidFill>
                                    <a:schemeClr val="tx1">
                                      <a:lumMod val="50000"/>
                                      <a:lumOff val="50000"/>
                                    </a:schemeClr>
                                  </a:solidFill>
                                  <a:latin typeface="Cambria Math" panose="02040503050406030204" pitchFamily="18" charset="0"/>
                                </a:rPr>
                                <m:t>𝐿</m:t>
                              </m:r>
                            </m:e>
                            <m:sub>
                              <m:r>
                                <a:rPr lang="en-GB" sz="1000" i="1">
                                  <a:solidFill>
                                    <a:schemeClr val="tx1">
                                      <a:lumMod val="50000"/>
                                      <a:lumOff val="50000"/>
                                    </a:schemeClr>
                                  </a:solidFill>
                                  <a:latin typeface="Cambria Math" panose="02040503050406030204" pitchFamily="18" charset="0"/>
                                </a:rPr>
                                <m:t>4</m:t>
                              </m:r>
                            </m:sub>
                          </m:sSub>
                        </m:e>
                      </m:acc>
                      <m:r>
                        <a:rPr lang="en-GB" sz="1000" i="1" smtClean="0">
                          <a:solidFill>
                            <a:schemeClr val="tx1">
                              <a:lumMod val="50000"/>
                              <a:lumOff val="50000"/>
                            </a:schemeClr>
                          </a:solidFill>
                          <a:latin typeface="Cambria Math" panose="02040503050406030204" pitchFamily="18" charset="0"/>
                        </a:rPr>
                        <m:t>=</m:t>
                      </m:r>
                      <m:sSubSup>
                        <m:sSubSupPr>
                          <m:ctrlPr>
                            <a:rPr lang="en-GB" sz="1000" b="0" i="1" smtClean="0">
                              <a:solidFill>
                                <a:schemeClr val="tx1">
                                  <a:lumMod val="50000"/>
                                  <a:lumOff val="50000"/>
                                </a:schemeClr>
                              </a:solidFill>
                              <a:latin typeface="Cambria Math" panose="02040503050406030204" pitchFamily="18" charset="0"/>
                            </a:rPr>
                          </m:ctrlPr>
                        </m:sSubSupPr>
                        <m:e>
                          <m:r>
                            <a:rPr lang="en-GB" sz="1000" i="1" smtClean="0">
                              <a:solidFill>
                                <a:schemeClr val="tx1">
                                  <a:lumMod val="50000"/>
                                  <a:lumOff val="50000"/>
                                </a:schemeClr>
                              </a:solidFill>
                              <a:latin typeface="Cambria Math" panose="02040503050406030204" pitchFamily="18" charset="0"/>
                            </a:rPr>
                            <m:t>967</m:t>
                          </m:r>
                          <m:r>
                            <a:rPr lang="en-GB" sz="1000" b="0" i="1" smtClean="0">
                              <a:solidFill>
                                <a:schemeClr val="tx1">
                                  <a:lumMod val="50000"/>
                                  <a:lumOff val="50000"/>
                                </a:schemeClr>
                              </a:solidFill>
                              <a:latin typeface="Cambria Math" panose="02040503050406030204" pitchFamily="18" charset="0"/>
                            </a:rPr>
                            <m:t>.2</m:t>
                          </m:r>
                        </m:e>
                        <m:sub>
                          <m:r>
                            <a:rPr lang="en-GB" sz="1000" b="0" i="1" smtClean="0">
                              <a:solidFill>
                                <a:schemeClr val="tx1">
                                  <a:lumMod val="50000"/>
                                  <a:lumOff val="50000"/>
                                </a:schemeClr>
                              </a:solidFill>
                              <a:latin typeface="Cambria Math" panose="02040503050406030204" pitchFamily="18" charset="0"/>
                            </a:rPr>
                            <m:t>−0.7</m:t>
                          </m:r>
                        </m:sub>
                        <m:sup>
                          <m:r>
                            <a:rPr lang="en-GB" sz="1000" b="0" i="1" smtClean="0">
                              <a:solidFill>
                                <a:schemeClr val="tx1">
                                  <a:lumMod val="50000"/>
                                  <a:lumOff val="50000"/>
                                </a:schemeClr>
                              </a:solidFill>
                              <a:latin typeface="Cambria Math" panose="02040503050406030204" pitchFamily="18" charset="0"/>
                            </a:rPr>
                            <m:t>+0.8</m:t>
                          </m:r>
                        </m:sup>
                      </m:sSubSup>
                    </m:oMath>
                  </m:oMathPara>
                </a14:m>
                <a:endParaRPr lang="en-GB" sz="1000" b="0" i="1" dirty="0">
                  <a:solidFill>
                    <a:schemeClr val="tx1">
                      <a:lumMod val="50000"/>
                      <a:lumOff val="50000"/>
                    </a:schemeClr>
                  </a:solidFill>
                </a:endParaRPr>
              </a:p>
              <a:p>
                <a:pPr algn="ctr"/>
                <a14:m>
                  <m:oMathPara xmlns:m="http://schemas.openxmlformats.org/officeDocument/2006/math">
                    <m:oMathParaPr>
                      <m:jc m:val="centerGroup"/>
                    </m:oMathParaPr>
                    <m:oMath xmlns:m="http://schemas.openxmlformats.org/officeDocument/2006/math">
                      <m:acc>
                        <m:accPr>
                          <m:chr m:val="̂"/>
                          <m:ctrlPr>
                            <a:rPr lang="en-GB" sz="1000" i="1" smtClean="0">
                              <a:solidFill>
                                <a:schemeClr val="tx2">
                                  <a:lumMod val="60000"/>
                                  <a:lumOff val="40000"/>
                                </a:schemeClr>
                              </a:solidFill>
                              <a:latin typeface="Cambria Math" panose="02040503050406030204" pitchFamily="18" charset="0"/>
                            </a:rPr>
                          </m:ctrlPr>
                        </m:accPr>
                        <m:e>
                          <m:sSub>
                            <m:sSubPr>
                              <m:ctrlPr>
                                <a:rPr lang="en-GB" sz="1000" b="0" i="1" smtClean="0">
                                  <a:solidFill>
                                    <a:schemeClr val="tx2">
                                      <a:lumMod val="60000"/>
                                      <a:lumOff val="40000"/>
                                    </a:schemeClr>
                                  </a:solidFill>
                                  <a:latin typeface="Cambria Math" panose="02040503050406030204" pitchFamily="18" charset="0"/>
                                </a:rPr>
                              </m:ctrlPr>
                            </m:sSubPr>
                            <m:e>
                              <m:r>
                                <a:rPr lang="en-GB" sz="1000" i="1">
                                  <a:solidFill>
                                    <a:schemeClr val="tx2">
                                      <a:lumMod val="60000"/>
                                      <a:lumOff val="40000"/>
                                    </a:schemeClr>
                                  </a:solidFill>
                                  <a:latin typeface="Cambria Math" panose="02040503050406030204" pitchFamily="18" charset="0"/>
                                </a:rPr>
                                <m:t>𝐿</m:t>
                              </m:r>
                            </m:e>
                            <m:sub>
                              <m:r>
                                <a:rPr lang="en-GB" sz="1000" b="0" i="1" smtClean="0">
                                  <a:solidFill>
                                    <a:schemeClr val="tx2">
                                      <a:lumMod val="60000"/>
                                      <a:lumOff val="40000"/>
                                    </a:schemeClr>
                                  </a:solidFill>
                                  <a:latin typeface="Cambria Math" panose="02040503050406030204" pitchFamily="18" charset="0"/>
                                </a:rPr>
                                <m:t>101</m:t>
                              </m:r>
                            </m:sub>
                          </m:sSub>
                        </m:e>
                      </m:acc>
                      <m:r>
                        <a:rPr lang="en-GB" sz="1000" i="1" smtClean="0">
                          <a:solidFill>
                            <a:schemeClr val="tx2">
                              <a:lumMod val="60000"/>
                              <a:lumOff val="40000"/>
                            </a:schemeClr>
                          </a:solidFill>
                          <a:latin typeface="Cambria Math" panose="02040503050406030204" pitchFamily="18" charset="0"/>
                        </a:rPr>
                        <m:t>=</m:t>
                      </m:r>
                      <m:sSubSup>
                        <m:sSubSupPr>
                          <m:ctrlPr>
                            <a:rPr lang="en-GB" sz="1000" b="0" i="1" smtClean="0">
                              <a:solidFill>
                                <a:schemeClr val="tx2">
                                  <a:lumMod val="60000"/>
                                  <a:lumOff val="40000"/>
                                </a:schemeClr>
                              </a:solidFill>
                              <a:latin typeface="Cambria Math" panose="02040503050406030204" pitchFamily="18" charset="0"/>
                            </a:rPr>
                          </m:ctrlPr>
                        </m:sSubSupPr>
                        <m:e>
                          <m:r>
                            <a:rPr lang="en-GB" sz="1000" i="1" smtClean="0">
                              <a:solidFill>
                                <a:schemeClr val="tx2">
                                  <a:lumMod val="60000"/>
                                  <a:lumOff val="40000"/>
                                </a:schemeClr>
                              </a:solidFill>
                              <a:latin typeface="Cambria Math" panose="02040503050406030204" pitchFamily="18" charset="0"/>
                            </a:rPr>
                            <m:t>96</m:t>
                          </m:r>
                          <m:r>
                            <a:rPr lang="en-GB" sz="1000" b="0" i="1" smtClean="0">
                              <a:solidFill>
                                <a:schemeClr val="tx2">
                                  <a:lumMod val="60000"/>
                                  <a:lumOff val="40000"/>
                                </a:schemeClr>
                              </a:solidFill>
                              <a:latin typeface="Cambria Math" panose="02040503050406030204" pitchFamily="18" charset="0"/>
                            </a:rPr>
                            <m:t>1.8</m:t>
                          </m:r>
                        </m:e>
                        <m:sub>
                          <m:r>
                            <a:rPr lang="en-GB" sz="1000" b="0" i="1" smtClean="0">
                              <a:solidFill>
                                <a:schemeClr val="tx2">
                                  <a:lumMod val="60000"/>
                                  <a:lumOff val="40000"/>
                                </a:schemeClr>
                              </a:solidFill>
                              <a:latin typeface="Cambria Math" panose="02040503050406030204" pitchFamily="18" charset="0"/>
                            </a:rPr>
                            <m:t>−0.8</m:t>
                          </m:r>
                        </m:sub>
                        <m:sup>
                          <m:r>
                            <a:rPr lang="en-GB" sz="1000" b="0" i="1" smtClean="0">
                              <a:solidFill>
                                <a:schemeClr val="tx2">
                                  <a:lumMod val="60000"/>
                                  <a:lumOff val="40000"/>
                                </a:schemeClr>
                              </a:solidFill>
                              <a:latin typeface="Cambria Math" panose="02040503050406030204" pitchFamily="18" charset="0"/>
                            </a:rPr>
                            <m:t>+1</m:t>
                          </m:r>
                        </m:sup>
                      </m:sSubSup>
                    </m:oMath>
                  </m:oMathPara>
                </a14:m>
                <a:endParaRPr lang="en-GB" sz="1000" i="1" dirty="0">
                  <a:solidFill>
                    <a:schemeClr val="tx1">
                      <a:lumMod val="50000"/>
                      <a:lumOff val="50000"/>
                    </a:schemeClr>
                  </a:solidFill>
                </a:endParaRPr>
              </a:p>
              <a:p>
                <a:pPr algn="ctr"/>
                <a14:m>
                  <m:oMathPara xmlns:m="http://schemas.openxmlformats.org/officeDocument/2006/math">
                    <m:oMathParaPr>
                      <m:jc m:val="centerGroup"/>
                    </m:oMathParaPr>
                    <m:oMath xmlns:m="http://schemas.openxmlformats.org/officeDocument/2006/math">
                      <m:acc>
                        <m:accPr>
                          <m:chr m:val="̂"/>
                          <m:ctrlPr>
                            <a:rPr lang="en-GB" sz="1000" i="1">
                              <a:solidFill>
                                <a:schemeClr val="tx1">
                                  <a:lumMod val="50000"/>
                                  <a:lumOff val="50000"/>
                                </a:schemeClr>
                              </a:solidFill>
                              <a:latin typeface="Cambria Math" panose="02040503050406030204" pitchFamily="18" charset="0"/>
                            </a:rPr>
                          </m:ctrlPr>
                        </m:accPr>
                        <m:e>
                          <m:sSub>
                            <m:sSubPr>
                              <m:ctrlPr>
                                <a:rPr lang="en-GB" sz="1000" i="1">
                                  <a:solidFill>
                                    <a:schemeClr val="tx1">
                                      <a:lumMod val="50000"/>
                                      <a:lumOff val="50000"/>
                                    </a:schemeClr>
                                  </a:solidFill>
                                  <a:latin typeface="Cambria Math" panose="02040503050406030204" pitchFamily="18" charset="0"/>
                                </a:rPr>
                              </m:ctrlPr>
                            </m:sSubPr>
                            <m:e>
                              <m:r>
                                <a:rPr lang="en-GB" sz="1000" i="1">
                                  <a:solidFill>
                                    <a:schemeClr val="tx1">
                                      <a:lumMod val="50000"/>
                                      <a:lumOff val="50000"/>
                                    </a:schemeClr>
                                  </a:solidFill>
                                  <a:latin typeface="Cambria Math" panose="02040503050406030204" pitchFamily="18" charset="0"/>
                                </a:rPr>
                                <m:t>𝐿</m:t>
                              </m:r>
                            </m:e>
                            <m:sub>
                              <m:r>
                                <a:rPr lang="en-GB" sz="1000" i="1">
                                  <a:solidFill>
                                    <a:schemeClr val="tx1">
                                      <a:lumMod val="50000"/>
                                      <a:lumOff val="50000"/>
                                    </a:schemeClr>
                                  </a:solidFill>
                                  <a:latin typeface="Cambria Math" panose="02040503050406030204" pitchFamily="18" charset="0"/>
                                </a:rPr>
                                <m:t>4</m:t>
                              </m:r>
                            </m:sub>
                          </m:sSub>
                        </m:e>
                      </m:acc>
                      <m:r>
                        <a:rPr lang="en-GB" sz="1000" b="0" i="1" smtClean="0">
                          <a:solidFill>
                            <a:schemeClr val="tx1">
                              <a:lumMod val="50000"/>
                              <a:lumOff val="50000"/>
                            </a:schemeClr>
                          </a:solidFill>
                          <a:latin typeface="Cambria Math" panose="02040503050406030204" pitchFamily="18" charset="0"/>
                        </a:rPr>
                        <m:t>+</m:t>
                      </m:r>
                      <m:acc>
                        <m:accPr>
                          <m:chr m:val="̂"/>
                          <m:ctrlPr>
                            <a:rPr lang="en-GB" sz="1000" i="1" smtClean="0">
                              <a:solidFill>
                                <a:schemeClr val="tx1">
                                  <a:lumMod val="50000"/>
                                  <a:lumOff val="50000"/>
                                </a:schemeClr>
                              </a:solidFill>
                              <a:latin typeface="Cambria Math" panose="02040503050406030204" pitchFamily="18" charset="0"/>
                            </a:rPr>
                          </m:ctrlPr>
                        </m:accPr>
                        <m:e>
                          <m:sSub>
                            <m:sSubPr>
                              <m:ctrlPr>
                                <a:rPr lang="en-GB" sz="1000" b="0" i="1" smtClean="0">
                                  <a:solidFill>
                                    <a:schemeClr val="tx1">
                                      <a:lumMod val="50000"/>
                                      <a:lumOff val="50000"/>
                                    </a:schemeClr>
                                  </a:solidFill>
                                  <a:latin typeface="Cambria Math" panose="02040503050406030204" pitchFamily="18" charset="0"/>
                                </a:rPr>
                              </m:ctrlPr>
                            </m:sSubPr>
                            <m:e>
                              <m:r>
                                <a:rPr lang="en-GB" sz="1000" i="1">
                                  <a:solidFill>
                                    <a:schemeClr val="tx1">
                                      <a:lumMod val="50000"/>
                                      <a:lumOff val="50000"/>
                                    </a:schemeClr>
                                  </a:solidFill>
                                  <a:latin typeface="Cambria Math" panose="02040503050406030204" pitchFamily="18" charset="0"/>
                                </a:rPr>
                                <m:t>𝐿</m:t>
                              </m:r>
                            </m:e>
                            <m:sub>
                              <m:r>
                                <a:rPr lang="en-GB" sz="1000" b="0" i="1" smtClean="0">
                                  <a:solidFill>
                                    <a:schemeClr val="tx1">
                                      <a:lumMod val="50000"/>
                                      <a:lumOff val="50000"/>
                                    </a:schemeClr>
                                  </a:solidFill>
                                  <a:latin typeface="Cambria Math" panose="02040503050406030204" pitchFamily="18" charset="0"/>
                                </a:rPr>
                                <m:t>101</m:t>
                              </m:r>
                            </m:sub>
                          </m:sSub>
                        </m:e>
                      </m:acc>
                      <m:r>
                        <a:rPr lang="en-GB" sz="1000" i="1" smtClean="0">
                          <a:solidFill>
                            <a:schemeClr val="tx1">
                              <a:lumMod val="50000"/>
                              <a:lumOff val="50000"/>
                            </a:schemeClr>
                          </a:solidFill>
                          <a:latin typeface="Cambria Math" panose="02040503050406030204" pitchFamily="18" charset="0"/>
                        </a:rPr>
                        <m:t>=</m:t>
                      </m:r>
                      <m:sSubSup>
                        <m:sSubSupPr>
                          <m:ctrlPr>
                            <a:rPr lang="en-GB" sz="1000" b="0" i="1" smtClean="0">
                              <a:solidFill>
                                <a:schemeClr val="tx1">
                                  <a:lumMod val="50000"/>
                                  <a:lumOff val="50000"/>
                                </a:schemeClr>
                              </a:solidFill>
                              <a:latin typeface="Cambria Math" panose="02040503050406030204" pitchFamily="18" charset="0"/>
                            </a:rPr>
                          </m:ctrlPr>
                        </m:sSubSupPr>
                        <m:e>
                          <m:r>
                            <a:rPr lang="en-GB" sz="1000" i="1" smtClean="0">
                              <a:solidFill>
                                <a:schemeClr val="tx1">
                                  <a:lumMod val="50000"/>
                                  <a:lumOff val="50000"/>
                                </a:schemeClr>
                              </a:solidFill>
                              <a:latin typeface="Cambria Math" panose="02040503050406030204" pitchFamily="18" charset="0"/>
                            </a:rPr>
                            <m:t>1</m:t>
                          </m:r>
                          <m:r>
                            <a:rPr lang="en-GB" sz="1000" b="0" i="1" smtClean="0">
                              <a:solidFill>
                                <a:schemeClr val="tx1">
                                  <a:lumMod val="50000"/>
                                  <a:lumOff val="50000"/>
                                </a:schemeClr>
                              </a:solidFill>
                              <a:latin typeface="Cambria Math" panose="02040503050406030204" pitchFamily="18" charset="0"/>
                            </a:rPr>
                            <m:t>928.96</m:t>
                          </m:r>
                        </m:e>
                        <m:sub>
                          <m:r>
                            <a:rPr lang="en-GB" sz="1000" b="0" i="1" smtClean="0">
                              <a:solidFill>
                                <a:schemeClr val="tx1">
                                  <a:lumMod val="50000"/>
                                  <a:lumOff val="50000"/>
                                </a:schemeClr>
                              </a:solidFill>
                              <a:latin typeface="Cambria Math" panose="02040503050406030204" pitchFamily="18" charset="0"/>
                            </a:rPr>
                            <m:t>−1.2</m:t>
                          </m:r>
                        </m:sub>
                        <m:sup>
                          <m:r>
                            <a:rPr lang="en-GB" sz="1000" b="0" i="1" smtClean="0">
                              <a:solidFill>
                                <a:schemeClr val="tx1">
                                  <a:lumMod val="50000"/>
                                  <a:lumOff val="50000"/>
                                </a:schemeClr>
                              </a:solidFill>
                              <a:latin typeface="Cambria Math" panose="02040503050406030204" pitchFamily="18" charset="0"/>
                            </a:rPr>
                            <m:t>+1.3</m:t>
                          </m:r>
                        </m:sup>
                      </m:sSubSup>
                    </m:oMath>
                  </m:oMathPara>
                </a14:m>
                <a:endParaRPr lang="en-GB" sz="1000" i="1" dirty="0">
                  <a:solidFill>
                    <a:schemeClr val="tx1">
                      <a:lumMod val="50000"/>
                      <a:lumOff val="50000"/>
                    </a:schemeClr>
                  </a:solidFill>
                </a:endParaRPr>
              </a:p>
            </p:txBody>
          </p:sp>
        </mc:Choice>
        <mc:Fallback xmlns="">
          <p:sp>
            <p:nvSpPr>
              <p:cNvPr id="40" name="TextBox 39">
                <a:extLst>
                  <a:ext uri="{FF2B5EF4-FFF2-40B4-BE49-F238E27FC236}">
                    <a16:creationId xmlns:a16="http://schemas.microsoft.com/office/drawing/2014/main" id="{DDAF5E22-25E8-4E31-BC9F-E9EC6584F720}"/>
                  </a:ext>
                </a:extLst>
              </p:cNvPr>
              <p:cNvSpPr txBox="1">
                <a:spLocks noRot="1" noChangeAspect="1" noMove="1" noResize="1" noEditPoints="1" noAdjustHandles="1" noChangeArrowheads="1" noChangeShapeType="1" noTextEdit="1"/>
              </p:cNvSpPr>
              <p:nvPr/>
            </p:nvSpPr>
            <p:spPr>
              <a:xfrm>
                <a:off x="2166597" y="2894017"/>
                <a:ext cx="2448272" cy="724044"/>
              </a:xfrm>
              <a:prstGeom prst="rect">
                <a:avLst/>
              </a:prstGeom>
              <a:blipFill>
                <a:blip r:embed="rId11"/>
                <a:stretch>
                  <a:fillRect t="-840"/>
                </a:stretch>
              </a:blipFill>
            </p:spPr>
            <p:txBody>
              <a:bodyPr/>
              <a:lstStyle/>
              <a:p>
                <a:r>
                  <a:rPr lang="en-GB">
                    <a:noFill/>
                  </a:rPr>
                  <a:t> </a:t>
                </a:r>
              </a:p>
            </p:txBody>
          </p:sp>
        </mc:Fallback>
      </mc:AlternateContent>
      <p:sp>
        <p:nvSpPr>
          <p:cNvPr id="41" name="TextBox 40">
            <a:extLst>
              <a:ext uri="{FF2B5EF4-FFF2-40B4-BE49-F238E27FC236}">
                <a16:creationId xmlns:a16="http://schemas.microsoft.com/office/drawing/2014/main" id="{2CAC6E4D-FF1A-47C6-B88F-2CB26929F024}"/>
              </a:ext>
            </a:extLst>
          </p:cNvPr>
          <p:cNvSpPr txBox="1"/>
          <p:nvPr/>
        </p:nvSpPr>
        <p:spPr>
          <a:xfrm>
            <a:off x="4657212" y="2924353"/>
            <a:ext cx="2160000" cy="400110"/>
          </a:xfrm>
          <a:prstGeom prst="rect">
            <a:avLst/>
          </a:prstGeom>
          <a:noFill/>
        </p:spPr>
        <p:txBody>
          <a:bodyPr wrap="square" rtlCol="0">
            <a:spAutoFit/>
          </a:bodyPr>
          <a:lstStyle/>
          <a:p>
            <a:pPr algn="ctr"/>
            <a:r>
              <a:rPr lang="en-GB" sz="1000" i="1" dirty="0">
                <a:solidFill>
                  <a:schemeClr val="tx1">
                    <a:lumMod val="50000"/>
                    <a:lumOff val="50000"/>
                  </a:schemeClr>
                </a:solidFill>
              </a:rPr>
              <a:t>Upper shell installation on top of the magnet</a:t>
            </a:r>
          </a:p>
        </p:txBody>
      </p:sp>
      <p:sp>
        <p:nvSpPr>
          <p:cNvPr id="42" name="TextBox 41">
            <a:extLst>
              <a:ext uri="{FF2B5EF4-FFF2-40B4-BE49-F238E27FC236}">
                <a16:creationId xmlns:a16="http://schemas.microsoft.com/office/drawing/2014/main" id="{7BE988AD-8CF6-4EC8-8993-BE29B2D3728B}"/>
              </a:ext>
            </a:extLst>
          </p:cNvPr>
          <p:cNvSpPr txBox="1"/>
          <p:nvPr/>
        </p:nvSpPr>
        <p:spPr>
          <a:xfrm>
            <a:off x="6967576" y="2924353"/>
            <a:ext cx="2160000" cy="400110"/>
          </a:xfrm>
          <a:prstGeom prst="rect">
            <a:avLst/>
          </a:prstGeom>
          <a:noFill/>
        </p:spPr>
        <p:txBody>
          <a:bodyPr wrap="square" rtlCol="0">
            <a:spAutoFit/>
          </a:bodyPr>
          <a:lstStyle/>
          <a:p>
            <a:pPr algn="ctr"/>
            <a:r>
              <a:rPr lang="en-GB" sz="1000" i="1" dirty="0">
                <a:solidFill>
                  <a:schemeClr val="tx1">
                    <a:lumMod val="50000"/>
                    <a:lumOff val="50000"/>
                  </a:schemeClr>
                </a:solidFill>
              </a:rPr>
              <a:t>Upper shell sitting on top of the shims surface</a:t>
            </a:r>
          </a:p>
        </p:txBody>
      </p:sp>
      <p:sp>
        <p:nvSpPr>
          <p:cNvPr id="43" name="TextBox 42">
            <a:extLst>
              <a:ext uri="{FF2B5EF4-FFF2-40B4-BE49-F238E27FC236}">
                <a16:creationId xmlns:a16="http://schemas.microsoft.com/office/drawing/2014/main" id="{79158B80-814C-402F-A7F0-D112DF2813BD}"/>
              </a:ext>
            </a:extLst>
          </p:cNvPr>
          <p:cNvSpPr txBox="1"/>
          <p:nvPr/>
        </p:nvSpPr>
        <p:spPr>
          <a:xfrm>
            <a:off x="2352434" y="5416432"/>
            <a:ext cx="2160000" cy="400110"/>
          </a:xfrm>
          <a:prstGeom prst="rect">
            <a:avLst/>
          </a:prstGeom>
          <a:noFill/>
        </p:spPr>
        <p:txBody>
          <a:bodyPr wrap="square" rtlCol="0">
            <a:spAutoFit/>
          </a:bodyPr>
          <a:lstStyle/>
          <a:p>
            <a:pPr algn="ctr"/>
            <a:r>
              <a:rPr lang="en-GB" sz="1000" i="1" dirty="0">
                <a:solidFill>
                  <a:schemeClr val="tx1">
                    <a:lumMod val="50000"/>
                    <a:lumOff val="50000"/>
                  </a:schemeClr>
                </a:solidFill>
              </a:rPr>
              <a:t>Upper shell #101 and shims tack welding to the baking strips</a:t>
            </a:r>
          </a:p>
        </p:txBody>
      </p:sp>
      <p:sp>
        <p:nvSpPr>
          <p:cNvPr id="44" name="TextBox 43">
            <a:extLst>
              <a:ext uri="{FF2B5EF4-FFF2-40B4-BE49-F238E27FC236}">
                <a16:creationId xmlns:a16="http://schemas.microsoft.com/office/drawing/2014/main" id="{B02B5FE5-4F5D-450F-A0A9-1AFC5AEFD046}"/>
              </a:ext>
            </a:extLst>
          </p:cNvPr>
          <p:cNvSpPr txBox="1"/>
          <p:nvPr/>
        </p:nvSpPr>
        <p:spPr>
          <a:xfrm>
            <a:off x="41076" y="5422509"/>
            <a:ext cx="2160000" cy="400110"/>
          </a:xfrm>
          <a:prstGeom prst="rect">
            <a:avLst/>
          </a:prstGeom>
          <a:noFill/>
        </p:spPr>
        <p:txBody>
          <a:bodyPr wrap="square" rtlCol="0">
            <a:spAutoFit/>
          </a:bodyPr>
          <a:lstStyle/>
          <a:p>
            <a:pPr algn="ctr"/>
            <a:r>
              <a:rPr lang="en-GB" sz="1000" i="1" dirty="0">
                <a:solidFill>
                  <a:schemeClr val="tx1">
                    <a:lumMod val="50000"/>
                    <a:lumOff val="50000"/>
                  </a:schemeClr>
                </a:solidFill>
              </a:rPr>
              <a:t>Upper shell tight adjustment to the magnet yoke and backing strip</a:t>
            </a:r>
          </a:p>
        </p:txBody>
      </p:sp>
      <p:sp>
        <p:nvSpPr>
          <p:cNvPr id="46" name="TextBox 45">
            <a:extLst>
              <a:ext uri="{FF2B5EF4-FFF2-40B4-BE49-F238E27FC236}">
                <a16:creationId xmlns:a16="http://schemas.microsoft.com/office/drawing/2014/main" id="{64B6DC20-6BA4-4B5E-AE44-F5BDEE62FC68}"/>
              </a:ext>
            </a:extLst>
          </p:cNvPr>
          <p:cNvSpPr txBox="1"/>
          <p:nvPr/>
        </p:nvSpPr>
        <p:spPr>
          <a:xfrm>
            <a:off x="6939820" y="5416432"/>
            <a:ext cx="2160000" cy="707886"/>
          </a:xfrm>
          <a:prstGeom prst="rect">
            <a:avLst/>
          </a:prstGeom>
          <a:noFill/>
        </p:spPr>
        <p:txBody>
          <a:bodyPr wrap="square" rtlCol="0">
            <a:spAutoFit/>
          </a:bodyPr>
          <a:lstStyle/>
          <a:p>
            <a:pPr algn="ctr"/>
            <a:r>
              <a:rPr lang="en-GB" sz="1000" i="1" dirty="0">
                <a:solidFill>
                  <a:schemeClr val="tx1">
                    <a:lumMod val="50000"/>
                    <a:lumOff val="50000"/>
                  </a:schemeClr>
                </a:solidFill>
              </a:rPr>
              <a:t>Upper shell/retrains gap measurements in the extremities:</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CS 3.2mm</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RS 2.7mm</a:t>
            </a:r>
          </a:p>
        </p:txBody>
      </p:sp>
      <p:sp>
        <p:nvSpPr>
          <p:cNvPr id="47" name="TextBox 46">
            <a:extLst>
              <a:ext uri="{FF2B5EF4-FFF2-40B4-BE49-F238E27FC236}">
                <a16:creationId xmlns:a16="http://schemas.microsoft.com/office/drawing/2014/main" id="{D85B844D-7891-4AC3-BDE3-3AB5F7834329}"/>
              </a:ext>
            </a:extLst>
          </p:cNvPr>
          <p:cNvSpPr txBox="1"/>
          <p:nvPr/>
        </p:nvSpPr>
        <p:spPr>
          <a:xfrm>
            <a:off x="4661964" y="5378560"/>
            <a:ext cx="2160000" cy="707886"/>
          </a:xfrm>
          <a:prstGeom prst="rect">
            <a:avLst/>
          </a:prstGeom>
          <a:noFill/>
        </p:spPr>
        <p:txBody>
          <a:bodyPr wrap="square" rtlCol="0">
            <a:spAutoFit/>
          </a:bodyPr>
          <a:lstStyle/>
          <a:p>
            <a:pPr algn="ctr"/>
            <a:r>
              <a:rPr lang="en-GB" sz="1000" i="1" dirty="0">
                <a:solidFill>
                  <a:schemeClr val="tx1">
                    <a:lumMod val="50000"/>
                    <a:lumOff val="50000"/>
                  </a:schemeClr>
                </a:solidFill>
              </a:rPr>
              <a:t>Root gap measurements after tack welding and shims removal</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Side A 3.8mm [3.6, 4]</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Side B 3.9mm [3.8, 4.1]</a:t>
            </a:r>
          </a:p>
        </p:txBody>
      </p:sp>
      <p:pic>
        <p:nvPicPr>
          <p:cNvPr id="48" name="Picture 47">
            <a:extLst>
              <a:ext uri="{FF2B5EF4-FFF2-40B4-BE49-F238E27FC236}">
                <a16:creationId xmlns:a16="http://schemas.microsoft.com/office/drawing/2014/main" id="{62770667-4135-45CA-8054-2F1EEB9574EB}"/>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4670840" y="3859457"/>
            <a:ext cx="2160000" cy="1501325"/>
          </a:xfrm>
          <a:prstGeom prst="rect">
            <a:avLst/>
          </a:prstGeom>
        </p:spPr>
      </p:pic>
      <p:sp>
        <p:nvSpPr>
          <p:cNvPr id="51" name="TextBox 50">
            <a:extLst>
              <a:ext uri="{FF2B5EF4-FFF2-40B4-BE49-F238E27FC236}">
                <a16:creationId xmlns:a16="http://schemas.microsoft.com/office/drawing/2014/main" id="{5DE39A72-9AE7-473A-8F80-FCE1AC1A815C}"/>
              </a:ext>
            </a:extLst>
          </p:cNvPr>
          <p:cNvSpPr txBox="1"/>
          <p:nvPr/>
        </p:nvSpPr>
        <p:spPr>
          <a:xfrm>
            <a:off x="3927272" y="3483239"/>
            <a:ext cx="644728" cy="200055"/>
          </a:xfrm>
          <a:prstGeom prst="rect">
            <a:avLst/>
          </a:prstGeom>
          <a:noFill/>
        </p:spPr>
        <p:txBody>
          <a:bodyPr wrap="square" rtlCol="0">
            <a:spAutoFit/>
          </a:bodyPr>
          <a:lstStyle>
            <a:defPPr>
              <a:defRPr lang="fr-FR"/>
            </a:defPPr>
            <a:lvl1pPr algn="ctr">
              <a:defRPr sz="1000" i="1">
                <a:solidFill>
                  <a:schemeClr val="tx1">
                    <a:lumMod val="50000"/>
                    <a:lumOff val="50000"/>
                  </a:schemeClr>
                </a:solidFill>
              </a:defRPr>
            </a:lvl1pPr>
          </a:lstStyle>
          <a:p>
            <a:r>
              <a:rPr lang="en-GB" sz="700" dirty="0">
                <a:hlinkClick r:id="rId13" action="ppaction://hlinksldjump"/>
              </a:rPr>
              <a:t>Slide 11</a:t>
            </a:r>
            <a:endParaRPr lang="en-GB" sz="700" dirty="0"/>
          </a:p>
        </p:txBody>
      </p:sp>
    </p:spTree>
    <p:extLst>
      <p:ext uri="{BB962C8B-B14F-4D97-AF65-F5344CB8AC3E}">
        <p14:creationId xmlns:p14="http://schemas.microsoft.com/office/powerpoint/2010/main" val="3870088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3A52F-CE2F-4469-AA3E-31B4467B95A5}"/>
              </a:ext>
            </a:extLst>
          </p:cNvPr>
          <p:cNvSpPr>
            <a:spLocks noGrp="1"/>
          </p:cNvSpPr>
          <p:nvPr>
            <p:ph type="title"/>
          </p:nvPr>
        </p:nvSpPr>
        <p:spPr/>
        <p:txBody>
          <a:bodyPr/>
          <a:lstStyle/>
          <a:p>
            <a:r>
              <a:rPr lang="en-US" sz="2800" b="1" kern="1200" dirty="0">
                <a:solidFill>
                  <a:schemeClr val="bg2"/>
                </a:solidFill>
                <a:latin typeface="+mj-lt"/>
                <a:ea typeface="+mj-ea"/>
                <a:cs typeface="+mj-cs"/>
              </a:rPr>
              <a:t>New dev. lengths implemented on LMBRDP02    </a:t>
            </a:r>
            <a:r>
              <a:rPr lang="en-US" sz="2000" b="1" kern="1200" dirty="0">
                <a:solidFill>
                  <a:schemeClr val="bg2"/>
                </a:solidFill>
                <a:latin typeface="+mj-lt"/>
                <a:ea typeface="+mj-ea"/>
                <a:cs typeface="+mj-cs"/>
              </a:rPr>
              <a:t>(D2 prototype)</a:t>
            </a:r>
            <a:endParaRPr lang="en-GB" dirty="0"/>
          </a:p>
        </p:txBody>
      </p:sp>
      <p:sp>
        <p:nvSpPr>
          <p:cNvPr id="4" name="Footer Placeholder 3">
            <a:extLst>
              <a:ext uri="{FF2B5EF4-FFF2-40B4-BE49-F238E27FC236}">
                <a16:creationId xmlns:a16="http://schemas.microsoft.com/office/drawing/2014/main" id="{0409A60B-5D19-49AC-94EB-5E9DCDC2B5D9}"/>
              </a:ext>
            </a:extLst>
          </p:cNvPr>
          <p:cNvSpPr>
            <a:spLocks noGrp="1"/>
          </p:cNvSpPr>
          <p:nvPr>
            <p:ph type="ftr" sz="quarter" idx="11"/>
          </p:nvPr>
        </p:nvSpPr>
        <p:spPr/>
        <p:txBody>
          <a:bodyPr/>
          <a:lstStyle/>
          <a:p>
            <a:r>
              <a:rPr lang="en-GB" noProof="0" dirty="0"/>
              <a:t>H. Prin - Cold mass design and assembly review</a:t>
            </a:r>
          </a:p>
        </p:txBody>
      </p:sp>
      <p:sp>
        <p:nvSpPr>
          <p:cNvPr id="5" name="Slide Number Placeholder 4">
            <a:extLst>
              <a:ext uri="{FF2B5EF4-FFF2-40B4-BE49-F238E27FC236}">
                <a16:creationId xmlns:a16="http://schemas.microsoft.com/office/drawing/2014/main" id="{9D1E92C4-2F04-4BE6-A302-5C4102182130}"/>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15" name="Picture 14" descr="A picture containing light&#10;&#10;Description automatically generated">
            <a:extLst>
              <a:ext uri="{FF2B5EF4-FFF2-40B4-BE49-F238E27FC236}">
                <a16:creationId xmlns:a16="http://schemas.microsoft.com/office/drawing/2014/main" id="{8A1BB9CB-0FE7-4A07-A3EE-99449D10A70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0800000">
            <a:off x="4703494" y="1274017"/>
            <a:ext cx="2160000" cy="1620000"/>
          </a:xfrm>
          <a:prstGeom prst="rect">
            <a:avLst/>
          </a:prstGeom>
        </p:spPr>
      </p:pic>
      <p:pic>
        <p:nvPicPr>
          <p:cNvPr id="19" name="Picture 18" descr="A picture containing indoor&#10;&#10;Description automatically generated">
            <a:extLst>
              <a:ext uri="{FF2B5EF4-FFF2-40B4-BE49-F238E27FC236}">
                <a16:creationId xmlns:a16="http://schemas.microsoft.com/office/drawing/2014/main" id="{16F36EE6-1097-4EDC-8B27-E9855EB70D8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7049391" y="1282814"/>
            <a:ext cx="2059113" cy="1620000"/>
          </a:xfrm>
          <a:prstGeom prst="rect">
            <a:avLst/>
          </a:prstGeom>
        </p:spPr>
      </p:pic>
      <p:pic>
        <p:nvPicPr>
          <p:cNvPr id="23" name="Picture 22">
            <a:extLst>
              <a:ext uri="{FF2B5EF4-FFF2-40B4-BE49-F238E27FC236}">
                <a16:creationId xmlns:a16="http://schemas.microsoft.com/office/drawing/2014/main" id="{CA9E291E-57A2-49A7-A9C0-D7626F6186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2099011" y="4007058"/>
            <a:ext cx="2160000" cy="1620000"/>
          </a:xfrm>
          <a:prstGeom prst="rect">
            <a:avLst/>
          </a:prstGeom>
        </p:spPr>
      </p:pic>
      <p:pic>
        <p:nvPicPr>
          <p:cNvPr id="25" name="Picture 24">
            <a:extLst>
              <a:ext uri="{FF2B5EF4-FFF2-40B4-BE49-F238E27FC236}">
                <a16:creationId xmlns:a16="http://schemas.microsoft.com/office/drawing/2014/main" id="{66B3136D-57A8-4B83-9889-26FF8CC1D86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301004" y="4007058"/>
            <a:ext cx="2160000" cy="1620000"/>
          </a:xfrm>
          <a:prstGeom prst="rect">
            <a:avLst/>
          </a:prstGeom>
        </p:spPr>
      </p:pic>
      <p:pic>
        <p:nvPicPr>
          <p:cNvPr id="27" name="Picture 26" descr="A close-up of a machine&#10;&#10;Description automatically generated with low confidence">
            <a:extLst>
              <a:ext uri="{FF2B5EF4-FFF2-40B4-BE49-F238E27FC236}">
                <a16:creationId xmlns:a16="http://schemas.microsoft.com/office/drawing/2014/main" id="{26C10585-F957-4A13-AE17-4A46DD0DEA1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3897018" y="4007057"/>
            <a:ext cx="2159999" cy="1619999"/>
          </a:xfrm>
          <a:prstGeom prst="rect">
            <a:avLst/>
          </a:prstGeom>
        </p:spPr>
      </p:pic>
      <p:pic>
        <p:nvPicPr>
          <p:cNvPr id="29" name="Picture 28" descr="A person working on a machine&#10;&#10;Description automatically generated with low confidence">
            <a:extLst>
              <a:ext uri="{FF2B5EF4-FFF2-40B4-BE49-F238E27FC236}">
                <a16:creationId xmlns:a16="http://schemas.microsoft.com/office/drawing/2014/main" id="{CA42A5C1-59CB-4393-AD8E-8E50ED3C563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965024" y="3737057"/>
            <a:ext cx="2880000" cy="2160000"/>
          </a:xfrm>
          <a:prstGeom prst="rect">
            <a:avLst/>
          </a:prstGeom>
        </p:spPr>
      </p:pic>
      <p:sp>
        <p:nvSpPr>
          <p:cNvPr id="34" name="TextBox 33">
            <a:extLst>
              <a:ext uri="{FF2B5EF4-FFF2-40B4-BE49-F238E27FC236}">
                <a16:creationId xmlns:a16="http://schemas.microsoft.com/office/drawing/2014/main" id="{64E94DB5-205D-4451-BD46-7C7BA7421DC8}"/>
              </a:ext>
            </a:extLst>
          </p:cNvPr>
          <p:cNvSpPr txBox="1"/>
          <p:nvPr/>
        </p:nvSpPr>
        <p:spPr>
          <a:xfrm>
            <a:off x="2191004" y="2894017"/>
            <a:ext cx="2476993" cy="553998"/>
          </a:xfrm>
          <a:prstGeom prst="rect">
            <a:avLst/>
          </a:prstGeom>
          <a:noFill/>
        </p:spPr>
        <p:txBody>
          <a:bodyPr wrap="square" rtlCol="0">
            <a:spAutoFit/>
          </a:bodyPr>
          <a:lstStyle/>
          <a:p>
            <a:pPr algn="ctr"/>
            <a:r>
              <a:rPr lang="en-GB" sz="1000" i="1" dirty="0">
                <a:solidFill>
                  <a:schemeClr val="tx1">
                    <a:lumMod val="50000"/>
                    <a:lumOff val="50000"/>
                  </a:schemeClr>
                </a:solidFill>
              </a:rPr>
              <a:t>Welding shrinkage after the 3 passes:</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Side A = 2.4mm [1.82, 2.77]</a:t>
            </a:r>
          </a:p>
          <a:p>
            <a:pPr marL="171450" indent="-171450" algn="ctr">
              <a:buClr>
                <a:schemeClr val="accent6"/>
              </a:buClr>
              <a:buFont typeface="Arial" panose="020B0604020202020204" pitchFamily="34" charset="0"/>
              <a:buChar char="•"/>
            </a:pPr>
            <a:r>
              <a:rPr lang="en-GB" sz="1000" i="1" dirty="0">
                <a:solidFill>
                  <a:schemeClr val="tx1">
                    <a:lumMod val="50000"/>
                    <a:lumOff val="50000"/>
                  </a:schemeClr>
                </a:solidFill>
              </a:rPr>
              <a:t>Side B = 2.57mm [2, 3.38]</a:t>
            </a:r>
          </a:p>
        </p:txBody>
      </p:sp>
      <p:sp>
        <p:nvSpPr>
          <p:cNvPr id="35" name="TextBox 34">
            <a:extLst>
              <a:ext uri="{FF2B5EF4-FFF2-40B4-BE49-F238E27FC236}">
                <a16:creationId xmlns:a16="http://schemas.microsoft.com/office/drawing/2014/main" id="{E34CE150-A173-47CF-9307-0845214A2DE8}"/>
              </a:ext>
            </a:extLst>
          </p:cNvPr>
          <p:cNvSpPr txBox="1"/>
          <p:nvPr/>
        </p:nvSpPr>
        <p:spPr>
          <a:xfrm>
            <a:off x="4703494" y="2894017"/>
            <a:ext cx="4440506" cy="707886"/>
          </a:xfrm>
          <a:prstGeom prst="rect">
            <a:avLst/>
          </a:prstGeom>
          <a:noFill/>
        </p:spPr>
        <p:txBody>
          <a:bodyPr wrap="square" rtlCol="0">
            <a:spAutoFit/>
          </a:bodyPr>
          <a:lstStyle/>
          <a:p>
            <a:pPr algn="ctr"/>
            <a:r>
              <a:rPr lang="en-GB" sz="1000" i="1" dirty="0">
                <a:solidFill>
                  <a:schemeClr val="tx1">
                    <a:lumMod val="50000"/>
                    <a:lumOff val="50000"/>
                  </a:schemeClr>
                </a:solidFill>
              </a:rPr>
              <a:t>Shell extremities after orbital cutting.</a:t>
            </a:r>
          </a:p>
          <a:p>
            <a:pPr algn="ctr">
              <a:buClr>
                <a:schemeClr val="accent6"/>
              </a:buClr>
            </a:pPr>
            <a:r>
              <a:rPr lang="en-GB" sz="1000" i="1" dirty="0">
                <a:solidFill>
                  <a:schemeClr val="tx1">
                    <a:lumMod val="50000"/>
                    <a:lumOff val="50000"/>
                  </a:schemeClr>
                </a:solidFill>
              </a:rPr>
              <a:t>Gap measurements between 0.5mm on top </a:t>
            </a:r>
          </a:p>
          <a:p>
            <a:pPr algn="ctr">
              <a:buClr>
                <a:schemeClr val="accent6"/>
              </a:buClr>
            </a:pPr>
            <a:r>
              <a:rPr lang="en-GB" sz="1000" i="1" dirty="0">
                <a:solidFill>
                  <a:schemeClr val="tx1">
                    <a:lumMod val="50000"/>
                    <a:lumOff val="50000"/>
                  </a:schemeClr>
                </a:solidFill>
              </a:rPr>
              <a:t>and 0.95mm at 2 and 10 o’clock</a:t>
            </a:r>
          </a:p>
          <a:p>
            <a:pPr algn="ctr">
              <a:buClr>
                <a:schemeClr val="accent6"/>
              </a:buClr>
            </a:pPr>
            <a:r>
              <a:rPr lang="en-GB" sz="1000" i="1" dirty="0">
                <a:solidFill>
                  <a:schemeClr val="tx1">
                    <a:lumMod val="50000"/>
                    <a:lumOff val="50000"/>
                  </a:schemeClr>
                </a:solidFill>
              </a:rPr>
              <a:t>No gaps on the lower shell</a:t>
            </a:r>
          </a:p>
        </p:txBody>
      </p:sp>
      <p:pic>
        <p:nvPicPr>
          <p:cNvPr id="9" name="Picture 8">
            <a:extLst>
              <a:ext uri="{FF2B5EF4-FFF2-40B4-BE49-F238E27FC236}">
                <a16:creationId xmlns:a16="http://schemas.microsoft.com/office/drawing/2014/main" id="{9E223AFF-9D06-4305-88F0-73BD67550255}"/>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357597" y="1417022"/>
            <a:ext cx="2160000" cy="1345532"/>
          </a:xfrm>
          <a:prstGeom prst="rect">
            <a:avLst/>
          </a:prstGeom>
        </p:spPr>
      </p:pic>
      <p:pic>
        <p:nvPicPr>
          <p:cNvPr id="36" name="Content Placeholder 6" descr="A picture containing miller&#10;&#10;Description automatically generated">
            <a:extLst>
              <a:ext uri="{FF2B5EF4-FFF2-40B4-BE49-F238E27FC236}">
                <a16:creationId xmlns:a16="http://schemas.microsoft.com/office/drawing/2014/main" id="{8506E8E2-9F4D-475E-BAD7-20453CB567D1}"/>
              </a:ext>
            </a:extLst>
          </p:cNvPr>
          <p:cNvPicPr>
            <a:picLocks noGrp="1" noChangeAspect="1"/>
          </p:cNvPicPr>
          <p:nvPr>
            <p:ph idx="1"/>
          </p:nvPr>
        </p:nvPicPr>
        <p:blipFill>
          <a:blip r:embed="rId9" cstate="print">
            <a:extLst>
              <a:ext uri="{28A0092B-C50C-407E-A947-70E740481C1C}">
                <a14:useLocalDpi xmlns:a14="http://schemas.microsoft.com/office/drawing/2010/main"/>
              </a:ext>
            </a:extLst>
          </a:blip>
          <a:stretch>
            <a:fillRect/>
          </a:stretch>
        </p:blipFill>
        <p:spPr>
          <a:xfrm>
            <a:off x="11700" y="1282814"/>
            <a:ext cx="2160000" cy="1620000"/>
          </a:xfrm>
        </p:spPr>
      </p:pic>
      <p:sp>
        <p:nvSpPr>
          <p:cNvPr id="37" name="TextBox 36">
            <a:extLst>
              <a:ext uri="{FF2B5EF4-FFF2-40B4-BE49-F238E27FC236}">
                <a16:creationId xmlns:a16="http://schemas.microsoft.com/office/drawing/2014/main" id="{6DD42F86-C743-48CC-BB98-57638CDDDA6A}"/>
              </a:ext>
            </a:extLst>
          </p:cNvPr>
          <p:cNvSpPr txBox="1"/>
          <p:nvPr/>
        </p:nvSpPr>
        <p:spPr>
          <a:xfrm>
            <a:off x="6976" y="2877144"/>
            <a:ext cx="2160000" cy="553998"/>
          </a:xfrm>
          <a:prstGeom prst="rect">
            <a:avLst/>
          </a:prstGeom>
          <a:noFill/>
        </p:spPr>
        <p:txBody>
          <a:bodyPr wrap="square" rtlCol="0">
            <a:spAutoFit/>
          </a:bodyPr>
          <a:lstStyle/>
          <a:p>
            <a:pPr algn="ctr"/>
            <a:r>
              <a:rPr lang="en-GB" sz="1000" i="1" dirty="0">
                <a:solidFill>
                  <a:schemeClr val="tx1">
                    <a:lumMod val="50000"/>
                    <a:lumOff val="50000"/>
                  </a:schemeClr>
                </a:solidFill>
              </a:rPr>
              <a:t>Dual welding process:</a:t>
            </a:r>
          </a:p>
          <a:p>
            <a:pPr algn="ctr"/>
            <a:r>
              <a:rPr lang="en-GB" sz="1000" i="1" dirty="0">
                <a:solidFill>
                  <a:schemeClr val="tx1">
                    <a:lumMod val="50000"/>
                    <a:lumOff val="50000"/>
                  </a:schemeClr>
                </a:solidFill>
              </a:rPr>
              <a:t>Root pass TIG</a:t>
            </a:r>
          </a:p>
          <a:p>
            <a:pPr algn="ctr"/>
            <a:r>
              <a:rPr lang="en-GB" sz="1000" i="1" dirty="0">
                <a:solidFill>
                  <a:schemeClr val="tx1">
                    <a:lumMod val="50000"/>
                    <a:lumOff val="50000"/>
                  </a:schemeClr>
                </a:solidFill>
              </a:rPr>
              <a:t>2 filling passes MIG</a:t>
            </a:r>
          </a:p>
        </p:txBody>
      </p:sp>
      <p:pic>
        <p:nvPicPr>
          <p:cNvPr id="39" name="Picture 38" descr="A few men working in a factory&#10;&#10;Description automatically generated with low confidence">
            <a:extLst>
              <a:ext uri="{FF2B5EF4-FFF2-40B4-BE49-F238E27FC236}">
                <a16:creationId xmlns:a16="http://schemas.microsoft.com/office/drawing/2014/main" id="{30658F14-508C-49F6-AC81-81D02014743A}"/>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6220355" y="704551"/>
            <a:ext cx="1895198" cy="1020567"/>
          </a:xfrm>
          <a:prstGeom prst="flowChartDocument">
            <a:avLst/>
          </a:prstGeom>
        </p:spPr>
      </p:pic>
      <p:sp>
        <p:nvSpPr>
          <p:cNvPr id="40" name="TextBox 39">
            <a:extLst>
              <a:ext uri="{FF2B5EF4-FFF2-40B4-BE49-F238E27FC236}">
                <a16:creationId xmlns:a16="http://schemas.microsoft.com/office/drawing/2014/main" id="{5D1A1AF3-9ABE-4154-8A98-3F9FCE39421B}"/>
              </a:ext>
            </a:extLst>
          </p:cNvPr>
          <p:cNvSpPr txBox="1"/>
          <p:nvPr/>
        </p:nvSpPr>
        <p:spPr>
          <a:xfrm>
            <a:off x="5965024" y="5897056"/>
            <a:ext cx="2880000" cy="400110"/>
          </a:xfrm>
          <a:prstGeom prst="rect">
            <a:avLst/>
          </a:prstGeom>
          <a:noFill/>
        </p:spPr>
        <p:txBody>
          <a:bodyPr wrap="square" rtlCol="0">
            <a:spAutoFit/>
          </a:bodyPr>
          <a:lstStyle/>
          <a:p>
            <a:pPr algn="ctr"/>
            <a:r>
              <a:rPr lang="en-GB" sz="1000" i="1" dirty="0">
                <a:solidFill>
                  <a:schemeClr val="tx1">
                    <a:lumMod val="50000"/>
                    <a:lumOff val="50000"/>
                  </a:schemeClr>
                </a:solidFill>
              </a:rPr>
              <a:t>Stainless steel shape re-rounding using a jack in the extremities</a:t>
            </a:r>
          </a:p>
        </p:txBody>
      </p:sp>
      <p:sp>
        <p:nvSpPr>
          <p:cNvPr id="18" name="TextBox 17">
            <a:extLst>
              <a:ext uri="{FF2B5EF4-FFF2-40B4-BE49-F238E27FC236}">
                <a16:creationId xmlns:a16="http://schemas.microsoft.com/office/drawing/2014/main" id="{A3326E76-8F2F-4A30-8DEF-9834E2DFB5D4}"/>
              </a:ext>
            </a:extLst>
          </p:cNvPr>
          <p:cNvSpPr txBox="1"/>
          <p:nvPr/>
        </p:nvSpPr>
        <p:spPr>
          <a:xfrm>
            <a:off x="571004" y="5897056"/>
            <a:ext cx="3418007" cy="246221"/>
          </a:xfrm>
          <a:prstGeom prst="rect">
            <a:avLst/>
          </a:prstGeom>
          <a:noFill/>
        </p:spPr>
        <p:txBody>
          <a:bodyPr wrap="square" rtlCol="0">
            <a:spAutoFit/>
          </a:bodyPr>
          <a:lstStyle/>
          <a:p>
            <a:pPr algn="ctr"/>
            <a:r>
              <a:rPr lang="en-GB" sz="1000" i="1" dirty="0">
                <a:solidFill>
                  <a:schemeClr val="tx1">
                    <a:lumMod val="50000"/>
                    <a:lumOff val="50000"/>
                  </a:schemeClr>
                </a:solidFill>
              </a:rPr>
              <a:t>Shells elliptical shape in the extremities</a:t>
            </a:r>
          </a:p>
        </p:txBody>
      </p:sp>
      <p:sp>
        <p:nvSpPr>
          <p:cNvPr id="20" name="TextBox 19">
            <a:extLst>
              <a:ext uri="{FF2B5EF4-FFF2-40B4-BE49-F238E27FC236}">
                <a16:creationId xmlns:a16="http://schemas.microsoft.com/office/drawing/2014/main" id="{3923E208-01D0-4B44-888F-0CC19CF0FAF0}"/>
              </a:ext>
            </a:extLst>
          </p:cNvPr>
          <p:cNvSpPr txBox="1"/>
          <p:nvPr/>
        </p:nvSpPr>
        <p:spPr>
          <a:xfrm>
            <a:off x="4167018" y="5880184"/>
            <a:ext cx="1619999" cy="553998"/>
          </a:xfrm>
          <a:prstGeom prst="rect">
            <a:avLst/>
          </a:prstGeom>
          <a:noFill/>
        </p:spPr>
        <p:txBody>
          <a:bodyPr wrap="square" rtlCol="0">
            <a:spAutoFit/>
          </a:bodyPr>
          <a:lstStyle/>
          <a:p>
            <a:pPr algn="ctr"/>
            <a:r>
              <a:rPr lang="en-GB" sz="1000" i="1" dirty="0">
                <a:solidFill>
                  <a:schemeClr val="tx1">
                    <a:lumMod val="50000"/>
                    <a:lumOff val="50000"/>
                  </a:schemeClr>
                </a:solidFill>
              </a:rPr>
              <a:t>Rotational movement noted on the backing strip in the extremities</a:t>
            </a:r>
          </a:p>
        </p:txBody>
      </p:sp>
    </p:spTree>
    <p:extLst>
      <p:ext uri="{BB962C8B-B14F-4D97-AF65-F5344CB8AC3E}">
        <p14:creationId xmlns:p14="http://schemas.microsoft.com/office/powerpoint/2010/main" val="18580460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C2F36-AC74-4652-BD1D-2774D0141BF0}"/>
              </a:ext>
            </a:extLst>
          </p:cNvPr>
          <p:cNvSpPr>
            <a:spLocks noGrp="1"/>
          </p:cNvSpPr>
          <p:nvPr>
            <p:ph type="title"/>
          </p:nvPr>
        </p:nvSpPr>
        <p:spPr/>
        <p:txBody>
          <a:bodyPr/>
          <a:lstStyle/>
          <a:p>
            <a:r>
              <a:rPr lang="en-US" dirty="0"/>
              <a:t>Welding shrinkage determination</a:t>
            </a:r>
            <a:endParaRPr lang="fr-FR" dirty="0"/>
          </a:p>
        </p:txBody>
      </p:sp>
      <p:sp>
        <p:nvSpPr>
          <p:cNvPr id="4" name="Footer Placeholder 3">
            <a:extLst>
              <a:ext uri="{FF2B5EF4-FFF2-40B4-BE49-F238E27FC236}">
                <a16:creationId xmlns:a16="http://schemas.microsoft.com/office/drawing/2014/main" id="{A27075DF-1322-48DD-868D-B43BDE8BF5FE}"/>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F62B00B9-0816-4BAF-AE71-5585CE611150}"/>
              </a:ext>
            </a:extLst>
          </p:cNvPr>
          <p:cNvSpPr>
            <a:spLocks noGrp="1"/>
          </p:cNvSpPr>
          <p:nvPr>
            <p:ph type="sldNum" sz="quarter" idx="12"/>
          </p:nvPr>
        </p:nvSpPr>
        <p:spPr/>
        <p:txBody>
          <a:bodyPr/>
          <a:lstStyle/>
          <a:p>
            <a:fld id="{BFDCA1C4-9514-7B4F-976F-D92F7E296653}" type="slidenum">
              <a:rPr lang="fr-FR" smtClean="0"/>
              <a:pPr/>
              <a:t>34</a:t>
            </a:fld>
            <a:endParaRPr lang="fr-FR"/>
          </a:p>
        </p:txBody>
      </p:sp>
      <p:pic>
        <p:nvPicPr>
          <p:cNvPr id="9" name="Picture 8">
            <a:extLst>
              <a:ext uri="{FF2B5EF4-FFF2-40B4-BE49-F238E27FC236}">
                <a16:creationId xmlns:a16="http://schemas.microsoft.com/office/drawing/2014/main" id="{2FBF83A3-BEFF-4899-AF12-2D67EB6F3BD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387" y="1440084"/>
            <a:ext cx="3035752" cy="2880000"/>
          </a:xfrm>
          <a:prstGeom prst="rect">
            <a:avLst/>
          </a:prstGeom>
        </p:spPr>
      </p:pic>
      <p:sp>
        <p:nvSpPr>
          <p:cNvPr id="10" name="TextBox 9">
            <a:extLst>
              <a:ext uri="{FF2B5EF4-FFF2-40B4-BE49-F238E27FC236}">
                <a16:creationId xmlns:a16="http://schemas.microsoft.com/office/drawing/2014/main" id="{9E2CF02B-F2C4-44C2-A013-715B09607A5F}"/>
              </a:ext>
            </a:extLst>
          </p:cNvPr>
          <p:cNvSpPr txBox="1"/>
          <p:nvPr/>
        </p:nvSpPr>
        <p:spPr>
          <a:xfrm>
            <a:off x="3156831" y="916864"/>
            <a:ext cx="2983829" cy="523220"/>
          </a:xfrm>
          <a:prstGeom prst="rect">
            <a:avLst/>
          </a:prstGeom>
          <a:noFill/>
        </p:spPr>
        <p:txBody>
          <a:bodyPr wrap="square" rtlCol="0">
            <a:spAutoFit/>
          </a:bodyPr>
          <a:lstStyle/>
          <a:p>
            <a:pPr algn="ctr"/>
            <a:r>
              <a:rPr lang="en-GB" sz="2800" b="1" i="1" dirty="0">
                <a:solidFill>
                  <a:schemeClr val="tx1">
                    <a:lumMod val="50000"/>
                    <a:lumOff val="50000"/>
                  </a:schemeClr>
                </a:solidFill>
              </a:rPr>
              <a:t>MBRDP03</a:t>
            </a:r>
          </a:p>
        </p:txBody>
      </p:sp>
      <p:sp>
        <p:nvSpPr>
          <p:cNvPr id="11" name="TextBox 10">
            <a:extLst>
              <a:ext uri="{FF2B5EF4-FFF2-40B4-BE49-F238E27FC236}">
                <a16:creationId xmlns:a16="http://schemas.microsoft.com/office/drawing/2014/main" id="{D76CE3A4-ECBF-4DA2-A0A9-8ACC75A4361F}"/>
              </a:ext>
            </a:extLst>
          </p:cNvPr>
          <p:cNvSpPr txBox="1"/>
          <p:nvPr/>
        </p:nvSpPr>
        <p:spPr>
          <a:xfrm>
            <a:off x="64388" y="4320084"/>
            <a:ext cx="3035752" cy="461665"/>
          </a:xfrm>
          <a:prstGeom prst="rect">
            <a:avLst/>
          </a:prstGeom>
          <a:noFill/>
        </p:spPr>
        <p:txBody>
          <a:bodyPr wrap="square" rtlCol="0">
            <a:spAutoFit/>
          </a:bodyPr>
          <a:lstStyle/>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A = 2.2mm [1.9, 2.6]</a:t>
            </a:r>
          </a:p>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B = 2.7mm [2.6, 2.8]</a:t>
            </a:r>
          </a:p>
        </p:txBody>
      </p:sp>
      <p:pic>
        <p:nvPicPr>
          <p:cNvPr id="14" name="Picture 13" descr="A picture containing metal&#10;&#10;Description automatically generated">
            <a:extLst>
              <a:ext uri="{FF2B5EF4-FFF2-40B4-BE49-F238E27FC236}">
                <a16:creationId xmlns:a16="http://schemas.microsoft.com/office/drawing/2014/main" id="{0B7E28A5-E8A0-4658-BE88-707CCAD2876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57022" y="1446272"/>
            <a:ext cx="2983639" cy="2880000"/>
          </a:xfrm>
          <a:prstGeom prst="rect">
            <a:avLst/>
          </a:prstGeom>
        </p:spPr>
      </p:pic>
      <p:sp>
        <p:nvSpPr>
          <p:cNvPr id="15" name="TextBox 14">
            <a:extLst>
              <a:ext uri="{FF2B5EF4-FFF2-40B4-BE49-F238E27FC236}">
                <a16:creationId xmlns:a16="http://schemas.microsoft.com/office/drawing/2014/main" id="{984F2C2A-0106-4AB7-991B-CA2C5D7F57DE}"/>
              </a:ext>
            </a:extLst>
          </p:cNvPr>
          <p:cNvSpPr txBox="1"/>
          <p:nvPr/>
        </p:nvSpPr>
        <p:spPr>
          <a:xfrm>
            <a:off x="3156927" y="4311563"/>
            <a:ext cx="2983640" cy="461665"/>
          </a:xfrm>
          <a:prstGeom prst="rect">
            <a:avLst/>
          </a:prstGeom>
          <a:noFill/>
        </p:spPr>
        <p:txBody>
          <a:bodyPr wrap="square" rtlCol="0">
            <a:spAutoFit/>
          </a:bodyPr>
          <a:lstStyle/>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A = 2.1mm [1.9, 2.3]</a:t>
            </a:r>
          </a:p>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B = 2.4mm [2, 3]</a:t>
            </a:r>
          </a:p>
        </p:txBody>
      </p:sp>
      <p:pic>
        <p:nvPicPr>
          <p:cNvPr id="17" name="Picture 16" descr="A picture containing miller&#10;&#10;Description automatically generated">
            <a:extLst>
              <a:ext uri="{FF2B5EF4-FFF2-40B4-BE49-F238E27FC236}">
                <a16:creationId xmlns:a16="http://schemas.microsoft.com/office/drawing/2014/main" id="{629AE5E3-618C-4A9B-8BC7-F6493EBBC12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197354" y="1446272"/>
            <a:ext cx="2776396" cy="2880000"/>
          </a:xfrm>
          <a:prstGeom prst="rect">
            <a:avLst/>
          </a:prstGeom>
        </p:spPr>
      </p:pic>
      <p:sp>
        <p:nvSpPr>
          <p:cNvPr id="18" name="TextBox 17">
            <a:extLst>
              <a:ext uri="{FF2B5EF4-FFF2-40B4-BE49-F238E27FC236}">
                <a16:creationId xmlns:a16="http://schemas.microsoft.com/office/drawing/2014/main" id="{EAB89195-8201-4695-8A4D-16038D5D6780}"/>
              </a:ext>
            </a:extLst>
          </p:cNvPr>
          <p:cNvSpPr txBox="1"/>
          <p:nvPr/>
        </p:nvSpPr>
        <p:spPr>
          <a:xfrm>
            <a:off x="6202290" y="4335487"/>
            <a:ext cx="2771460" cy="461665"/>
          </a:xfrm>
          <a:prstGeom prst="rect">
            <a:avLst/>
          </a:prstGeom>
          <a:noFill/>
        </p:spPr>
        <p:txBody>
          <a:bodyPr wrap="square" rtlCol="0">
            <a:spAutoFit/>
          </a:bodyPr>
          <a:lstStyle/>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A = 2.4mm [1.8, 2.8]</a:t>
            </a:r>
          </a:p>
          <a:p>
            <a:pPr marL="171450" indent="-171450" algn="ctr">
              <a:buClr>
                <a:schemeClr val="accent6"/>
              </a:buClr>
              <a:buFont typeface="Arial" panose="020B0604020202020204" pitchFamily="34" charset="0"/>
              <a:buChar char="•"/>
            </a:pPr>
            <a:r>
              <a:rPr lang="en-GB" sz="1200" i="1" dirty="0">
                <a:solidFill>
                  <a:schemeClr val="tx1">
                    <a:lumMod val="50000"/>
                    <a:lumOff val="50000"/>
                  </a:schemeClr>
                </a:solidFill>
              </a:rPr>
              <a:t>Side B = 2.6mm [2, 3.4]</a:t>
            </a:r>
          </a:p>
        </p:txBody>
      </p:sp>
      <p:sp>
        <p:nvSpPr>
          <p:cNvPr id="21" name="TextBox 20">
            <a:extLst>
              <a:ext uri="{FF2B5EF4-FFF2-40B4-BE49-F238E27FC236}">
                <a16:creationId xmlns:a16="http://schemas.microsoft.com/office/drawing/2014/main" id="{F906340B-7054-4822-AE6E-E53AFB0DCE8D}"/>
              </a:ext>
            </a:extLst>
          </p:cNvPr>
          <p:cNvSpPr txBox="1"/>
          <p:nvPr/>
        </p:nvSpPr>
        <p:spPr>
          <a:xfrm>
            <a:off x="64388" y="916864"/>
            <a:ext cx="3035749" cy="523220"/>
          </a:xfrm>
          <a:prstGeom prst="rect">
            <a:avLst/>
          </a:prstGeom>
          <a:noFill/>
        </p:spPr>
        <p:txBody>
          <a:bodyPr wrap="square" rtlCol="0">
            <a:spAutoFit/>
          </a:bodyPr>
          <a:lstStyle/>
          <a:p>
            <a:pPr algn="ctr"/>
            <a:r>
              <a:rPr lang="en-GB" sz="2800" b="1" i="1" dirty="0">
                <a:solidFill>
                  <a:schemeClr val="tx1">
                    <a:lumMod val="50000"/>
                    <a:lumOff val="50000"/>
                  </a:schemeClr>
                </a:solidFill>
              </a:rPr>
              <a:t>MQXFS7</a:t>
            </a:r>
          </a:p>
        </p:txBody>
      </p:sp>
      <p:sp>
        <p:nvSpPr>
          <p:cNvPr id="22" name="TextBox 21">
            <a:extLst>
              <a:ext uri="{FF2B5EF4-FFF2-40B4-BE49-F238E27FC236}">
                <a16:creationId xmlns:a16="http://schemas.microsoft.com/office/drawing/2014/main" id="{BEC2AAC5-4ACB-4ED5-8C77-50EAAC6DBBE4}"/>
              </a:ext>
            </a:extLst>
          </p:cNvPr>
          <p:cNvSpPr txBox="1"/>
          <p:nvPr/>
        </p:nvSpPr>
        <p:spPr>
          <a:xfrm>
            <a:off x="6197352" y="907649"/>
            <a:ext cx="2776398" cy="523220"/>
          </a:xfrm>
          <a:prstGeom prst="rect">
            <a:avLst/>
          </a:prstGeom>
          <a:noFill/>
        </p:spPr>
        <p:txBody>
          <a:bodyPr wrap="square" rtlCol="0">
            <a:spAutoFit/>
          </a:bodyPr>
          <a:lstStyle/>
          <a:p>
            <a:pPr algn="ctr"/>
            <a:r>
              <a:rPr lang="en-GB" sz="2800" b="1" i="1" dirty="0">
                <a:solidFill>
                  <a:schemeClr val="tx1">
                    <a:lumMod val="50000"/>
                    <a:lumOff val="50000"/>
                  </a:schemeClr>
                </a:solidFill>
              </a:rPr>
              <a:t>MBRDP02</a:t>
            </a:r>
          </a:p>
        </p:txBody>
      </p:sp>
      <p:sp>
        <p:nvSpPr>
          <p:cNvPr id="23" name="TextBox 22">
            <a:extLst>
              <a:ext uri="{FF2B5EF4-FFF2-40B4-BE49-F238E27FC236}">
                <a16:creationId xmlns:a16="http://schemas.microsoft.com/office/drawing/2014/main" id="{C48E4D5A-0636-499C-8104-D8504FDBB133}"/>
              </a:ext>
            </a:extLst>
          </p:cNvPr>
          <p:cNvSpPr txBox="1"/>
          <p:nvPr/>
        </p:nvSpPr>
        <p:spPr>
          <a:xfrm>
            <a:off x="1711323" y="5324896"/>
            <a:ext cx="3615363" cy="830997"/>
          </a:xfrm>
          <a:prstGeom prst="rect">
            <a:avLst/>
          </a:prstGeom>
          <a:noFill/>
        </p:spPr>
        <p:txBody>
          <a:bodyPr wrap="square" rtlCol="0">
            <a:spAutoFit/>
          </a:bodyPr>
          <a:lstStyle/>
          <a:p>
            <a:pPr algn="ctr">
              <a:buClr>
                <a:schemeClr val="accent6"/>
              </a:buClr>
            </a:pPr>
            <a:r>
              <a:rPr lang="en-GB" sz="1200" i="1" dirty="0">
                <a:solidFill>
                  <a:schemeClr val="tx1">
                    <a:lumMod val="50000"/>
                    <a:lumOff val="50000"/>
                  </a:schemeClr>
                </a:solidFill>
              </a:rPr>
              <a:t>New automated system to be mounted on the welding press to increase the measurement accuracy of the welding shrinkage (available for next cold mass)</a:t>
            </a:r>
          </a:p>
        </p:txBody>
      </p:sp>
      <p:pic>
        <p:nvPicPr>
          <p:cNvPr id="25" name="Picture 24">
            <a:extLst>
              <a:ext uri="{FF2B5EF4-FFF2-40B4-BE49-F238E27FC236}">
                <a16:creationId xmlns:a16="http://schemas.microsoft.com/office/drawing/2014/main" id="{96EA69F8-E331-49E0-BC2B-1DD7E2827A0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4892383" y="5179204"/>
            <a:ext cx="2148859" cy="1208733"/>
          </a:xfrm>
          <a:prstGeom prst="rect">
            <a:avLst/>
          </a:prstGeom>
        </p:spPr>
      </p:pic>
      <p:sp>
        <p:nvSpPr>
          <p:cNvPr id="28" name="Oval 27">
            <a:extLst>
              <a:ext uri="{FF2B5EF4-FFF2-40B4-BE49-F238E27FC236}">
                <a16:creationId xmlns:a16="http://schemas.microsoft.com/office/drawing/2014/main" id="{C42ABC5F-5945-417B-8755-4565867D6372}"/>
              </a:ext>
            </a:extLst>
          </p:cNvPr>
          <p:cNvSpPr/>
          <p:nvPr/>
        </p:nvSpPr>
        <p:spPr>
          <a:xfrm>
            <a:off x="5966812" y="5085184"/>
            <a:ext cx="267717" cy="216024"/>
          </a:xfrm>
          <a:prstGeom prst="ellipse">
            <a:avLst/>
          </a:prstGeom>
          <a:noFill/>
          <a:ln w="19050"/>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ln w="28575">
                <a:solidFill>
                  <a:schemeClr val="tx1"/>
                </a:solidFill>
              </a:ln>
            </a:endParaRPr>
          </a:p>
        </p:txBody>
      </p:sp>
      <p:cxnSp>
        <p:nvCxnSpPr>
          <p:cNvPr id="31" name="Straight Connector 30">
            <a:extLst>
              <a:ext uri="{FF2B5EF4-FFF2-40B4-BE49-F238E27FC236}">
                <a16:creationId xmlns:a16="http://schemas.microsoft.com/office/drawing/2014/main" id="{D0D1BDA1-3717-4DAB-A161-1E3714047C1E}"/>
              </a:ext>
            </a:extLst>
          </p:cNvPr>
          <p:cNvCxnSpPr>
            <a:cxnSpLocks/>
            <a:stCxn id="28" idx="5"/>
          </p:cNvCxnSpPr>
          <p:nvPr/>
        </p:nvCxnSpPr>
        <p:spPr>
          <a:xfrm>
            <a:off x="6195323" y="5269572"/>
            <a:ext cx="805400" cy="403047"/>
          </a:xfrm>
          <a:prstGeom prst="line">
            <a:avLst/>
          </a:prstGeom>
        </p:spPr>
        <p:style>
          <a:lnRef idx="2">
            <a:schemeClr val="accent3"/>
          </a:lnRef>
          <a:fillRef idx="0">
            <a:schemeClr val="accent3"/>
          </a:fillRef>
          <a:effectRef idx="1">
            <a:schemeClr val="accent3"/>
          </a:effectRef>
          <a:fontRef idx="minor">
            <a:schemeClr val="tx1"/>
          </a:fontRef>
        </p:style>
      </p:cxnSp>
      <p:pic>
        <p:nvPicPr>
          <p:cNvPr id="33" name="Picture 32">
            <a:extLst>
              <a:ext uri="{FF2B5EF4-FFF2-40B4-BE49-F238E27FC236}">
                <a16:creationId xmlns:a16="http://schemas.microsoft.com/office/drawing/2014/main" id="{093863CB-CBFC-459C-89C9-54C2990C0A7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61893" y="4709140"/>
            <a:ext cx="1208734" cy="2148860"/>
          </a:xfrm>
          <a:prstGeom prst="rect">
            <a:avLst/>
          </a:prstGeom>
        </p:spPr>
      </p:pic>
      <p:cxnSp>
        <p:nvCxnSpPr>
          <p:cNvPr id="35" name="Straight Connector 34">
            <a:extLst>
              <a:ext uri="{FF2B5EF4-FFF2-40B4-BE49-F238E27FC236}">
                <a16:creationId xmlns:a16="http://schemas.microsoft.com/office/drawing/2014/main" id="{2B6D6399-6D12-4476-9764-DC919BC070C0}"/>
              </a:ext>
            </a:extLst>
          </p:cNvPr>
          <p:cNvCxnSpPr/>
          <p:nvPr/>
        </p:nvCxnSpPr>
        <p:spPr>
          <a:xfrm>
            <a:off x="361893" y="4709140"/>
            <a:ext cx="1220369" cy="2148860"/>
          </a:xfrm>
          <a:prstGeom prst="line">
            <a:avLst/>
          </a:prstGeom>
          <a:ln w="57150"/>
          <a:effectLst/>
        </p:spPr>
        <p:style>
          <a:lnRef idx="2">
            <a:schemeClr val="accent3"/>
          </a:lnRef>
          <a:fillRef idx="0">
            <a:schemeClr val="accent3"/>
          </a:fillRef>
          <a:effectRef idx="1">
            <a:schemeClr val="accent3"/>
          </a:effectRef>
          <a:fontRef idx="minor">
            <a:schemeClr val="tx1"/>
          </a:fontRef>
        </p:style>
      </p:cxnSp>
      <p:cxnSp>
        <p:nvCxnSpPr>
          <p:cNvPr id="36" name="Straight Connector 35">
            <a:extLst>
              <a:ext uri="{FF2B5EF4-FFF2-40B4-BE49-F238E27FC236}">
                <a16:creationId xmlns:a16="http://schemas.microsoft.com/office/drawing/2014/main" id="{402D746B-4816-4978-B886-672796CEDB8A}"/>
              </a:ext>
            </a:extLst>
          </p:cNvPr>
          <p:cNvCxnSpPr>
            <a:cxnSpLocks/>
          </p:cNvCxnSpPr>
          <p:nvPr/>
        </p:nvCxnSpPr>
        <p:spPr>
          <a:xfrm flipH="1">
            <a:off x="326133" y="4709140"/>
            <a:ext cx="1242217" cy="2148860"/>
          </a:xfrm>
          <a:prstGeom prst="line">
            <a:avLst/>
          </a:prstGeom>
          <a:ln w="57150"/>
          <a:effectLst/>
        </p:spPr>
        <p:style>
          <a:lnRef idx="2">
            <a:schemeClr val="accent3"/>
          </a:lnRef>
          <a:fillRef idx="0">
            <a:schemeClr val="accent3"/>
          </a:fillRef>
          <a:effectRef idx="1">
            <a:schemeClr val="accent3"/>
          </a:effectRef>
          <a:fontRef idx="minor">
            <a:schemeClr val="tx1"/>
          </a:fontRef>
        </p:style>
      </p:cxnSp>
      <p:pic>
        <p:nvPicPr>
          <p:cNvPr id="6" name="Picture 5" descr="A picture containing indoor&#10;&#10;Description automatically generated">
            <a:extLst>
              <a:ext uri="{FF2B5EF4-FFF2-40B4-BE49-F238E27FC236}">
                <a16:creationId xmlns:a16="http://schemas.microsoft.com/office/drawing/2014/main" id="{666D7E73-5832-431F-B22F-E50D92FA2549}"/>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7067506" y="4706443"/>
            <a:ext cx="1869612" cy="2003183"/>
          </a:xfrm>
          <a:prstGeom prst="ellipse">
            <a:avLst/>
          </a:prstGeom>
          <a:ln w="28575">
            <a:solidFill>
              <a:schemeClr val="accent3"/>
            </a:solidFill>
          </a:ln>
        </p:spPr>
      </p:pic>
    </p:spTree>
    <p:extLst>
      <p:ext uri="{BB962C8B-B14F-4D97-AF65-F5344CB8AC3E}">
        <p14:creationId xmlns:p14="http://schemas.microsoft.com/office/powerpoint/2010/main" val="2256700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4DAC2-0F1F-4F5D-873A-D485B995492C}"/>
              </a:ext>
            </a:extLst>
          </p:cNvPr>
          <p:cNvSpPr>
            <a:spLocks noGrp="1"/>
          </p:cNvSpPr>
          <p:nvPr>
            <p:ph type="title"/>
          </p:nvPr>
        </p:nvSpPr>
        <p:spPr/>
        <p:txBody>
          <a:bodyPr/>
          <a:lstStyle/>
          <a:p>
            <a:r>
              <a:rPr lang="en-US" dirty="0"/>
              <a:t>Fixed point traction tests</a:t>
            </a:r>
            <a:endParaRPr lang="fr-FR" dirty="0"/>
          </a:p>
        </p:txBody>
      </p:sp>
      <p:sp>
        <p:nvSpPr>
          <p:cNvPr id="4" name="Footer Placeholder 3">
            <a:extLst>
              <a:ext uri="{FF2B5EF4-FFF2-40B4-BE49-F238E27FC236}">
                <a16:creationId xmlns:a16="http://schemas.microsoft.com/office/drawing/2014/main" id="{E17D0E12-4F2C-4E6A-AC25-22BC06224DE2}"/>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582BD73C-865B-41E3-A131-67F230227C83}"/>
              </a:ext>
            </a:extLst>
          </p:cNvPr>
          <p:cNvSpPr>
            <a:spLocks noGrp="1"/>
          </p:cNvSpPr>
          <p:nvPr>
            <p:ph type="sldNum" sz="quarter" idx="12"/>
          </p:nvPr>
        </p:nvSpPr>
        <p:spPr/>
        <p:txBody>
          <a:bodyPr/>
          <a:lstStyle/>
          <a:p>
            <a:fld id="{BFDCA1C4-9514-7B4F-976F-D92F7E296653}" type="slidenum">
              <a:rPr lang="fr-FR" smtClean="0"/>
              <a:pPr/>
              <a:t>35</a:t>
            </a:fld>
            <a:endParaRPr lang="fr-FR"/>
          </a:p>
        </p:txBody>
      </p:sp>
      <p:pic>
        <p:nvPicPr>
          <p:cNvPr id="11" name="Content Placeholder 10" descr="A picture containing indoor&#10;&#10;Description automatically generated">
            <a:extLst>
              <a:ext uri="{FF2B5EF4-FFF2-40B4-BE49-F238E27FC236}">
                <a16:creationId xmlns:a16="http://schemas.microsoft.com/office/drawing/2014/main" id="{93246183-998D-4027-8DA3-520CD2879316}"/>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rot="5400000">
            <a:off x="502245" y="1666107"/>
            <a:ext cx="4906963" cy="3680222"/>
          </a:xfrm>
        </p:spPr>
      </p:pic>
      <p:pic>
        <p:nvPicPr>
          <p:cNvPr id="13" name="Picture 12" descr="A picture containing indoor, metal&#10;&#10;Description automatically generated">
            <a:extLst>
              <a:ext uri="{FF2B5EF4-FFF2-40B4-BE49-F238E27FC236}">
                <a16:creationId xmlns:a16="http://schemas.microsoft.com/office/drawing/2014/main" id="{F1B0F654-6AD0-4C10-9EBB-C3FE9269CDF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4115778" y="2126136"/>
            <a:ext cx="4906962" cy="2760166"/>
          </a:xfrm>
          <a:prstGeom prst="rect">
            <a:avLst/>
          </a:prstGeom>
        </p:spPr>
      </p:pic>
      <p:sp>
        <p:nvSpPr>
          <p:cNvPr id="7" name="TextBox 6">
            <a:extLst>
              <a:ext uri="{FF2B5EF4-FFF2-40B4-BE49-F238E27FC236}">
                <a16:creationId xmlns:a16="http://schemas.microsoft.com/office/drawing/2014/main" id="{83B807D8-8A11-4AE6-9891-74BCA3E5EBF4}"/>
              </a:ext>
            </a:extLst>
          </p:cNvPr>
          <p:cNvSpPr txBox="1"/>
          <p:nvPr/>
        </p:nvSpPr>
        <p:spPr>
          <a:xfrm>
            <a:off x="1115615" y="5959700"/>
            <a:ext cx="3680223" cy="307777"/>
          </a:xfrm>
          <a:prstGeom prst="rect">
            <a:avLst/>
          </a:prstGeom>
          <a:noFill/>
        </p:spPr>
        <p:txBody>
          <a:bodyPr wrap="square">
            <a:spAutoFit/>
          </a:bodyPr>
          <a:lstStyle/>
          <a:p>
            <a:pPr algn="ctr"/>
            <a:r>
              <a:rPr lang="en-GB" sz="1400" i="1" dirty="0">
                <a:solidFill>
                  <a:schemeClr val="tx1">
                    <a:lumMod val="50000"/>
                    <a:lumOff val="50000"/>
                  </a:schemeClr>
                </a:solidFill>
                <a:effectLst/>
                <a:latin typeface="Calibri" panose="020F0502020204030204" pitchFamily="34" charset="0"/>
                <a:ea typeface="Calibri" panose="020F0502020204030204" pitchFamily="34" charset="0"/>
              </a:rPr>
              <a:t>Initial test beginning of March 2022</a:t>
            </a:r>
          </a:p>
        </p:txBody>
      </p:sp>
      <p:sp>
        <p:nvSpPr>
          <p:cNvPr id="8" name="TextBox 7">
            <a:extLst>
              <a:ext uri="{FF2B5EF4-FFF2-40B4-BE49-F238E27FC236}">
                <a16:creationId xmlns:a16="http://schemas.microsoft.com/office/drawing/2014/main" id="{59A7E5B3-B856-4B2D-8689-F9FC7ECDA0E8}"/>
              </a:ext>
            </a:extLst>
          </p:cNvPr>
          <p:cNvSpPr txBox="1"/>
          <p:nvPr/>
        </p:nvSpPr>
        <p:spPr>
          <a:xfrm>
            <a:off x="5189175" y="5959700"/>
            <a:ext cx="2839209" cy="307777"/>
          </a:xfrm>
          <a:prstGeom prst="rect">
            <a:avLst/>
          </a:prstGeom>
          <a:noFill/>
        </p:spPr>
        <p:txBody>
          <a:bodyPr wrap="square">
            <a:spAutoFit/>
          </a:bodyPr>
          <a:lstStyle/>
          <a:p>
            <a:pPr algn="ctr"/>
            <a:r>
              <a:rPr lang="en-GB" sz="1400" i="1" dirty="0">
                <a:solidFill>
                  <a:schemeClr val="tx1">
                    <a:lumMod val="50000"/>
                    <a:lumOff val="50000"/>
                  </a:schemeClr>
                </a:solidFill>
                <a:effectLst/>
                <a:latin typeface="Calibri" panose="020F0502020204030204" pitchFamily="34" charset="0"/>
                <a:ea typeface="Calibri" panose="020F0502020204030204" pitchFamily="34" charset="0"/>
              </a:rPr>
              <a:t>Second setup to be tested in week 18</a:t>
            </a:r>
          </a:p>
        </p:txBody>
      </p:sp>
    </p:spTree>
    <p:extLst>
      <p:ext uri="{BB962C8B-B14F-4D97-AF65-F5344CB8AC3E}">
        <p14:creationId xmlns:p14="http://schemas.microsoft.com/office/powerpoint/2010/main" val="3980363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0D0F07B-F993-4A7A-8F2E-603C10247D1F}"/>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AB43AF7F-9028-441E-9CFF-173291F43B15}"/>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7" name="Picture 6">
            <a:extLst>
              <a:ext uri="{FF2B5EF4-FFF2-40B4-BE49-F238E27FC236}">
                <a16:creationId xmlns:a16="http://schemas.microsoft.com/office/drawing/2014/main" id="{26B8262A-900E-4A15-A5C1-7901EFA1F94F}"/>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22093" y="1016074"/>
            <a:ext cx="3659735" cy="2628950"/>
          </a:xfrm>
          <a:prstGeom prst="rect">
            <a:avLst/>
          </a:prstGeom>
        </p:spPr>
      </p:pic>
      <p:sp>
        <p:nvSpPr>
          <p:cNvPr id="8" name="Rectangle 7">
            <a:extLst>
              <a:ext uri="{FF2B5EF4-FFF2-40B4-BE49-F238E27FC236}">
                <a16:creationId xmlns:a16="http://schemas.microsoft.com/office/drawing/2014/main" id="{0CCC395B-3C22-49DF-B511-FA4973F2352E}"/>
              </a:ext>
            </a:extLst>
          </p:cNvPr>
          <p:cNvSpPr/>
          <p:nvPr/>
        </p:nvSpPr>
        <p:spPr>
          <a:xfrm>
            <a:off x="1115616" y="836712"/>
            <a:ext cx="576064" cy="36004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nvGrpSpPr>
          <p:cNvPr id="9" name="Group 8">
            <a:extLst>
              <a:ext uri="{FF2B5EF4-FFF2-40B4-BE49-F238E27FC236}">
                <a16:creationId xmlns:a16="http://schemas.microsoft.com/office/drawing/2014/main" id="{74AD98DF-A1BC-4FBB-A3B6-34B104E3C66B}"/>
              </a:ext>
            </a:extLst>
          </p:cNvPr>
          <p:cNvGrpSpPr/>
          <p:nvPr/>
        </p:nvGrpSpPr>
        <p:grpSpPr>
          <a:xfrm>
            <a:off x="3137798" y="756446"/>
            <a:ext cx="6677310" cy="3047341"/>
            <a:chOff x="-803456" y="2012048"/>
            <a:chExt cx="8865760" cy="4046088"/>
          </a:xfrm>
        </p:grpSpPr>
        <p:grpSp>
          <p:nvGrpSpPr>
            <p:cNvPr id="10" name="Group 9">
              <a:extLst>
                <a:ext uri="{FF2B5EF4-FFF2-40B4-BE49-F238E27FC236}">
                  <a16:creationId xmlns:a16="http://schemas.microsoft.com/office/drawing/2014/main" id="{A5CF1C40-E840-4C6F-883D-B72ACFEC3621}"/>
                </a:ext>
              </a:extLst>
            </p:cNvPr>
            <p:cNvGrpSpPr/>
            <p:nvPr/>
          </p:nvGrpSpPr>
          <p:grpSpPr>
            <a:xfrm>
              <a:off x="-803456" y="2012048"/>
              <a:ext cx="5809297" cy="4046088"/>
              <a:chOff x="-139012" y="-956241"/>
              <a:chExt cx="9437510" cy="6573085"/>
            </a:xfrm>
          </p:grpSpPr>
          <p:pic>
            <p:nvPicPr>
              <p:cNvPr id="15" name="Picture 14">
                <a:extLst>
                  <a:ext uri="{FF2B5EF4-FFF2-40B4-BE49-F238E27FC236}">
                    <a16:creationId xmlns:a16="http://schemas.microsoft.com/office/drawing/2014/main" id="{45D53640-80CC-46DB-83B5-017427B45AD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038285" y="-849750"/>
                <a:ext cx="6260213" cy="6466594"/>
              </a:xfrm>
              <a:prstGeom prst="rect">
                <a:avLst/>
              </a:prstGeom>
            </p:spPr>
          </p:pic>
          <p:sp>
            <p:nvSpPr>
              <p:cNvPr id="16" name="Rectangle 15">
                <a:extLst>
                  <a:ext uri="{FF2B5EF4-FFF2-40B4-BE49-F238E27FC236}">
                    <a16:creationId xmlns:a16="http://schemas.microsoft.com/office/drawing/2014/main" id="{D1A05E69-8F22-481C-BAA5-8DC4342769BC}"/>
                  </a:ext>
                </a:extLst>
              </p:cNvPr>
              <p:cNvSpPr/>
              <p:nvPr/>
            </p:nvSpPr>
            <p:spPr>
              <a:xfrm>
                <a:off x="-68714" y="5183741"/>
                <a:ext cx="2639038" cy="3679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7" name="Rectangle 16">
                <a:extLst>
                  <a:ext uri="{FF2B5EF4-FFF2-40B4-BE49-F238E27FC236}">
                    <a16:creationId xmlns:a16="http://schemas.microsoft.com/office/drawing/2014/main" id="{F12C00D6-A2C0-4766-BE15-01B560D4C462}"/>
                  </a:ext>
                </a:extLst>
              </p:cNvPr>
              <p:cNvSpPr/>
              <p:nvPr/>
            </p:nvSpPr>
            <p:spPr>
              <a:xfrm>
                <a:off x="-139012" y="-956241"/>
                <a:ext cx="2639039" cy="98757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8" name="Rectangle 17">
                <a:extLst>
                  <a:ext uri="{FF2B5EF4-FFF2-40B4-BE49-F238E27FC236}">
                    <a16:creationId xmlns:a16="http://schemas.microsoft.com/office/drawing/2014/main" id="{F47913FE-DA0F-41C2-AB55-AB3A5ACDB627}"/>
                  </a:ext>
                </a:extLst>
              </p:cNvPr>
              <p:cNvSpPr/>
              <p:nvPr/>
            </p:nvSpPr>
            <p:spPr>
              <a:xfrm>
                <a:off x="-88279" y="-129962"/>
                <a:ext cx="947995" cy="133732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pic>
          <p:nvPicPr>
            <p:cNvPr id="11" name="Picture 10">
              <a:extLst>
                <a:ext uri="{FF2B5EF4-FFF2-40B4-BE49-F238E27FC236}">
                  <a16:creationId xmlns:a16="http://schemas.microsoft.com/office/drawing/2014/main" id="{D7AD471B-1219-422D-8B6B-64D836DDBEA8}"/>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80080" y="2932263"/>
              <a:ext cx="3082224" cy="2672406"/>
            </a:xfrm>
            <a:prstGeom prst="rect">
              <a:avLst/>
            </a:prstGeom>
          </p:spPr>
        </p:pic>
        <p:sp>
          <p:nvSpPr>
            <p:cNvPr id="12" name="Oval 11">
              <a:extLst>
                <a:ext uri="{FF2B5EF4-FFF2-40B4-BE49-F238E27FC236}">
                  <a16:creationId xmlns:a16="http://schemas.microsoft.com/office/drawing/2014/main" id="{9B828CDC-7DA5-4F1D-8898-71943543799A}"/>
                </a:ext>
              </a:extLst>
            </p:cNvPr>
            <p:cNvSpPr/>
            <p:nvPr/>
          </p:nvSpPr>
          <p:spPr>
            <a:xfrm>
              <a:off x="4163451" y="4284268"/>
              <a:ext cx="216024" cy="216024"/>
            </a:xfrm>
            <a:prstGeom prst="ellipse">
              <a:avLst/>
            </a:prstGeom>
            <a:no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3" name="Oval 12">
              <a:extLst>
                <a:ext uri="{FF2B5EF4-FFF2-40B4-BE49-F238E27FC236}">
                  <a16:creationId xmlns:a16="http://schemas.microsoft.com/office/drawing/2014/main" id="{F12B2EF8-0883-44BB-B43C-BD194CD5FB11}"/>
                </a:ext>
              </a:extLst>
            </p:cNvPr>
            <p:cNvSpPr>
              <a:spLocks noChangeAspect="1"/>
            </p:cNvSpPr>
            <p:nvPr/>
          </p:nvSpPr>
          <p:spPr>
            <a:xfrm>
              <a:off x="4980080" y="3743960"/>
              <a:ext cx="779759" cy="779760"/>
            </a:xfrm>
            <a:prstGeom prst="ellipse">
              <a:avLst/>
            </a:prstGeom>
            <a:noFill/>
            <a:ln w="28575"/>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cxnSp>
          <p:nvCxnSpPr>
            <p:cNvPr id="14" name="Straight Connector 13">
              <a:extLst>
                <a:ext uri="{FF2B5EF4-FFF2-40B4-BE49-F238E27FC236}">
                  <a16:creationId xmlns:a16="http://schemas.microsoft.com/office/drawing/2014/main" id="{755B04F8-C2EF-4CBF-8925-919A2BBFF67C}"/>
                </a:ext>
              </a:extLst>
            </p:cNvPr>
            <p:cNvCxnSpPr>
              <a:cxnSpLocks/>
              <a:stCxn id="12" idx="7"/>
              <a:endCxn id="13" idx="2"/>
            </p:cNvCxnSpPr>
            <p:nvPr/>
          </p:nvCxnSpPr>
          <p:spPr>
            <a:xfrm flipV="1">
              <a:off x="4347839" y="4133840"/>
              <a:ext cx="632241" cy="182064"/>
            </a:xfrm>
            <a:prstGeom prst="line">
              <a:avLst/>
            </a:prstGeom>
            <a:ln w="15875"/>
          </p:spPr>
          <p:style>
            <a:lnRef idx="2">
              <a:schemeClr val="accent3"/>
            </a:lnRef>
            <a:fillRef idx="0">
              <a:schemeClr val="accent3"/>
            </a:fillRef>
            <a:effectRef idx="1">
              <a:schemeClr val="accent3"/>
            </a:effectRef>
            <a:fontRef idx="minor">
              <a:schemeClr val="tx1"/>
            </a:fontRef>
          </p:style>
        </p:cxnSp>
      </p:grpSp>
      <p:sp>
        <p:nvSpPr>
          <p:cNvPr id="27" name="Rectangle 26">
            <a:extLst>
              <a:ext uri="{FF2B5EF4-FFF2-40B4-BE49-F238E27FC236}">
                <a16:creationId xmlns:a16="http://schemas.microsoft.com/office/drawing/2014/main" id="{28F6C44F-F0F8-41EE-8C04-93FAD2BE67C5}"/>
              </a:ext>
            </a:extLst>
          </p:cNvPr>
          <p:cNvSpPr/>
          <p:nvPr/>
        </p:nvSpPr>
        <p:spPr>
          <a:xfrm>
            <a:off x="4401699" y="692696"/>
            <a:ext cx="980128" cy="61258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7EC1876C-7461-4519-8022-B20EBD60D15A}"/>
              </a:ext>
            </a:extLst>
          </p:cNvPr>
          <p:cNvSpPr/>
          <p:nvPr/>
        </p:nvSpPr>
        <p:spPr>
          <a:xfrm>
            <a:off x="4343748" y="3547329"/>
            <a:ext cx="980128" cy="61258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29" name="Picture 28">
            <a:extLst>
              <a:ext uri="{FF2B5EF4-FFF2-40B4-BE49-F238E27FC236}">
                <a16:creationId xmlns:a16="http://schemas.microsoft.com/office/drawing/2014/main" id="{0219A488-71E5-4BBC-A657-16E1FF503E5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572266" y="2763876"/>
            <a:ext cx="657738" cy="1025164"/>
          </a:xfrm>
          <a:prstGeom prst="rect">
            <a:avLst/>
          </a:prstGeom>
        </p:spPr>
      </p:pic>
      <p:pic>
        <p:nvPicPr>
          <p:cNvPr id="30" name="Picture 29">
            <a:extLst>
              <a:ext uri="{FF2B5EF4-FFF2-40B4-BE49-F238E27FC236}">
                <a16:creationId xmlns:a16="http://schemas.microsoft.com/office/drawing/2014/main" id="{6B168669-B80A-4E92-9C58-61426EF5DC4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239090" y="3054337"/>
            <a:ext cx="695821" cy="479186"/>
          </a:xfrm>
          <a:prstGeom prst="rect">
            <a:avLst/>
          </a:prstGeom>
        </p:spPr>
      </p:pic>
      <p:sp>
        <p:nvSpPr>
          <p:cNvPr id="32" name="TextBox 31">
            <a:extLst>
              <a:ext uri="{FF2B5EF4-FFF2-40B4-BE49-F238E27FC236}">
                <a16:creationId xmlns:a16="http://schemas.microsoft.com/office/drawing/2014/main" id="{4F202BDF-EFAA-4664-B681-BA4C52EFDD7F}"/>
              </a:ext>
            </a:extLst>
          </p:cNvPr>
          <p:cNvSpPr txBox="1"/>
          <p:nvPr/>
        </p:nvSpPr>
        <p:spPr>
          <a:xfrm>
            <a:off x="389598" y="3836597"/>
            <a:ext cx="2769026" cy="1791068"/>
          </a:xfrm>
          <a:prstGeom prst="rect">
            <a:avLst/>
          </a:prstGeom>
        </p:spPr>
        <p:txBody>
          <a:bodyPr vert="horz" lIns="0" tIns="0" rIns="0" bIns="0" rtlCol="0">
            <a:norm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lgn="ctr">
              <a:buNone/>
            </a:pPr>
            <a:r>
              <a:rPr lang="en-GB" sz="1400" b="1" i="1" dirty="0"/>
              <a:t>3 MIG passes</a:t>
            </a:r>
          </a:p>
          <a:p>
            <a:pPr marL="0" lvl="1" indent="0" algn="ctr">
              <a:buNone/>
            </a:pPr>
            <a:endParaRPr lang="en-GB" sz="1400" b="1" i="1" dirty="0"/>
          </a:p>
          <a:p>
            <a:pPr marL="0" lvl="1" indent="0" algn="ctr">
              <a:buNone/>
            </a:pPr>
            <a:endParaRPr lang="en-GB" sz="1400" b="1" i="1" dirty="0"/>
          </a:p>
          <a:p>
            <a:pPr marL="0" lvl="1" indent="0" algn="ctr">
              <a:buNone/>
            </a:pPr>
            <a:r>
              <a:rPr lang="en-GB" sz="1400" i="1" dirty="0"/>
              <a:t>Backing strip not part of the weld structure</a:t>
            </a:r>
          </a:p>
        </p:txBody>
      </p:sp>
      <p:sp>
        <p:nvSpPr>
          <p:cNvPr id="33" name="TextBox 32">
            <a:extLst>
              <a:ext uri="{FF2B5EF4-FFF2-40B4-BE49-F238E27FC236}">
                <a16:creationId xmlns:a16="http://schemas.microsoft.com/office/drawing/2014/main" id="{D8DDE963-2B3D-4DE1-BC42-B81B248B694C}"/>
              </a:ext>
            </a:extLst>
          </p:cNvPr>
          <p:cNvSpPr txBox="1"/>
          <p:nvPr/>
        </p:nvSpPr>
        <p:spPr>
          <a:xfrm>
            <a:off x="5345803" y="3837640"/>
            <a:ext cx="2393266" cy="1974780"/>
          </a:xfrm>
          <a:prstGeom prst="rect">
            <a:avLst/>
          </a:prstGeom>
        </p:spPr>
        <p:txBody>
          <a:bodyPr vert="horz" lIns="0" tIns="0" rIns="0" bIns="0" rtlCol="0">
            <a:noAutofit/>
          </a:bodyPr>
          <a:lstStyle>
            <a:lvl1pPr marL="342900" indent="-342900" algn="just">
              <a:spcBef>
                <a:spcPct val="20000"/>
              </a:spcBef>
              <a:buClr>
                <a:schemeClr val="accent6"/>
              </a:buClr>
              <a:buFont typeface="Wingdings" charset="2"/>
              <a:buChar char="§"/>
              <a:defRPr sz="2400">
                <a:solidFill>
                  <a:schemeClr val="accent5"/>
                </a:solidFill>
              </a:defRPr>
            </a:lvl1pPr>
            <a:lvl2pPr marL="742950" lvl="1" indent="-285750" algn="just">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lvl="1" indent="0" algn="ctr">
              <a:buNone/>
            </a:pPr>
            <a:r>
              <a:rPr lang="en-GB" sz="1400" b="1" i="1" dirty="0"/>
              <a:t>Dual welding process</a:t>
            </a:r>
          </a:p>
          <a:p>
            <a:pPr marL="0" lvl="1" indent="0" algn="ctr">
              <a:buNone/>
            </a:pPr>
            <a:r>
              <a:rPr lang="en-GB" sz="1400" i="1" dirty="0"/>
              <a:t>TIG root +2 MIG filling passes</a:t>
            </a:r>
          </a:p>
          <a:p>
            <a:pPr marL="0" lvl="1" indent="0" algn="ctr">
              <a:buNone/>
            </a:pPr>
            <a:endParaRPr lang="en-GB" sz="1400" i="1" dirty="0"/>
          </a:p>
          <a:p>
            <a:pPr marL="0" lvl="1" indent="0" algn="ctr">
              <a:buNone/>
            </a:pPr>
            <a:r>
              <a:rPr lang="en-GB" sz="1400" i="1" dirty="0"/>
              <a:t>Backing strip melted during the longitudinal welding to become part of the structure</a:t>
            </a:r>
          </a:p>
        </p:txBody>
      </p:sp>
      <p:pic>
        <p:nvPicPr>
          <p:cNvPr id="35" name="Picture 34">
            <a:extLst>
              <a:ext uri="{FF2B5EF4-FFF2-40B4-BE49-F238E27FC236}">
                <a16:creationId xmlns:a16="http://schemas.microsoft.com/office/drawing/2014/main" id="{0F52FAA1-4652-4D4A-A314-0CE868C5FB97}"/>
              </a:ext>
            </a:extLst>
          </p:cNvPr>
          <p:cNvPicPr>
            <a:picLocks noChangeAspect="1"/>
          </p:cNvPicPr>
          <p:nvPr/>
        </p:nvPicPr>
        <p:blipFill>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rot="5400000">
            <a:off x="7255722" y="4416893"/>
            <a:ext cx="2750777" cy="919009"/>
          </a:xfrm>
          <a:prstGeom prst="rect">
            <a:avLst/>
          </a:prstGeom>
        </p:spPr>
      </p:pic>
      <p:sp>
        <p:nvSpPr>
          <p:cNvPr id="36" name="Rectangle 35">
            <a:extLst>
              <a:ext uri="{FF2B5EF4-FFF2-40B4-BE49-F238E27FC236}">
                <a16:creationId xmlns:a16="http://schemas.microsoft.com/office/drawing/2014/main" id="{7F669044-ECB0-416B-906E-32502B809D79}"/>
              </a:ext>
            </a:extLst>
          </p:cNvPr>
          <p:cNvSpPr/>
          <p:nvPr/>
        </p:nvSpPr>
        <p:spPr>
          <a:xfrm>
            <a:off x="2203200" y="2181583"/>
            <a:ext cx="144016" cy="172800"/>
          </a:xfrm>
          <a:prstGeom prst="rect">
            <a:avLst/>
          </a:prstGeom>
          <a:no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dirty="0"/>
          </a:p>
        </p:txBody>
      </p:sp>
      <p:sp>
        <p:nvSpPr>
          <p:cNvPr id="37" name="Rectangle 36">
            <a:extLst>
              <a:ext uri="{FF2B5EF4-FFF2-40B4-BE49-F238E27FC236}">
                <a16:creationId xmlns:a16="http://schemas.microsoft.com/office/drawing/2014/main" id="{A94666BD-FC76-4C69-BCAF-50EB65282673}"/>
              </a:ext>
            </a:extLst>
          </p:cNvPr>
          <p:cNvSpPr/>
          <p:nvPr/>
        </p:nvSpPr>
        <p:spPr>
          <a:xfrm>
            <a:off x="2932192" y="2157749"/>
            <a:ext cx="540000" cy="572400"/>
          </a:xfrm>
          <a:prstGeom prst="rect">
            <a:avLst/>
          </a:prstGeom>
          <a:no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dirty="0"/>
          </a:p>
        </p:txBody>
      </p:sp>
      <p:cxnSp>
        <p:nvCxnSpPr>
          <p:cNvPr id="38" name="Straight Connector 37">
            <a:extLst>
              <a:ext uri="{FF2B5EF4-FFF2-40B4-BE49-F238E27FC236}">
                <a16:creationId xmlns:a16="http://schemas.microsoft.com/office/drawing/2014/main" id="{4776B67E-F0D4-40AD-B287-442A23F89E89}"/>
              </a:ext>
            </a:extLst>
          </p:cNvPr>
          <p:cNvCxnSpPr>
            <a:cxnSpLocks/>
          </p:cNvCxnSpPr>
          <p:nvPr/>
        </p:nvCxnSpPr>
        <p:spPr>
          <a:xfrm>
            <a:off x="2392192" y="2325584"/>
            <a:ext cx="484511" cy="95069"/>
          </a:xfrm>
          <a:prstGeom prst="line">
            <a:avLst/>
          </a:prstGeom>
          <a:ln>
            <a:tailEnd type="triangle"/>
          </a:ln>
        </p:spPr>
        <p:style>
          <a:lnRef idx="2">
            <a:schemeClr val="accent3"/>
          </a:lnRef>
          <a:fillRef idx="0">
            <a:schemeClr val="accent3"/>
          </a:fillRef>
          <a:effectRef idx="1">
            <a:schemeClr val="accent3"/>
          </a:effectRef>
          <a:fontRef idx="minor">
            <a:schemeClr val="tx1"/>
          </a:fontRef>
        </p:style>
      </p:cxnSp>
      <p:pic>
        <p:nvPicPr>
          <p:cNvPr id="45" name="Picture 44">
            <a:extLst>
              <a:ext uri="{FF2B5EF4-FFF2-40B4-BE49-F238E27FC236}">
                <a16:creationId xmlns:a16="http://schemas.microsoft.com/office/drawing/2014/main" id="{E6A7DAD4-A47A-4CFF-841C-031910510775}"/>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98108" y="5403676"/>
            <a:ext cx="2125980" cy="1409700"/>
          </a:xfrm>
          <a:prstGeom prst="rect">
            <a:avLst/>
          </a:prstGeom>
        </p:spPr>
      </p:pic>
      <p:pic>
        <p:nvPicPr>
          <p:cNvPr id="46" name="Picture 45">
            <a:extLst>
              <a:ext uri="{FF2B5EF4-FFF2-40B4-BE49-F238E27FC236}">
                <a16:creationId xmlns:a16="http://schemas.microsoft.com/office/drawing/2014/main" id="{9951A22B-A515-4EE5-AAE3-2F0C6DFBA509}"/>
              </a:ext>
            </a:extLst>
          </p:cNvPr>
          <p:cNvPicPr>
            <a:picLocks noChangeAspect="1"/>
          </p:cNvPicPr>
          <p:nvPr/>
        </p:nvPicPr>
        <p:blipFill>
          <a:blip r:embed="rId10"/>
          <a:stretch>
            <a:fillRect/>
          </a:stretch>
        </p:blipFill>
        <p:spPr>
          <a:xfrm>
            <a:off x="2267744" y="5553376"/>
            <a:ext cx="1369847" cy="1260000"/>
          </a:xfrm>
          <a:prstGeom prst="rect">
            <a:avLst/>
          </a:prstGeom>
        </p:spPr>
      </p:pic>
      <p:pic>
        <p:nvPicPr>
          <p:cNvPr id="31" name="Picture 30">
            <a:extLst>
              <a:ext uri="{FF2B5EF4-FFF2-40B4-BE49-F238E27FC236}">
                <a16:creationId xmlns:a16="http://schemas.microsoft.com/office/drawing/2014/main" id="{8084EA8F-7641-408C-973C-7C7891FE54A7}"/>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3257368" y="3829703"/>
            <a:ext cx="1679873" cy="2057374"/>
          </a:xfrm>
          <a:prstGeom prst="rect">
            <a:avLst/>
          </a:prstGeom>
        </p:spPr>
      </p:pic>
      <p:pic>
        <p:nvPicPr>
          <p:cNvPr id="47" name="Picture 46" descr="A picture containing plane, indoor, airplane&#10;&#10;Description automatically generated">
            <a:extLst>
              <a:ext uri="{FF2B5EF4-FFF2-40B4-BE49-F238E27FC236}">
                <a16:creationId xmlns:a16="http://schemas.microsoft.com/office/drawing/2014/main" id="{8F5CC847-0C86-4519-98D0-261B6C880AA4}"/>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t="-751"/>
          <a:stretch/>
        </p:blipFill>
        <p:spPr>
          <a:xfrm>
            <a:off x="6661111" y="5521961"/>
            <a:ext cx="1680000" cy="1260000"/>
          </a:xfrm>
          <a:prstGeom prst="rect">
            <a:avLst/>
          </a:prstGeom>
        </p:spPr>
      </p:pic>
      <p:pic>
        <p:nvPicPr>
          <p:cNvPr id="48" name="Picture 47" descr="A close-up of a faucet&#10;&#10;Description automatically generated with medium confidence">
            <a:extLst>
              <a:ext uri="{FF2B5EF4-FFF2-40B4-BE49-F238E27FC236}">
                <a16:creationId xmlns:a16="http://schemas.microsoft.com/office/drawing/2014/main" id="{F7CE7290-3E96-4038-B0E9-1C69C662C849}"/>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790223" y="5526393"/>
            <a:ext cx="1680000" cy="1260000"/>
          </a:xfrm>
          <a:prstGeom prst="rect">
            <a:avLst/>
          </a:prstGeom>
        </p:spPr>
      </p:pic>
      <p:sp>
        <p:nvSpPr>
          <p:cNvPr id="2" name="Title 1">
            <a:extLst>
              <a:ext uri="{FF2B5EF4-FFF2-40B4-BE49-F238E27FC236}">
                <a16:creationId xmlns:a16="http://schemas.microsoft.com/office/drawing/2014/main" id="{DDE581C0-41A4-482A-8DCB-F4036FB047F7}"/>
              </a:ext>
            </a:extLst>
          </p:cNvPr>
          <p:cNvSpPr>
            <a:spLocks noGrp="1"/>
          </p:cNvSpPr>
          <p:nvPr>
            <p:ph type="title"/>
          </p:nvPr>
        </p:nvSpPr>
        <p:spPr/>
        <p:txBody>
          <a:bodyPr/>
          <a:lstStyle/>
          <a:p>
            <a:r>
              <a:rPr lang="en-GB" dirty="0"/>
              <a:t>Link between the magnets and the envelope</a:t>
            </a:r>
            <a:br>
              <a:rPr lang="en-GB" dirty="0"/>
            </a:br>
            <a:r>
              <a:rPr lang="en-GB" dirty="0"/>
              <a:t>LHC MQM/MQY vs HL-LHC</a:t>
            </a:r>
          </a:p>
        </p:txBody>
      </p:sp>
    </p:spTree>
    <p:extLst>
      <p:ext uri="{BB962C8B-B14F-4D97-AF65-F5344CB8AC3E}">
        <p14:creationId xmlns:p14="http://schemas.microsoft.com/office/powerpoint/2010/main" val="124076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9C288-094B-4DAB-A21C-A9899444C288}"/>
              </a:ext>
            </a:extLst>
          </p:cNvPr>
          <p:cNvSpPr>
            <a:spLocks noGrp="1"/>
          </p:cNvSpPr>
          <p:nvPr>
            <p:ph type="title"/>
          </p:nvPr>
        </p:nvSpPr>
        <p:spPr/>
        <p:txBody>
          <a:bodyPr/>
          <a:lstStyle/>
          <a:p>
            <a:r>
              <a:rPr lang="en-GB" dirty="0"/>
              <a:t>The LMQXFBT cold mass to test</a:t>
            </a:r>
            <a:br>
              <a:rPr lang="en-GB" dirty="0"/>
            </a:br>
            <a:r>
              <a:rPr lang="en-GB" dirty="0"/>
              <a:t>stand-alone MQXFB magnets</a:t>
            </a:r>
          </a:p>
        </p:txBody>
      </p:sp>
      <p:sp>
        <p:nvSpPr>
          <p:cNvPr id="4" name="Footer Placeholder 3">
            <a:extLst>
              <a:ext uri="{FF2B5EF4-FFF2-40B4-BE49-F238E27FC236}">
                <a16:creationId xmlns:a16="http://schemas.microsoft.com/office/drawing/2014/main" id="{AD712CB7-1ADD-486F-B670-843AE58FEB9C}"/>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94E760B3-90D6-41CA-A620-8F2548FE7B72}"/>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6C41D540-414F-4C92-B26B-D08B8D3FC0C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7584" y="1354810"/>
            <a:ext cx="2311626" cy="1288948"/>
          </a:xfrm>
          <a:prstGeom prst="rect">
            <a:avLst/>
          </a:prstGeom>
        </p:spPr>
      </p:pic>
      <p:sp>
        <p:nvSpPr>
          <p:cNvPr id="8" name="Content Placeholder 2">
            <a:extLst>
              <a:ext uri="{FF2B5EF4-FFF2-40B4-BE49-F238E27FC236}">
                <a16:creationId xmlns:a16="http://schemas.microsoft.com/office/drawing/2014/main" id="{C417B977-2E97-4CB8-AACC-A54D9A16C615}"/>
              </a:ext>
            </a:extLst>
          </p:cNvPr>
          <p:cNvSpPr txBox="1">
            <a:spLocks/>
          </p:cNvSpPr>
          <p:nvPr/>
        </p:nvSpPr>
        <p:spPr>
          <a:xfrm>
            <a:off x="323528" y="4365503"/>
            <a:ext cx="8640960" cy="198847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8312" indent="-285750" algn="just"/>
            <a:r>
              <a:rPr lang="en-GB" sz="1400" dirty="0"/>
              <a:t>Providing a leak tight envelope surrounding the MQXFB magnet to perform </a:t>
            </a:r>
            <a:r>
              <a:rPr lang="en-GB" sz="1400" b="1" dirty="0"/>
              <a:t>cold test horizontally</a:t>
            </a:r>
            <a:r>
              <a:rPr lang="en-GB" sz="1400" dirty="0"/>
              <a:t>,</a:t>
            </a:r>
          </a:p>
          <a:p>
            <a:pPr marL="468312" indent="-285750" algn="just"/>
            <a:r>
              <a:rPr lang="en-GB" sz="1400" dirty="0"/>
              <a:t>Providing </a:t>
            </a:r>
            <a:r>
              <a:rPr lang="en-GB" sz="1400" b="1" dirty="0"/>
              <a:t>mechanical inertia</a:t>
            </a:r>
            <a:r>
              <a:rPr lang="en-GB" sz="1400" dirty="0"/>
              <a:t>, rigidity and alignment in between aluminium shells,</a:t>
            </a:r>
          </a:p>
          <a:p>
            <a:pPr marL="468312" indent="-285750" algn="just"/>
            <a:r>
              <a:rPr lang="en-US" sz="1400" dirty="0"/>
              <a:t>Fitting and integrating inside the </a:t>
            </a:r>
            <a:r>
              <a:rPr lang="en-US" sz="1400" b="1" dirty="0"/>
              <a:t>existing spare vacuum vessel </a:t>
            </a:r>
            <a:r>
              <a:rPr lang="en-US" sz="1400" dirty="0"/>
              <a:t>for the Q9</a:t>
            </a:r>
          </a:p>
          <a:p>
            <a:pPr marL="468312" indent="-285750" algn="just"/>
            <a:r>
              <a:rPr lang="en-US" sz="1400" dirty="0"/>
              <a:t>Connecting to the </a:t>
            </a:r>
            <a:r>
              <a:rPr lang="en-US" sz="1400" b="1" dirty="0"/>
              <a:t>existing test bench in SM18</a:t>
            </a:r>
            <a:r>
              <a:rPr lang="en-US" sz="1400" dirty="0"/>
              <a:t> </a:t>
            </a:r>
            <a:endParaRPr lang="en-GB" sz="1400" dirty="0"/>
          </a:p>
          <a:p>
            <a:pPr marL="468312" indent="-285750" algn="just"/>
            <a:r>
              <a:rPr lang="en-GB" sz="1400" dirty="0"/>
              <a:t>Enabling </a:t>
            </a:r>
            <a:r>
              <a:rPr lang="en-GB" sz="1400" b="1" dirty="0"/>
              <a:t>magnetic measurements </a:t>
            </a:r>
            <a:r>
              <a:rPr lang="en-GB" sz="1400" dirty="0"/>
              <a:t>at cold, eventually with the </a:t>
            </a:r>
            <a:r>
              <a:rPr lang="en-GB" sz="1400" b="1" dirty="0"/>
              <a:t>beam screen </a:t>
            </a:r>
            <a:r>
              <a:rPr lang="en-GB" sz="1400" dirty="0"/>
              <a:t>inserted,</a:t>
            </a:r>
          </a:p>
          <a:p>
            <a:pPr marL="468312" indent="-285750" algn="just"/>
            <a:r>
              <a:rPr lang="en-GB" sz="1400" dirty="0"/>
              <a:t>Housing </a:t>
            </a:r>
            <a:r>
              <a:rPr lang="en-GB" sz="1400" b="1" dirty="0"/>
              <a:t>electrical protection and mechanical instrumentation </a:t>
            </a:r>
            <a:r>
              <a:rPr lang="en-GB" sz="1400" dirty="0"/>
              <a:t>and providing interfaces to route the signals from 1.9K to RT,</a:t>
            </a:r>
          </a:p>
          <a:p>
            <a:pPr marL="468312" indent="-285750" algn="just"/>
            <a:endParaRPr lang="en-US" sz="1400" dirty="0"/>
          </a:p>
        </p:txBody>
      </p:sp>
      <p:pic>
        <p:nvPicPr>
          <p:cNvPr id="9" name="Picture 8" descr="A picture containing indoor&#10;&#10;Description automatically generated">
            <a:extLst>
              <a:ext uri="{FF2B5EF4-FFF2-40B4-BE49-F238E27FC236}">
                <a16:creationId xmlns:a16="http://schemas.microsoft.com/office/drawing/2014/main" id="{B82C7760-7ABB-4EE8-AF1B-3D84830BD47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300192" y="2890382"/>
            <a:ext cx="2733238" cy="1473214"/>
          </a:xfrm>
          <a:prstGeom prst="rect">
            <a:avLst/>
          </a:prstGeom>
        </p:spPr>
      </p:pic>
      <p:pic>
        <p:nvPicPr>
          <p:cNvPr id="7" name="Content Placeholder 5">
            <a:extLst>
              <a:ext uri="{FF2B5EF4-FFF2-40B4-BE49-F238E27FC236}">
                <a16:creationId xmlns:a16="http://schemas.microsoft.com/office/drawing/2014/main" id="{729C838C-C5EB-4AA4-AB06-196F8726266D}"/>
              </a:ext>
            </a:extLst>
          </p:cNvPr>
          <p:cNvPicPr>
            <a:picLocks noChangeAspect="1"/>
          </p:cNvPicPr>
          <p:nvPr/>
        </p:nvPicPr>
        <p:blipFill rotWithShape="1">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0294" y="620688"/>
            <a:ext cx="9140218" cy="4196912"/>
          </a:xfrm>
          <a:prstGeom prst="rect">
            <a:avLst/>
          </a:prstGeom>
        </p:spPr>
      </p:pic>
    </p:spTree>
    <p:extLst>
      <p:ext uri="{BB962C8B-B14F-4D97-AF65-F5344CB8AC3E}">
        <p14:creationId xmlns:p14="http://schemas.microsoft.com/office/powerpoint/2010/main" val="2161964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23C54-6346-4A37-ACE3-76FB2A360FD5}"/>
              </a:ext>
            </a:extLst>
          </p:cNvPr>
          <p:cNvSpPr>
            <a:spLocks noGrp="1"/>
          </p:cNvSpPr>
          <p:nvPr>
            <p:ph type="title"/>
          </p:nvPr>
        </p:nvSpPr>
        <p:spPr>
          <a:xfrm>
            <a:off x="481434" y="180000"/>
            <a:ext cx="8050566" cy="720000"/>
          </a:xfrm>
        </p:spPr>
        <p:txBody>
          <a:bodyPr/>
          <a:lstStyle/>
          <a:p>
            <a:r>
              <a:rPr lang="en-GB" dirty="0"/>
              <a:t>Observations during LMQXFBT01 disassembly</a:t>
            </a:r>
          </a:p>
        </p:txBody>
      </p:sp>
      <p:sp>
        <p:nvSpPr>
          <p:cNvPr id="4" name="Footer Placeholder 3">
            <a:extLst>
              <a:ext uri="{FF2B5EF4-FFF2-40B4-BE49-F238E27FC236}">
                <a16:creationId xmlns:a16="http://schemas.microsoft.com/office/drawing/2014/main" id="{333049A1-275B-4514-86A1-4EE77B29956E}"/>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DD4BA7A1-7735-42A3-BE76-9A8E29747CCE}"/>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extLst>
              <a:ext uri="{FF2B5EF4-FFF2-40B4-BE49-F238E27FC236}">
                <a16:creationId xmlns:a16="http://schemas.microsoft.com/office/drawing/2014/main" id="{EEBF994B-5665-4473-A617-2CAAE683173D}"/>
              </a:ext>
            </a:extLst>
          </p:cNvPr>
          <p:cNvPicPr>
            <a:picLocks noChangeAspect="1"/>
          </p:cNvPicPr>
          <p:nvPr/>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7504" y="874113"/>
            <a:ext cx="4822766" cy="2516498"/>
          </a:xfrm>
          <a:prstGeom prst="rect">
            <a:avLst/>
          </a:prstGeom>
        </p:spPr>
      </p:pic>
      <p:sp>
        <p:nvSpPr>
          <p:cNvPr id="8" name="TextBox 7">
            <a:extLst>
              <a:ext uri="{FF2B5EF4-FFF2-40B4-BE49-F238E27FC236}">
                <a16:creationId xmlns:a16="http://schemas.microsoft.com/office/drawing/2014/main" id="{3142960C-B0FD-40AE-87A7-D7B37A78D068}"/>
              </a:ext>
            </a:extLst>
          </p:cNvPr>
          <p:cNvSpPr txBox="1"/>
          <p:nvPr/>
        </p:nvSpPr>
        <p:spPr>
          <a:xfrm>
            <a:off x="199616" y="3519610"/>
            <a:ext cx="4718338" cy="1862870"/>
          </a:xfrm>
          <a:prstGeom prst="rect">
            <a:avLst/>
          </a:prstGeom>
        </p:spPr>
        <p:txBody>
          <a:bodyPr vert="horz" lIns="0" tIns="0" rIns="0" bIns="0" rtlCol="0">
            <a:normAutofit/>
          </a:bodyPr>
          <a:lstStyle>
            <a:defPPr>
              <a:defRPr lang="fr-FR"/>
            </a:defPPr>
            <a:lvl1pPr marL="468312" indent="-285750" algn="just">
              <a:spcBef>
                <a:spcPct val="20000"/>
              </a:spcBef>
              <a:buClr>
                <a:schemeClr val="accent6"/>
              </a:buClr>
              <a:buFont typeface="Wingdings" charset="2"/>
              <a:buChar char="§"/>
              <a:defRPr sz="1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180975" indent="-180975"/>
            <a:r>
              <a:rPr lang="en-GB" i="1" dirty="0"/>
              <a:t>Longitudinal shrinkage along the cold mass axis was observed after cutting the half shells. </a:t>
            </a:r>
          </a:p>
          <a:p>
            <a:pPr marL="180975" indent="-180975"/>
            <a:r>
              <a:rPr lang="en-GB" i="1" dirty="0"/>
              <a:t>All tacking blocks moved towards the magnet centre.</a:t>
            </a:r>
          </a:p>
          <a:p>
            <a:pPr marL="180975" indent="-180975"/>
            <a:r>
              <a:rPr lang="en-GB" i="1" dirty="0"/>
              <a:t>Tack welds on the blocks in the extremities were broken.</a:t>
            </a:r>
          </a:p>
          <a:p>
            <a:pPr marL="180975" indent="-180975"/>
            <a:endParaRPr lang="en-GB" sz="500" i="1" dirty="0"/>
          </a:p>
          <a:p>
            <a:pPr marL="182562" indent="0" algn="ctr">
              <a:buNone/>
            </a:pPr>
            <a:endParaRPr lang="en-GB" sz="1600" b="1" i="1" dirty="0">
              <a:solidFill>
                <a:schemeClr val="accent2"/>
              </a:solidFill>
            </a:endParaRPr>
          </a:p>
        </p:txBody>
      </p:sp>
      <p:grpSp>
        <p:nvGrpSpPr>
          <p:cNvPr id="38" name="Group 37">
            <a:extLst>
              <a:ext uri="{FF2B5EF4-FFF2-40B4-BE49-F238E27FC236}">
                <a16:creationId xmlns:a16="http://schemas.microsoft.com/office/drawing/2014/main" id="{065C66AA-8EC3-4C10-8A68-115E499F2C0E}"/>
              </a:ext>
            </a:extLst>
          </p:cNvPr>
          <p:cNvGrpSpPr/>
          <p:nvPr/>
        </p:nvGrpSpPr>
        <p:grpSpPr>
          <a:xfrm>
            <a:off x="-74970" y="4960435"/>
            <a:ext cx="5094497" cy="1924949"/>
            <a:chOff x="1485900" y="4299127"/>
            <a:chExt cx="7368866" cy="2784317"/>
          </a:xfrm>
        </p:grpSpPr>
        <p:pic>
          <p:nvPicPr>
            <p:cNvPr id="9" name="Content Placeholder 5">
              <a:extLst>
                <a:ext uri="{FF2B5EF4-FFF2-40B4-BE49-F238E27FC236}">
                  <a16:creationId xmlns:a16="http://schemas.microsoft.com/office/drawing/2014/main" id="{CFC553BB-4EF7-4797-9685-CD03826A7182}"/>
                </a:ext>
              </a:extLst>
            </p:cNvPr>
            <p:cNvPicPr>
              <a:picLocks noChangeAspect="1"/>
            </p:cNvPicPr>
            <p:nvPr/>
          </p:nvPicPr>
          <p:blipFill rotWithShape="1">
            <a:blip r:embed="rId3" cstate="print">
              <a:clrChange>
                <a:clrFrom>
                  <a:srgbClr val="E6C96B"/>
                </a:clrFrom>
                <a:clrTo>
                  <a:srgbClr val="E6C96B">
                    <a:alpha val="0"/>
                  </a:srgbClr>
                </a:clrTo>
              </a:clrChange>
              <a:extLst>
                <a:ext uri="{28A0092B-C50C-407E-A947-70E740481C1C}">
                  <a14:useLocalDpi xmlns:a14="http://schemas.microsoft.com/office/drawing/2010/main"/>
                </a:ext>
              </a:extLst>
            </a:blip>
            <a:srcRect/>
            <a:stretch/>
          </p:blipFill>
          <p:spPr>
            <a:xfrm>
              <a:off x="1763689" y="4375404"/>
              <a:ext cx="4267402" cy="2708040"/>
            </a:xfrm>
            <a:prstGeom prst="rect">
              <a:avLst/>
            </a:prstGeom>
          </p:spPr>
        </p:pic>
        <p:cxnSp>
          <p:nvCxnSpPr>
            <p:cNvPr id="11" name="Straight Arrow Connector 10">
              <a:extLst>
                <a:ext uri="{FF2B5EF4-FFF2-40B4-BE49-F238E27FC236}">
                  <a16:creationId xmlns:a16="http://schemas.microsoft.com/office/drawing/2014/main" id="{9888FCB4-FB3B-4A5D-A039-C6A98465D436}"/>
                </a:ext>
              </a:extLst>
            </p:cNvPr>
            <p:cNvCxnSpPr>
              <a:cxnSpLocks/>
              <a:stCxn id="17" idx="1"/>
            </p:cNvCxnSpPr>
            <p:nvPr/>
          </p:nvCxnSpPr>
          <p:spPr>
            <a:xfrm flipH="1">
              <a:off x="5607592" y="4479128"/>
              <a:ext cx="548252"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4" name="Straight Arrow Connector 13">
              <a:extLst>
                <a:ext uri="{FF2B5EF4-FFF2-40B4-BE49-F238E27FC236}">
                  <a16:creationId xmlns:a16="http://schemas.microsoft.com/office/drawing/2014/main" id="{92F9EE62-6792-4BF8-9381-AAA8DF280D2E}"/>
                </a:ext>
              </a:extLst>
            </p:cNvPr>
            <p:cNvCxnSpPr>
              <a:cxnSpLocks/>
              <a:stCxn id="17" idx="1"/>
            </p:cNvCxnSpPr>
            <p:nvPr/>
          </p:nvCxnSpPr>
          <p:spPr>
            <a:xfrm flipH="1">
              <a:off x="5853245" y="4479128"/>
              <a:ext cx="302599" cy="114855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7" name="TextBox 16">
              <a:extLst>
                <a:ext uri="{FF2B5EF4-FFF2-40B4-BE49-F238E27FC236}">
                  <a16:creationId xmlns:a16="http://schemas.microsoft.com/office/drawing/2014/main" id="{9252E1F9-A677-41B4-A396-F5B8C1A7D6CE}"/>
                </a:ext>
              </a:extLst>
            </p:cNvPr>
            <p:cNvSpPr txBox="1"/>
            <p:nvPr/>
          </p:nvSpPr>
          <p:spPr>
            <a:xfrm>
              <a:off x="6155844" y="4299127"/>
              <a:ext cx="2698922" cy="360001"/>
            </a:xfrm>
            <a:prstGeom prst="rect">
              <a:avLst/>
            </a:prstGeom>
          </p:spPr>
          <p:txBody>
            <a:bodyPr vert="horz" lIns="0" tIns="0" rIns="0" bIns="0" rtlCol="0">
              <a:normAutofit/>
            </a:bodyPr>
            <a:lstStyle>
              <a:defPPr>
                <a:defRPr lang="fr-FR"/>
              </a:defPPr>
              <a:lvl1pPr marL="182562" indent="0" algn="just">
                <a:spcBef>
                  <a:spcPct val="20000"/>
                </a:spcBef>
                <a:buClr>
                  <a:schemeClr val="accent6"/>
                </a:buClr>
                <a:buFont typeface="Wingdings" charset="2"/>
                <a:buNone/>
                <a:defRPr sz="1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85725"/>
              <a:r>
                <a:rPr lang="en-GB" sz="1600" dirty="0" err="1">
                  <a:latin typeface="Symbol" panose="05050102010706020507" pitchFamily="18" charset="2"/>
                </a:rPr>
                <a:t>a</a:t>
              </a:r>
              <a:r>
                <a:rPr lang="en-GB" sz="1200" baseline="-25000" dirty="0" err="1"/>
                <a:t>SST</a:t>
              </a:r>
              <a:r>
                <a:rPr lang="en-GB" sz="1200" baseline="-25000" dirty="0"/>
                <a:t> shells</a:t>
              </a:r>
              <a:r>
                <a:rPr lang="en-GB" sz="1200" dirty="0"/>
                <a:t> = </a:t>
              </a:r>
              <a:r>
                <a:rPr lang="en-GB" sz="1050" dirty="0"/>
                <a:t>3mm/m </a:t>
              </a:r>
              <a:endParaRPr lang="en-GB" sz="1200" dirty="0"/>
            </a:p>
          </p:txBody>
        </p:sp>
        <p:cxnSp>
          <p:nvCxnSpPr>
            <p:cNvPr id="25" name="Straight Arrow Connector 24">
              <a:extLst>
                <a:ext uri="{FF2B5EF4-FFF2-40B4-BE49-F238E27FC236}">
                  <a16:creationId xmlns:a16="http://schemas.microsoft.com/office/drawing/2014/main" id="{EE7F76B8-ACDC-4F82-A196-FB78F81EB1D9}"/>
                </a:ext>
              </a:extLst>
            </p:cNvPr>
            <p:cNvCxnSpPr>
              <a:cxnSpLocks/>
              <a:stCxn id="26" idx="1"/>
            </p:cNvCxnSpPr>
            <p:nvPr/>
          </p:nvCxnSpPr>
          <p:spPr>
            <a:xfrm flipH="1" flipV="1">
              <a:off x="5135314" y="5387681"/>
              <a:ext cx="837320" cy="637354"/>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26" name="TextBox 25">
              <a:extLst>
                <a:ext uri="{FF2B5EF4-FFF2-40B4-BE49-F238E27FC236}">
                  <a16:creationId xmlns:a16="http://schemas.microsoft.com/office/drawing/2014/main" id="{F87542D8-CE82-4358-9CF9-3FD8ACCE97FA}"/>
                </a:ext>
              </a:extLst>
            </p:cNvPr>
            <p:cNvSpPr txBox="1"/>
            <p:nvPr/>
          </p:nvSpPr>
          <p:spPr>
            <a:xfrm>
              <a:off x="5972633" y="5845035"/>
              <a:ext cx="2698921" cy="360001"/>
            </a:xfrm>
            <a:prstGeom prst="rect">
              <a:avLst/>
            </a:prstGeom>
          </p:spPr>
          <p:txBody>
            <a:bodyPr vert="horz" lIns="0" tIns="0" rIns="0" bIns="0" rtlCol="0">
              <a:normAutofit/>
            </a:bodyPr>
            <a:lstStyle>
              <a:defPPr>
                <a:defRPr lang="fr-FR"/>
              </a:defPPr>
              <a:lvl1pPr marL="182562" indent="0" algn="just">
                <a:spcBef>
                  <a:spcPct val="20000"/>
                </a:spcBef>
                <a:buClr>
                  <a:schemeClr val="accent6"/>
                </a:buClr>
                <a:buFont typeface="Wingdings" charset="2"/>
                <a:buNone/>
                <a:defRPr sz="1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85725"/>
              <a:r>
                <a:rPr lang="en-GB" sz="1600" dirty="0" err="1">
                  <a:latin typeface="Symbol" panose="05050102010706020507" pitchFamily="18" charset="2"/>
                </a:rPr>
                <a:t>a</a:t>
              </a:r>
              <a:r>
                <a:rPr lang="en-GB" sz="1200" baseline="-25000" dirty="0" err="1"/>
                <a:t>SST</a:t>
              </a:r>
              <a:r>
                <a:rPr lang="en-GB" sz="1200" baseline="-25000" dirty="0"/>
                <a:t> backing strip</a:t>
              </a:r>
              <a:r>
                <a:rPr lang="en-GB" sz="1200" dirty="0"/>
                <a:t> = </a:t>
              </a:r>
              <a:r>
                <a:rPr lang="en-GB" sz="1050" dirty="0"/>
                <a:t>3mm/m</a:t>
              </a:r>
              <a:r>
                <a:rPr lang="en-GB" sz="1200" dirty="0"/>
                <a:t> </a:t>
              </a:r>
            </a:p>
          </p:txBody>
        </p:sp>
        <p:sp>
          <p:nvSpPr>
            <p:cNvPr id="27" name="Freeform: Shape 26">
              <a:extLst>
                <a:ext uri="{FF2B5EF4-FFF2-40B4-BE49-F238E27FC236}">
                  <a16:creationId xmlns:a16="http://schemas.microsoft.com/office/drawing/2014/main" id="{1BC38704-E56E-4D59-A9FF-423B9FFF1696}"/>
                </a:ext>
              </a:extLst>
            </p:cNvPr>
            <p:cNvSpPr/>
            <p:nvPr/>
          </p:nvSpPr>
          <p:spPr>
            <a:xfrm>
              <a:off x="1485900" y="4781550"/>
              <a:ext cx="4029075" cy="1428750"/>
            </a:xfrm>
            <a:custGeom>
              <a:avLst/>
              <a:gdLst>
                <a:gd name="connsiteX0" fmla="*/ 314325 w 4029075"/>
                <a:gd name="connsiteY0" fmla="*/ 847725 h 1428750"/>
                <a:gd name="connsiteX1" fmla="*/ 3962400 w 4029075"/>
                <a:gd name="connsiteY1" fmla="*/ 0 h 1428750"/>
                <a:gd name="connsiteX2" fmla="*/ 4029075 w 4029075"/>
                <a:gd name="connsiteY2" fmla="*/ 257175 h 1428750"/>
                <a:gd name="connsiteX3" fmla="*/ 3905250 w 4029075"/>
                <a:gd name="connsiteY3" fmla="*/ 247650 h 1428750"/>
                <a:gd name="connsiteX4" fmla="*/ 152400 w 4029075"/>
                <a:gd name="connsiteY4" fmla="*/ 1238250 h 1428750"/>
                <a:gd name="connsiteX5" fmla="*/ 581025 w 4029075"/>
                <a:gd name="connsiteY5" fmla="*/ 1152525 h 1428750"/>
                <a:gd name="connsiteX6" fmla="*/ 571500 w 4029075"/>
                <a:gd name="connsiteY6" fmla="*/ 1304925 h 1428750"/>
                <a:gd name="connsiteX7" fmla="*/ 161925 w 4029075"/>
                <a:gd name="connsiteY7" fmla="*/ 1428750 h 1428750"/>
                <a:gd name="connsiteX8" fmla="*/ 0 w 4029075"/>
                <a:gd name="connsiteY8" fmla="*/ 1162050 h 1428750"/>
                <a:gd name="connsiteX9" fmla="*/ 123825 w 4029075"/>
                <a:gd name="connsiteY9" fmla="*/ 876300 h 1428750"/>
                <a:gd name="connsiteX0" fmla="*/ 138112 w 4029075"/>
                <a:gd name="connsiteY0" fmla="*/ 871538 h 1428750"/>
                <a:gd name="connsiteX1" fmla="*/ 3962400 w 4029075"/>
                <a:gd name="connsiteY1" fmla="*/ 0 h 1428750"/>
                <a:gd name="connsiteX2" fmla="*/ 4029075 w 4029075"/>
                <a:gd name="connsiteY2" fmla="*/ 257175 h 1428750"/>
                <a:gd name="connsiteX3" fmla="*/ 3905250 w 4029075"/>
                <a:gd name="connsiteY3" fmla="*/ 247650 h 1428750"/>
                <a:gd name="connsiteX4" fmla="*/ 152400 w 4029075"/>
                <a:gd name="connsiteY4" fmla="*/ 1238250 h 1428750"/>
                <a:gd name="connsiteX5" fmla="*/ 581025 w 4029075"/>
                <a:gd name="connsiteY5" fmla="*/ 1152525 h 1428750"/>
                <a:gd name="connsiteX6" fmla="*/ 571500 w 4029075"/>
                <a:gd name="connsiteY6" fmla="*/ 1304925 h 1428750"/>
                <a:gd name="connsiteX7" fmla="*/ 161925 w 4029075"/>
                <a:gd name="connsiteY7" fmla="*/ 1428750 h 1428750"/>
                <a:gd name="connsiteX8" fmla="*/ 0 w 4029075"/>
                <a:gd name="connsiteY8" fmla="*/ 1162050 h 1428750"/>
                <a:gd name="connsiteX9" fmla="*/ 123825 w 4029075"/>
                <a:gd name="connsiteY9" fmla="*/ 876300 h 1428750"/>
                <a:gd name="connsiteX0" fmla="*/ 138112 w 4029075"/>
                <a:gd name="connsiteY0" fmla="*/ 871538 h 1428750"/>
                <a:gd name="connsiteX1" fmla="*/ 3962400 w 4029075"/>
                <a:gd name="connsiteY1" fmla="*/ 0 h 1428750"/>
                <a:gd name="connsiteX2" fmla="*/ 4029075 w 4029075"/>
                <a:gd name="connsiteY2" fmla="*/ 257175 h 1428750"/>
                <a:gd name="connsiteX3" fmla="*/ 3905250 w 4029075"/>
                <a:gd name="connsiteY3" fmla="*/ 247650 h 1428750"/>
                <a:gd name="connsiteX4" fmla="*/ 152400 w 4029075"/>
                <a:gd name="connsiteY4" fmla="*/ 1238250 h 1428750"/>
                <a:gd name="connsiteX5" fmla="*/ 581025 w 4029075"/>
                <a:gd name="connsiteY5" fmla="*/ 1152525 h 1428750"/>
                <a:gd name="connsiteX6" fmla="*/ 571500 w 4029075"/>
                <a:gd name="connsiteY6" fmla="*/ 1304925 h 1428750"/>
                <a:gd name="connsiteX7" fmla="*/ 161925 w 4029075"/>
                <a:gd name="connsiteY7" fmla="*/ 1428750 h 1428750"/>
                <a:gd name="connsiteX8" fmla="*/ 0 w 4029075"/>
                <a:gd name="connsiteY8" fmla="*/ 1162050 h 1428750"/>
                <a:gd name="connsiteX9" fmla="*/ 66675 w 4029075"/>
                <a:gd name="connsiteY9" fmla="*/ 847725 h 1428750"/>
                <a:gd name="connsiteX0" fmla="*/ 138112 w 4029075"/>
                <a:gd name="connsiteY0" fmla="*/ 871538 h 1428750"/>
                <a:gd name="connsiteX1" fmla="*/ 3962400 w 4029075"/>
                <a:gd name="connsiteY1" fmla="*/ 0 h 1428750"/>
                <a:gd name="connsiteX2" fmla="*/ 4029075 w 4029075"/>
                <a:gd name="connsiteY2" fmla="*/ 257175 h 1428750"/>
                <a:gd name="connsiteX3" fmla="*/ 3905250 w 4029075"/>
                <a:gd name="connsiteY3" fmla="*/ 247650 h 1428750"/>
                <a:gd name="connsiteX4" fmla="*/ 152400 w 4029075"/>
                <a:gd name="connsiteY4" fmla="*/ 1238250 h 1428750"/>
                <a:gd name="connsiteX5" fmla="*/ 581025 w 4029075"/>
                <a:gd name="connsiteY5" fmla="*/ 1152525 h 1428750"/>
                <a:gd name="connsiteX6" fmla="*/ 571500 w 4029075"/>
                <a:gd name="connsiteY6" fmla="*/ 1304925 h 1428750"/>
                <a:gd name="connsiteX7" fmla="*/ 161925 w 4029075"/>
                <a:gd name="connsiteY7" fmla="*/ 1428750 h 1428750"/>
                <a:gd name="connsiteX8" fmla="*/ 0 w 4029075"/>
                <a:gd name="connsiteY8" fmla="*/ 1162050 h 1428750"/>
                <a:gd name="connsiteX9" fmla="*/ 66675 w 4029075"/>
                <a:gd name="connsiteY9" fmla="*/ 847725 h 1428750"/>
                <a:gd name="connsiteX10" fmla="*/ 138112 w 4029075"/>
                <a:gd name="connsiteY10" fmla="*/ 871538 h 1428750"/>
                <a:gd name="connsiteX0" fmla="*/ 138112 w 4029075"/>
                <a:gd name="connsiteY0" fmla="*/ 871538 h 1428750"/>
                <a:gd name="connsiteX1" fmla="*/ 3962400 w 4029075"/>
                <a:gd name="connsiteY1" fmla="*/ 0 h 1428750"/>
                <a:gd name="connsiteX2" fmla="*/ 4029075 w 4029075"/>
                <a:gd name="connsiteY2" fmla="*/ 257175 h 1428750"/>
                <a:gd name="connsiteX3" fmla="*/ 3905250 w 4029075"/>
                <a:gd name="connsiteY3" fmla="*/ 247650 h 1428750"/>
                <a:gd name="connsiteX4" fmla="*/ 152400 w 4029075"/>
                <a:gd name="connsiteY4" fmla="*/ 1238250 h 1428750"/>
                <a:gd name="connsiteX5" fmla="*/ 633412 w 4029075"/>
                <a:gd name="connsiteY5" fmla="*/ 1119187 h 1428750"/>
                <a:gd name="connsiteX6" fmla="*/ 571500 w 4029075"/>
                <a:gd name="connsiteY6" fmla="*/ 1304925 h 1428750"/>
                <a:gd name="connsiteX7" fmla="*/ 161925 w 4029075"/>
                <a:gd name="connsiteY7" fmla="*/ 1428750 h 1428750"/>
                <a:gd name="connsiteX8" fmla="*/ 0 w 4029075"/>
                <a:gd name="connsiteY8" fmla="*/ 1162050 h 1428750"/>
                <a:gd name="connsiteX9" fmla="*/ 66675 w 4029075"/>
                <a:gd name="connsiteY9" fmla="*/ 847725 h 1428750"/>
                <a:gd name="connsiteX10" fmla="*/ 138112 w 4029075"/>
                <a:gd name="connsiteY10" fmla="*/ 871538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29075" h="1428750">
                  <a:moveTo>
                    <a:pt x="138112" y="871538"/>
                  </a:moveTo>
                  <a:lnTo>
                    <a:pt x="3962400" y="0"/>
                  </a:lnTo>
                  <a:lnTo>
                    <a:pt x="4029075" y="257175"/>
                  </a:lnTo>
                  <a:lnTo>
                    <a:pt x="3905250" y="247650"/>
                  </a:lnTo>
                  <a:lnTo>
                    <a:pt x="152400" y="1238250"/>
                  </a:lnTo>
                  <a:lnTo>
                    <a:pt x="633412" y="1119187"/>
                  </a:lnTo>
                  <a:lnTo>
                    <a:pt x="571500" y="1304925"/>
                  </a:lnTo>
                  <a:lnTo>
                    <a:pt x="161925" y="1428750"/>
                  </a:lnTo>
                  <a:lnTo>
                    <a:pt x="0" y="1162050"/>
                  </a:lnTo>
                  <a:lnTo>
                    <a:pt x="66675" y="847725"/>
                  </a:lnTo>
                  <a:lnTo>
                    <a:pt x="138112" y="871538"/>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29" name="Straight Arrow Connector 28">
              <a:extLst>
                <a:ext uri="{FF2B5EF4-FFF2-40B4-BE49-F238E27FC236}">
                  <a16:creationId xmlns:a16="http://schemas.microsoft.com/office/drawing/2014/main" id="{15A9334A-4657-446E-903D-D866D989440A}"/>
                </a:ext>
              </a:extLst>
            </p:cNvPr>
            <p:cNvCxnSpPr>
              <a:cxnSpLocks/>
              <a:stCxn id="30" idx="1"/>
            </p:cNvCxnSpPr>
            <p:nvPr/>
          </p:nvCxnSpPr>
          <p:spPr>
            <a:xfrm flipH="1" flipV="1">
              <a:off x="3952342" y="5839934"/>
              <a:ext cx="417110" cy="547614"/>
            </a:xfrm>
            <a:prstGeom prst="straightConnector1">
              <a:avLst/>
            </a:prstGeom>
            <a:ln>
              <a:solidFill>
                <a:srgbClr val="9191AF"/>
              </a:solidFill>
              <a:tailEnd type="triangle"/>
            </a:ln>
          </p:spPr>
          <p:style>
            <a:lnRef idx="2">
              <a:schemeClr val="accent5"/>
            </a:lnRef>
            <a:fillRef idx="0">
              <a:schemeClr val="accent5"/>
            </a:fillRef>
            <a:effectRef idx="1">
              <a:schemeClr val="accent5"/>
            </a:effectRef>
            <a:fontRef idx="minor">
              <a:schemeClr val="tx1"/>
            </a:fontRef>
          </p:style>
        </p:cxnSp>
        <p:sp>
          <p:nvSpPr>
            <p:cNvPr id="30" name="TextBox 29">
              <a:extLst>
                <a:ext uri="{FF2B5EF4-FFF2-40B4-BE49-F238E27FC236}">
                  <a16:creationId xmlns:a16="http://schemas.microsoft.com/office/drawing/2014/main" id="{5A275846-0187-4882-B411-CD4C684115DE}"/>
                </a:ext>
              </a:extLst>
            </p:cNvPr>
            <p:cNvSpPr txBox="1"/>
            <p:nvPr/>
          </p:nvSpPr>
          <p:spPr>
            <a:xfrm>
              <a:off x="4369452" y="6207547"/>
              <a:ext cx="2698922" cy="360001"/>
            </a:xfrm>
            <a:prstGeom prst="rect">
              <a:avLst/>
            </a:prstGeom>
          </p:spPr>
          <p:txBody>
            <a:bodyPr vert="horz" lIns="0" tIns="0" rIns="0" bIns="0" rtlCol="0">
              <a:normAutofit/>
            </a:bodyPr>
            <a:lstStyle>
              <a:defPPr>
                <a:defRPr lang="fr-FR"/>
              </a:defPPr>
              <a:lvl1pPr marL="182562" indent="0" algn="just">
                <a:spcBef>
                  <a:spcPct val="20000"/>
                </a:spcBef>
                <a:buClr>
                  <a:schemeClr val="accent6"/>
                </a:buClr>
                <a:buFont typeface="Wingdings" charset="2"/>
                <a:buNone/>
                <a:defRPr sz="1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85725"/>
              <a:r>
                <a:rPr lang="en-GB" sz="1600" dirty="0" err="1">
                  <a:latin typeface="Symbol" panose="05050102010706020507" pitchFamily="18" charset="2"/>
                </a:rPr>
                <a:t>a</a:t>
              </a:r>
              <a:r>
                <a:rPr lang="en-GB" sz="1200" baseline="-25000" dirty="0" err="1"/>
                <a:t>Al</a:t>
              </a:r>
              <a:r>
                <a:rPr lang="en-GB" sz="1200" baseline="-25000" dirty="0"/>
                <a:t> shells</a:t>
              </a:r>
              <a:r>
                <a:rPr lang="en-GB" sz="1200" dirty="0"/>
                <a:t> = </a:t>
              </a:r>
              <a:r>
                <a:rPr lang="en-GB" sz="1050" dirty="0"/>
                <a:t>4mm/m </a:t>
              </a:r>
              <a:endParaRPr lang="en-GB" sz="1200" dirty="0"/>
            </a:p>
          </p:txBody>
        </p:sp>
        <p:cxnSp>
          <p:nvCxnSpPr>
            <p:cNvPr id="32" name="Straight Arrow Connector 31">
              <a:extLst>
                <a:ext uri="{FF2B5EF4-FFF2-40B4-BE49-F238E27FC236}">
                  <a16:creationId xmlns:a16="http://schemas.microsoft.com/office/drawing/2014/main" id="{6FD6F4AD-AF31-4639-AC4D-E354ED2F55A5}"/>
                </a:ext>
              </a:extLst>
            </p:cNvPr>
            <p:cNvCxnSpPr>
              <a:cxnSpLocks/>
              <a:stCxn id="33" idx="1"/>
            </p:cNvCxnSpPr>
            <p:nvPr/>
          </p:nvCxnSpPr>
          <p:spPr>
            <a:xfrm flipH="1" flipV="1">
              <a:off x="2290703" y="6134768"/>
              <a:ext cx="1412311" cy="614836"/>
            </a:xfrm>
            <a:prstGeom prst="straightConnector1">
              <a:avLst/>
            </a:prstGeom>
            <a:ln>
              <a:solidFill>
                <a:srgbClr val="6988AD"/>
              </a:solidFill>
              <a:tailEnd type="triangle"/>
            </a:ln>
          </p:spPr>
          <p:style>
            <a:lnRef idx="2">
              <a:schemeClr val="accent5"/>
            </a:lnRef>
            <a:fillRef idx="0">
              <a:schemeClr val="accent5"/>
            </a:fillRef>
            <a:effectRef idx="1">
              <a:schemeClr val="accent5"/>
            </a:effectRef>
            <a:fontRef idx="minor">
              <a:schemeClr val="tx1"/>
            </a:fontRef>
          </p:style>
        </p:cxnSp>
        <p:sp>
          <p:nvSpPr>
            <p:cNvPr id="33" name="TextBox 32">
              <a:extLst>
                <a:ext uri="{FF2B5EF4-FFF2-40B4-BE49-F238E27FC236}">
                  <a16:creationId xmlns:a16="http://schemas.microsoft.com/office/drawing/2014/main" id="{C3738642-CAEB-4FBA-A04F-D0BEC9A63706}"/>
                </a:ext>
              </a:extLst>
            </p:cNvPr>
            <p:cNvSpPr txBox="1"/>
            <p:nvPr/>
          </p:nvSpPr>
          <p:spPr>
            <a:xfrm>
              <a:off x="3703014" y="6569602"/>
              <a:ext cx="2698922" cy="360001"/>
            </a:xfrm>
            <a:prstGeom prst="rect">
              <a:avLst/>
            </a:prstGeom>
            <a:ln>
              <a:noFill/>
            </a:ln>
          </p:spPr>
          <p:txBody>
            <a:bodyPr vert="horz" lIns="0" tIns="0" rIns="0" bIns="0" rtlCol="0">
              <a:normAutofit/>
            </a:bodyPr>
            <a:lstStyle>
              <a:defPPr>
                <a:defRPr lang="fr-FR"/>
              </a:defPPr>
              <a:lvl1pPr marL="182562" indent="0" algn="just">
                <a:spcBef>
                  <a:spcPct val="20000"/>
                </a:spcBef>
                <a:buClr>
                  <a:schemeClr val="accent6"/>
                </a:buClr>
                <a:buFont typeface="Wingdings" charset="2"/>
                <a:buNone/>
                <a:defRPr sz="1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85725"/>
              <a:r>
                <a:rPr lang="en-GB" sz="1600" dirty="0" err="1">
                  <a:latin typeface="Symbol" panose="05050102010706020507" pitchFamily="18" charset="2"/>
                </a:rPr>
                <a:t>a</a:t>
              </a:r>
              <a:r>
                <a:rPr lang="en-GB" sz="1200" baseline="-25000" dirty="0" err="1"/>
                <a:t>ARMCO</a:t>
              </a:r>
              <a:r>
                <a:rPr lang="en-GB" sz="1200" baseline="-25000" dirty="0"/>
                <a:t> yoke</a:t>
              </a:r>
              <a:r>
                <a:rPr lang="en-GB" sz="1200" dirty="0"/>
                <a:t> = </a:t>
              </a:r>
              <a:r>
                <a:rPr lang="en-GB" sz="1050" dirty="0"/>
                <a:t>2mm/m </a:t>
              </a:r>
              <a:endParaRPr lang="en-GB" sz="1200" dirty="0"/>
            </a:p>
          </p:txBody>
        </p:sp>
      </p:grpSp>
      <p:sp>
        <p:nvSpPr>
          <p:cNvPr id="43" name="Content Placeholder 2">
            <a:extLst>
              <a:ext uri="{FF2B5EF4-FFF2-40B4-BE49-F238E27FC236}">
                <a16:creationId xmlns:a16="http://schemas.microsoft.com/office/drawing/2014/main" id="{74E60C3A-2A8B-48A6-B8AB-722FA84BD1B5}"/>
              </a:ext>
            </a:extLst>
          </p:cNvPr>
          <p:cNvSpPr>
            <a:spLocks noGrp="1"/>
          </p:cNvSpPr>
          <p:nvPr>
            <p:ph idx="1"/>
          </p:nvPr>
        </p:nvSpPr>
        <p:spPr>
          <a:xfrm>
            <a:off x="5072754" y="836712"/>
            <a:ext cx="3919991" cy="5771597"/>
          </a:xfrm>
        </p:spPr>
        <p:txBody>
          <a:bodyPr>
            <a:noAutofit/>
          </a:bodyPr>
          <a:lstStyle/>
          <a:p>
            <a:pPr marL="0" indent="0" algn="ctr">
              <a:buNone/>
            </a:pPr>
            <a:r>
              <a:rPr lang="en-GB" sz="1800" b="1" i="1" dirty="0">
                <a:solidFill>
                  <a:schemeClr val="tx1">
                    <a:lumMod val="65000"/>
                    <a:lumOff val="35000"/>
                  </a:schemeClr>
                </a:solidFill>
              </a:rPr>
              <a:t>Procedures enhancement for future assemblies</a:t>
            </a:r>
          </a:p>
          <a:p>
            <a:pPr marL="180975" indent="-180975" algn="just">
              <a:lnSpc>
                <a:spcPct val="150000"/>
              </a:lnSpc>
            </a:pPr>
            <a:r>
              <a:rPr lang="en-US" sz="1100" dirty="0"/>
              <a:t>Tack welding blocks centered in the aluminum shell pockets</a:t>
            </a:r>
          </a:p>
          <a:p>
            <a:pPr marL="180975" lvl="1" indent="-180975" algn="just"/>
            <a:r>
              <a:rPr lang="en-US" sz="1100" dirty="0"/>
              <a:t>Design evolved to maximize the clearance </a:t>
            </a:r>
          </a:p>
          <a:p>
            <a:pPr marL="180975" lvl="1" indent="-180975" algn="just"/>
            <a:endParaRPr lang="en-US" sz="1100" dirty="0"/>
          </a:p>
          <a:p>
            <a:pPr marL="180975" lvl="1" indent="-180975" algn="just"/>
            <a:endParaRPr lang="en-US" sz="1100" dirty="0"/>
          </a:p>
          <a:p>
            <a:pPr marL="180975" lvl="1" indent="-180975" algn="just"/>
            <a:endParaRPr lang="en-US" sz="1100" dirty="0"/>
          </a:p>
          <a:p>
            <a:pPr marL="180975" lvl="1" indent="-180975" algn="just"/>
            <a:endParaRPr lang="en-US" sz="1100" dirty="0"/>
          </a:p>
          <a:p>
            <a:pPr marL="180975" lvl="1" indent="-180975" algn="just"/>
            <a:endParaRPr lang="en-US" sz="1100" dirty="0"/>
          </a:p>
          <a:p>
            <a:pPr marL="180975" lvl="1" indent="-180975" algn="just"/>
            <a:endParaRPr lang="en-US" sz="1100" dirty="0"/>
          </a:p>
          <a:p>
            <a:pPr marL="180975" lvl="1" indent="-180975" algn="just"/>
            <a:r>
              <a:rPr lang="en-GB" sz="1100" dirty="0"/>
              <a:t>Only one screw is installed per block, with a bias towards the centre to allow maximum movement</a:t>
            </a:r>
          </a:p>
          <a:p>
            <a:pPr marL="180975" lvl="1" indent="-180975" algn="just"/>
            <a:endParaRPr lang="en-GB" sz="1100" dirty="0"/>
          </a:p>
          <a:p>
            <a:pPr marL="180975" lvl="1" indent="-180975" algn="just"/>
            <a:endParaRPr lang="en-GB" sz="1100" dirty="0"/>
          </a:p>
          <a:p>
            <a:pPr marL="180975" lvl="1" indent="-180975" algn="just"/>
            <a:endParaRPr lang="en-GB" sz="1100" dirty="0"/>
          </a:p>
          <a:p>
            <a:pPr marL="180975" lvl="1" indent="-180975" algn="just"/>
            <a:endParaRPr lang="en-GB" sz="1100" dirty="0"/>
          </a:p>
          <a:p>
            <a:pPr marL="180975" lvl="1" indent="-180975" algn="just"/>
            <a:endParaRPr lang="en-GB" sz="1100" dirty="0"/>
          </a:p>
          <a:p>
            <a:pPr marL="180975" lvl="1" indent="-180975" algn="just"/>
            <a:endParaRPr lang="en-GB" sz="1100" dirty="0"/>
          </a:p>
          <a:p>
            <a:pPr marL="180975" lvl="1" indent="-180975" algn="just"/>
            <a:endParaRPr lang="en-GB" sz="1100" dirty="0"/>
          </a:p>
          <a:p>
            <a:pPr marL="180975" lvl="1" indent="-180975" algn="just"/>
            <a:r>
              <a:rPr lang="en-GB" sz="1100" dirty="0"/>
              <a:t>Systematic measurements of gaps and relative positions of all elements</a:t>
            </a:r>
          </a:p>
          <a:p>
            <a:pPr marL="180975" lvl="1" indent="-180975" algn="just"/>
            <a:endParaRPr lang="en-US" sz="1200" dirty="0"/>
          </a:p>
        </p:txBody>
      </p:sp>
      <p:grpSp>
        <p:nvGrpSpPr>
          <p:cNvPr id="50" name="Group 49">
            <a:extLst>
              <a:ext uri="{FF2B5EF4-FFF2-40B4-BE49-F238E27FC236}">
                <a16:creationId xmlns:a16="http://schemas.microsoft.com/office/drawing/2014/main" id="{653FF4A5-AFBE-4DDA-BBD6-85622BC2F075}"/>
              </a:ext>
            </a:extLst>
          </p:cNvPr>
          <p:cNvGrpSpPr/>
          <p:nvPr/>
        </p:nvGrpSpPr>
        <p:grpSpPr>
          <a:xfrm>
            <a:off x="5679390" y="1824080"/>
            <a:ext cx="2992825" cy="997668"/>
            <a:chOff x="4377680" y="1865539"/>
            <a:chExt cx="4575742" cy="1525339"/>
          </a:xfrm>
        </p:grpSpPr>
        <p:pic>
          <p:nvPicPr>
            <p:cNvPr id="44" name="Picture 8">
              <a:extLst>
                <a:ext uri="{FF2B5EF4-FFF2-40B4-BE49-F238E27FC236}">
                  <a16:creationId xmlns:a16="http://schemas.microsoft.com/office/drawing/2014/main" id="{1E07D792-42CF-472C-9A1B-22DDD0BF68BB}"/>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233468" y="2202882"/>
              <a:ext cx="1245707" cy="117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
              <a:extLst>
                <a:ext uri="{FF2B5EF4-FFF2-40B4-BE49-F238E27FC236}">
                  <a16:creationId xmlns:a16="http://schemas.microsoft.com/office/drawing/2014/main" id="{3D77C1B0-B61E-4449-AB6F-CEEBD97E76AE}"/>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392657" y="2202882"/>
              <a:ext cx="1674340" cy="117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descr="A picture containing indoor&#10;&#10;Description automatically generated">
              <a:extLst>
                <a:ext uri="{FF2B5EF4-FFF2-40B4-BE49-F238E27FC236}">
                  <a16:creationId xmlns:a16="http://schemas.microsoft.com/office/drawing/2014/main" id="{3A84040E-ADBE-4A1B-A8E4-DFDBB1419AD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645646" y="2202882"/>
              <a:ext cx="1292799" cy="1187996"/>
            </a:xfrm>
            <a:prstGeom prst="rect">
              <a:avLst/>
            </a:prstGeom>
          </p:spPr>
        </p:pic>
        <p:sp>
          <p:nvSpPr>
            <p:cNvPr id="47" name="TextBox 46">
              <a:extLst>
                <a:ext uri="{FF2B5EF4-FFF2-40B4-BE49-F238E27FC236}">
                  <a16:creationId xmlns:a16="http://schemas.microsoft.com/office/drawing/2014/main" id="{292F968C-E297-441A-B230-E40B16597F65}"/>
                </a:ext>
              </a:extLst>
            </p:cNvPr>
            <p:cNvSpPr txBox="1"/>
            <p:nvPr/>
          </p:nvSpPr>
          <p:spPr>
            <a:xfrm>
              <a:off x="4377680" y="1865539"/>
              <a:ext cx="1682606" cy="410116"/>
            </a:xfrm>
            <a:prstGeom prst="rect">
              <a:avLst/>
            </a:prstGeom>
            <a:noFill/>
          </p:spPr>
          <p:txBody>
            <a:bodyPr wrap="square" rtlCol="0">
              <a:spAutoFit/>
            </a:bodyPr>
            <a:lstStyle>
              <a:defPPr>
                <a:defRPr lang="fr-FR"/>
              </a:defPPr>
              <a:lvl1pPr>
                <a:defRPr sz="1200" i="1">
                  <a:solidFill>
                    <a:schemeClr val="tx1">
                      <a:lumMod val="65000"/>
                      <a:lumOff val="35000"/>
                    </a:schemeClr>
                  </a:solidFill>
                </a:defRPr>
              </a:lvl1pPr>
            </a:lstStyle>
            <a:p>
              <a:pPr algn="ctr"/>
              <a:r>
                <a:rPr lang="en-US" sz="1100" b="1" dirty="0"/>
                <a:t>MQXFBP1</a:t>
              </a:r>
              <a:endParaRPr lang="en-GB" sz="1100" b="1" dirty="0"/>
            </a:p>
          </p:txBody>
        </p:sp>
        <p:sp>
          <p:nvSpPr>
            <p:cNvPr id="48" name="TextBox 47">
              <a:extLst>
                <a:ext uri="{FF2B5EF4-FFF2-40B4-BE49-F238E27FC236}">
                  <a16:creationId xmlns:a16="http://schemas.microsoft.com/office/drawing/2014/main" id="{CDE26CF3-3E9C-45AA-A0A5-C5A97683FE4A}"/>
                </a:ext>
              </a:extLst>
            </p:cNvPr>
            <p:cNvSpPr txBox="1"/>
            <p:nvPr/>
          </p:nvSpPr>
          <p:spPr>
            <a:xfrm>
              <a:off x="6166507" y="1888708"/>
              <a:ext cx="1430521" cy="410116"/>
            </a:xfrm>
            <a:prstGeom prst="rect">
              <a:avLst/>
            </a:prstGeom>
            <a:noFill/>
          </p:spPr>
          <p:txBody>
            <a:bodyPr wrap="square" rtlCol="0">
              <a:spAutoFit/>
            </a:bodyPr>
            <a:lstStyle>
              <a:defPPr>
                <a:defRPr lang="fr-FR"/>
              </a:defPPr>
              <a:lvl1pPr algn="ctr">
                <a:defRPr sz="1200" b="1" i="1">
                  <a:solidFill>
                    <a:schemeClr val="tx1">
                      <a:lumMod val="65000"/>
                      <a:lumOff val="35000"/>
                    </a:schemeClr>
                  </a:solidFill>
                </a:defRPr>
              </a:lvl1pPr>
            </a:lstStyle>
            <a:p>
              <a:r>
                <a:rPr lang="en-US" sz="1100" dirty="0"/>
                <a:t>MQXFBP2</a:t>
              </a:r>
              <a:endParaRPr lang="en-GB" sz="1100" dirty="0"/>
            </a:p>
          </p:txBody>
        </p:sp>
        <p:sp>
          <p:nvSpPr>
            <p:cNvPr id="49" name="TextBox 48">
              <a:extLst>
                <a:ext uri="{FF2B5EF4-FFF2-40B4-BE49-F238E27FC236}">
                  <a16:creationId xmlns:a16="http://schemas.microsoft.com/office/drawing/2014/main" id="{37361E5D-36CF-498D-AE2F-CF574BD57D5B}"/>
                </a:ext>
              </a:extLst>
            </p:cNvPr>
            <p:cNvSpPr txBox="1"/>
            <p:nvPr/>
          </p:nvSpPr>
          <p:spPr>
            <a:xfrm>
              <a:off x="7563387" y="1869625"/>
              <a:ext cx="1390035" cy="410116"/>
            </a:xfrm>
            <a:prstGeom prst="rect">
              <a:avLst/>
            </a:prstGeom>
            <a:noFill/>
          </p:spPr>
          <p:txBody>
            <a:bodyPr wrap="square" rtlCol="0">
              <a:spAutoFit/>
            </a:bodyPr>
            <a:lstStyle>
              <a:defPPr>
                <a:defRPr lang="fr-FR"/>
              </a:defPPr>
              <a:lvl1pPr algn="ctr">
                <a:defRPr sz="1200" b="1" i="1">
                  <a:solidFill>
                    <a:schemeClr val="tx1">
                      <a:lumMod val="65000"/>
                      <a:lumOff val="35000"/>
                    </a:schemeClr>
                  </a:solidFill>
                </a:defRPr>
              </a:lvl1pPr>
            </a:lstStyle>
            <a:p>
              <a:r>
                <a:rPr lang="en-US" sz="1100" dirty="0"/>
                <a:t>MQXFBP3</a:t>
              </a:r>
              <a:endParaRPr lang="en-GB" sz="1100" dirty="0"/>
            </a:p>
          </p:txBody>
        </p:sp>
      </p:grpSp>
      <p:pic>
        <p:nvPicPr>
          <p:cNvPr id="51" name="Picture 50">
            <a:extLst>
              <a:ext uri="{FF2B5EF4-FFF2-40B4-BE49-F238E27FC236}">
                <a16:creationId xmlns:a16="http://schemas.microsoft.com/office/drawing/2014/main" id="{2547ACEC-EAED-414E-83ED-0993453A179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760412" y="3501008"/>
            <a:ext cx="2325855" cy="1140092"/>
          </a:xfrm>
          <a:prstGeom prst="rect">
            <a:avLst/>
          </a:prstGeom>
        </p:spPr>
      </p:pic>
      <p:pic>
        <p:nvPicPr>
          <p:cNvPr id="59" name="Picture 58" descr="A picture containing indoor&#10;&#10;Description automatically generated">
            <a:extLst>
              <a:ext uri="{FF2B5EF4-FFF2-40B4-BE49-F238E27FC236}">
                <a16:creationId xmlns:a16="http://schemas.microsoft.com/office/drawing/2014/main" id="{1F6BBEA1-79CC-4445-9F55-30776FF0C1A7}"/>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rot="5400000">
            <a:off x="7704408" y="5178028"/>
            <a:ext cx="1080000" cy="1296144"/>
          </a:xfrm>
          <a:prstGeom prst="rect">
            <a:avLst/>
          </a:prstGeom>
        </p:spPr>
      </p:pic>
      <p:pic>
        <p:nvPicPr>
          <p:cNvPr id="61" name="Picture 60" descr="A picture containing indoor, kitchenware, pot, coffee maker&#10;&#10;Description automatically generated">
            <a:extLst>
              <a:ext uri="{FF2B5EF4-FFF2-40B4-BE49-F238E27FC236}">
                <a16:creationId xmlns:a16="http://schemas.microsoft.com/office/drawing/2014/main" id="{FF3CAC9E-DF4B-46C8-BAB6-7C3DDACC590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rot="5400000">
            <a:off x="6465640" y="5414375"/>
            <a:ext cx="1080000" cy="823451"/>
          </a:xfrm>
          <a:prstGeom prst="rect">
            <a:avLst/>
          </a:prstGeom>
        </p:spPr>
      </p:pic>
      <p:pic>
        <p:nvPicPr>
          <p:cNvPr id="63" name="Picture 62" descr="A close up of a door handle&#10;&#10;Description automatically generated with low confidence">
            <a:extLst>
              <a:ext uri="{FF2B5EF4-FFF2-40B4-BE49-F238E27FC236}">
                <a16:creationId xmlns:a16="http://schemas.microsoft.com/office/drawing/2014/main" id="{E7C6EF7F-EE1E-4470-9B42-A21A13545113}"/>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5400000">
            <a:off x="5331005" y="5284233"/>
            <a:ext cx="1080000" cy="1083735"/>
          </a:xfrm>
          <a:prstGeom prst="rect">
            <a:avLst/>
          </a:prstGeom>
        </p:spPr>
      </p:pic>
      <p:cxnSp>
        <p:nvCxnSpPr>
          <p:cNvPr id="65" name="Straight Arrow Connector 64">
            <a:extLst>
              <a:ext uri="{FF2B5EF4-FFF2-40B4-BE49-F238E27FC236}">
                <a16:creationId xmlns:a16="http://schemas.microsoft.com/office/drawing/2014/main" id="{917146BF-8B33-4A8D-B0AF-E3BEA5DA819E}"/>
              </a:ext>
            </a:extLst>
          </p:cNvPr>
          <p:cNvCxnSpPr>
            <a:cxnSpLocks/>
          </p:cNvCxnSpPr>
          <p:nvPr/>
        </p:nvCxnSpPr>
        <p:spPr>
          <a:xfrm flipV="1">
            <a:off x="362942" y="5382480"/>
            <a:ext cx="2480866" cy="601407"/>
          </a:xfrm>
          <a:prstGeom prst="straightConnector1">
            <a:avLst/>
          </a:prstGeom>
          <a:ln>
            <a:headEnd type="triangle"/>
            <a:tailEnd type="triangle"/>
          </a:ln>
        </p:spPr>
        <p:style>
          <a:lnRef idx="2">
            <a:schemeClr val="accent5"/>
          </a:lnRef>
          <a:fillRef idx="0">
            <a:schemeClr val="accent5"/>
          </a:fillRef>
          <a:effectRef idx="1">
            <a:schemeClr val="accent5"/>
          </a:effectRef>
          <a:fontRef idx="minor">
            <a:schemeClr val="tx1"/>
          </a:fontRef>
        </p:style>
      </p:cxnSp>
      <p:sp>
        <p:nvSpPr>
          <p:cNvPr id="67" name="TextBox 66">
            <a:extLst>
              <a:ext uri="{FF2B5EF4-FFF2-40B4-BE49-F238E27FC236}">
                <a16:creationId xmlns:a16="http://schemas.microsoft.com/office/drawing/2014/main" id="{F9DBCDB9-C5C5-4976-AB1A-FA829FC53BFD}"/>
              </a:ext>
            </a:extLst>
          </p:cNvPr>
          <p:cNvSpPr txBox="1"/>
          <p:nvPr/>
        </p:nvSpPr>
        <p:spPr>
          <a:xfrm rot="20837219">
            <a:off x="1323388" y="5469450"/>
            <a:ext cx="497252" cy="261610"/>
          </a:xfrm>
          <a:prstGeom prst="rect">
            <a:avLst/>
          </a:prstGeom>
          <a:noFill/>
        </p:spPr>
        <p:txBody>
          <a:bodyPr wrap="none" rtlCol="0">
            <a:spAutoFit/>
          </a:bodyPr>
          <a:lstStyle/>
          <a:p>
            <a:r>
              <a:rPr lang="en-GB" sz="1050" i="1" dirty="0">
                <a:solidFill>
                  <a:schemeClr val="tx1">
                    <a:lumMod val="65000"/>
                    <a:lumOff val="35000"/>
                  </a:schemeClr>
                </a:solidFill>
              </a:rPr>
              <a:t>7.5m</a:t>
            </a:r>
          </a:p>
        </p:txBody>
      </p:sp>
    </p:spTree>
    <p:extLst>
      <p:ext uri="{BB962C8B-B14F-4D97-AF65-F5344CB8AC3E}">
        <p14:creationId xmlns:p14="http://schemas.microsoft.com/office/powerpoint/2010/main" val="53090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20B0D-80FF-4081-A52A-AA89ED998306}"/>
              </a:ext>
            </a:extLst>
          </p:cNvPr>
          <p:cNvSpPr>
            <a:spLocks noGrp="1"/>
          </p:cNvSpPr>
          <p:nvPr>
            <p:ph type="title"/>
          </p:nvPr>
        </p:nvSpPr>
        <p:spPr>
          <a:xfrm>
            <a:off x="467544" y="180000"/>
            <a:ext cx="8064456" cy="720000"/>
          </a:xfrm>
        </p:spPr>
        <p:txBody>
          <a:bodyPr/>
          <a:lstStyle/>
          <a:p>
            <a:r>
              <a:rPr lang="en-GB" dirty="0"/>
              <a:t>Among observations during </a:t>
            </a:r>
            <a:br>
              <a:rPr lang="en-GB" dirty="0"/>
            </a:br>
            <a:r>
              <a:rPr lang="en-GB" dirty="0"/>
              <a:t>LMQXFBT02 &amp; LMQXFBT03 disassembly</a:t>
            </a:r>
          </a:p>
        </p:txBody>
      </p:sp>
      <p:sp>
        <p:nvSpPr>
          <p:cNvPr id="3" name="Content Placeholder 2">
            <a:extLst>
              <a:ext uri="{FF2B5EF4-FFF2-40B4-BE49-F238E27FC236}">
                <a16:creationId xmlns:a16="http://schemas.microsoft.com/office/drawing/2014/main" id="{7372EEDC-609D-43BC-BA06-35053BACD975}"/>
              </a:ext>
            </a:extLst>
          </p:cNvPr>
          <p:cNvSpPr>
            <a:spLocks noGrp="1"/>
          </p:cNvSpPr>
          <p:nvPr>
            <p:ph idx="1"/>
          </p:nvPr>
        </p:nvSpPr>
        <p:spPr>
          <a:xfrm>
            <a:off x="244756" y="3605054"/>
            <a:ext cx="8631544" cy="2272218"/>
          </a:xfrm>
        </p:spPr>
        <p:txBody>
          <a:bodyPr>
            <a:normAutofit/>
          </a:bodyPr>
          <a:lstStyle/>
          <a:p>
            <a:r>
              <a:rPr lang="en-GB" sz="1800" dirty="0"/>
              <a:t>Tack welding blocks positions before and after longitudinal cutting</a:t>
            </a:r>
          </a:p>
          <a:p>
            <a:endParaRPr lang="en-GB" sz="1800" dirty="0"/>
          </a:p>
        </p:txBody>
      </p:sp>
      <p:sp>
        <p:nvSpPr>
          <p:cNvPr id="4" name="Footer Placeholder 3">
            <a:extLst>
              <a:ext uri="{FF2B5EF4-FFF2-40B4-BE49-F238E27FC236}">
                <a16:creationId xmlns:a16="http://schemas.microsoft.com/office/drawing/2014/main" id="{6BE64F86-A67D-4C58-89B9-C339CF512C51}"/>
              </a:ext>
            </a:extLst>
          </p:cNvPr>
          <p:cNvSpPr>
            <a:spLocks noGrp="1"/>
          </p:cNvSpPr>
          <p:nvPr>
            <p:ph type="ftr" sz="quarter" idx="11"/>
          </p:nvPr>
        </p:nvSpPr>
        <p:spPr/>
        <p:txBody>
          <a:bodyPr/>
          <a:lstStyle/>
          <a:p>
            <a:r>
              <a:rPr lang="en-GB" noProof="0" dirty="0"/>
              <a:t>H. Prin - Cold mass design and assembly review</a:t>
            </a:r>
          </a:p>
        </p:txBody>
      </p:sp>
      <p:sp>
        <p:nvSpPr>
          <p:cNvPr id="5" name="Slide Number Placeholder 4">
            <a:extLst>
              <a:ext uri="{FF2B5EF4-FFF2-40B4-BE49-F238E27FC236}">
                <a16:creationId xmlns:a16="http://schemas.microsoft.com/office/drawing/2014/main" id="{8F5353D0-5EB5-41E9-8E45-72BD2F6A8D5F}"/>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12" name="TextBox 11">
            <a:extLst>
              <a:ext uri="{FF2B5EF4-FFF2-40B4-BE49-F238E27FC236}">
                <a16:creationId xmlns:a16="http://schemas.microsoft.com/office/drawing/2014/main" id="{0EADC07B-CF8D-475E-9412-5E2639783013}"/>
              </a:ext>
            </a:extLst>
          </p:cNvPr>
          <p:cNvSpPr txBox="1"/>
          <p:nvPr/>
        </p:nvSpPr>
        <p:spPr>
          <a:xfrm>
            <a:off x="2596076" y="1220303"/>
            <a:ext cx="6303168" cy="1200329"/>
          </a:xfrm>
          <a:prstGeom prst="rect">
            <a:avLst/>
          </a:prstGeom>
        </p:spPr>
        <p:txBody>
          <a:bodyPr vert="horz" lIns="0" tIns="0" rIns="0" bIns="0" rtlCol="0">
            <a:normAutofit/>
          </a:bodyPr>
          <a:lstStyle>
            <a:lvl1pPr indent="0">
              <a:spcBef>
                <a:spcPct val="20000"/>
              </a:spcBef>
              <a:buClr>
                <a:schemeClr val="accent6"/>
              </a:buClr>
              <a:buFont typeface="Wingdings" charset="2"/>
              <a:buNone/>
              <a:defRPr sz="2400">
                <a:solidFill>
                  <a:schemeClr val="accent5"/>
                </a:solidFill>
              </a:defRPr>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1800" dirty="0"/>
              <a:t>The longitudinal cut was performed in two steps. Initially the upper shell was dissociated from the backing strip. Then the lower one.</a:t>
            </a:r>
            <a:endParaRPr lang="en-GB" dirty="0"/>
          </a:p>
        </p:txBody>
      </p:sp>
      <p:pic>
        <p:nvPicPr>
          <p:cNvPr id="16" name="Picture 15" descr="A picture containing indoor, dirty&#10;&#10;Description automatically generated">
            <a:extLst>
              <a:ext uri="{FF2B5EF4-FFF2-40B4-BE49-F238E27FC236}">
                <a16:creationId xmlns:a16="http://schemas.microsoft.com/office/drawing/2014/main" id="{2EB874AB-0F66-4470-98EC-A22F6F46BE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4756" y="1133880"/>
            <a:ext cx="2160000" cy="1215000"/>
          </a:xfrm>
          <a:prstGeom prst="rect">
            <a:avLst/>
          </a:prstGeom>
        </p:spPr>
      </p:pic>
      <p:sp>
        <p:nvSpPr>
          <p:cNvPr id="24" name="TextBox 23">
            <a:extLst>
              <a:ext uri="{FF2B5EF4-FFF2-40B4-BE49-F238E27FC236}">
                <a16:creationId xmlns:a16="http://schemas.microsoft.com/office/drawing/2014/main" id="{C00DDD00-285C-48F3-BB51-14B9563424D7}"/>
              </a:ext>
            </a:extLst>
          </p:cNvPr>
          <p:cNvSpPr txBox="1"/>
          <p:nvPr/>
        </p:nvSpPr>
        <p:spPr>
          <a:xfrm>
            <a:off x="6228184" y="4365104"/>
            <a:ext cx="2871144" cy="1092607"/>
          </a:xfrm>
          <a:prstGeom prst="rect">
            <a:avLst/>
          </a:prstGeom>
          <a:noFill/>
        </p:spPr>
        <p:txBody>
          <a:bodyPr wrap="square" rtlCol="0">
            <a:spAutoFit/>
          </a:bodyPr>
          <a:lstStyle/>
          <a:p>
            <a:r>
              <a:rPr lang="en-GB" sz="1300" dirty="0">
                <a:solidFill>
                  <a:schemeClr val="accent5"/>
                </a:solidFill>
              </a:rPr>
              <a:t>All blocks move towards the magnet centre after the second cut</a:t>
            </a:r>
          </a:p>
          <a:p>
            <a:endParaRPr lang="en-GB" sz="1300" dirty="0">
              <a:solidFill>
                <a:schemeClr val="accent5"/>
              </a:solidFill>
            </a:endParaRPr>
          </a:p>
          <a:p>
            <a:pPr algn="ctr"/>
            <a:r>
              <a:rPr lang="en-GB" sz="1300" dirty="0">
                <a:solidFill>
                  <a:schemeClr val="accent3"/>
                </a:solidFill>
              </a:rPr>
              <a:t>Motion is due to stress accumulated during the longitudinal welding</a:t>
            </a:r>
          </a:p>
        </p:txBody>
      </p:sp>
      <p:pic>
        <p:nvPicPr>
          <p:cNvPr id="26" name="Picture 25">
            <a:extLst>
              <a:ext uri="{FF2B5EF4-FFF2-40B4-BE49-F238E27FC236}">
                <a16:creationId xmlns:a16="http://schemas.microsoft.com/office/drawing/2014/main" id="{87B5C746-E65F-4114-91BC-2001EC7B8500}"/>
              </a:ext>
            </a:extLst>
          </p:cNvPr>
          <p:cNvPicPr>
            <a:picLocks noChangeAspect="1"/>
          </p:cNvPicPr>
          <p:nvPr/>
        </p:nvPicPr>
        <p:blipFill>
          <a:blip r:embed="rId3"/>
          <a:stretch>
            <a:fillRect/>
          </a:stretch>
        </p:blipFill>
        <p:spPr>
          <a:xfrm>
            <a:off x="2627784" y="4024584"/>
            <a:ext cx="3465957" cy="1688973"/>
          </a:xfrm>
          <a:prstGeom prst="rect">
            <a:avLst/>
          </a:prstGeom>
        </p:spPr>
      </p:pic>
      <p:pic>
        <p:nvPicPr>
          <p:cNvPr id="28" name="Picture 27">
            <a:extLst>
              <a:ext uri="{FF2B5EF4-FFF2-40B4-BE49-F238E27FC236}">
                <a16:creationId xmlns:a16="http://schemas.microsoft.com/office/drawing/2014/main" id="{9F660575-4A7E-4190-8FE3-DDA61CC6CF0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244756" y="3995173"/>
            <a:ext cx="2160000" cy="773012"/>
          </a:xfrm>
          <a:prstGeom prst="rect">
            <a:avLst/>
          </a:prstGeom>
          <a:noFill/>
          <a:ln>
            <a:noFill/>
          </a:ln>
          <a:extLst>
            <a:ext uri="{53640926-AAD7-44D8-BBD7-CCE9431645EC}">
              <a14:shadowObscured xmlns:a14="http://schemas.microsoft.com/office/drawing/2010/main"/>
            </a:ext>
          </a:extLst>
        </p:spPr>
      </p:pic>
      <p:pic>
        <p:nvPicPr>
          <p:cNvPr id="30" name="Picture 29">
            <a:extLst>
              <a:ext uri="{FF2B5EF4-FFF2-40B4-BE49-F238E27FC236}">
                <a16:creationId xmlns:a16="http://schemas.microsoft.com/office/drawing/2014/main" id="{CFE317FB-EACC-4A45-B7E1-88445AC5FD7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bwMode="auto">
          <a:xfrm>
            <a:off x="244756" y="4820498"/>
            <a:ext cx="2160000" cy="849117"/>
          </a:xfrm>
          <a:prstGeom prst="rect">
            <a:avLst/>
          </a:prstGeom>
          <a:noFill/>
          <a:ln>
            <a:noFill/>
          </a:ln>
          <a:extLst>
            <a:ext uri="{53640926-AAD7-44D8-BBD7-CCE9431645EC}">
              <a14:shadowObscured xmlns:a14="http://schemas.microsoft.com/office/drawing/2010/main"/>
            </a:ext>
          </a:extLst>
        </p:spPr>
      </p:pic>
      <p:sp>
        <p:nvSpPr>
          <p:cNvPr id="32" name="Arrow: Right 31">
            <a:extLst>
              <a:ext uri="{FF2B5EF4-FFF2-40B4-BE49-F238E27FC236}">
                <a16:creationId xmlns:a16="http://schemas.microsoft.com/office/drawing/2014/main" id="{BD4271B1-8C21-4F03-86B0-A6884C45BC87}"/>
              </a:ext>
            </a:extLst>
          </p:cNvPr>
          <p:cNvSpPr/>
          <p:nvPr/>
        </p:nvSpPr>
        <p:spPr>
          <a:xfrm>
            <a:off x="5917912" y="4768185"/>
            <a:ext cx="428548" cy="3600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pic>
        <p:nvPicPr>
          <p:cNvPr id="7" name="Picture 6" descr="A picture containing indoor&#10;&#10;Description automatically generated">
            <a:extLst>
              <a:ext uri="{FF2B5EF4-FFF2-40B4-BE49-F238E27FC236}">
                <a16:creationId xmlns:a16="http://schemas.microsoft.com/office/drawing/2014/main" id="{85092E75-09E6-4C6B-B33A-8C46814A20F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99024" y="2055310"/>
            <a:ext cx="1622400" cy="1216800"/>
          </a:xfrm>
          <a:prstGeom prst="rect">
            <a:avLst/>
          </a:prstGeom>
        </p:spPr>
      </p:pic>
      <p:pic>
        <p:nvPicPr>
          <p:cNvPr id="9" name="Picture 8">
            <a:extLst>
              <a:ext uri="{FF2B5EF4-FFF2-40B4-BE49-F238E27FC236}">
                <a16:creationId xmlns:a16="http://schemas.microsoft.com/office/drawing/2014/main" id="{7CCF2EFB-9682-4330-80E4-68942E00327F}"/>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612744" y="2055310"/>
            <a:ext cx="2162684" cy="1216800"/>
          </a:xfrm>
          <a:prstGeom prst="rect">
            <a:avLst/>
          </a:prstGeom>
        </p:spPr>
      </p:pic>
      <p:pic>
        <p:nvPicPr>
          <p:cNvPr id="14" name="Picture 13" descr="A picture containing text, silver&#10;&#10;Description automatically generated">
            <a:extLst>
              <a:ext uri="{FF2B5EF4-FFF2-40B4-BE49-F238E27FC236}">
                <a16:creationId xmlns:a16="http://schemas.microsoft.com/office/drawing/2014/main" id="{A384A5E9-EC3B-475F-913C-54C86760D2AD}"/>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rot="5400000">
            <a:off x="3325055" y="5711017"/>
            <a:ext cx="801602" cy="900000"/>
          </a:xfrm>
          <a:prstGeom prst="rect">
            <a:avLst/>
          </a:prstGeom>
        </p:spPr>
      </p:pic>
      <p:pic>
        <p:nvPicPr>
          <p:cNvPr id="17" name="Picture 16">
            <a:extLst>
              <a:ext uri="{FF2B5EF4-FFF2-40B4-BE49-F238E27FC236}">
                <a16:creationId xmlns:a16="http://schemas.microsoft.com/office/drawing/2014/main" id="{98E4C289-7C5A-4AE7-ABBF-A6E85C5D151B}"/>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230000" y="5760216"/>
            <a:ext cx="900000" cy="801602"/>
          </a:xfrm>
          <a:prstGeom prst="rect">
            <a:avLst/>
          </a:prstGeom>
        </p:spPr>
      </p:pic>
      <p:sp>
        <p:nvSpPr>
          <p:cNvPr id="23" name="TextBox 22">
            <a:extLst>
              <a:ext uri="{FF2B5EF4-FFF2-40B4-BE49-F238E27FC236}">
                <a16:creationId xmlns:a16="http://schemas.microsoft.com/office/drawing/2014/main" id="{965AC113-4F3F-4F84-B896-44731C8F48D9}"/>
              </a:ext>
            </a:extLst>
          </p:cNvPr>
          <p:cNvSpPr txBox="1"/>
          <p:nvPr/>
        </p:nvSpPr>
        <p:spPr>
          <a:xfrm>
            <a:off x="2627784" y="3839918"/>
            <a:ext cx="3718676" cy="230832"/>
          </a:xfrm>
          <a:prstGeom prst="rect">
            <a:avLst/>
          </a:prstGeom>
          <a:noFill/>
        </p:spPr>
        <p:txBody>
          <a:bodyPr wrap="square" rtlCol="0">
            <a:spAutoFit/>
          </a:bodyPr>
          <a:lstStyle/>
          <a:p>
            <a:r>
              <a:rPr lang="en-GB" sz="900" i="1" dirty="0">
                <a:solidFill>
                  <a:schemeClr val="accent5"/>
                </a:solidFill>
              </a:rPr>
              <a:t>Measurements on LMQXFBT03 (very similar for LMQXFBT02)</a:t>
            </a:r>
            <a:endParaRPr lang="en-GB" sz="900" i="1" dirty="0">
              <a:solidFill>
                <a:schemeClr val="accent3"/>
              </a:solidFill>
            </a:endParaRPr>
          </a:p>
        </p:txBody>
      </p:sp>
    </p:spTree>
    <p:extLst>
      <p:ext uri="{BB962C8B-B14F-4D97-AF65-F5344CB8AC3E}">
        <p14:creationId xmlns:p14="http://schemas.microsoft.com/office/powerpoint/2010/main" val="530964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20B0D-80FF-4081-A52A-AA89ED998306}"/>
              </a:ext>
            </a:extLst>
          </p:cNvPr>
          <p:cNvSpPr>
            <a:spLocks noGrp="1"/>
          </p:cNvSpPr>
          <p:nvPr>
            <p:ph type="title"/>
          </p:nvPr>
        </p:nvSpPr>
        <p:spPr>
          <a:xfrm>
            <a:off x="467544" y="180000"/>
            <a:ext cx="8064456" cy="720000"/>
          </a:xfrm>
        </p:spPr>
        <p:txBody>
          <a:bodyPr/>
          <a:lstStyle/>
          <a:p>
            <a:r>
              <a:rPr lang="en-GB" dirty="0"/>
              <a:t>Among observations during </a:t>
            </a:r>
            <a:br>
              <a:rPr lang="en-GB" dirty="0"/>
            </a:br>
            <a:r>
              <a:rPr lang="en-GB" dirty="0"/>
              <a:t>LMQXFBT03 (not cold tested) disassembly</a:t>
            </a:r>
          </a:p>
        </p:txBody>
      </p:sp>
      <p:sp>
        <p:nvSpPr>
          <p:cNvPr id="3" name="Content Placeholder 2">
            <a:extLst>
              <a:ext uri="{FF2B5EF4-FFF2-40B4-BE49-F238E27FC236}">
                <a16:creationId xmlns:a16="http://schemas.microsoft.com/office/drawing/2014/main" id="{7372EEDC-609D-43BC-BA06-35053BACD975}"/>
              </a:ext>
            </a:extLst>
          </p:cNvPr>
          <p:cNvSpPr>
            <a:spLocks noGrp="1"/>
          </p:cNvSpPr>
          <p:nvPr>
            <p:ph idx="1"/>
          </p:nvPr>
        </p:nvSpPr>
        <p:spPr>
          <a:xfrm>
            <a:off x="244756" y="1195967"/>
            <a:ext cx="8631544" cy="5482033"/>
          </a:xfrm>
        </p:spPr>
        <p:txBody>
          <a:bodyPr>
            <a:normAutofit/>
          </a:bodyPr>
          <a:lstStyle/>
          <a:p>
            <a:r>
              <a:rPr lang="en-GB" sz="1800" dirty="0"/>
              <a:t>Al shell developed lengths</a:t>
            </a:r>
          </a:p>
          <a:p>
            <a:endParaRPr lang="en-GB" sz="1800" dirty="0"/>
          </a:p>
          <a:p>
            <a:endParaRPr lang="en-GB" sz="1800" dirty="0"/>
          </a:p>
          <a:p>
            <a:endParaRPr lang="en-GB" sz="1800" dirty="0"/>
          </a:p>
          <a:p>
            <a:endParaRPr lang="en-GB" sz="1800" dirty="0"/>
          </a:p>
          <a:p>
            <a:endParaRPr lang="en-GB" sz="1800" dirty="0"/>
          </a:p>
          <a:p>
            <a:r>
              <a:rPr lang="en-GB" sz="1800" dirty="0"/>
              <a:t>Gaps between Al shells</a:t>
            </a: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p:txBody>
      </p:sp>
      <p:sp>
        <p:nvSpPr>
          <p:cNvPr id="4" name="Footer Placeholder 3">
            <a:extLst>
              <a:ext uri="{FF2B5EF4-FFF2-40B4-BE49-F238E27FC236}">
                <a16:creationId xmlns:a16="http://schemas.microsoft.com/office/drawing/2014/main" id="{6BE64F86-A67D-4C58-89B9-C339CF512C51}"/>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8F5353D0-5EB5-41E9-8E45-72BD2F6A8D5F}"/>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32" name="TextBox 31">
            <a:extLst>
              <a:ext uri="{FF2B5EF4-FFF2-40B4-BE49-F238E27FC236}">
                <a16:creationId xmlns:a16="http://schemas.microsoft.com/office/drawing/2014/main" id="{148F62DA-B788-430A-8447-FD37B45C4FF7}"/>
              </a:ext>
            </a:extLst>
          </p:cNvPr>
          <p:cNvSpPr txBox="1"/>
          <p:nvPr/>
        </p:nvSpPr>
        <p:spPr>
          <a:xfrm>
            <a:off x="6228184" y="2023626"/>
            <a:ext cx="2915816" cy="692497"/>
          </a:xfrm>
          <a:prstGeom prst="rect">
            <a:avLst/>
          </a:prstGeom>
          <a:noFill/>
        </p:spPr>
        <p:txBody>
          <a:bodyPr wrap="square" rtlCol="0">
            <a:spAutoFit/>
          </a:bodyPr>
          <a:lstStyle/>
          <a:p>
            <a:r>
              <a:rPr lang="en-GB" sz="1300" dirty="0">
                <a:solidFill>
                  <a:schemeClr val="accent5"/>
                </a:solidFill>
              </a:rPr>
              <a:t>Differences between -0.1 and 0.2mm</a:t>
            </a:r>
          </a:p>
          <a:p>
            <a:r>
              <a:rPr lang="en-GB" sz="1300" dirty="0">
                <a:solidFill>
                  <a:schemeClr val="accent5"/>
                </a:solidFill>
              </a:rPr>
              <a:t>within Pi tape measurement accuracy</a:t>
            </a:r>
          </a:p>
        </p:txBody>
      </p:sp>
      <p:pic>
        <p:nvPicPr>
          <p:cNvPr id="10" name="Picture 9">
            <a:extLst>
              <a:ext uri="{FF2B5EF4-FFF2-40B4-BE49-F238E27FC236}">
                <a16:creationId xmlns:a16="http://schemas.microsoft.com/office/drawing/2014/main" id="{F20135C1-7055-4ECD-B7FE-5A6D5F033B6E}"/>
              </a:ext>
            </a:extLst>
          </p:cNvPr>
          <p:cNvPicPr>
            <a:picLocks noChangeAspect="1"/>
          </p:cNvPicPr>
          <p:nvPr/>
        </p:nvPicPr>
        <p:blipFill>
          <a:blip r:embed="rId2"/>
          <a:stretch>
            <a:fillRect/>
          </a:stretch>
        </p:blipFill>
        <p:spPr>
          <a:xfrm>
            <a:off x="249736" y="1448972"/>
            <a:ext cx="2160000" cy="1641870"/>
          </a:xfrm>
          <a:prstGeom prst="rect">
            <a:avLst/>
          </a:prstGeom>
        </p:spPr>
      </p:pic>
      <p:sp>
        <p:nvSpPr>
          <p:cNvPr id="33" name="Arrow: Right 32">
            <a:extLst>
              <a:ext uri="{FF2B5EF4-FFF2-40B4-BE49-F238E27FC236}">
                <a16:creationId xmlns:a16="http://schemas.microsoft.com/office/drawing/2014/main" id="{DB19F292-8C7F-4CE5-9093-04E8F73F918B}"/>
              </a:ext>
            </a:extLst>
          </p:cNvPr>
          <p:cNvSpPr/>
          <p:nvPr/>
        </p:nvSpPr>
        <p:spPr>
          <a:xfrm>
            <a:off x="5868144" y="2199761"/>
            <a:ext cx="428548" cy="3600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pic>
        <p:nvPicPr>
          <p:cNvPr id="19" name="Picture 18">
            <a:extLst>
              <a:ext uri="{FF2B5EF4-FFF2-40B4-BE49-F238E27FC236}">
                <a16:creationId xmlns:a16="http://schemas.microsoft.com/office/drawing/2014/main" id="{A88F593B-34D9-41A6-9ED0-78681D09542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4755" y="3574235"/>
            <a:ext cx="2160000" cy="709468"/>
          </a:xfrm>
          <a:prstGeom prst="rect">
            <a:avLst/>
          </a:prstGeom>
        </p:spPr>
      </p:pic>
      <p:pic>
        <p:nvPicPr>
          <p:cNvPr id="20" name="Picture 19">
            <a:extLst>
              <a:ext uri="{FF2B5EF4-FFF2-40B4-BE49-F238E27FC236}">
                <a16:creationId xmlns:a16="http://schemas.microsoft.com/office/drawing/2014/main" id="{B29EE145-58E7-4480-8E69-196FD3A32A8D}"/>
              </a:ext>
            </a:extLst>
          </p:cNvPr>
          <p:cNvPicPr>
            <a:picLocks noChangeAspect="1"/>
          </p:cNvPicPr>
          <p:nvPr/>
        </p:nvPicPr>
        <p:blipFill>
          <a:blip r:embed="rId4"/>
          <a:stretch>
            <a:fillRect/>
          </a:stretch>
        </p:blipFill>
        <p:spPr>
          <a:xfrm>
            <a:off x="2662824" y="3437202"/>
            <a:ext cx="3327654" cy="888492"/>
          </a:xfrm>
          <a:prstGeom prst="rect">
            <a:avLst/>
          </a:prstGeom>
        </p:spPr>
      </p:pic>
      <p:sp>
        <p:nvSpPr>
          <p:cNvPr id="25" name="Arrow: Right 24">
            <a:extLst>
              <a:ext uri="{FF2B5EF4-FFF2-40B4-BE49-F238E27FC236}">
                <a16:creationId xmlns:a16="http://schemas.microsoft.com/office/drawing/2014/main" id="{FDD5E908-1C0C-4CBA-88C2-722F7EBAF448}"/>
              </a:ext>
            </a:extLst>
          </p:cNvPr>
          <p:cNvSpPr/>
          <p:nvPr/>
        </p:nvSpPr>
        <p:spPr>
          <a:xfrm>
            <a:off x="5958816" y="3744268"/>
            <a:ext cx="428548" cy="3600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31BAB167-15E7-4637-A5AD-DB02E53E093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99418" y="4378735"/>
            <a:ext cx="4383062" cy="2474039"/>
          </a:xfrm>
          <a:prstGeom prst="rect">
            <a:avLst/>
          </a:prstGeom>
        </p:spPr>
      </p:pic>
      <p:pic>
        <p:nvPicPr>
          <p:cNvPr id="15" name="Picture 14">
            <a:extLst>
              <a:ext uri="{FF2B5EF4-FFF2-40B4-BE49-F238E27FC236}">
                <a16:creationId xmlns:a16="http://schemas.microsoft.com/office/drawing/2014/main" id="{E6F8D007-29A5-4E10-B1E6-FF5E92220E7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569335" y="4774336"/>
            <a:ext cx="2235412" cy="1678170"/>
          </a:xfrm>
          <a:prstGeom prst="rect">
            <a:avLst/>
          </a:prstGeom>
        </p:spPr>
      </p:pic>
      <p:pic>
        <p:nvPicPr>
          <p:cNvPr id="16" name="Picture 15">
            <a:extLst>
              <a:ext uri="{FF2B5EF4-FFF2-40B4-BE49-F238E27FC236}">
                <a16:creationId xmlns:a16="http://schemas.microsoft.com/office/drawing/2014/main" id="{E1AC8E45-23D2-4F8B-B77A-9A343C2D779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740371" y="4387056"/>
            <a:ext cx="1747858" cy="2420489"/>
          </a:xfrm>
          <a:prstGeom prst="rect">
            <a:avLst/>
          </a:prstGeom>
        </p:spPr>
      </p:pic>
      <p:sp>
        <p:nvSpPr>
          <p:cNvPr id="24" name="TextBox 23">
            <a:extLst>
              <a:ext uri="{FF2B5EF4-FFF2-40B4-BE49-F238E27FC236}">
                <a16:creationId xmlns:a16="http://schemas.microsoft.com/office/drawing/2014/main" id="{1986A120-23E6-4283-8B85-7B2D4D3D3357}"/>
              </a:ext>
            </a:extLst>
          </p:cNvPr>
          <p:cNvSpPr txBox="1"/>
          <p:nvPr/>
        </p:nvSpPr>
        <p:spPr>
          <a:xfrm>
            <a:off x="6263225" y="3390679"/>
            <a:ext cx="2871144" cy="1092607"/>
          </a:xfrm>
          <a:prstGeom prst="rect">
            <a:avLst/>
          </a:prstGeom>
          <a:noFill/>
        </p:spPr>
        <p:txBody>
          <a:bodyPr wrap="square" rtlCol="0">
            <a:spAutoFit/>
          </a:bodyPr>
          <a:lstStyle/>
          <a:p>
            <a:r>
              <a:rPr lang="en-GB" sz="1300" dirty="0">
                <a:solidFill>
                  <a:schemeClr val="accent5"/>
                </a:solidFill>
              </a:rPr>
              <a:t>Differences up to 1.4mm that are not uniform on both sides of the magnet</a:t>
            </a:r>
          </a:p>
          <a:p>
            <a:endParaRPr lang="en-GB" sz="1300" dirty="0">
              <a:solidFill>
                <a:schemeClr val="accent5"/>
              </a:solidFill>
            </a:endParaRPr>
          </a:p>
          <a:p>
            <a:pPr algn="ctr"/>
            <a:r>
              <a:rPr lang="en-GB" sz="1300" dirty="0">
                <a:solidFill>
                  <a:schemeClr val="accent3"/>
                </a:solidFill>
              </a:rPr>
              <a:t>Any realignment after the magnet was welded inside its envelope?</a:t>
            </a:r>
          </a:p>
        </p:txBody>
      </p:sp>
      <p:pic>
        <p:nvPicPr>
          <p:cNvPr id="17" name="Picture 16">
            <a:extLst>
              <a:ext uri="{FF2B5EF4-FFF2-40B4-BE49-F238E27FC236}">
                <a16:creationId xmlns:a16="http://schemas.microsoft.com/office/drawing/2014/main" id="{52EC8788-403A-4345-A69C-60D31FBA40C4}"/>
              </a:ext>
            </a:extLst>
          </p:cNvPr>
          <p:cNvPicPr>
            <a:picLocks noChangeAspect="1"/>
          </p:cNvPicPr>
          <p:nvPr/>
        </p:nvPicPr>
        <p:blipFill>
          <a:blip r:embed="rId8"/>
          <a:stretch>
            <a:fillRect/>
          </a:stretch>
        </p:blipFill>
        <p:spPr>
          <a:xfrm>
            <a:off x="3567936" y="1605366"/>
            <a:ext cx="2025746" cy="1464770"/>
          </a:xfrm>
          <a:prstGeom prst="rect">
            <a:avLst/>
          </a:prstGeom>
        </p:spPr>
      </p:pic>
    </p:spTree>
    <p:extLst>
      <p:ext uri="{BB962C8B-B14F-4D97-AF65-F5344CB8AC3E}">
        <p14:creationId xmlns:p14="http://schemas.microsoft.com/office/powerpoint/2010/main" val="4148902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16ED9FF-92CD-48ED-A30C-872E2F110394}"/>
              </a:ext>
            </a:extLst>
          </p:cNvPr>
          <p:cNvSpPr>
            <a:spLocks noGrp="1"/>
          </p:cNvSpPr>
          <p:nvPr>
            <p:ph type="ftr" sz="quarter" idx="11"/>
          </p:nvPr>
        </p:nvSpPr>
        <p:spPr/>
        <p:txBody>
          <a:bodyPr/>
          <a:lstStyle/>
          <a:p>
            <a:r>
              <a:rPr lang="en-GB" noProof="0"/>
              <a:t>H. Prin - Cold mass design and assembly review</a:t>
            </a:r>
          </a:p>
        </p:txBody>
      </p:sp>
      <p:sp>
        <p:nvSpPr>
          <p:cNvPr id="5" name="Slide Number Placeholder 4">
            <a:extLst>
              <a:ext uri="{FF2B5EF4-FFF2-40B4-BE49-F238E27FC236}">
                <a16:creationId xmlns:a16="http://schemas.microsoft.com/office/drawing/2014/main" id="{02015587-D9C9-4F1A-AAB1-3037C734607B}"/>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6" name="Titre 1">
            <a:extLst>
              <a:ext uri="{FF2B5EF4-FFF2-40B4-BE49-F238E27FC236}">
                <a16:creationId xmlns:a16="http://schemas.microsoft.com/office/drawing/2014/main" id="{AB295BAE-CD82-4F51-A635-3B8898C026BC}"/>
              </a:ext>
            </a:extLst>
          </p:cNvPr>
          <p:cNvSpPr>
            <a:spLocks noGrp="1"/>
          </p:cNvSpPr>
          <p:nvPr>
            <p:ph type="title"/>
          </p:nvPr>
        </p:nvSpPr>
        <p:spPr>
          <a:xfrm>
            <a:off x="612000" y="180000"/>
            <a:ext cx="7920000" cy="720000"/>
          </a:xfrm>
        </p:spPr>
        <p:txBody>
          <a:bodyPr/>
          <a:lstStyle/>
          <a:p>
            <a:r>
              <a:rPr lang="en-GB" dirty="0"/>
              <a:t>More information about </a:t>
            </a:r>
            <a:br>
              <a:rPr lang="en-GB" dirty="0"/>
            </a:br>
            <a:r>
              <a:rPr lang="en-GB" dirty="0"/>
              <a:t>LMQXFBT01 to 03 cold masses </a:t>
            </a:r>
          </a:p>
        </p:txBody>
      </p:sp>
      <p:sp>
        <p:nvSpPr>
          <p:cNvPr id="7" name="Espace réservé du contenu 2">
            <a:extLst>
              <a:ext uri="{FF2B5EF4-FFF2-40B4-BE49-F238E27FC236}">
                <a16:creationId xmlns:a16="http://schemas.microsoft.com/office/drawing/2014/main" id="{8189673D-5B20-4A8F-A445-38FCC552D2C6}"/>
              </a:ext>
            </a:extLst>
          </p:cNvPr>
          <p:cNvSpPr>
            <a:spLocks noGrp="1"/>
          </p:cNvSpPr>
          <p:nvPr>
            <p:ph idx="1"/>
          </p:nvPr>
        </p:nvSpPr>
        <p:spPr>
          <a:xfrm>
            <a:off x="323528" y="1219201"/>
            <a:ext cx="8712968" cy="3649960"/>
          </a:xfrm>
        </p:spPr>
        <p:txBody>
          <a:bodyPr>
            <a:normAutofit fontScale="77500" lnSpcReduction="20000"/>
          </a:bodyPr>
          <a:lstStyle/>
          <a:p>
            <a:pPr marL="266700" indent="-266700">
              <a:tabLst>
                <a:tab pos="3409950" algn="l"/>
                <a:tab pos="5562600" algn="l"/>
              </a:tabLst>
            </a:pPr>
            <a:r>
              <a:rPr lang="en-US" b="1" u="sng" dirty="0"/>
              <a:t>LMQXFBT01:</a:t>
            </a:r>
          </a:p>
          <a:p>
            <a:pPr marL="666750" lvl="1" indent="-266700">
              <a:tabLst>
                <a:tab pos="4752975" algn="l"/>
                <a:tab pos="5562600" algn="l"/>
              </a:tabLst>
            </a:pPr>
            <a:r>
              <a:rPr lang="en-US" sz="2000" dirty="0"/>
              <a:t>MIP	EDMS </a:t>
            </a:r>
            <a:r>
              <a:rPr lang="en-US" u="sng" dirty="0">
                <a:solidFill>
                  <a:srgbClr val="1F497D"/>
                </a:solidFill>
                <a:effectLst/>
                <a:latin typeface="Calibri" panose="020F0502020204030204" pitchFamily="34" charset="0"/>
                <a:ea typeface="Calibri" panose="020F0502020204030204" pitchFamily="34" charset="0"/>
                <a:hlinkClick r:id="rId2"/>
              </a:rPr>
              <a:t>23096431</a:t>
            </a:r>
            <a:r>
              <a:rPr lang="en-US" dirty="0">
                <a:solidFill>
                  <a:srgbClr val="1F497D"/>
                </a:solidFill>
                <a:effectLst/>
                <a:latin typeface="Calibri" panose="020F0502020204030204" pitchFamily="34" charset="0"/>
                <a:ea typeface="Calibri" panose="020F0502020204030204" pitchFamily="34" charset="0"/>
              </a:rPr>
              <a:t> </a:t>
            </a:r>
            <a:r>
              <a:rPr lang="en-US" sz="2100" dirty="0"/>
              <a:t>including all links to 	inspection reports, pictures and procedures</a:t>
            </a:r>
          </a:p>
          <a:p>
            <a:pPr marL="666750" lvl="1" indent="-266700">
              <a:tabLst>
                <a:tab pos="4752975" algn="l"/>
                <a:tab pos="5562600" algn="l"/>
              </a:tabLst>
            </a:pPr>
            <a:r>
              <a:rPr lang="en-US" sz="2000" dirty="0"/>
              <a:t>Disassembly report	EDMS </a:t>
            </a:r>
            <a:r>
              <a:rPr lang="fr-CH" u="sng" dirty="0">
                <a:solidFill>
                  <a:srgbClr val="1F497D"/>
                </a:solidFill>
                <a:latin typeface="Calibri" panose="020F0502020204030204" pitchFamily="34" charset="0"/>
                <a:ea typeface="Calibri" panose="020F0502020204030204" pitchFamily="34" charset="0"/>
                <a:hlinkClick r:id="rId3"/>
              </a:rPr>
              <a:t>2422353</a:t>
            </a:r>
            <a:r>
              <a:rPr lang="fr-CH" u="sng" dirty="0">
                <a:solidFill>
                  <a:srgbClr val="1F497D"/>
                </a:solidFill>
                <a:latin typeface="Calibri" panose="020F0502020204030204" pitchFamily="34" charset="0"/>
                <a:ea typeface="Calibri" panose="020F0502020204030204" pitchFamily="34" charset="0"/>
              </a:rPr>
              <a:t> </a:t>
            </a:r>
          </a:p>
          <a:p>
            <a:pPr marL="666750" lvl="1" indent="-266700">
              <a:tabLst>
                <a:tab pos="4752975" algn="l"/>
                <a:tab pos="5562600" algn="l"/>
              </a:tabLst>
            </a:pPr>
            <a:r>
              <a:rPr lang="fr-CH" sz="2000" dirty="0"/>
              <a:t>MTF	</a:t>
            </a:r>
            <a:r>
              <a:rPr lang="fr-CH" sz="1800" u="sng" dirty="0">
                <a:solidFill>
                  <a:srgbClr val="1F497D"/>
                </a:solidFill>
                <a:effectLst/>
                <a:latin typeface="Calibri" panose="020F0502020204030204" pitchFamily="34" charset="0"/>
                <a:ea typeface="Calibri" panose="020F0502020204030204" pitchFamily="34" charset="0"/>
                <a:hlinkClick r:id="rId4"/>
              </a:rPr>
              <a:t>HCLMQXFBT01-CR000001</a:t>
            </a:r>
            <a:r>
              <a:rPr lang="fr-CH" sz="2000" dirty="0"/>
              <a:t>	 </a:t>
            </a:r>
            <a:endParaRPr lang="en-US" sz="2000" dirty="0"/>
          </a:p>
          <a:p>
            <a:pPr marL="266700" indent="-266700">
              <a:tabLst>
                <a:tab pos="4752975" algn="l"/>
                <a:tab pos="5562600" algn="l"/>
              </a:tabLst>
            </a:pPr>
            <a:r>
              <a:rPr lang="en-US" b="1" u="sng" dirty="0"/>
              <a:t>LMQXFBT02:</a:t>
            </a:r>
          </a:p>
          <a:p>
            <a:pPr marL="666750" lvl="1" indent="-266700">
              <a:tabLst>
                <a:tab pos="4752975" algn="l"/>
                <a:tab pos="5562600" algn="l"/>
              </a:tabLst>
            </a:pPr>
            <a:r>
              <a:rPr lang="en-US" sz="2000" dirty="0"/>
              <a:t>MIP	EDMS </a:t>
            </a:r>
            <a:r>
              <a:rPr lang="en-US" sz="2000" dirty="0">
                <a:hlinkClick r:id="rId5"/>
              </a:rPr>
              <a:t>2524279</a:t>
            </a:r>
            <a:endParaRPr lang="en-US" sz="2000" dirty="0">
              <a:solidFill>
                <a:srgbClr val="1F497D"/>
              </a:solidFill>
              <a:effectLst/>
              <a:latin typeface="Calibri" panose="020F0502020204030204" pitchFamily="34" charset="0"/>
              <a:ea typeface="Calibri" panose="020F0502020204030204" pitchFamily="34" charset="0"/>
            </a:endParaRPr>
          </a:p>
          <a:p>
            <a:pPr marL="666750" lvl="1" indent="-266700">
              <a:tabLst>
                <a:tab pos="4752975" algn="l"/>
                <a:tab pos="5562600" algn="l"/>
              </a:tabLst>
            </a:pPr>
            <a:r>
              <a:rPr lang="en-US" sz="2000" dirty="0"/>
              <a:t>Disassembly report	EDMS </a:t>
            </a:r>
            <a:r>
              <a:rPr lang="fr-CH" u="sng" dirty="0">
                <a:solidFill>
                  <a:srgbClr val="1F497D"/>
                </a:solidFill>
                <a:latin typeface="Calibri" panose="020F0502020204030204" pitchFamily="34" charset="0"/>
                <a:ea typeface="Calibri" panose="020F0502020204030204" pitchFamily="34" charset="0"/>
                <a:hlinkClick r:id="rId6"/>
              </a:rPr>
              <a:t>2719687</a:t>
            </a:r>
            <a:r>
              <a:rPr lang="fr-CH" dirty="0">
                <a:solidFill>
                  <a:srgbClr val="1F497D"/>
                </a:solidFill>
                <a:latin typeface="Calibri" panose="020F0502020204030204" pitchFamily="34" charset="0"/>
                <a:ea typeface="Calibri" panose="020F0502020204030204" pitchFamily="34" charset="0"/>
              </a:rPr>
              <a:t> (</a:t>
            </a:r>
            <a:r>
              <a:rPr lang="fr-CH" sz="2000" dirty="0" err="1"/>
              <a:t>ongoing</a:t>
            </a:r>
            <a:r>
              <a:rPr lang="fr-CH" sz="2000" dirty="0"/>
              <a:t>)</a:t>
            </a:r>
          </a:p>
          <a:p>
            <a:pPr marL="666750" lvl="1" indent="-266700">
              <a:tabLst>
                <a:tab pos="4752975" algn="l"/>
                <a:tab pos="5562600" algn="l"/>
              </a:tabLst>
            </a:pPr>
            <a:r>
              <a:rPr lang="fr-CH" sz="2000" dirty="0"/>
              <a:t>MTF	</a:t>
            </a:r>
            <a:r>
              <a:rPr lang="fr-CH" sz="1800" u="sng" dirty="0">
                <a:solidFill>
                  <a:srgbClr val="1F497D"/>
                </a:solidFill>
                <a:latin typeface="Calibri" panose="020F0502020204030204" pitchFamily="34" charset="0"/>
                <a:ea typeface="Calibri" panose="020F0502020204030204" pitchFamily="34" charset="0"/>
                <a:hlinkClick r:id="rId7"/>
              </a:rPr>
              <a:t>HCLMQXFBT01-CR000002</a:t>
            </a:r>
            <a:r>
              <a:rPr lang="fr-CH" sz="2000" dirty="0"/>
              <a:t>	 </a:t>
            </a:r>
            <a:endParaRPr lang="en-US" sz="2000" dirty="0"/>
          </a:p>
          <a:p>
            <a:pPr marL="266700" indent="-266700">
              <a:tabLst>
                <a:tab pos="4752975" algn="l"/>
                <a:tab pos="5562600" algn="l"/>
              </a:tabLst>
            </a:pPr>
            <a:r>
              <a:rPr lang="en-US" b="1" u="sng" dirty="0"/>
              <a:t>LMQXFBT03:</a:t>
            </a:r>
          </a:p>
          <a:p>
            <a:pPr marL="666750" lvl="1" indent="-266700">
              <a:tabLst>
                <a:tab pos="4752975" algn="l"/>
                <a:tab pos="5562600" algn="l"/>
              </a:tabLst>
            </a:pPr>
            <a:r>
              <a:rPr lang="en-US" sz="2000" dirty="0"/>
              <a:t>MIP	EDMS </a:t>
            </a:r>
            <a:r>
              <a:rPr lang="en-US" sz="2000" dirty="0">
                <a:hlinkClick r:id="rId8"/>
              </a:rPr>
              <a:t>2524279</a:t>
            </a:r>
            <a:endParaRPr lang="en-US" sz="2000" dirty="0">
              <a:solidFill>
                <a:srgbClr val="1F497D"/>
              </a:solidFill>
              <a:effectLst/>
              <a:latin typeface="Calibri" panose="020F0502020204030204" pitchFamily="34" charset="0"/>
              <a:ea typeface="Calibri" panose="020F0502020204030204" pitchFamily="34" charset="0"/>
            </a:endParaRPr>
          </a:p>
          <a:p>
            <a:pPr marL="666750" lvl="1" indent="-266700">
              <a:tabLst>
                <a:tab pos="4752975" algn="l"/>
                <a:tab pos="5562600" algn="l"/>
              </a:tabLst>
            </a:pPr>
            <a:r>
              <a:rPr lang="en-US" sz="2000" dirty="0"/>
              <a:t>Disassembly report	EDMS </a:t>
            </a:r>
            <a:r>
              <a:rPr lang="fr-CH" u="sng" dirty="0">
                <a:solidFill>
                  <a:srgbClr val="1F497D"/>
                </a:solidFill>
                <a:latin typeface="Calibri" panose="020F0502020204030204" pitchFamily="34" charset="0"/>
                <a:ea typeface="Calibri" panose="020F0502020204030204" pitchFamily="34" charset="0"/>
                <a:hlinkClick r:id="rId9"/>
              </a:rPr>
              <a:t>2620240</a:t>
            </a:r>
            <a:endParaRPr lang="fr-CH" u="sng" dirty="0">
              <a:solidFill>
                <a:srgbClr val="1F497D"/>
              </a:solidFill>
              <a:latin typeface="Calibri" panose="020F0502020204030204" pitchFamily="34" charset="0"/>
              <a:ea typeface="Calibri" panose="020F0502020204030204" pitchFamily="34" charset="0"/>
            </a:endParaRPr>
          </a:p>
          <a:p>
            <a:pPr marL="666750" lvl="1" indent="-266700">
              <a:tabLst>
                <a:tab pos="4752975" algn="l"/>
                <a:tab pos="5562600" algn="l"/>
              </a:tabLst>
            </a:pPr>
            <a:r>
              <a:rPr lang="fr-CH" sz="2000" dirty="0"/>
              <a:t>MTF	</a:t>
            </a:r>
            <a:r>
              <a:rPr lang="fr-CH" sz="1800" u="sng" dirty="0">
                <a:solidFill>
                  <a:srgbClr val="1F497D"/>
                </a:solidFill>
                <a:latin typeface="Calibri" panose="020F0502020204030204" pitchFamily="34" charset="0"/>
                <a:ea typeface="Calibri" panose="020F0502020204030204" pitchFamily="34" charset="0"/>
                <a:hlinkClick r:id="rId10"/>
              </a:rPr>
              <a:t>HCLMQXFBT01-CR000003</a:t>
            </a:r>
            <a:r>
              <a:rPr lang="fr-CH" sz="2000" dirty="0"/>
              <a:t>	 </a:t>
            </a:r>
            <a:endParaRPr lang="en-US" sz="2000" dirty="0"/>
          </a:p>
          <a:p>
            <a:pPr>
              <a:tabLst>
                <a:tab pos="4752975" algn="l"/>
                <a:tab pos="5562600" algn="l"/>
              </a:tabLst>
            </a:pPr>
            <a:endParaRPr lang="en-US" sz="2000" dirty="0"/>
          </a:p>
          <a:p>
            <a:pPr>
              <a:tabLst>
                <a:tab pos="2867025" algn="l"/>
                <a:tab pos="5562600" algn="l"/>
              </a:tabLst>
            </a:pPr>
            <a:endParaRPr lang="en-US" sz="2000" dirty="0"/>
          </a:p>
        </p:txBody>
      </p:sp>
      <p:pic>
        <p:nvPicPr>
          <p:cNvPr id="3" name="Picture 2">
            <a:extLst>
              <a:ext uri="{FF2B5EF4-FFF2-40B4-BE49-F238E27FC236}">
                <a16:creationId xmlns:a16="http://schemas.microsoft.com/office/drawing/2014/main" id="{6B278D1A-ED1E-40D5-944C-46226ECAED63}"/>
              </a:ext>
            </a:extLst>
          </p:cNvPr>
          <p:cNvPicPr>
            <a:picLocks noChangeAspect="1"/>
          </p:cNvPicPr>
          <p:nvPr/>
        </p:nvPicPr>
        <p:blipFill rotWithShape="1">
          <a:blip r:embed="rId11"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67549" y="4869160"/>
            <a:ext cx="8712968" cy="1562257"/>
          </a:xfrm>
          <a:prstGeom prst="rect">
            <a:avLst/>
          </a:prstGeom>
        </p:spPr>
      </p:pic>
    </p:spTree>
    <p:extLst>
      <p:ext uri="{BB962C8B-B14F-4D97-AF65-F5344CB8AC3E}">
        <p14:creationId xmlns:p14="http://schemas.microsoft.com/office/powerpoint/2010/main" val="175314322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Props1.xml><?xml version="1.0" encoding="utf-8"?>
<ds:datastoreItem xmlns:ds="http://schemas.openxmlformats.org/officeDocument/2006/customXml" ds:itemID="{914AC18B-468A-4F34-A4C5-8812B2AEB416}">
  <ds:schemaRefs>
    <ds:schemaRef ds:uri="http://schemas.microsoft.com/sharepoint/v3/contenttype/forms"/>
  </ds:schemaRefs>
</ds:datastoreItem>
</file>

<file path=customXml/itemProps2.xml><?xml version="1.0" encoding="utf-8"?>
<ds:datastoreItem xmlns:ds="http://schemas.openxmlformats.org/officeDocument/2006/customXml" ds:itemID="{57D8D739-28B2-4183-A203-183B1EE64D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8A1618-99FF-464E-A2B8-A046B0EABBF0}">
  <ds:schemaRefs>
    <ds:schemaRef ds:uri="http://www.w3.org/XML/1998/namespace"/>
    <ds:schemaRef ds:uri="http://purl.org/dc/term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dcmitype/"/>
    <ds:schemaRef ds:uri="8946e33d-fd2f-4ae4-8ee9-d90c129cdf9e"/>
  </ds:schemaRefs>
</ds:datastoreItem>
</file>

<file path=docProps/app.xml><?xml version="1.0" encoding="utf-8"?>
<Properties xmlns="http://schemas.openxmlformats.org/officeDocument/2006/extended-properties" xmlns:vt="http://schemas.openxmlformats.org/officeDocument/2006/docPropsVTypes">
  <TotalTime>20000</TotalTime>
  <Words>3779</Words>
  <Application>Microsoft Office PowerPoint</Application>
  <PresentationFormat>On-screen Show (4:3)</PresentationFormat>
  <Paragraphs>465</Paragraphs>
  <Slides>35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Cambria Math</vt:lpstr>
      <vt:lpstr>Symbol</vt:lpstr>
      <vt:lpstr>Wingdings</vt:lpstr>
      <vt:lpstr>Thème Office</vt:lpstr>
      <vt:lpstr>Improvement in cold mass assembly</vt:lpstr>
      <vt:lpstr>Outline</vt:lpstr>
      <vt:lpstr>HL-LHC Cold Masses</vt:lpstr>
      <vt:lpstr>Link between the magnets and the envelope LHC MQM/MQY vs HL-LHC</vt:lpstr>
      <vt:lpstr>The LMQXFBT cold mass to test stand-alone MQXFB magnets</vt:lpstr>
      <vt:lpstr>Observations during LMQXFBT01 disassembly</vt:lpstr>
      <vt:lpstr>Among observations during  LMQXFBT02 &amp; LMQXFBT03 disassembly</vt:lpstr>
      <vt:lpstr>Among observations during  LMQXFBT03 (not cold tested) disassembly</vt:lpstr>
      <vt:lpstr>More information about  LMQXFBT01 to 03 cold masses </vt:lpstr>
      <vt:lpstr>Requirements update after MQXFBP2 cold test</vt:lpstr>
      <vt:lpstr>Determination of the shell developed length</vt:lpstr>
      <vt:lpstr>MQXFB fixed-point</vt:lpstr>
      <vt:lpstr>Outcome of Technical Review of MQXFB Cold Mass</vt:lpstr>
      <vt:lpstr>Implementations on MQXFS7</vt:lpstr>
      <vt:lpstr>Additional QC and improvements  for next cold masses</vt:lpstr>
      <vt:lpstr>Summary</vt:lpstr>
      <vt:lpstr>LMQXFBT04 with MQXFBP3</vt:lpstr>
      <vt:lpstr>Spares slides</vt:lpstr>
      <vt:lpstr>Applicable Documents for HL-LHC cold masses</vt:lpstr>
      <vt:lpstr>LHC CERN IR cold mass assembly principle (MQM and MQY types)</vt:lpstr>
      <vt:lpstr>HL-LHC magnets particularities</vt:lpstr>
      <vt:lpstr>Assembly procedure 1/2</vt:lpstr>
      <vt:lpstr>Assembly procedure 2/2</vt:lpstr>
      <vt:lpstr>Shell design</vt:lpstr>
      <vt:lpstr>Shell production improvements</vt:lpstr>
      <vt:lpstr>Fixed point machining procedure (To be used only on already assembled magnets MQXFBP2 and 3)</vt:lpstr>
      <vt:lpstr>PowerPoint Presentation</vt:lpstr>
      <vt:lpstr>Welding over aluminium: a potential issue?</vt:lpstr>
      <vt:lpstr> Radiographic Testing Report  over the first sample (EDMS 1460432)</vt:lpstr>
      <vt:lpstr>Tack blocks and backing strips installation</vt:lpstr>
      <vt:lpstr>Shell adjustment milling machine</vt:lpstr>
      <vt:lpstr>New dev. lengths implemented on LMBRDP02    (D2 prototype)</vt:lpstr>
      <vt:lpstr>New dev. lengths implemented on LMBRDP02    (D2 prototype)</vt:lpstr>
      <vt:lpstr>Welding shrinkage determination</vt:lpstr>
      <vt:lpstr>Fixed point traction tests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Herve Prin</cp:lastModifiedBy>
  <cp:revision>235</cp:revision>
  <dcterms:created xsi:type="dcterms:W3CDTF">2016-02-12T10:02:27Z</dcterms:created>
  <dcterms:modified xsi:type="dcterms:W3CDTF">2022-04-28T09:07:47Z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