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98" r:id="rId2"/>
    <p:sldId id="310" r:id="rId3"/>
    <p:sldId id="279" r:id="rId4"/>
    <p:sldId id="293" r:id="rId5"/>
    <p:sldId id="302" r:id="rId6"/>
    <p:sldId id="303" r:id="rId7"/>
    <p:sldId id="299" r:id="rId8"/>
    <p:sldId id="294" r:id="rId9"/>
    <p:sldId id="300" r:id="rId10"/>
    <p:sldId id="295" r:id="rId11"/>
    <p:sldId id="296" r:id="rId12"/>
    <p:sldId id="304" r:id="rId13"/>
    <p:sldId id="267" r:id="rId14"/>
    <p:sldId id="268" r:id="rId15"/>
    <p:sldId id="269" r:id="rId16"/>
    <p:sldId id="270" r:id="rId17"/>
    <p:sldId id="285" r:id="rId18"/>
    <p:sldId id="314" r:id="rId19"/>
    <p:sldId id="689" r:id="rId20"/>
    <p:sldId id="306" r:id="rId21"/>
    <p:sldId id="274" r:id="rId22"/>
    <p:sldId id="289" r:id="rId23"/>
    <p:sldId id="259" r:id="rId24"/>
    <p:sldId id="260" r:id="rId25"/>
    <p:sldId id="261" r:id="rId26"/>
    <p:sldId id="690" r:id="rId27"/>
    <p:sldId id="307" r:id="rId28"/>
    <p:sldId id="278" r:id="rId29"/>
    <p:sldId id="694" r:id="rId30"/>
    <p:sldId id="264" r:id="rId31"/>
    <p:sldId id="262" r:id="rId32"/>
    <p:sldId id="692" r:id="rId33"/>
    <p:sldId id="263" r:id="rId34"/>
    <p:sldId id="305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91" autoAdjust="0"/>
    <p:restoredTop sz="94652"/>
  </p:normalViewPr>
  <p:slideViewPr>
    <p:cSldViewPr snapToGrid="0">
      <p:cViewPr varScale="1">
        <p:scale>
          <a:sx n="128" d="100"/>
          <a:sy n="128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C88F4-C6B7-534F-856F-E5C6CF2D7E16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0EE1A-3F76-6344-83F8-7FC9921A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7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600 A leads can accommodate up to 1.6 kA peak (quench or control cryogenics) and 1.5 kA steady state.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0EE1A-3F76-6344-83F8-7FC9921AFEF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70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Non-standard test but with EPC present, test plan approved and simulations (validated with measurements).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0EE1A-3F76-6344-83F8-7FC9921AFEF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99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coils show the same degradation as Coil 1 (green) . </a:t>
            </a:r>
            <a:r>
              <a:rPr lang="en-US" dirty="0" err="1"/>
              <a:t>Numering</a:t>
            </a:r>
            <a:r>
              <a:rPr lang="en-US" dirty="0"/>
              <a:t> convention for taps: coil / layer / 1 = connection side 2 = non-connection side , numerical order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0EE1A-3F76-6344-83F8-7FC9921AFEF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14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90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7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91537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1350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036822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281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05312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95583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98766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6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58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085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74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81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24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36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86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57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8537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6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4536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E132142-1528-43D1-9650-93BE8854C290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2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emf"/><Relationship Id="rId4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2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1.png"/><Relationship Id="rId5" Type="http://schemas.openxmlformats.org/officeDocument/2006/relationships/image" Target="../media/image26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5.png"/><Relationship Id="rId7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5.png"/><Relationship Id="rId7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05" y="1999960"/>
            <a:ext cx="11376025" cy="2852737"/>
          </a:xfrm>
        </p:spPr>
        <p:txBody>
          <a:bodyPr/>
          <a:lstStyle/>
          <a:p>
            <a:r>
              <a:rPr lang="en-US" sz="4400" dirty="0"/>
              <a:t>Report on Ongoing Actions for MQXFB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New test and measurement techniques</a:t>
            </a:r>
            <a:br>
              <a:rPr lang="en-US" dirty="0"/>
            </a:br>
            <a:br>
              <a:rPr lang="en-US" dirty="0"/>
            </a:br>
            <a:r>
              <a:rPr lang="en-US" sz="2400" b="0" dirty="0"/>
              <a:t>S. </a:t>
            </a:r>
            <a:r>
              <a:rPr lang="en-US" sz="2400" b="0" dirty="0" err="1"/>
              <a:t>Russenschuck</a:t>
            </a:r>
            <a:r>
              <a:rPr lang="en-US" sz="2400" b="0" dirty="0"/>
              <a:t>, F. </a:t>
            </a:r>
            <a:r>
              <a:rPr lang="en-US" sz="2400" b="0" dirty="0" err="1"/>
              <a:t>Mangiarotti</a:t>
            </a:r>
            <a:r>
              <a:rPr lang="en-US" sz="2400" b="0" dirty="0"/>
              <a:t>, G. </a:t>
            </a:r>
            <a:r>
              <a:rPr lang="en-US" sz="2400" b="0" dirty="0" err="1"/>
              <a:t>Willering</a:t>
            </a:r>
            <a:r>
              <a:rPr lang="en-US" sz="2400" b="0" dirty="0"/>
              <a:t> </a:t>
            </a:r>
            <a:br>
              <a:rPr lang="en-US" sz="2400" b="0" dirty="0"/>
            </a:br>
            <a:r>
              <a:rPr lang="en-US" sz="2400" b="0" dirty="0"/>
              <a:t>with the contribution of (at least) 32 staff from TM, MSC, TE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3953442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443" y="161624"/>
            <a:ext cx="6863832" cy="1065742"/>
          </a:xfrm>
        </p:spPr>
        <p:txBody>
          <a:bodyPr/>
          <a:lstStyle/>
          <a:p>
            <a:r>
              <a:rPr lang="en-US" sz="2800" dirty="0"/>
              <a:t>Quench location 1.A – Voltage signals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675" y="900000"/>
            <a:ext cx="6864888" cy="52879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C2EA-1762-4699-BCCE-DD8BC680706A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829067" y="1227366"/>
            <a:ext cx="3619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Quench starts between 3127-3118 (pole turn center)</a:t>
            </a:r>
          </a:p>
          <a:p>
            <a:endParaRPr lang="en-US" dirty="0"/>
          </a:p>
          <a:p>
            <a:r>
              <a:rPr lang="en-US" dirty="0"/>
              <a:t>After ~13 </a:t>
            </a:r>
            <a:r>
              <a:rPr lang="en-US" dirty="0" err="1"/>
              <a:t>ms</a:t>
            </a:r>
            <a:r>
              <a:rPr lang="en-US" dirty="0"/>
              <a:t> it propagates </a:t>
            </a:r>
            <a:r>
              <a:rPr lang="en-US" dirty="0">
                <a:solidFill>
                  <a:srgbClr val="FF0000"/>
                </a:solidFill>
              </a:rPr>
              <a:t>transversally</a:t>
            </a:r>
            <a:r>
              <a:rPr lang="en-US" dirty="0"/>
              <a:t> to 3113-3126</a:t>
            </a:r>
          </a:p>
          <a:p>
            <a:endParaRPr lang="en-US" dirty="0"/>
          </a:p>
          <a:p>
            <a:r>
              <a:rPr lang="en-US" b="1" dirty="0"/>
              <a:t>Quench does not reach longitudinally neighboring segments (3126-3127 and 3118-3212)</a:t>
            </a:r>
          </a:p>
          <a:p>
            <a:endParaRPr lang="en-US" dirty="0"/>
          </a:p>
          <a:p>
            <a:r>
              <a:rPr lang="en-US" dirty="0"/>
              <a:t>QPV: ~15 m/s at 15 kA, 1.9 K</a:t>
            </a:r>
            <a:endParaRPr lang="en-GB" dirty="0"/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H="1">
            <a:off x="5155682" y="1583275"/>
            <a:ext cx="2478495" cy="314767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37269" y="6543888"/>
            <a:ext cx="3606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1.9 K, 20 A/s VI, 15.16 kA. File: a011, CD2.</a:t>
            </a:r>
            <a:endParaRPr lang="en-GB" sz="1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A480287-EAE2-ED4E-ACEB-581A0AF53FD5}"/>
              </a:ext>
            </a:extLst>
          </p:cNvPr>
          <p:cNvGrpSpPr/>
          <p:nvPr/>
        </p:nvGrpSpPr>
        <p:grpSpPr>
          <a:xfrm>
            <a:off x="2033035" y="2348701"/>
            <a:ext cx="2911105" cy="2017985"/>
            <a:chOff x="2033035" y="2348702"/>
            <a:chExt cx="2581835" cy="167527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1363" r="48342"/>
            <a:stretch/>
          </p:blipFill>
          <p:spPr>
            <a:xfrm>
              <a:off x="2033035" y="2348702"/>
              <a:ext cx="2581835" cy="1675270"/>
            </a:xfrm>
            <a:prstGeom prst="rect">
              <a:avLst/>
            </a:prstGeom>
          </p:spPr>
        </p:pic>
        <p:sp>
          <p:nvSpPr>
            <p:cNvPr id="12" name="Explosion 1 11"/>
            <p:cNvSpPr/>
            <p:nvPr/>
          </p:nvSpPr>
          <p:spPr>
            <a:xfrm>
              <a:off x="3715151" y="2978518"/>
              <a:ext cx="340822" cy="207818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3E59D2-2717-9343-BC6A-D795E8389423}"/>
              </a:ext>
            </a:extLst>
          </p:cNvPr>
          <p:cNvCxnSpPr>
            <a:cxnSpLocks/>
          </p:cNvCxnSpPr>
          <p:nvPr/>
        </p:nvCxnSpPr>
        <p:spPr>
          <a:xfrm flipH="1">
            <a:off x="5903505" y="3019647"/>
            <a:ext cx="1829869" cy="208541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F96190F-CB43-B143-A608-17FDC6B96063}"/>
              </a:ext>
            </a:extLst>
          </p:cNvPr>
          <p:cNvSpPr txBox="1"/>
          <p:nvPr/>
        </p:nvSpPr>
        <p:spPr>
          <a:xfrm>
            <a:off x="6323828" y="3327888"/>
            <a:ext cx="2516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</a:t>
            </a:r>
            <a:r>
              <a:rPr lang="en-US" baseline="-250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5162CA-A704-EF44-86C9-71017D8BDFD3}"/>
              </a:ext>
            </a:extLst>
          </p:cNvPr>
          <p:cNvSpPr txBox="1"/>
          <p:nvPr/>
        </p:nvSpPr>
        <p:spPr>
          <a:xfrm>
            <a:off x="3929677" y="3529281"/>
            <a:ext cx="2516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</a:t>
            </a:r>
            <a:r>
              <a:rPr lang="en-US" baseline="-25000" dirty="0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EC4C96-8ABD-EE4F-8492-9E897B581C9F}"/>
              </a:ext>
            </a:extLst>
          </p:cNvPr>
          <p:cNvSpPr txBox="1"/>
          <p:nvPr/>
        </p:nvSpPr>
        <p:spPr>
          <a:xfrm>
            <a:off x="3995985" y="2652406"/>
            <a:ext cx="2516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</a:t>
            </a:r>
            <a:r>
              <a:rPr lang="en-US" baseline="-25000" dirty="0"/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94C073-2757-7A48-AEDF-339D47EA71A5}"/>
              </a:ext>
            </a:extLst>
          </p:cNvPr>
          <p:cNvSpPr txBox="1"/>
          <p:nvPr/>
        </p:nvSpPr>
        <p:spPr>
          <a:xfrm>
            <a:off x="6101938" y="1735675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ED0025-4901-5745-A561-416566A846A4}"/>
              </a:ext>
            </a:extLst>
          </p:cNvPr>
          <p:cNvSpPr txBox="1"/>
          <p:nvPr/>
        </p:nvSpPr>
        <p:spPr>
          <a:xfrm>
            <a:off x="6269093" y="4054825"/>
            <a:ext cx="2516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</a:t>
            </a:r>
            <a:r>
              <a:rPr lang="en-US" baseline="-25000" dirty="0"/>
              <a:t>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3A191B6-C155-394C-AD68-8281F00F70C5}"/>
              </a:ext>
            </a:extLst>
          </p:cNvPr>
          <p:cNvCxnSpPr>
            <a:cxnSpLocks/>
          </p:cNvCxnSpPr>
          <p:nvPr/>
        </p:nvCxnSpPr>
        <p:spPr>
          <a:xfrm>
            <a:off x="3571076" y="3327888"/>
            <a:ext cx="671158" cy="772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C2E75F6-9B95-E246-A20D-934B561B604F}"/>
              </a:ext>
            </a:extLst>
          </p:cNvPr>
          <p:cNvCxnSpPr>
            <a:cxnSpLocks/>
          </p:cNvCxnSpPr>
          <p:nvPr/>
        </p:nvCxnSpPr>
        <p:spPr>
          <a:xfrm>
            <a:off x="3944295" y="2955581"/>
            <a:ext cx="29793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58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003" y="900001"/>
            <a:ext cx="4842482" cy="4288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4555" y="165570"/>
            <a:ext cx="9284930" cy="1065742"/>
          </a:xfrm>
        </p:spPr>
        <p:txBody>
          <a:bodyPr/>
          <a:lstStyle/>
          <a:p>
            <a:r>
              <a:rPr lang="en-US" sz="2800" dirty="0"/>
              <a:t>Ramp rate and temperature dependence</a:t>
            </a:r>
            <a:endParaRPr lang="en-GB" sz="2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91933" y="5307575"/>
            <a:ext cx="10170174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fr-FR"/>
            </a:defPPr>
          </a:lstStyle>
          <a:p>
            <a:r>
              <a:rPr lang="en-US" dirty="0"/>
              <a:t>Normal temperature dependence in both magnets, -&gt; not mechanically limited. Ramp rate dependence for BP1: insufficient data. For BP2, low RR at 4.5 K may hint at non-homogeneous defect. Ongoing R&amp;D: Special test foreseen on a SMC with artificially degraded conductor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DAB925-7971-BE4A-B34F-4362AA96D33C}"/>
              </a:ext>
            </a:extLst>
          </p:cNvPr>
          <p:cNvGrpSpPr/>
          <p:nvPr/>
        </p:nvGrpSpPr>
        <p:grpSpPr>
          <a:xfrm>
            <a:off x="816000" y="899998"/>
            <a:ext cx="4376919" cy="4288690"/>
            <a:chOff x="816000" y="899998"/>
            <a:chExt cx="5061003" cy="49870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00" y="899998"/>
              <a:ext cx="5061003" cy="498707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067265" y="2490651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72134" y="261089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0145" y="247239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62396" y="2057148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09470" y="1788271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38753" y="1853653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36908" y="2221522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2.A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252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Take home message – performance characterization (ramp rates, quench propagation)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5" y="1797143"/>
            <a:ext cx="11376024" cy="4608512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The magnets show almost no training; they reach a current limit at the first or second quench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The current limit did not change after one thermal cycle (as opposed to the 11 T where it got worse after successive thermal cycles (degradation versus limitation)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Temperature dependence is normal – conductor limitation, no mechanical limitation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Quench propagation velocity: similar to other (not limited) short models – indicates local conductor degradation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AC3CC-DA3D-7D4C-BEF0-5C0AAF4EF3D3}"/>
              </a:ext>
            </a:extLst>
          </p:cNvPr>
          <p:cNvSpPr txBox="1">
            <a:spLocks/>
          </p:cNvSpPr>
          <p:nvPr/>
        </p:nvSpPr>
        <p:spPr>
          <a:xfrm>
            <a:off x="407985" y="5025431"/>
            <a:ext cx="11376026" cy="1500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/>
              <a:t>More information on these techniques here: https://</a:t>
            </a:r>
            <a:r>
              <a:rPr lang="en-US" b="0" i="1" dirty="0" err="1"/>
              <a:t>indico.cern.ch</a:t>
            </a:r>
            <a:r>
              <a:rPr lang="en-US" b="0" i="1" dirty="0"/>
              <a:t>/event/820811/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873156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548BE-7D24-409D-8402-02E0D7C65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74446"/>
            <a:ext cx="11376025" cy="1065742"/>
          </a:xfrm>
        </p:spPr>
        <p:txBody>
          <a:bodyPr/>
          <a:lstStyle/>
          <a:p>
            <a:r>
              <a:rPr lang="nl-NL" sz="2800" dirty="0" err="1"/>
              <a:t>Quench</a:t>
            </a:r>
            <a:r>
              <a:rPr lang="nl-NL" sz="2800" dirty="0"/>
              <a:t> </a:t>
            </a:r>
            <a:r>
              <a:rPr lang="nl-NL" sz="2800" dirty="0" err="1"/>
              <a:t>Antenna</a:t>
            </a:r>
            <a:r>
              <a:rPr lang="nl-NL" sz="2800" dirty="0"/>
              <a:t> (B2 </a:t>
            </a:r>
            <a:r>
              <a:rPr lang="nl-NL" sz="2800" dirty="0" err="1"/>
              <a:t>sensitive</a:t>
            </a:r>
            <a:r>
              <a:rPr lang="nl-NL" sz="2800" dirty="0"/>
              <a:t>)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B5FDA-92E9-4E79-A35A-00ABE9ADF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 descr="A close up of a car&#10;&#10;Description automatically generated">
            <a:extLst>
              <a:ext uri="{FF2B5EF4-FFF2-40B4-BE49-F238E27FC236}">
                <a16:creationId xmlns:a16="http://schemas.microsoft.com/office/drawing/2014/main" id="{CF467F6D-699A-4564-8DA2-65F835692A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39" b="14307"/>
          <a:stretch/>
        </p:blipFill>
        <p:spPr>
          <a:xfrm>
            <a:off x="304830" y="931301"/>
            <a:ext cx="3884057" cy="2157221"/>
          </a:xfrm>
          <a:prstGeom prst="rect">
            <a:avLst/>
          </a:prstGeom>
        </p:spPr>
      </p:pic>
      <p:pic>
        <p:nvPicPr>
          <p:cNvPr id="12" name="Picture 11" descr="A group of metal objects&#10;&#10;Description automatically generated">
            <a:extLst>
              <a:ext uri="{FF2B5EF4-FFF2-40B4-BE49-F238E27FC236}">
                <a16:creationId xmlns:a16="http://schemas.microsoft.com/office/drawing/2014/main" id="{C869143C-E260-4383-A291-79035452E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21" y="471686"/>
            <a:ext cx="3915900" cy="52211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61D895-BE2E-4BB5-996B-814E072651DE}"/>
              </a:ext>
            </a:extLst>
          </p:cNvPr>
          <p:cNvSpPr txBox="1"/>
          <p:nvPr/>
        </p:nvSpPr>
        <p:spPr>
          <a:xfrm>
            <a:off x="4271798" y="1028733"/>
            <a:ext cx="32643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6 support tubes of 1.27 meter</a:t>
            </a:r>
          </a:p>
          <a:p>
            <a:endParaRPr lang="nl-NL" sz="1600" dirty="0"/>
          </a:p>
          <a:p>
            <a:r>
              <a:rPr lang="nl-NL" sz="1600" dirty="0"/>
              <a:t>4 </a:t>
            </a:r>
            <a:r>
              <a:rPr lang="nl-NL" sz="1600" dirty="0" err="1"/>
              <a:t>times</a:t>
            </a:r>
            <a:r>
              <a:rPr lang="nl-NL" sz="1600" dirty="0"/>
              <a:t> 11 </a:t>
            </a:r>
            <a:r>
              <a:rPr lang="nl-NL" sz="1600" dirty="0" err="1"/>
              <a:t>PCB’s</a:t>
            </a:r>
            <a:r>
              <a:rPr lang="nl-NL" sz="1600" dirty="0"/>
              <a:t> of 0.6 meter</a:t>
            </a:r>
          </a:p>
          <a:p>
            <a:r>
              <a:rPr lang="nl-NL" sz="1600" dirty="0"/>
              <a:t> </a:t>
            </a:r>
            <a:endParaRPr lang="en-US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6493B2-8FB5-48BF-963A-566360359D1C}"/>
              </a:ext>
            </a:extLst>
          </p:cNvPr>
          <p:cNvCxnSpPr>
            <a:cxnSpLocks/>
          </p:cNvCxnSpPr>
          <p:nvPr/>
        </p:nvCxnSpPr>
        <p:spPr>
          <a:xfrm flipH="1">
            <a:off x="2645287" y="1692166"/>
            <a:ext cx="1626511" cy="10323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FC9A601-F455-4190-AE83-8F8CB5FF5BE5}"/>
              </a:ext>
            </a:extLst>
          </p:cNvPr>
          <p:cNvCxnSpPr>
            <a:cxnSpLocks/>
          </p:cNvCxnSpPr>
          <p:nvPr/>
        </p:nvCxnSpPr>
        <p:spPr>
          <a:xfrm flipH="1">
            <a:off x="3119669" y="1220756"/>
            <a:ext cx="1248139" cy="238865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A3A8222-2371-FC4E-B4C9-6F58CE189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42" y="4420550"/>
            <a:ext cx="7231117" cy="16494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FC58CC-8A6A-8B41-A57E-69D2AB16E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30" y="3082285"/>
            <a:ext cx="6685796" cy="131859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398DB8-CE89-D840-8044-F9710C1E55FC}"/>
              </a:ext>
            </a:extLst>
          </p:cNvPr>
          <p:cNvCxnSpPr>
            <a:cxnSpLocks/>
          </p:cNvCxnSpPr>
          <p:nvPr/>
        </p:nvCxnSpPr>
        <p:spPr>
          <a:xfrm flipH="1">
            <a:off x="4367808" y="3434263"/>
            <a:ext cx="906432" cy="125335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CD88E6-A941-3141-98B5-C05AC9631347}"/>
              </a:ext>
            </a:extLst>
          </p:cNvPr>
          <p:cNvCxnSpPr>
            <a:cxnSpLocks/>
          </p:cNvCxnSpPr>
          <p:nvPr/>
        </p:nvCxnSpPr>
        <p:spPr>
          <a:xfrm>
            <a:off x="1093076" y="4252507"/>
            <a:ext cx="651642" cy="33608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90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28" y="1208868"/>
            <a:ext cx="7818263" cy="42984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754" y="250405"/>
            <a:ext cx="9576840" cy="649595"/>
          </a:xfrm>
        </p:spPr>
        <p:txBody>
          <a:bodyPr/>
          <a:lstStyle/>
          <a:p>
            <a:r>
              <a:rPr lang="en-US" sz="2800" dirty="0"/>
              <a:t>Quench location 1.B – QA signal</a:t>
            </a:r>
            <a:endParaRPr lang="en-GB" sz="2800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C2EA-1762-4699-BCCE-DD8BC680706A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3787"/>
          <a:stretch/>
        </p:blipFill>
        <p:spPr>
          <a:xfrm>
            <a:off x="448843" y="3541869"/>
            <a:ext cx="7310648" cy="23138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69895" y="387136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CF4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21994" y="4738248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CF3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86992" y="2111095"/>
            <a:ext cx="583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QA 5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00113" y="2190703"/>
            <a:ext cx="583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QA 6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003689" y="1312433"/>
            <a:ext cx="36191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Six quenches with different QA position. In each, we observe where the quench starts.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 top: starts in QA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 bottom: starts in CF 4</a:t>
            </a:r>
          </a:p>
          <a:p>
            <a:endParaRPr lang="en-US" dirty="0"/>
          </a:p>
          <a:p>
            <a:r>
              <a:rPr lang="en-US" dirty="0"/>
              <a:t>After ~13 </a:t>
            </a:r>
            <a:r>
              <a:rPr lang="en-US" dirty="0" err="1"/>
              <a:t>ms</a:t>
            </a:r>
            <a:r>
              <a:rPr lang="en-US" dirty="0"/>
              <a:t> we see the transverse quench propagation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083444" y="2190703"/>
            <a:ext cx="3028733" cy="1050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017907" y="2604552"/>
            <a:ext cx="3094272" cy="1672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926193" y="3136583"/>
            <a:ext cx="1155796" cy="734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6989737" y="2499641"/>
            <a:ext cx="1077495" cy="6369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78" y="2952631"/>
            <a:ext cx="2774496" cy="2803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CEAD2F-EF34-FE44-B843-9194A7D456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14" t="25484" r="37101" b="32426"/>
          <a:stretch/>
        </p:blipFill>
        <p:spPr>
          <a:xfrm>
            <a:off x="8347621" y="4477407"/>
            <a:ext cx="3305656" cy="137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96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78676" y="3964964"/>
            <a:ext cx="3679848" cy="1951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884" y="351630"/>
            <a:ext cx="11376025" cy="1065742"/>
          </a:xfrm>
        </p:spPr>
        <p:txBody>
          <a:bodyPr/>
          <a:lstStyle/>
          <a:p>
            <a:r>
              <a:rPr lang="en-US" sz="2800" dirty="0"/>
              <a:t>Quench localization</a:t>
            </a:r>
            <a:endParaRPr lang="en-GB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154309" y="1189041"/>
            <a:ext cx="9883381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en-US" dirty="0"/>
              <a:t>The recurring quench locations are in the inner layer, </a:t>
            </a:r>
            <a:r>
              <a:rPr lang="en-US" dirty="0">
                <a:solidFill>
                  <a:srgbClr val="FF0000"/>
                </a:solidFill>
              </a:rPr>
              <a:t>pole turn</a:t>
            </a:r>
            <a:r>
              <a:rPr lang="en-US" dirty="0"/>
              <a:t>, straight segment, </a:t>
            </a:r>
            <a:r>
              <a:rPr lang="en-US" dirty="0">
                <a:solidFill>
                  <a:srgbClr val="FF0000"/>
                </a:solidFill>
              </a:rPr>
              <a:t>near</a:t>
            </a:r>
            <a:r>
              <a:rPr lang="en-US" dirty="0"/>
              <a:t> the mechanical center. In MQXFBP1 in coil P3, in MQXFBP2 in coil P1. </a:t>
            </a:r>
          </a:p>
          <a:p>
            <a:r>
              <a:rPr lang="en-US" b="1" dirty="0"/>
              <a:t>Longitudinal localization within ±50 mm </a:t>
            </a:r>
            <a:r>
              <a:rPr lang="en-US" dirty="0"/>
              <a:t>from quench antenna data. </a:t>
            </a:r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7883B4-2509-4F4D-8B7C-39203BB820FE}"/>
              </a:ext>
            </a:extLst>
          </p:cNvPr>
          <p:cNvSpPr txBox="1"/>
          <p:nvPr/>
        </p:nvSpPr>
        <p:spPr>
          <a:xfrm>
            <a:off x="5779888" y="5950125"/>
            <a:ext cx="45525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Tomographic and metallographic inspections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6866CF-C9A8-BF4A-89EF-7B659C6F11E9}"/>
              </a:ext>
            </a:extLst>
          </p:cNvPr>
          <p:cNvSpPr txBox="1"/>
          <p:nvPr/>
        </p:nvSpPr>
        <p:spPr>
          <a:xfrm>
            <a:off x="6125374" y="2690795"/>
            <a:ext cx="1351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MQXFBP1:</a:t>
            </a:r>
          </a:p>
          <a:p>
            <a:r>
              <a:rPr lang="en-US" dirty="0"/>
              <a:t>   1.A</a:t>
            </a:r>
          </a:p>
          <a:p>
            <a:r>
              <a:rPr lang="en-US" dirty="0"/>
              <a:t>   1.B</a:t>
            </a:r>
            <a:endParaRPr lang="en-GB" dirty="0"/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6806A617-C916-EF45-B33E-1599196D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3283" y="5625196"/>
            <a:ext cx="681254" cy="365125"/>
          </a:xfrm>
        </p:spPr>
        <p:txBody>
          <a:bodyPr/>
          <a:lstStyle/>
          <a:p>
            <a:fld id="{5306FE62-330A-477E-9E71-626471BEA3C5}" type="slidenum">
              <a:rPr lang="en-GB" smtClean="0"/>
              <a:t>15</a:t>
            </a:fld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9F4DD1-C070-ED42-819C-848CD3702995}"/>
              </a:ext>
            </a:extLst>
          </p:cNvPr>
          <p:cNvGrpSpPr/>
          <p:nvPr/>
        </p:nvGrpSpPr>
        <p:grpSpPr>
          <a:xfrm flipH="1">
            <a:off x="1280934" y="3692394"/>
            <a:ext cx="9447445" cy="2067471"/>
            <a:chOff x="2255197" y="4423548"/>
            <a:chExt cx="9447445" cy="20674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0D93990-98E7-0C49-97EA-401516FA5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5197" y="4423548"/>
              <a:ext cx="9447445" cy="2067471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C1CC2AE-473F-5B4C-9696-27EA4CA31622}"/>
                </a:ext>
              </a:extLst>
            </p:cNvPr>
            <p:cNvSpPr/>
            <p:nvPr/>
          </p:nvSpPr>
          <p:spPr>
            <a:xfrm>
              <a:off x="6961529" y="5696724"/>
              <a:ext cx="165462" cy="165462"/>
            </a:xfrm>
            <a:prstGeom prst="ellipse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30D346E-75B2-B940-9C77-AE09CB18E87A}"/>
                </a:ext>
              </a:extLst>
            </p:cNvPr>
            <p:cNvSpPr/>
            <p:nvPr/>
          </p:nvSpPr>
          <p:spPr>
            <a:xfrm>
              <a:off x="7120957" y="5696724"/>
              <a:ext cx="165462" cy="1654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C0D87BE-E359-3747-B54F-AF05D7526FA9}"/>
                </a:ext>
              </a:extLst>
            </p:cNvPr>
            <p:cNvSpPr/>
            <p:nvPr/>
          </p:nvSpPr>
          <p:spPr>
            <a:xfrm>
              <a:off x="7525783" y="5488146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CFE7D9B-2C8C-1440-B41F-8FA4319E69E7}"/>
                </a:ext>
              </a:extLst>
            </p:cNvPr>
            <p:cNvSpPr/>
            <p:nvPr/>
          </p:nvSpPr>
          <p:spPr>
            <a:xfrm>
              <a:off x="6192101" y="54881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58DD2B5-83B7-B241-B6FD-D56707234F0C}"/>
                </a:ext>
              </a:extLst>
            </p:cNvPr>
            <p:cNvSpPr/>
            <p:nvPr/>
          </p:nvSpPr>
          <p:spPr>
            <a:xfrm>
              <a:off x="6192101" y="5675067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4AD94077-5FD3-AF4A-8EED-54B0543CAB54}"/>
              </a:ext>
            </a:extLst>
          </p:cNvPr>
          <p:cNvSpPr/>
          <p:nvPr/>
        </p:nvSpPr>
        <p:spPr>
          <a:xfrm>
            <a:off x="6224862" y="3344019"/>
            <a:ext cx="165462" cy="165462"/>
          </a:xfrm>
          <a:prstGeom prst="ellipse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F3B9AEA-4A0E-0D47-9761-74BEC3768EEF}"/>
              </a:ext>
            </a:extLst>
          </p:cNvPr>
          <p:cNvSpPr/>
          <p:nvPr/>
        </p:nvSpPr>
        <p:spPr>
          <a:xfrm>
            <a:off x="6224862" y="3061188"/>
            <a:ext cx="165462" cy="1654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19FEBE-1D42-6446-ACE4-B37679707674}"/>
              </a:ext>
            </a:extLst>
          </p:cNvPr>
          <p:cNvSpPr/>
          <p:nvPr/>
        </p:nvSpPr>
        <p:spPr>
          <a:xfrm>
            <a:off x="7706102" y="3061188"/>
            <a:ext cx="165462" cy="165462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6729A9F-9D5E-4B40-B6AA-011D27D763EA}"/>
              </a:ext>
            </a:extLst>
          </p:cNvPr>
          <p:cNvSpPr/>
          <p:nvPr/>
        </p:nvSpPr>
        <p:spPr>
          <a:xfrm>
            <a:off x="7706102" y="3338337"/>
            <a:ext cx="165462" cy="1654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67D1F0-CBD2-EF47-9389-7FC6FF58885A}"/>
              </a:ext>
            </a:extLst>
          </p:cNvPr>
          <p:cNvSpPr/>
          <p:nvPr/>
        </p:nvSpPr>
        <p:spPr>
          <a:xfrm>
            <a:off x="7706102" y="3603453"/>
            <a:ext cx="165462" cy="1654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31DE92-044A-654E-B484-D58DBA21535E}"/>
              </a:ext>
            </a:extLst>
          </p:cNvPr>
          <p:cNvSpPr txBox="1"/>
          <p:nvPr/>
        </p:nvSpPr>
        <p:spPr>
          <a:xfrm>
            <a:off x="7643056" y="2686859"/>
            <a:ext cx="13516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MQXFBP2:</a:t>
            </a:r>
          </a:p>
          <a:p>
            <a:r>
              <a:rPr lang="en-US" dirty="0"/>
              <a:t>   2.A</a:t>
            </a:r>
          </a:p>
          <a:p>
            <a:r>
              <a:rPr lang="en-US" dirty="0"/>
              <a:t>   2.B</a:t>
            </a:r>
          </a:p>
          <a:p>
            <a:r>
              <a:rPr lang="en-US" dirty="0"/>
              <a:t>   2.C</a:t>
            </a:r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E5F685-BCB3-B547-9D1E-CCFC61AF59D7}"/>
              </a:ext>
            </a:extLst>
          </p:cNvPr>
          <p:cNvSpPr txBox="1"/>
          <p:nvPr/>
        </p:nvSpPr>
        <p:spPr>
          <a:xfrm>
            <a:off x="3590893" y="4021154"/>
            <a:ext cx="24514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Mechanical center</a:t>
            </a:r>
            <a:endParaRPr lang="en-GB" sz="20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3A568BE-5964-2540-A0A1-071328FC8750}"/>
              </a:ext>
            </a:extLst>
          </p:cNvPr>
          <p:cNvSpPr txBox="1"/>
          <p:nvPr/>
        </p:nvSpPr>
        <p:spPr>
          <a:xfrm>
            <a:off x="1455037" y="3626591"/>
            <a:ext cx="6652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CS</a:t>
            </a:r>
            <a:endParaRPr lang="en-GB" sz="2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C8E1AD2-43BD-A94D-A1B3-09D5905680CF}"/>
              </a:ext>
            </a:extLst>
          </p:cNvPr>
          <p:cNvSpPr txBox="1"/>
          <p:nvPr/>
        </p:nvSpPr>
        <p:spPr>
          <a:xfrm>
            <a:off x="9223784" y="3877285"/>
            <a:ext cx="8713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NCS</a:t>
            </a:r>
            <a:endParaRPr lang="en-GB" sz="24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646E813-DAF3-ED4D-B549-93DCCB03DAE4}"/>
              </a:ext>
            </a:extLst>
          </p:cNvPr>
          <p:cNvCxnSpPr/>
          <p:nvPr/>
        </p:nvCxnSpPr>
        <p:spPr>
          <a:xfrm>
            <a:off x="5856585" y="5208104"/>
            <a:ext cx="0" cy="7083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017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235" y="271114"/>
            <a:ext cx="9871129" cy="1065742"/>
          </a:xfrm>
        </p:spPr>
        <p:txBody>
          <a:bodyPr/>
          <a:lstStyle/>
          <a:p>
            <a:r>
              <a:rPr lang="en-US" sz="2800" dirty="0"/>
              <a:t>Quench localization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5998999"/>
            <a:ext cx="681254" cy="365125"/>
          </a:xfrm>
        </p:spPr>
        <p:txBody>
          <a:bodyPr/>
          <a:lstStyle/>
          <a:p>
            <a:fld id="{F7B7A0AB-A20D-4D65-961F-042031D54726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927600" y="3617749"/>
            <a:ext cx="482600" cy="1104899"/>
          </a:xfrm>
          <a:prstGeom prst="rect">
            <a:avLst/>
          </a:prstGeom>
          <a:solidFill>
            <a:srgbClr val="00B0F0">
              <a:alpha val="5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410200" y="3617748"/>
            <a:ext cx="482600" cy="1104899"/>
          </a:xfrm>
          <a:prstGeom prst="rect">
            <a:avLst/>
          </a:prstGeom>
          <a:solidFill>
            <a:srgbClr val="FF00FF">
              <a:alpha val="5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75" y="992811"/>
            <a:ext cx="10560050" cy="46450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013472-42E2-2845-A5F2-4CD875B80533}"/>
              </a:ext>
            </a:extLst>
          </p:cNvPr>
          <p:cNvSpPr txBox="1"/>
          <p:nvPr/>
        </p:nvSpPr>
        <p:spPr>
          <a:xfrm>
            <a:off x="9676737" y="3617748"/>
            <a:ext cx="14533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Trim powering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A7F973-0E8F-F14E-8C27-255618066B2A}"/>
              </a:ext>
            </a:extLst>
          </p:cNvPr>
          <p:cNvSpPr txBox="1"/>
          <p:nvPr/>
        </p:nvSpPr>
        <p:spPr>
          <a:xfrm>
            <a:off x="3672566" y="3145025"/>
            <a:ext cx="124040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Layer jump side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B0327B-B294-3843-B6DA-6B075BC9EB56}"/>
              </a:ext>
            </a:extLst>
          </p:cNvPr>
          <p:cNvCxnSpPr/>
          <p:nvPr/>
        </p:nvCxnSpPr>
        <p:spPr>
          <a:xfrm flipV="1">
            <a:off x="5168900" y="4651971"/>
            <a:ext cx="0" cy="1347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C8A610-23B7-8344-A15C-D2FF92104FCC}"/>
              </a:ext>
            </a:extLst>
          </p:cNvPr>
          <p:cNvCxnSpPr/>
          <p:nvPr/>
        </p:nvCxnSpPr>
        <p:spPr>
          <a:xfrm flipV="1">
            <a:off x="5651500" y="4651971"/>
            <a:ext cx="0" cy="1347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F4468B0-0DA7-A849-BBA2-CDC9A82FCFF4}"/>
              </a:ext>
            </a:extLst>
          </p:cNvPr>
          <p:cNvSpPr txBox="1"/>
          <p:nvPr/>
        </p:nvSpPr>
        <p:spPr>
          <a:xfrm>
            <a:off x="6210652" y="5856564"/>
            <a:ext cx="45525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Tomographic and metallographic inspections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3B98EC-D548-CE41-AFD3-0371FBDABC5F}"/>
              </a:ext>
            </a:extLst>
          </p:cNvPr>
          <p:cNvSpPr txBox="1"/>
          <p:nvPr/>
        </p:nvSpPr>
        <p:spPr>
          <a:xfrm>
            <a:off x="9182517" y="321038"/>
            <a:ext cx="1351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MQXFBP1:</a:t>
            </a:r>
          </a:p>
          <a:p>
            <a:r>
              <a:rPr lang="en-US" dirty="0"/>
              <a:t>   1.A</a:t>
            </a:r>
          </a:p>
          <a:p>
            <a:r>
              <a:rPr lang="en-US" dirty="0"/>
              <a:t>   1.B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2D9237F-059F-E343-9252-E3387096A0BB}"/>
              </a:ext>
            </a:extLst>
          </p:cNvPr>
          <p:cNvSpPr/>
          <p:nvPr/>
        </p:nvSpPr>
        <p:spPr>
          <a:xfrm>
            <a:off x="9282005" y="974262"/>
            <a:ext cx="165462" cy="165462"/>
          </a:xfrm>
          <a:prstGeom prst="ellipse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48B3B3A-C9C5-1D4A-94DB-6491273140B4}"/>
              </a:ext>
            </a:extLst>
          </p:cNvPr>
          <p:cNvSpPr/>
          <p:nvPr/>
        </p:nvSpPr>
        <p:spPr>
          <a:xfrm>
            <a:off x="9282005" y="691431"/>
            <a:ext cx="165462" cy="1654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239F07-5BF9-4840-B1B9-294D07D347DE}"/>
              </a:ext>
            </a:extLst>
          </p:cNvPr>
          <p:cNvSpPr/>
          <p:nvPr/>
        </p:nvSpPr>
        <p:spPr>
          <a:xfrm>
            <a:off x="10763245" y="691431"/>
            <a:ext cx="165462" cy="165462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30A6547-CBB6-8A42-B6B3-1C61B8657E7C}"/>
              </a:ext>
            </a:extLst>
          </p:cNvPr>
          <p:cNvSpPr/>
          <p:nvPr/>
        </p:nvSpPr>
        <p:spPr>
          <a:xfrm>
            <a:off x="10763245" y="968580"/>
            <a:ext cx="165462" cy="1654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4E9C573-BEBB-884D-8EA8-CC51084325D3}"/>
              </a:ext>
            </a:extLst>
          </p:cNvPr>
          <p:cNvSpPr/>
          <p:nvPr/>
        </p:nvSpPr>
        <p:spPr>
          <a:xfrm>
            <a:off x="10763245" y="1233696"/>
            <a:ext cx="165462" cy="1654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E94D2C-0071-D74D-8C0C-DFDAF703DB54}"/>
              </a:ext>
            </a:extLst>
          </p:cNvPr>
          <p:cNvSpPr txBox="1"/>
          <p:nvPr/>
        </p:nvSpPr>
        <p:spPr>
          <a:xfrm>
            <a:off x="10700199" y="317102"/>
            <a:ext cx="13516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MQXFBP2:</a:t>
            </a:r>
          </a:p>
          <a:p>
            <a:r>
              <a:rPr lang="en-US" dirty="0"/>
              <a:t>   2.A</a:t>
            </a:r>
          </a:p>
          <a:p>
            <a:r>
              <a:rPr lang="en-US" dirty="0"/>
              <a:t>   2.B</a:t>
            </a:r>
          </a:p>
          <a:p>
            <a:r>
              <a:rPr lang="en-US" dirty="0"/>
              <a:t>   2.C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0F3F6C-B577-044F-A0D0-E323C9E54456}"/>
              </a:ext>
            </a:extLst>
          </p:cNvPr>
          <p:cNvGrpSpPr/>
          <p:nvPr/>
        </p:nvGrpSpPr>
        <p:grpSpPr>
          <a:xfrm>
            <a:off x="396903" y="1697388"/>
            <a:ext cx="1844892" cy="1876545"/>
            <a:chOff x="181229" y="4839806"/>
            <a:chExt cx="1844892" cy="187654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C241714-C34F-8B40-8CBA-927DB52B6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29" y="4839806"/>
              <a:ext cx="1844892" cy="1876545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E4B65DE-0DC6-6547-9F3D-D1B46EE3EC02}"/>
                </a:ext>
              </a:extLst>
            </p:cNvPr>
            <p:cNvSpPr/>
            <p:nvPr/>
          </p:nvSpPr>
          <p:spPr>
            <a:xfrm>
              <a:off x="618308" y="5294812"/>
              <a:ext cx="975360" cy="9753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629CAF77-671E-7243-A4E2-CB7368F6C10E}"/>
              </a:ext>
            </a:extLst>
          </p:cNvPr>
          <p:cNvSpPr/>
          <p:nvPr/>
        </p:nvSpPr>
        <p:spPr>
          <a:xfrm>
            <a:off x="1574211" y="2103692"/>
            <a:ext cx="165462" cy="165462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B29049E-A7B0-BE4B-8806-B9E7A3DCEE4B}"/>
              </a:ext>
            </a:extLst>
          </p:cNvPr>
          <p:cNvSpPr/>
          <p:nvPr/>
        </p:nvSpPr>
        <p:spPr>
          <a:xfrm>
            <a:off x="772051" y="2894972"/>
            <a:ext cx="165462" cy="165462"/>
          </a:xfrm>
          <a:prstGeom prst="ellipse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0DCA3A-DD1A-3344-9342-FE1F34E07364}"/>
              </a:ext>
            </a:extLst>
          </p:cNvPr>
          <p:cNvSpPr/>
          <p:nvPr/>
        </p:nvSpPr>
        <p:spPr>
          <a:xfrm>
            <a:off x="875581" y="3056306"/>
            <a:ext cx="165462" cy="16546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1CE7350-E6DB-194C-8D96-DAD5018012E5}"/>
              </a:ext>
            </a:extLst>
          </p:cNvPr>
          <p:cNvSpPr/>
          <p:nvPr/>
        </p:nvSpPr>
        <p:spPr>
          <a:xfrm>
            <a:off x="931130" y="2996505"/>
            <a:ext cx="165462" cy="1654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4116CD9-49F1-D246-AEE5-CB0CEAEDA7CC}"/>
              </a:ext>
            </a:extLst>
          </p:cNvPr>
          <p:cNvSpPr/>
          <p:nvPr/>
        </p:nvSpPr>
        <p:spPr>
          <a:xfrm>
            <a:off x="753957" y="2227044"/>
            <a:ext cx="165462" cy="1654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424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0266" y="835034"/>
            <a:ext cx="5118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Investigation</a:t>
            </a:r>
            <a:r>
              <a:rPr lang="nl-NL" dirty="0"/>
              <a:t> of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vibrations</a:t>
            </a:r>
            <a:r>
              <a:rPr lang="nl-NL" dirty="0"/>
              <a:t> </a:t>
            </a:r>
            <a:r>
              <a:rPr lang="nl-NL" dirty="0" err="1"/>
              <a:t>picked</a:t>
            </a:r>
            <a:r>
              <a:rPr lang="nl-NL" dirty="0"/>
              <a:t> up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MM </a:t>
            </a:r>
            <a:r>
              <a:rPr lang="nl-NL" dirty="0" err="1"/>
              <a:t>shaft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as a </a:t>
            </a:r>
            <a:r>
              <a:rPr lang="nl-NL" dirty="0" err="1"/>
              <a:t>quench</a:t>
            </a:r>
            <a:r>
              <a:rPr lang="nl-NL" dirty="0"/>
              <a:t> </a:t>
            </a:r>
            <a:r>
              <a:rPr lang="nl-NL" dirty="0" err="1"/>
              <a:t>antenna</a:t>
            </a:r>
            <a:r>
              <a:rPr lang="nl-NL" dirty="0"/>
              <a:t>).</a:t>
            </a:r>
          </a:p>
          <a:p>
            <a:r>
              <a:rPr lang="nl-NL" dirty="0"/>
              <a:t>Training effect: </a:t>
            </a:r>
            <a:r>
              <a:rPr lang="nl-NL" dirty="0" err="1"/>
              <a:t>less</a:t>
            </a:r>
            <a:r>
              <a:rPr lang="nl-NL" dirty="0"/>
              <a:t> </a:t>
            </a:r>
            <a:r>
              <a:rPr lang="nl-NL" dirty="0" err="1"/>
              <a:t>vibrations</a:t>
            </a:r>
            <a:r>
              <a:rPr lang="nl-NL" dirty="0"/>
              <a:t> </a:t>
            </a: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consecutive</a:t>
            </a:r>
            <a:r>
              <a:rPr lang="nl-NL" dirty="0"/>
              <a:t> </a:t>
            </a:r>
            <a:r>
              <a:rPr lang="nl-NL" dirty="0" err="1"/>
              <a:t>ramps</a:t>
            </a:r>
            <a:r>
              <a:rPr lang="nl-NL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56202" y="857714"/>
            <a:ext cx="60186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Vibration</a:t>
            </a:r>
            <a:r>
              <a:rPr lang="nl-NL" dirty="0"/>
              <a:t> analysis </a:t>
            </a:r>
            <a:r>
              <a:rPr lang="nl-NL" dirty="0" err="1"/>
              <a:t>fully</a:t>
            </a:r>
            <a:r>
              <a:rPr lang="nl-NL" dirty="0"/>
              <a:t> </a:t>
            </a:r>
            <a:r>
              <a:rPr lang="nl-NL" dirty="0" err="1"/>
              <a:t>trained</a:t>
            </a:r>
            <a:r>
              <a:rPr lang="nl-NL" dirty="0"/>
              <a:t> </a:t>
            </a:r>
            <a:r>
              <a:rPr lang="nl-NL" dirty="0" err="1"/>
              <a:t>magnet</a:t>
            </a:r>
            <a:endParaRPr lang="nl-NL" dirty="0"/>
          </a:p>
          <a:p>
            <a:r>
              <a:rPr lang="nl-NL" dirty="0" err="1"/>
              <a:t>Highest</a:t>
            </a:r>
            <a:r>
              <a:rPr lang="nl-NL" dirty="0"/>
              <a:t> </a:t>
            </a:r>
            <a:r>
              <a:rPr lang="nl-NL" dirty="0" err="1"/>
              <a:t>activity</a:t>
            </a:r>
            <a:r>
              <a:rPr lang="nl-NL" dirty="0"/>
              <a:t> </a:t>
            </a:r>
            <a:r>
              <a:rPr lang="nl-NL" dirty="0" err="1"/>
              <a:t>seen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QA 5, consistent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quench</a:t>
            </a:r>
            <a:r>
              <a:rPr lang="nl-NL" dirty="0"/>
              <a:t> </a:t>
            </a:r>
            <a:r>
              <a:rPr lang="nl-NL" dirty="0" err="1"/>
              <a:t>locations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magnet</a:t>
            </a:r>
            <a:r>
              <a:rPr lang="nl-NL" dirty="0"/>
              <a:t>.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25676" y="1758961"/>
            <a:ext cx="5679682" cy="3648952"/>
            <a:chOff x="5872259" y="836058"/>
            <a:chExt cx="6366320" cy="4320481"/>
          </a:xfrm>
        </p:grpSpPr>
        <p:pic>
          <p:nvPicPr>
            <p:cNvPr id="9" name="Picture 8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0" r="39140" b="7407"/>
            <a:stretch/>
          </p:blipFill>
          <p:spPr bwMode="auto">
            <a:xfrm>
              <a:off x="9521746" y="836058"/>
              <a:ext cx="2716833" cy="432048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Right Arrow 9"/>
            <p:cNvSpPr/>
            <p:nvPr/>
          </p:nvSpPr>
          <p:spPr>
            <a:xfrm>
              <a:off x="9797068" y="3384653"/>
              <a:ext cx="830889" cy="254887"/>
            </a:xfrm>
            <a:prstGeom prst="rightArrow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9797068" y="2596059"/>
              <a:ext cx="830890" cy="254887"/>
            </a:xfrm>
            <a:prstGeom prst="rightArrow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753214" y="1442072"/>
              <a:ext cx="130175" cy="3416522"/>
            </a:xfrm>
            <a:prstGeom prst="rect">
              <a:avLst/>
            </a:prstGeom>
            <a:solidFill>
              <a:srgbClr val="E8FF8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0759565" y="4096931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759565" y="3702886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0753214" y="2923018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0753214" y="3312331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0753214" y="2525187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0753214" y="2138418"/>
              <a:ext cx="1238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0680252" y="1648140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7</a:t>
              </a:r>
              <a:endParaRPr lang="en-GB" sz="15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73901" y="2175750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6</a:t>
              </a:r>
              <a:endParaRPr lang="en-GB" sz="15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83917" y="2571278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5</a:t>
              </a:r>
              <a:endParaRPr lang="en-GB" sz="15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673901" y="2953105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4</a:t>
              </a:r>
              <a:endParaRPr lang="en-GB" sz="15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80252" y="3342016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3</a:t>
              </a:r>
              <a:endParaRPr lang="en-GB" sz="15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673901" y="3719473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2</a:t>
              </a:r>
              <a:endParaRPr lang="en-GB" sz="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680252" y="4318872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1</a:t>
              </a:r>
              <a:endParaRPr lang="en-GB" sz="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6243961" y="2842409"/>
              <a:ext cx="1117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QA segment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8" name="Picture 27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09" r="26634"/>
            <a:stretch/>
          </p:blipFill>
          <p:spPr bwMode="auto">
            <a:xfrm>
              <a:off x="7138395" y="1648140"/>
              <a:ext cx="2629499" cy="32104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Picture 28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6" r="1620" b="10122"/>
            <a:stretch/>
          </p:blipFill>
          <p:spPr bwMode="auto">
            <a:xfrm>
              <a:off x="5872259" y="1648140"/>
              <a:ext cx="811519" cy="29938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6865883" y="1775650"/>
              <a:ext cx="305197" cy="310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65883" y="2162433"/>
              <a:ext cx="305197" cy="310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65883" y="2549216"/>
              <a:ext cx="305197" cy="310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65883" y="2935999"/>
              <a:ext cx="305197" cy="310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65884" y="3322782"/>
              <a:ext cx="2794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65883" y="4090819"/>
              <a:ext cx="305197" cy="310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65883" y="3706800"/>
              <a:ext cx="2726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155666" y="1420829"/>
              <a:ext cx="2180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# vibrations per kA</a:t>
              </a:r>
              <a:r>
                <a:rPr lang="en-US" baseline="30000" dirty="0"/>
                <a:t>2</a:t>
              </a:r>
              <a:endParaRPr lang="en-GB" dirty="0"/>
            </a:p>
          </p:txBody>
        </p:sp>
      </p:grpSp>
      <p:pic>
        <p:nvPicPr>
          <p:cNvPr id="37" name="Picture 3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86" y="2167822"/>
            <a:ext cx="3606183" cy="30796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195588" y="21678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Signals for QA5</a:t>
            </a:r>
            <a:endParaRPr lang="en-GB" sz="1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7988" y="217953"/>
            <a:ext cx="11376025" cy="1065742"/>
          </a:xfrm>
        </p:spPr>
        <p:txBody>
          <a:bodyPr/>
          <a:lstStyle/>
          <a:p>
            <a:r>
              <a:rPr lang="en-US" sz="2800" dirty="0"/>
              <a:t>Vibration analysis for Fresca2</a:t>
            </a:r>
            <a:endParaRPr lang="en-GB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758838" y="5301831"/>
            <a:ext cx="68734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This type of analysis was not needed in the </a:t>
            </a:r>
            <a:r>
              <a:rPr lang="en-US" dirty="0" err="1"/>
              <a:t>MQXFBPx</a:t>
            </a:r>
            <a:r>
              <a:rPr lang="en-US" dirty="0"/>
              <a:t> because they were not limited mechanically. However, we have this tool at our disposal if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16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B8A7E-BE01-5C47-8D74-4972195B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 descr="A picture containing indoor, desk, cluttered&#10;&#10;Description automatically generated">
            <a:extLst>
              <a:ext uri="{FF2B5EF4-FFF2-40B4-BE49-F238E27FC236}">
                <a16:creationId xmlns:a16="http://schemas.microsoft.com/office/drawing/2014/main" id="{362F2D34-AF00-1544-8465-151E3A05C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60" y="2617078"/>
            <a:ext cx="4272855" cy="3204641"/>
          </a:xfrm>
          <a:prstGeom prst="rect">
            <a:avLst/>
          </a:prstGeom>
        </p:spPr>
      </p:pic>
      <p:pic>
        <p:nvPicPr>
          <p:cNvPr id="13" name="Picture 12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D1BADC7E-61FC-D445-A650-A471F0786C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73" r="5008"/>
          <a:stretch/>
        </p:blipFill>
        <p:spPr>
          <a:xfrm>
            <a:off x="983828" y="2617078"/>
            <a:ext cx="1923318" cy="3204641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2EAB0F1E-3C69-6D4F-8F14-B32FEE6F569A}"/>
              </a:ext>
            </a:extLst>
          </p:cNvPr>
          <p:cNvSpPr/>
          <p:nvPr/>
        </p:nvSpPr>
        <p:spPr>
          <a:xfrm>
            <a:off x="3111167" y="3744125"/>
            <a:ext cx="258372" cy="3249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BFF16234-E969-1F44-8EAF-B2E2778BA9A3}"/>
              </a:ext>
            </a:extLst>
          </p:cNvPr>
          <p:cNvSpPr/>
          <p:nvPr/>
        </p:nvSpPr>
        <p:spPr>
          <a:xfrm>
            <a:off x="8254457" y="3744125"/>
            <a:ext cx="258372" cy="3249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5902A7-F101-3444-83C0-BD0100CAE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17294" y="3017658"/>
            <a:ext cx="3204640" cy="2403481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8EDE70A2-4734-374F-B2C0-D7044964B1DF}"/>
              </a:ext>
            </a:extLst>
          </p:cNvPr>
          <p:cNvSpPr txBox="1">
            <a:spLocks/>
          </p:cNvSpPr>
          <p:nvPr/>
        </p:nvSpPr>
        <p:spPr>
          <a:xfrm>
            <a:off x="926509" y="27101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800"/>
              <a:t>Multipole</a:t>
            </a:r>
            <a:r>
              <a:rPr lang="en-US" sz="2800" dirty="0"/>
              <a:t> Sensitive Quench-A</a:t>
            </a:r>
            <a:r>
              <a:rPr lang="en-GB" sz="2800" dirty="0"/>
              <a:t>n</a:t>
            </a:r>
            <a:r>
              <a:rPr lang="en-CH" sz="2800"/>
              <a:t>tenna</a:t>
            </a:r>
            <a:r>
              <a:rPr lang="en-US" sz="2800" dirty="0"/>
              <a:t> </a:t>
            </a:r>
          </a:p>
          <a:p>
            <a:r>
              <a:rPr lang="en-US" sz="2000" dirty="0"/>
              <a:t>(prototype segment)</a:t>
            </a:r>
            <a:br>
              <a:rPr lang="en-CH"/>
            </a:br>
            <a:endParaRPr lang="en-CH" dirty="0">
              <a:solidFill>
                <a:schemeClr val="accent3"/>
              </a:solidFill>
            </a:endParaRPr>
          </a:p>
        </p:txBody>
      </p:sp>
      <p:pic>
        <p:nvPicPr>
          <p:cNvPr id="14" name="Picture 13" descr="&#10;">
            <a:extLst>
              <a:ext uri="{FF2B5EF4-FFF2-40B4-BE49-F238E27FC236}">
                <a16:creationId xmlns:a16="http://schemas.microsoft.com/office/drawing/2014/main" id="{1431C250-6F7A-E240-823B-4537248BFF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9761" y="352085"/>
            <a:ext cx="2307464" cy="1970029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D4D03E-36A2-D147-BB7E-98F47E2D299C}"/>
              </a:ext>
            </a:extLst>
          </p:cNvPr>
          <p:cNvSpPr txBox="1"/>
          <p:nvPr/>
        </p:nvSpPr>
        <p:spPr>
          <a:xfrm>
            <a:off x="3573560" y="1214118"/>
            <a:ext cx="512202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Clean B3,A3,B4,A4 sensitive through coil design (analogue bucking -&gt; Flex PCB design)</a:t>
            </a:r>
          </a:p>
          <a:p>
            <a:pPr algn="l"/>
            <a:r>
              <a:rPr lang="en-US" dirty="0"/>
              <a:t>Compromise between noise (PC, vibrations </a:t>
            </a:r>
            <a:r>
              <a:rPr lang="en-US" dirty="0" err="1"/>
              <a:t>etc</a:t>
            </a:r>
            <a:r>
              <a:rPr lang="en-US" dirty="0"/>
              <a:t>),  resolution in radial direction, and signal strength.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4AE291-8C00-FE46-B25C-EF62D40CE855}"/>
              </a:ext>
            </a:extLst>
          </p:cNvPr>
          <p:cNvSpPr txBox="1"/>
          <p:nvPr/>
        </p:nvSpPr>
        <p:spPr>
          <a:xfrm>
            <a:off x="1078992" y="5978183"/>
            <a:ext cx="56895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Leroy et al. 1993, </a:t>
            </a:r>
            <a:r>
              <a:rPr lang="en-US" dirty="0" err="1"/>
              <a:t>Ogitsu</a:t>
            </a:r>
            <a:r>
              <a:rPr lang="en-US" dirty="0"/>
              <a:t> et al. 1996, Bossert et al. 2011</a:t>
            </a:r>
          </a:p>
        </p:txBody>
      </p:sp>
    </p:spTree>
    <p:extLst>
      <p:ext uri="{BB962C8B-B14F-4D97-AF65-F5344CB8AC3E}">
        <p14:creationId xmlns:p14="http://schemas.microsoft.com/office/powerpoint/2010/main" val="4206284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w: Down 11">
            <a:extLst>
              <a:ext uri="{FF2B5EF4-FFF2-40B4-BE49-F238E27FC236}">
                <a16:creationId xmlns:a16="http://schemas.microsoft.com/office/drawing/2014/main" id="{561B579B-756B-4286-A9F8-01B2C4BAFE7F}"/>
              </a:ext>
            </a:extLst>
          </p:cNvPr>
          <p:cNvSpPr/>
          <p:nvPr/>
        </p:nvSpPr>
        <p:spPr>
          <a:xfrm rot="12977479">
            <a:off x="5848467" y="2358267"/>
            <a:ext cx="176842" cy="766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E93A172B-FAC5-4EF8-9ACB-41A8ED0B8A54}"/>
              </a:ext>
            </a:extLst>
          </p:cNvPr>
          <p:cNvSpPr/>
          <p:nvPr/>
        </p:nvSpPr>
        <p:spPr>
          <a:xfrm rot="19128037">
            <a:off x="3872926" y="2365945"/>
            <a:ext cx="197989" cy="766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32FD70-14BE-4617-8720-EDAC5CF19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266" y="158537"/>
            <a:ext cx="2770472" cy="20778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646711-FEDC-4458-8539-2B5D461CA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364" y="2245274"/>
            <a:ext cx="2775324" cy="20814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062436-020C-4747-8F95-DFC776B62B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402" r="15788"/>
          <a:stretch/>
        </p:blipFill>
        <p:spPr>
          <a:xfrm>
            <a:off x="8682980" y="1559154"/>
            <a:ext cx="3436883" cy="3282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88314A-F8A0-1845-99C7-D09CCC3F7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1781" y="3441357"/>
            <a:ext cx="3721977" cy="279148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67E2A64-C77E-1D4E-9685-1C8268BCD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767" y="294321"/>
            <a:ext cx="9429695" cy="1065742"/>
          </a:xfrm>
        </p:spPr>
        <p:txBody>
          <a:bodyPr>
            <a:normAutofit/>
          </a:bodyPr>
          <a:lstStyle/>
          <a:p>
            <a:r>
              <a:rPr lang="en-US" sz="2800" dirty="0"/>
              <a:t>Data from quench </a:t>
            </a:r>
            <a:br>
              <a:rPr lang="en-US" sz="2800" dirty="0"/>
            </a:br>
            <a:r>
              <a:rPr lang="en-US" sz="2000" dirty="0"/>
              <a:t>@ 4.5 K, 1 A/s, </a:t>
            </a:r>
            <a:r>
              <a:rPr lang="en-US" sz="2000" dirty="0" err="1"/>
              <a:t>I</a:t>
            </a:r>
            <a:r>
              <a:rPr lang="en-US" sz="2000" baseline="-25000" dirty="0" err="1"/>
              <a:t>quench</a:t>
            </a:r>
            <a:r>
              <a:rPr lang="en-US" sz="2000" dirty="0"/>
              <a:t> = 15455 A, </a:t>
            </a:r>
            <a:br>
              <a:rPr lang="en-US" sz="2000" dirty="0"/>
            </a:br>
            <a:r>
              <a:rPr lang="en-US" sz="2000" dirty="0"/>
              <a:t>trim circuit </a:t>
            </a:r>
            <a:r>
              <a:rPr lang="en-US" sz="2000" dirty="0">
                <a:solidFill>
                  <a:srgbClr val="FF0000"/>
                </a:solidFill>
              </a:rPr>
              <a:t>disconnected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F0D931-08B2-3B48-8CC6-9E1B5A83BB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409" y="1360063"/>
            <a:ext cx="3455766" cy="259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5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91FD4-C0BC-5243-91E8-3A22644C0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75883"/>
            <a:ext cx="11376025" cy="832294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A9F2DD-E2CC-5F4C-B386-F6DDB68F7B3E}"/>
              </a:ext>
            </a:extLst>
          </p:cNvPr>
          <p:cNvSpPr/>
          <p:nvPr/>
        </p:nvSpPr>
        <p:spPr>
          <a:xfrm>
            <a:off x="407988" y="1746867"/>
            <a:ext cx="11131741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MQXFS/P test history and lessons learnt (limitation versus degradation versus defect, homogenous or local)</a:t>
            </a:r>
          </a:p>
          <a:p>
            <a:endParaRPr lang="en-US" sz="2000" dirty="0"/>
          </a:p>
          <a:p>
            <a:r>
              <a:rPr lang="en-US" sz="2000" dirty="0"/>
              <a:t>Software for QA, safety, database, and reporting (Carpenter)</a:t>
            </a:r>
          </a:p>
          <a:p>
            <a:endParaRPr lang="en-US" sz="2000" dirty="0"/>
          </a:p>
          <a:p>
            <a:r>
              <a:rPr lang="en-US" sz="2000" dirty="0"/>
              <a:t>New quench antenna systems to enable longitudinal and </a:t>
            </a:r>
            <a:r>
              <a:rPr lang="en-US" sz="2000" dirty="0" err="1"/>
              <a:t>transveral</a:t>
            </a:r>
            <a:r>
              <a:rPr lang="en-US" sz="2000" dirty="0"/>
              <a:t> quench localization in coils without local voltage taps</a:t>
            </a:r>
          </a:p>
          <a:p>
            <a:endParaRPr lang="en-US" sz="2000" dirty="0"/>
          </a:p>
          <a:p>
            <a:r>
              <a:rPr lang="en-US" sz="2000" dirty="0"/>
              <a:t>Upgraded trim powering for the assessment of coil performance with a short lead time</a:t>
            </a:r>
          </a:p>
          <a:p>
            <a:endParaRPr lang="en-US" sz="2000" dirty="0"/>
          </a:p>
          <a:p>
            <a:r>
              <a:rPr lang="en-US" sz="2000" dirty="0"/>
              <a:t>V-I measurements (pole turn versus full coil)</a:t>
            </a:r>
          </a:p>
          <a:p>
            <a:endParaRPr lang="en-US" sz="2000" dirty="0"/>
          </a:p>
          <a:p>
            <a:r>
              <a:rPr lang="en-GB" sz="2000" dirty="0"/>
              <a:t>Safety issues have been addressed (but not here). Presentation TE-TM 2.05.2022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03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794007"/>
            <a:ext cx="8147433" cy="1065742"/>
          </a:xfrm>
        </p:spPr>
        <p:txBody>
          <a:bodyPr/>
          <a:lstStyle/>
          <a:p>
            <a:r>
              <a:rPr lang="en-US" sz="2800" dirty="0"/>
              <a:t>Take home message – Quench antenna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2485642"/>
            <a:ext cx="11376024" cy="3032289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Standard 4-coil (B2 sensitive – 64 channels) quench antenna effective to localize the </a:t>
            </a:r>
            <a:r>
              <a:rPr lang="en-US" sz="2000" b="0" dirty="0">
                <a:solidFill>
                  <a:srgbClr val="FF0000"/>
                </a:solidFill>
              </a:rPr>
              <a:t>longitudinal</a:t>
            </a:r>
            <a:r>
              <a:rPr lang="en-US" sz="2000" b="0" dirty="0">
                <a:solidFill>
                  <a:schemeClr val="tx1"/>
                </a:solidFill>
              </a:rPr>
              <a:t> quench location within +/- 45 mm for </a:t>
            </a:r>
            <a:r>
              <a:rPr lang="en-US" sz="2000" b="0" dirty="0">
                <a:solidFill>
                  <a:srgbClr val="FF0000"/>
                </a:solidFill>
              </a:rPr>
              <a:t>reproducible</a:t>
            </a:r>
            <a:r>
              <a:rPr lang="en-US" sz="2000" b="0" dirty="0">
                <a:solidFill>
                  <a:schemeClr val="tx1"/>
                </a:solidFill>
              </a:rPr>
              <a:t> quench positions. Also, most probably, effective for recording field changes due to vibrations (in case of structural limitations) 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Multipole quench antenna (with 12 x 600-mm segments = 48 channels) will allow us to localize the quench in the </a:t>
            </a:r>
            <a:r>
              <a:rPr lang="en-US" sz="2000" b="0" dirty="0">
                <a:solidFill>
                  <a:srgbClr val="FF0000"/>
                </a:solidFill>
              </a:rPr>
              <a:t>cross section,</a:t>
            </a:r>
            <a:r>
              <a:rPr lang="en-US" sz="2000" b="0" dirty="0">
                <a:solidFill>
                  <a:schemeClr val="tx1"/>
                </a:solidFill>
              </a:rPr>
              <a:t> in particular for magnets with fewer voltage taps. If needed shorter flex PCB can be retrofitted. </a:t>
            </a:r>
          </a:p>
        </p:txBody>
      </p:sp>
    </p:spTree>
    <p:extLst>
      <p:ext uri="{BB962C8B-B14F-4D97-AF65-F5344CB8AC3E}">
        <p14:creationId xmlns:p14="http://schemas.microsoft.com/office/powerpoint/2010/main" val="1226507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1064" y="267004"/>
            <a:ext cx="11376025" cy="1065742"/>
          </a:xfrm>
        </p:spPr>
        <p:txBody>
          <a:bodyPr/>
          <a:lstStyle/>
          <a:p>
            <a:r>
              <a:rPr lang="en-US" sz="2800" dirty="0"/>
              <a:t>Circuit diagram, trim powering</a:t>
            </a:r>
            <a:endParaRPr lang="en-GB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0" y="818720"/>
            <a:ext cx="6978066" cy="51808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21</a:t>
            </a:fld>
            <a:endParaRPr lang="en-GB" dirty="0"/>
          </a:p>
        </p:txBody>
      </p:sp>
      <p:cxnSp>
        <p:nvCxnSpPr>
          <p:cNvPr id="7" name="Straight Arrow Connector 6"/>
          <p:cNvCxnSpPr>
            <a:stCxn id="8" idx="1"/>
          </p:cNvCxnSpPr>
          <p:nvPr/>
        </p:nvCxnSpPr>
        <p:spPr>
          <a:xfrm flipH="1">
            <a:off x="6096000" y="1332746"/>
            <a:ext cx="2621280" cy="59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717280" y="114808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current leads (20 kA)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17280" y="1765492"/>
            <a:ext cx="3345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Auxiliary current leads (600 A) used for CLIQ in the temporary cold mass configuration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>
            <a:off x="6096000" y="2227157"/>
            <a:ext cx="2621280" cy="20184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8" idx="1"/>
          </p:cNvCxnSpPr>
          <p:nvPr/>
        </p:nvCxnSpPr>
        <p:spPr>
          <a:xfrm flipH="1">
            <a:off x="6638260" y="3157930"/>
            <a:ext cx="2079020" cy="11788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717280" y="2973264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Superconducting CLIQ leads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22" idx="1"/>
          </p:cNvCxnSpPr>
          <p:nvPr/>
        </p:nvCxnSpPr>
        <p:spPr>
          <a:xfrm flipH="1">
            <a:off x="7406640" y="3744518"/>
            <a:ext cx="1332296" cy="953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738936" y="3559852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 to trim down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26" idx="1"/>
          </p:cNvCxnSpPr>
          <p:nvPr/>
        </p:nvCxnSpPr>
        <p:spPr>
          <a:xfrm flipH="1" flipV="1">
            <a:off x="4210393" y="5067444"/>
            <a:ext cx="1800488" cy="978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10881" y="5861347"/>
            <a:ext cx="2728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Trim PC protection diode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1445951" y="4503475"/>
            <a:ext cx="1210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~0.3 V</a:t>
            </a:r>
          </a:p>
          <a:p>
            <a:r>
              <a:rPr lang="en-US" dirty="0"/>
              <a:t>10x 300 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10393" y="4698112"/>
            <a:ext cx="155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~0.6 V, 13 kA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41E379-C7B6-AE4A-BA47-0F882CE67E63}"/>
              </a:ext>
            </a:extLst>
          </p:cNvPr>
          <p:cNvSpPr txBox="1"/>
          <p:nvPr/>
        </p:nvSpPr>
        <p:spPr>
          <a:xfrm>
            <a:off x="8870362" y="4448732"/>
            <a:ext cx="28784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Next step: </a:t>
            </a:r>
            <a:r>
              <a:rPr lang="en-US" dirty="0">
                <a:solidFill>
                  <a:srgbClr val="FF0000"/>
                </a:solidFill>
              </a:rPr>
              <a:t>Double the leads to allow up to 2 kA trim </a:t>
            </a:r>
            <a:r>
              <a:rPr lang="en-US" dirty="0"/>
              <a:t>powering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007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55" y="1145627"/>
            <a:ext cx="3728725" cy="4971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655" y="247570"/>
            <a:ext cx="5688012" cy="566170"/>
          </a:xfrm>
        </p:spPr>
        <p:txBody>
          <a:bodyPr/>
          <a:lstStyle/>
          <a:p>
            <a:r>
              <a:rPr lang="en-US" sz="2800" dirty="0"/>
              <a:t>Initial tests on MQXFS7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526553" y="5757260"/>
            <a:ext cx="681254" cy="365125"/>
          </a:xfrm>
        </p:spPr>
        <p:txBody>
          <a:bodyPr/>
          <a:lstStyle/>
          <a:p>
            <a:fld id="{F7B7A0AB-A20D-4D65-961F-042031D54726}" type="slidenum">
              <a:rPr lang="en-GB" smtClean="0"/>
              <a:t>22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32445" y="1622598"/>
            <a:ext cx="1531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2 kA Trim PC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29568" y="4191689"/>
            <a:ext cx="235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Protection diode</a:t>
            </a:r>
            <a:endParaRPr lang="en-GB" dirty="0"/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 flipH="1">
            <a:off x="2161787" y="1830831"/>
            <a:ext cx="2601833" cy="148362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3207407" y="4006786"/>
            <a:ext cx="1614062" cy="92570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H="1">
            <a:off x="2509116" y="2822016"/>
            <a:ext cx="2312353" cy="155422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51291" y="2880029"/>
            <a:ext cx="2442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DCCT (to measure trim current)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9272E63-CF1F-3A4F-B116-DFC10D3F00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9" r="24767" b="29105"/>
          <a:stretch/>
        </p:blipFill>
        <p:spPr>
          <a:xfrm>
            <a:off x="7398644" y="2399050"/>
            <a:ext cx="4171299" cy="34956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05C772D-9683-5240-B7DC-25DCE59889C3}"/>
              </a:ext>
            </a:extLst>
          </p:cNvPr>
          <p:cNvSpPr txBox="1"/>
          <p:nvPr/>
        </p:nvSpPr>
        <p:spPr>
          <a:xfrm>
            <a:off x="9640032" y="976267"/>
            <a:ext cx="1129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kA Trim PC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43FC75-CC50-3047-835F-E848ABC28EE3}"/>
              </a:ext>
            </a:extLst>
          </p:cNvPr>
          <p:cNvSpPr txBox="1"/>
          <p:nvPr/>
        </p:nvSpPr>
        <p:spPr>
          <a:xfrm>
            <a:off x="7597603" y="837768"/>
            <a:ext cx="1738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kA cables going to the mezzanine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DD9BC03-292E-904D-917C-F5E175BDE865}"/>
              </a:ext>
            </a:extLst>
          </p:cNvPr>
          <p:cNvCxnSpPr>
            <a:cxnSpLocks/>
          </p:cNvCxnSpPr>
          <p:nvPr/>
        </p:nvCxnSpPr>
        <p:spPr>
          <a:xfrm flipH="1">
            <a:off x="8031254" y="1830831"/>
            <a:ext cx="240387" cy="133113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E833CA7-EAA7-C242-839A-700E6458FB41}"/>
              </a:ext>
            </a:extLst>
          </p:cNvPr>
          <p:cNvCxnSpPr>
            <a:cxnSpLocks/>
          </p:cNvCxnSpPr>
          <p:nvPr/>
        </p:nvCxnSpPr>
        <p:spPr>
          <a:xfrm flipH="1">
            <a:off x="8466936" y="1830831"/>
            <a:ext cx="1454830" cy="151416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id="{A40458CB-8B63-9944-9E9A-68968CEE7C96}"/>
              </a:ext>
            </a:extLst>
          </p:cNvPr>
          <p:cNvSpPr txBox="1">
            <a:spLocks/>
          </p:cNvSpPr>
          <p:nvPr/>
        </p:nvSpPr>
        <p:spPr>
          <a:xfrm>
            <a:off x="7597603" y="262423"/>
            <a:ext cx="4248095" cy="5513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Test of MQXFBP2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8378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782" y="1441532"/>
            <a:ext cx="5352752" cy="3822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7103"/>
          <a:stretch/>
        </p:blipFill>
        <p:spPr>
          <a:xfrm>
            <a:off x="8743407" y="1441532"/>
            <a:ext cx="1884133" cy="38225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4372" y="2290439"/>
            <a:ext cx="1378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Nominal current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54372" y="1602738"/>
            <a:ext cx="1396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Ultimate current</a:t>
            </a:r>
            <a:endParaRPr lang="en-GB" sz="1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959632-9E03-E04D-A925-A55A891DCA05}"/>
              </a:ext>
            </a:extLst>
          </p:cNvPr>
          <p:cNvSpPr txBox="1">
            <a:spLocks/>
          </p:cNvSpPr>
          <p:nvPr/>
        </p:nvSpPr>
        <p:spPr>
          <a:xfrm>
            <a:off x="674007" y="37579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Trim powering results</a:t>
            </a:r>
            <a:endParaRPr lang="en-GB" sz="2800" dirty="0"/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AA136B4C-524D-204D-9473-F59F5ADEB5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27" y="1124105"/>
            <a:ext cx="2507466" cy="186165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E351CC2-1FAA-4B4C-92DB-53FEE015F5BB}"/>
              </a:ext>
            </a:extLst>
          </p:cNvPr>
          <p:cNvCxnSpPr/>
          <p:nvPr/>
        </p:nvCxnSpPr>
        <p:spPr>
          <a:xfrm>
            <a:off x="6908800" y="2421966"/>
            <a:ext cx="0" cy="4874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22C4CAEA-0539-5B46-A5D9-6F2A73AD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332" y="9268134"/>
            <a:ext cx="681254" cy="365125"/>
          </a:xfrm>
        </p:spPr>
        <p:txBody>
          <a:bodyPr/>
          <a:lstStyle/>
          <a:p>
            <a:fld id="{5306FE62-330A-477E-9E71-626471BEA3C5}" type="slidenum">
              <a:rPr lang="en-GB" smtClean="0"/>
              <a:t>23</a:t>
            </a:fld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842007-18FD-BD4F-87F6-2312F02893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4"/>
          <a:stretch/>
        </p:blipFill>
        <p:spPr>
          <a:xfrm flipH="1">
            <a:off x="314834" y="5344998"/>
            <a:ext cx="4904322" cy="786661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865F4EDF-8338-F54A-B935-60EE444DAAC4}"/>
              </a:ext>
            </a:extLst>
          </p:cNvPr>
          <p:cNvSpPr/>
          <p:nvPr/>
        </p:nvSpPr>
        <p:spPr>
          <a:xfrm flipH="1">
            <a:off x="2536094" y="5598263"/>
            <a:ext cx="85894" cy="92196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16DBA9-EBBE-B248-BAFE-C86352A8B396}"/>
              </a:ext>
            </a:extLst>
          </p:cNvPr>
          <p:cNvSpPr/>
          <p:nvPr/>
        </p:nvSpPr>
        <p:spPr>
          <a:xfrm flipH="1">
            <a:off x="3228430" y="5598263"/>
            <a:ext cx="85894" cy="9219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FAD6C75-6B2F-9246-9D4C-7C9C3E9A079F}"/>
              </a:ext>
            </a:extLst>
          </p:cNvPr>
          <p:cNvSpPr/>
          <p:nvPr/>
        </p:nvSpPr>
        <p:spPr>
          <a:xfrm flipH="1">
            <a:off x="3228430" y="5702416"/>
            <a:ext cx="85894" cy="9219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8F36714-C540-6947-9FAB-5D0576FF3D14}"/>
              </a:ext>
            </a:extLst>
          </p:cNvPr>
          <p:cNvGrpSpPr/>
          <p:nvPr/>
        </p:nvGrpSpPr>
        <p:grpSpPr>
          <a:xfrm>
            <a:off x="580497" y="3329608"/>
            <a:ext cx="1586234" cy="1674651"/>
            <a:chOff x="750396" y="4369090"/>
            <a:chExt cx="1844892" cy="18765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14217E-EAB3-124A-8270-113951473C22}"/>
                </a:ext>
              </a:extLst>
            </p:cNvPr>
            <p:cNvGrpSpPr/>
            <p:nvPr/>
          </p:nvGrpSpPr>
          <p:grpSpPr>
            <a:xfrm>
              <a:off x="750396" y="4369090"/>
              <a:ext cx="1844892" cy="1876545"/>
              <a:chOff x="181229" y="4839806"/>
              <a:chExt cx="1844892" cy="1876545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CA9B7D1-069D-004B-B56A-6F98BFB5A7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29" y="4839806"/>
                <a:ext cx="1844892" cy="1876545"/>
              </a:xfrm>
              <a:prstGeom prst="rect">
                <a:avLst/>
              </a:prstGeom>
            </p:spPr>
          </p:pic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3B654CFA-7DED-CD4E-8C36-39ADD8C02AA6}"/>
                  </a:ext>
                </a:extLst>
              </p:cNvPr>
              <p:cNvSpPr/>
              <p:nvPr/>
            </p:nvSpPr>
            <p:spPr>
              <a:xfrm>
                <a:off x="618308" y="5294812"/>
                <a:ext cx="975360" cy="9753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EAECDB3-E132-074E-9190-80597D7E5053}"/>
                </a:ext>
              </a:extLst>
            </p:cNvPr>
            <p:cNvSpPr/>
            <p:nvPr/>
          </p:nvSpPr>
          <p:spPr>
            <a:xfrm>
              <a:off x="1927704" y="4775394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B1391BB-8CAE-8A40-A96C-FA835404F358}"/>
                </a:ext>
              </a:extLst>
            </p:cNvPr>
            <p:cNvSpPr/>
            <p:nvPr/>
          </p:nvSpPr>
          <p:spPr>
            <a:xfrm>
              <a:off x="1229074" y="5728008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34B8FB0-6B0A-4E43-9A99-F16A04BE1BD9}"/>
                </a:ext>
              </a:extLst>
            </p:cNvPr>
            <p:cNvSpPr/>
            <p:nvPr/>
          </p:nvSpPr>
          <p:spPr>
            <a:xfrm>
              <a:off x="1107450" y="48987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79568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782" y="1441532"/>
            <a:ext cx="5352752" cy="3822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7103"/>
          <a:stretch/>
        </p:blipFill>
        <p:spPr>
          <a:xfrm>
            <a:off x="8743407" y="1441532"/>
            <a:ext cx="1884133" cy="3822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860" t="9449" r="6424" b="28674"/>
          <a:stretch/>
        </p:blipFill>
        <p:spPr>
          <a:xfrm>
            <a:off x="4447713" y="1802167"/>
            <a:ext cx="4048217" cy="23614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4372" y="2290439"/>
            <a:ext cx="1378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Nominal current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54372" y="1602738"/>
            <a:ext cx="1396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Ultimate current</a:t>
            </a:r>
            <a:endParaRPr lang="en-GB" sz="1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C464E17-3B11-C74F-AB85-4920A39C2817}"/>
              </a:ext>
            </a:extLst>
          </p:cNvPr>
          <p:cNvSpPr txBox="1">
            <a:spLocks/>
          </p:cNvSpPr>
          <p:nvPr/>
        </p:nvSpPr>
        <p:spPr>
          <a:xfrm>
            <a:off x="997280" y="234877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Trim powering results</a:t>
            </a:r>
            <a:endParaRPr lang="en-GB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5905DD-F3DE-4948-BEFA-DF78085F6F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4"/>
          <a:stretch/>
        </p:blipFill>
        <p:spPr>
          <a:xfrm flipH="1">
            <a:off x="314834" y="5344998"/>
            <a:ext cx="4904322" cy="786661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7477736D-E9AD-5D44-8281-903BDDD2205D}"/>
              </a:ext>
            </a:extLst>
          </p:cNvPr>
          <p:cNvSpPr/>
          <p:nvPr/>
        </p:nvSpPr>
        <p:spPr>
          <a:xfrm flipH="1">
            <a:off x="2536094" y="5598263"/>
            <a:ext cx="85894" cy="92196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ABF27C-5413-C546-8E29-6F82545C69C9}"/>
              </a:ext>
            </a:extLst>
          </p:cNvPr>
          <p:cNvSpPr/>
          <p:nvPr/>
        </p:nvSpPr>
        <p:spPr>
          <a:xfrm flipH="1">
            <a:off x="3228430" y="5598263"/>
            <a:ext cx="85894" cy="9219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4B765DE-91D6-D349-B190-6760078F7F6B}"/>
              </a:ext>
            </a:extLst>
          </p:cNvPr>
          <p:cNvSpPr/>
          <p:nvPr/>
        </p:nvSpPr>
        <p:spPr>
          <a:xfrm flipH="1">
            <a:off x="3228430" y="5702416"/>
            <a:ext cx="85894" cy="9219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2151FB22-DC66-3F4D-9392-D3C67B4576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27" y="1124105"/>
            <a:ext cx="2507466" cy="186165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C998009-B7A6-FF44-A182-97A317B4F176}"/>
              </a:ext>
            </a:extLst>
          </p:cNvPr>
          <p:cNvGrpSpPr/>
          <p:nvPr/>
        </p:nvGrpSpPr>
        <p:grpSpPr>
          <a:xfrm>
            <a:off x="580497" y="3329608"/>
            <a:ext cx="1586234" cy="1674651"/>
            <a:chOff x="750396" y="4369090"/>
            <a:chExt cx="1844892" cy="18765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67992EA-CF03-7A49-B54B-D3AD79B3C073}"/>
                </a:ext>
              </a:extLst>
            </p:cNvPr>
            <p:cNvGrpSpPr/>
            <p:nvPr/>
          </p:nvGrpSpPr>
          <p:grpSpPr>
            <a:xfrm>
              <a:off x="750396" y="4369090"/>
              <a:ext cx="1844892" cy="1876545"/>
              <a:chOff x="181229" y="4839806"/>
              <a:chExt cx="1844892" cy="187654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E8BAF66B-DBD5-7941-A57C-44C0B5C4D2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29" y="4839806"/>
                <a:ext cx="1844892" cy="1876545"/>
              </a:xfrm>
              <a:prstGeom prst="rect">
                <a:avLst/>
              </a:prstGeom>
            </p:spPr>
          </p:pic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1583C5F8-BEF5-1B4F-8C92-0CF14C3E7A14}"/>
                  </a:ext>
                </a:extLst>
              </p:cNvPr>
              <p:cNvSpPr/>
              <p:nvPr/>
            </p:nvSpPr>
            <p:spPr>
              <a:xfrm>
                <a:off x="618308" y="5294812"/>
                <a:ext cx="975360" cy="9753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168B14A-3718-E844-858D-42410E0C0CAA}"/>
                </a:ext>
              </a:extLst>
            </p:cNvPr>
            <p:cNvSpPr/>
            <p:nvPr/>
          </p:nvSpPr>
          <p:spPr>
            <a:xfrm>
              <a:off x="1927704" y="4775394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A3169D4-72E5-DF4F-B924-E579B872A0D9}"/>
                </a:ext>
              </a:extLst>
            </p:cNvPr>
            <p:cNvSpPr/>
            <p:nvPr/>
          </p:nvSpPr>
          <p:spPr>
            <a:xfrm>
              <a:off x="1229074" y="5728008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5B01019-5924-C14F-9401-7E6B03192FAD}"/>
                </a:ext>
              </a:extLst>
            </p:cNvPr>
            <p:cNvSpPr/>
            <p:nvPr/>
          </p:nvSpPr>
          <p:spPr>
            <a:xfrm>
              <a:off x="1107450" y="48987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26286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782" y="1441532"/>
            <a:ext cx="5352752" cy="3822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7103"/>
          <a:stretch/>
        </p:blipFill>
        <p:spPr>
          <a:xfrm>
            <a:off x="8743407" y="1441532"/>
            <a:ext cx="1884133" cy="3822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860" t="9449" r="6424" b="28674"/>
          <a:stretch/>
        </p:blipFill>
        <p:spPr>
          <a:xfrm>
            <a:off x="4447713" y="1802167"/>
            <a:ext cx="4048217" cy="2361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731" t="9050" r="6474" b="30798"/>
          <a:stretch/>
        </p:blipFill>
        <p:spPr>
          <a:xfrm>
            <a:off x="4438835" y="1784412"/>
            <a:ext cx="4057095" cy="2299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4372" y="2290439"/>
            <a:ext cx="1378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Nominal current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54372" y="1602738"/>
            <a:ext cx="1396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Ultimate current</a:t>
            </a:r>
            <a:endParaRPr lang="en-GB" sz="1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51ACFD-FA54-CD40-89AC-D99D4A4AAEEE}"/>
              </a:ext>
            </a:extLst>
          </p:cNvPr>
          <p:cNvSpPr txBox="1">
            <a:spLocks/>
          </p:cNvSpPr>
          <p:nvPr/>
        </p:nvSpPr>
        <p:spPr>
          <a:xfrm>
            <a:off x="997280" y="234877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Trim powering results</a:t>
            </a:r>
            <a:endParaRPr lang="en-GB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E20E97-97E4-6B44-AD94-258B676D998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4"/>
          <a:stretch/>
        </p:blipFill>
        <p:spPr>
          <a:xfrm flipH="1">
            <a:off x="314834" y="5344998"/>
            <a:ext cx="4904322" cy="786661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1FE2F71A-3624-E142-A780-D7508C1056DD}"/>
              </a:ext>
            </a:extLst>
          </p:cNvPr>
          <p:cNvSpPr/>
          <p:nvPr/>
        </p:nvSpPr>
        <p:spPr>
          <a:xfrm flipH="1">
            <a:off x="2536094" y="5598263"/>
            <a:ext cx="85894" cy="92196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5524E0-A2E5-6346-A3C5-A009BE4A8672}"/>
              </a:ext>
            </a:extLst>
          </p:cNvPr>
          <p:cNvSpPr/>
          <p:nvPr/>
        </p:nvSpPr>
        <p:spPr>
          <a:xfrm flipH="1">
            <a:off x="3228430" y="5598263"/>
            <a:ext cx="85894" cy="9219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CE5C16D-7B69-FF47-8B40-3224F3A335BD}"/>
              </a:ext>
            </a:extLst>
          </p:cNvPr>
          <p:cNvSpPr/>
          <p:nvPr/>
        </p:nvSpPr>
        <p:spPr>
          <a:xfrm flipH="1">
            <a:off x="3228430" y="5702416"/>
            <a:ext cx="85894" cy="9219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EB52D429-8F88-D347-ADE1-CF528E7D1C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27" y="1124105"/>
            <a:ext cx="2507466" cy="186165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76455A6-F62B-4045-B612-77E0595304E9}"/>
              </a:ext>
            </a:extLst>
          </p:cNvPr>
          <p:cNvGrpSpPr/>
          <p:nvPr/>
        </p:nvGrpSpPr>
        <p:grpSpPr>
          <a:xfrm>
            <a:off x="580497" y="3329608"/>
            <a:ext cx="1586234" cy="1674651"/>
            <a:chOff x="750396" y="4369090"/>
            <a:chExt cx="1844892" cy="187654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49652B5-44D7-CD47-B093-784247BDA5C5}"/>
                </a:ext>
              </a:extLst>
            </p:cNvPr>
            <p:cNvGrpSpPr/>
            <p:nvPr/>
          </p:nvGrpSpPr>
          <p:grpSpPr>
            <a:xfrm>
              <a:off x="750396" y="4369090"/>
              <a:ext cx="1844892" cy="1876545"/>
              <a:chOff x="181229" y="4839806"/>
              <a:chExt cx="1844892" cy="1876545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E6F9D12-99E9-0F41-A965-1C013F8E08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29" y="4839806"/>
                <a:ext cx="1844892" cy="1876545"/>
              </a:xfrm>
              <a:prstGeom prst="rect">
                <a:avLst/>
              </a:prstGeom>
            </p:spPr>
          </p:pic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072B604-6862-D540-A668-8A36A3D25439}"/>
                  </a:ext>
                </a:extLst>
              </p:cNvPr>
              <p:cNvSpPr/>
              <p:nvPr/>
            </p:nvSpPr>
            <p:spPr>
              <a:xfrm>
                <a:off x="618308" y="5294812"/>
                <a:ext cx="975360" cy="9753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0CB9C6A-9412-7D47-84C9-4392BB9F336F}"/>
                </a:ext>
              </a:extLst>
            </p:cNvPr>
            <p:cNvSpPr/>
            <p:nvPr/>
          </p:nvSpPr>
          <p:spPr>
            <a:xfrm>
              <a:off x="1927704" y="4775394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F8FF10-4260-A145-B8AB-F2A32181E93F}"/>
                </a:ext>
              </a:extLst>
            </p:cNvPr>
            <p:cNvSpPr/>
            <p:nvPr/>
          </p:nvSpPr>
          <p:spPr>
            <a:xfrm>
              <a:off x="1229074" y="5728008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B94D034-7159-6843-BFB4-768A44EB95FF}"/>
                </a:ext>
              </a:extLst>
            </p:cNvPr>
            <p:cNvSpPr/>
            <p:nvPr/>
          </p:nvSpPr>
          <p:spPr>
            <a:xfrm>
              <a:off x="1107450" y="48987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9342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782" y="1441532"/>
            <a:ext cx="5352752" cy="3822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7103"/>
          <a:stretch/>
        </p:blipFill>
        <p:spPr>
          <a:xfrm>
            <a:off x="8743407" y="1441532"/>
            <a:ext cx="1884133" cy="3822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7860" t="9449" r="6424" b="28674"/>
          <a:stretch/>
        </p:blipFill>
        <p:spPr>
          <a:xfrm>
            <a:off x="4447713" y="1802167"/>
            <a:ext cx="4048217" cy="2361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731" t="9050" r="6474" b="30798"/>
          <a:stretch/>
        </p:blipFill>
        <p:spPr>
          <a:xfrm>
            <a:off x="4438835" y="1784412"/>
            <a:ext cx="4057095" cy="22993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17617" t="8194" r="6754" b="29100"/>
          <a:stretch/>
        </p:blipFill>
        <p:spPr>
          <a:xfrm>
            <a:off x="4438835" y="1757779"/>
            <a:ext cx="4048217" cy="23969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4372" y="2290439"/>
            <a:ext cx="1378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Nominal current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54372" y="1602738"/>
            <a:ext cx="1396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Ultimate current</a:t>
            </a:r>
            <a:endParaRPr lang="en-GB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E875E4-24CD-6443-8F72-3907194C94C1}"/>
              </a:ext>
            </a:extLst>
          </p:cNvPr>
          <p:cNvSpPr txBox="1">
            <a:spLocks/>
          </p:cNvSpPr>
          <p:nvPr/>
        </p:nvSpPr>
        <p:spPr>
          <a:xfrm>
            <a:off x="997280" y="234877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Trim powering results</a:t>
            </a:r>
            <a:endParaRPr lang="en-GB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4B756C-3B58-6643-BE8F-18FD78E14C7E}"/>
              </a:ext>
            </a:extLst>
          </p:cNvPr>
          <p:cNvSpPr txBox="1"/>
          <p:nvPr/>
        </p:nvSpPr>
        <p:spPr>
          <a:xfrm>
            <a:off x="8036068" y="1853766"/>
            <a:ext cx="1278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Test-plan limit</a:t>
            </a:r>
            <a:endParaRPr lang="en-GB" sz="1400" dirty="0"/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2358F24D-8D54-F04F-8957-2E47A9DC83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27" y="1124105"/>
            <a:ext cx="2507466" cy="186165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761F21A-4933-D042-948A-59DC0183B5D2}"/>
              </a:ext>
            </a:extLst>
          </p:cNvPr>
          <p:cNvGrpSpPr/>
          <p:nvPr/>
        </p:nvGrpSpPr>
        <p:grpSpPr>
          <a:xfrm>
            <a:off x="580497" y="3329608"/>
            <a:ext cx="1586234" cy="1674651"/>
            <a:chOff x="750396" y="4369090"/>
            <a:chExt cx="1844892" cy="18765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2823E9D-DEC9-084F-8850-CD33B84E5EEF}"/>
                </a:ext>
              </a:extLst>
            </p:cNvPr>
            <p:cNvGrpSpPr/>
            <p:nvPr/>
          </p:nvGrpSpPr>
          <p:grpSpPr>
            <a:xfrm>
              <a:off x="750396" y="4369090"/>
              <a:ext cx="1844892" cy="1876545"/>
              <a:chOff x="181229" y="4839806"/>
              <a:chExt cx="1844892" cy="187654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06F7F34-4609-1444-9960-804375817D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29" y="4839806"/>
                <a:ext cx="1844892" cy="1876545"/>
              </a:xfrm>
              <a:prstGeom prst="rect">
                <a:avLst/>
              </a:prstGeom>
            </p:spPr>
          </p:pic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FB3624FC-14FE-8548-93C9-EEE350116C41}"/>
                  </a:ext>
                </a:extLst>
              </p:cNvPr>
              <p:cNvSpPr/>
              <p:nvPr/>
            </p:nvSpPr>
            <p:spPr>
              <a:xfrm>
                <a:off x="618308" y="5294812"/>
                <a:ext cx="975360" cy="9753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BE54198-03BE-EF42-9134-EBEB019817C3}"/>
                </a:ext>
              </a:extLst>
            </p:cNvPr>
            <p:cNvSpPr/>
            <p:nvPr/>
          </p:nvSpPr>
          <p:spPr>
            <a:xfrm>
              <a:off x="1927704" y="4775394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9FCF594-7761-BB49-ACBF-CABE7DB970D8}"/>
                </a:ext>
              </a:extLst>
            </p:cNvPr>
            <p:cNvSpPr/>
            <p:nvPr/>
          </p:nvSpPr>
          <p:spPr>
            <a:xfrm>
              <a:off x="1229074" y="5728008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86B0752-3D23-734B-8720-2207A2EC9435}"/>
                </a:ext>
              </a:extLst>
            </p:cNvPr>
            <p:cNvSpPr/>
            <p:nvPr/>
          </p:nvSpPr>
          <p:spPr>
            <a:xfrm>
              <a:off x="1107450" y="48987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52316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401" y="331551"/>
            <a:ext cx="11376025" cy="1065742"/>
          </a:xfrm>
        </p:spPr>
        <p:txBody>
          <a:bodyPr/>
          <a:lstStyle/>
          <a:p>
            <a:r>
              <a:rPr lang="en-US" sz="2800" dirty="0"/>
              <a:t>Take home message – Trim powering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01" y="1397293"/>
            <a:ext cx="10753998" cy="3127573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Trim powering </a:t>
            </a:r>
            <a:r>
              <a:rPr lang="en-US" sz="2000" b="0" dirty="0">
                <a:solidFill>
                  <a:srgbClr val="FF0000"/>
                </a:solidFill>
              </a:rPr>
              <a:t>validated on a short model </a:t>
            </a:r>
            <a:r>
              <a:rPr lang="en-US" sz="2000" b="0" dirty="0">
                <a:solidFill>
                  <a:schemeClr val="tx1"/>
                </a:solidFill>
              </a:rPr>
              <a:t>and </a:t>
            </a:r>
            <a:r>
              <a:rPr lang="en-US" sz="2000" b="0" dirty="0">
                <a:solidFill>
                  <a:srgbClr val="FF0000"/>
                </a:solidFill>
              </a:rPr>
              <a:t>implemented</a:t>
            </a:r>
            <a:r>
              <a:rPr lang="en-US" sz="2000" b="0" dirty="0">
                <a:solidFill>
                  <a:schemeClr val="tx1"/>
                </a:solidFill>
              </a:rPr>
              <a:t> in the MQXFBP2 prototype. Procedures, circuit analysis (with support from MPE), validation through short model testing, and risk mitigation measurements developed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Trimmed powering of MQXFBP2 allowed us to see the </a:t>
            </a:r>
            <a:r>
              <a:rPr lang="en-US" sz="2000" b="0" dirty="0">
                <a:solidFill>
                  <a:srgbClr val="FF0000"/>
                </a:solidFill>
              </a:rPr>
              <a:t>quench limit in at least two other coils</a:t>
            </a:r>
            <a:r>
              <a:rPr lang="en-US" sz="2000" b="0" dirty="0">
                <a:solidFill>
                  <a:schemeClr val="tx1"/>
                </a:solidFill>
              </a:rPr>
              <a:t>. At least 3 limited at various levels of severity.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Enhanced trim </a:t>
            </a:r>
            <a:r>
              <a:rPr lang="en-US" sz="2000" b="0" dirty="0">
                <a:solidFill>
                  <a:schemeClr val="tx1"/>
                </a:solidFill>
              </a:rPr>
              <a:t>powering (up to 2 kA) for the next magnets to have a </a:t>
            </a:r>
            <a:r>
              <a:rPr lang="en-US" sz="2000" b="0" dirty="0">
                <a:solidFill>
                  <a:srgbClr val="FF0000"/>
                </a:solidFill>
              </a:rPr>
              <a:t>lower lead-time </a:t>
            </a:r>
            <a:r>
              <a:rPr lang="en-US" sz="2000" b="0" dirty="0">
                <a:solidFill>
                  <a:schemeClr val="tx1"/>
                </a:solidFill>
              </a:rPr>
              <a:t>assessment of the new coil manufacturing procedure</a:t>
            </a:r>
          </a:p>
        </p:txBody>
      </p:sp>
    </p:spTree>
    <p:extLst>
      <p:ext uri="{BB962C8B-B14F-4D97-AF65-F5344CB8AC3E}">
        <p14:creationId xmlns:p14="http://schemas.microsoft.com/office/powerpoint/2010/main" val="3952533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64" y="284387"/>
            <a:ext cx="7880578" cy="615613"/>
          </a:xfrm>
        </p:spPr>
        <p:txBody>
          <a:bodyPr/>
          <a:lstStyle/>
          <a:p>
            <a:r>
              <a:rPr lang="en-US" sz="2800" dirty="0"/>
              <a:t>V-I measurements with 5% trim at 4.5 K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61333" y="991447"/>
            <a:ext cx="32409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pole turn segments in the four coils show same transition. In the quenching coils ~5 </a:t>
            </a:r>
            <a:r>
              <a:rPr lang="en-US" dirty="0" err="1"/>
              <a:t>uV</a:t>
            </a:r>
            <a:r>
              <a:rPr lang="en-US" dirty="0"/>
              <a:t>, in P4 ~0.6 </a:t>
            </a:r>
            <a:r>
              <a:rPr lang="en-US" dirty="0" err="1"/>
              <a:t>uV</a:t>
            </a:r>
            <a:endParaRPr lang="en-US" dirty="0"/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AE6D25-AA59-EC42-AF41-2FC3082D6F3E}"/>
              </a:ext>
            </a:extLst>
          </p:cNvPr>
          <p:cNvGrpSpPr/>
          <p:nvPr/>
        </p:nvGrpSpPr>
        <p:grpSpPr>
          <a:xfrm>
            <a:off x="695864" y="2560222"/>
            <a:ext cx="1844892" cy="1876545"/>
            <a:chOff x="750396" y="4369090"/>
            <a:chExt cx="1844892" cy="187654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534390A-05F8-7D47-975D-856AAAF57F00}"/>
                </a:ext>
              </a:extLst>
            </p:cNvPr>
            <p:cNvGrpSpPr/>
            <p:nvPr/>
          </p:nvGrpSpPr>
          <p:grpSpPr>
            <a:xfrm>
              <a:off x="750396" y="4369090"/>
              <a:ext cx="1844892" cy="1876545"/>
              <a:chOff x="181229" y="4839806"/>
              <a:chExt cx="1844892" cy="1876545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0ED488D-1EAC-E644-86DA-261925532C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229" y="4839806"/>
                <a:ext cx="1844892" cy="1876545"/>
              </a:xfrm>
              <a:prstGeom prst="rect">
                <a:avLst/>
              </a:prstGeom>
            </p:spPr>
          </p:pic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9C86AFB9-93FD-864D-946A-6789A3E68DE3}"/>
                  </a:ext>
                </a:extLst>
              </p:cNvPr>
              <p:cNvSpPr/>
              <p:nvPr/>
            </p:nvSpPr>
            <p:spPr>
              <a:xfrm>
                <a:off x="618308" y="5294812"/>
                <a:ext cx="975360" cy="9753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DC2141C-59CA-2B40-9BE2-AD956B8BD968}"/>
                </a:ext>
              </a:extLst>
            </p:cNvPr>
            <p:cNvSpPr/>
            <p:nvPr/>
          </p:nvSpPr>
          <p:spPr>
            <a:xfrm>
              <a:off x="1927704" y="4775394"/>
              <a:ext cx="165462" cy="1654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380E1FB-CE12-D743-8010-62991B73ED0A}"/>
                </a:ext>
              </a:extLst>
            </p:cNvPr>
            <p:cNvSpPr/>
            <p:nvPr/>
          </p:nvSpPr>
          <p:spPr>
            <a:xfrm>
              <a:off x="1229074" y="5728008"/>
              <a:ext cx="165462" cy="16546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475BC1-C7F3-A74E-8C7F-CACCC4C0F9AA}"/>
                </a:ext>
              </a:extLst>
            </p:cNvPr>
            <p:cNvSpPr/>
            <p:nvPr/>
          </p:nvSpPr>
          <p:spPr>
            <a:xfrm>
              <a:off x="1107450" y="4898746"/>
              <a:ext cx="165462" cy="16546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60B712E-690C-F84D-BF06-70737EC734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95" y="1103433"/>
            <a:ext cx="6674758" cy="514220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D217BBF-71DD-A54B-B269-92C475B54E21}"/>
              </a:ext>
            </a:extLst>
          </p:cNvPr>
          <p:cNvCxnSpPr>
            <a:cxnSpLocks/>
          </p:cNvCxnSpPr>
          <p:nvPr/>
        </p:nvCxnSpPr>
        <p:spPr>
          <a:xfrm>
            <a:off x="10510218" y="1382233"/>
            <a:ext cx="0" cy="424239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D17B1-F812-9640-B0D5-289AC5776A39}"/>
              </a:ext>
            </a:extLst>
          </p:cNvPr>
          <p:cNvSpPr txBox="1"/>
          <p:nvPr/>
        </p:nvSpPr>
        <p:spPr>
          <a:xfrm>
            <a:off x="10119086" y="991447"/>
            <a:ext cx="7822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15.4 kA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9F5A9-5240-C94D-B9F4-3F9AC935103B}"/>
              </a:ext>
            </a:extLst>
          </p:cNvPr>
          <p:cNvSpPr txBox="1"/>
          <p:nvPr/>
        </p:nvSpPr>
        <p:spPr>
          <a:xfrm>
            <a:off x="472406" y="4843071"/>
            <a:ext cx="463908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N-value strongly depends on B (~60 at 10.5 T</a:t>
            </a:r>
          </a:p>
          <a:p>
            <a:r>
              <a:rPr lang="en-US" dirty="0">
                <a:solidFill>
                  <a:srgbClr val="FF0000"/>
                </a:solidFill>
              </a:rPr>
              <a:t>~45 at 12.3 T) which in turn depends strongly on position in the coil  </a:t>
            </a:r>
          </a:p>
        </p:txBody>
      </p:sp>
    </p:spTree>
    <p:extLst>
      <p:ext uri="{BB962C8B-B14F-4D97-AF65-F5344CB8AC3E}">
        <p14:creationId xmlns:p14="http://schemas.microsoft.com/office/powerpoint/2010/main" val="10637707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CD882C-6A75-4013-9090-8ACB3CC75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209" y="924339"/>
            <a:ext cx="5681964" cy="36762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743150-CE39-427F-973A-EFB626AA4390}"/>
              </a:ext>
            </a:extLst>
          </p:cNvPr>
          <p:cNvSpPr txBox="1"/>
          <p:nvPr/>
        </p:nvSpPr>
        <p:spPr>
          <a:xfrm>
            <a:off x="1060244" y="304560"/>
            <a:ext cx="1984839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nl-NL" sz="2800" b="1" dirty="0">
                <a:latin typeface="+mj-lt"/>
                <a:ea typeface="+mj-ea"/>
                <a:cs typeface="+mj-cs"/>
              </a:rPr>
              <a:t>MBHA-001</a:t>
            </a:r>
            <a:endParaRPr lang="en-US" sz="28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6F4855-E9B1-41DE-A30E-ED7C3D00C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6" t="8199" r="6037" b="42269"/>
          <a:stretch/>
        </p:blipFill>
        <p:spPr>
          <a:xfrm>
            <a:off x="900544" y="3287900"/>
            <a:ext cx="3957306" cy="1731684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BD8CA661-DB48-44C2-BBD7-9EB1BF7294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815" r="5819" b="43262"/>
          <a:stretch/>
        </p:blipFill>
        <p:spPr>
          <a:xfrm>
            <a:off x="810129" y="1062215"/>
            <a:ext cx="4047721" cy="179399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28F11E5-7900-420D-80EE-B2309261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BCFA-18A2-4FCD-AEAF-E486AAEFEEF2}" type="slidenum">
              <a:rPr lang="en-US" smtClean="0"/>
              <a:t>29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BC9B62-AF38-47D6-8E7C-FDE88778E6BB}"/>
              </a:ext>
            </a:extLst>
          </p:cNvPr>
          <p:cNvSpPr txBox="1"/>
          <p:nvPr/>
        </p:nvSpPr>
        <p:spPr>
          <a:xfrm>
            <a:off x="3151195" y="769020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Lower coil aperture 2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8B49D6-7777-40ED-9160-2660340F4731}"/>
              </a:ext>
            </a:extLst>
          </p:cNvPr>
          <p:cNvSpPr txBox="1"/>
          <p:nvPr/>
        </p:nvSpPr>
        <p:spPr>
          <a:xfrm>
            <a:off x="3045083" y="2952140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Lower coil aperture 1</a:t>
            </a:r>
            <a:endParaRPr lang="en-US" sz="1200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79DD843-CB9B-4143-ACBB-62C63D6B4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707" y="5235945"/>
            <a:ext cx="11376024" cy="1302967"/>
          </a:xfrm>
        </p:spPr>
        <p:txBody>
          <a:bodyPr/>
          <a:lstStyle/>
          <a:p>
            <a:r>
              <a:rPr lang="nl-NL" sz="1800" b="0" dirty="0">
                <a:solidFill>
                  <a:schemeClr val="tx1"/>
                </a:solidFill>
              </a:rPr>
              <a:t>11T </a:t>
            </a:r>
            <a:r>
              <a:rPr lang="nl-NL" sz="1800" b="0" dirty="0" err="1">
                <a:solidFill>
                  <a:schemeClr val="tx1"/>
                </a:solidFill>
              </a:rPr>
              <a:t>from</a:t>
            </a:r>
            <a:r>
              <a:rPr lang="nl-NL" sz="1800" b="0" dirty="0">
                <a:solidFill>
                  <a:schemeClr val="tx1"/>
                </a:solidFill>
              </a:rPr>
              <a:t> 2018 </a:t>
            </a:r>
            <a:r>
              <a:rPr lang="nl-NL" sz="1800" b="0" dirty="0" err="1">
                <a:solidFill>
                  <a:schemeClr val="tx1"/>
                </a:solidFill>
              </a:rPr>
              <a:t>to</a:t>
            </a:r>
            <a:r>
              <a:rPr lang="nl-NL" sz="1800" b="0" dirty="0">
                <a:solidFill>
                  <a:schemeClr val="tx1"/>
                </a:solidFill>
              </a:rPr>
              <a:t> 2021: V-I over full </a:t>
            </a:r>
            <a:r>
              <a:rPr lang="nl-NL" sz="1800" b="0" dirty="0" err="1">
                <a:solidFill>
                  <a:schemeClr val="tx1"/>
                </a:solidFill>
              </a:rPr>
              <a:t>coil</a:t>
            </a:r>
            <a:r>
              <a:rPr lang="nl-NL" sz="1800" b="0" dirty="0">
                <a:solidFill>
                  <a:schemeClr val="tx1"/>
                </a:solidFill>
              </a:rPr>
              <a:t> gave </a:t>
            </a:r>
            <a:r>
              <a:rPr lang="nl-NL" sz="1800" b="0" dirty="0" err="1">
                <a:solidFill>
                  <a:schemeClr val="tx1"/>
                </a:solidFill>
              </a:rPr>
              <a:t>conclusive</a:t>
            </a:r>
            <a:r>
              <a:rPr lang="nl-NL" sz="1800" b="0" dirty="0">
                <a:solidFill>
                  <a:schemeClr val="tx1"/>
                </a:solidFill>
              </a:rPr>
              <a:t> </a:t>
            </a:r>
            <a:r>
              <a:rPr lang="nl-NL" sz="1800" b="0" dirty="0" err="1">
                <a:solidFill>
                  <a:schemeClr val="tx1"/>
                </a:solidFill>
              </a:rPr>
              <a:t>results</a:t>
            </a:r>
            <a:r>
              <a:rPr lang="nl-NL" sz="1800" b="0" dirty="0">
                <a:solidFill>
                  <a:schemeClr val="tx1"/>
                </a:solidFill>
              </a:rPr>
              <a:t>. MQXFBP2, april 2021: V-I </a:t>
            </a:r>
            <a:r>
              <a:rPr lang="nl-NL" sz="1800" b="0" dirty="0" err="1">
                <a:solidFill>
                  <a:schemeClr val="tx1"/>
                </a:solidFill>
              </a:rPr>
              <a:t>measurements</a:t>
            </a:r>
            <a:r>
              <a:rPr lang="nl-NL" sz="1800" b="0" dirty="0">
                <a:solidFill>
                  <a:schemeClr val="tx1"/>
                </a:solidFill>
              </a:rPr>
              <a:t> on full </a:t>
            </a:r>
            <a:r>
              <a:rPr lang="nl-NL" sz="1800" b="0" dirty="0" err="1">
                <a:solidFill>
                  <a:schemeClr val="tx1"/>
                </a:solidFill>
              </a:rPr>
              <a:t>coil</a:t>
            </a:r>
            <a:r>
              <a:rPr lang="nl-NL" sz="1800" b="0" dirty="0">
                <a:solidFill>
                  <a:schemeClr val="tx1"/>
                </a:solidFill>
              </a:rPr>
              <a:t> </a:t>
            </a:r>
            <a:r>
              <a:rPr lang="nl-NL" sz="1800" b="0" dirty="0" err="1">
                <a:solidFill>
                  <a:schemeClr val="tx1"/>
                </a:solidFill>
              </a:rPr>
              <a:t>were</a:t>
            </a:r>
            <a:r>
              <a:rPr lang="nl-NL" sz="1800" b="0" dirty="0">
                <a:solidFill>
                  <a:schemeClr val="tx1"/>
                </a:solidFill>
              </a:rPr>
              <a:t> </a:t>
            </a:r>
            <a:r>
              <a:rPr lang="nl-NL" sz="1800" b="0" dirty="0" err="1">
                <a:solidFill>
                  <a:schemeClr val="tx1"/>
                </a:solidFill>
              </a:rPr>
              <a:t>disturbed</a:t>
            </a:r>
            <a:r>
              <a:rPr lang="nl-NL" sz="1800" b="0" dirty="0">
                <a:solidFill>
                  <a:schemeClr val="tx1"/>
                </a:solidFill>
              </a:rPr>
              <a:t>. MQXFBP2, November 2021: Issue </a:t>
            </a:r>
            <a:r>
              <a:rPr lang="nl-NL" sz="1800" b="0" dirty="0" err="1">
                <a:solidFill>
                  <a:schemeClr val="tx1"/>
                </a:solidFill>
              </a:rPr>
              <a:t>solved</a:t>
            </a:r>
            <a:r>
              <a:rPr lang="nl-NL" sz="1800" b="0" dirty="0">
                <a:solidFill>
                  <a:schemeClr val="tx1"/>
                </a:solidFill>
              </a:rPr>
              <a:t> </a:t>
            </a:r>
            <a:r>
              <a:rPr lang="nl-NL" sz="1800" b="0" dirty="0" err="1">
                <a:solidFill>
                  <a:schemeClr val="tx1"/>
                </a:solidFill>
              </a:rPr>
              <a:t>by</a:t>
            </a:r>
            <a:r>
              <a:rPr lang="nl-NL" sz="1800" b="0" dirty="0">
                <a:solidFill>
                  <a:schemeClr val="tx1"/>
                </a:solidFill>
              </a:rPr>
              <a:t> putting </a:t>
            </a:r>
            <a:r>
              <a:rPr lang="nl-NL" sz="1800" b="0" dirty="0" err="1">
                <a:solidFill>
                  <a:schemeClr val="tx1"/>
                </a:solidFill>
              </a:rPr>
              <a:t>less</a:t>
            </a:r>
            <a:r>
              <a:rPr lang="nl-NL" sz="1800" b="0" dirty="0">
                <a:solidFill>
                  <a:schemeClr val="tx1"/>
                </a:solidFill>
              </a:rPr>
              <a:t> voltage </a:t>
            </a:r>
            <a:r>
              <a:rPr lang="nl-NL" sz="1800" b="0" dirty="0" err="1">
                <a:solidFill>
                  <a:schemeClr val="tx1"/>
                </a:solidFill>
              </a:rPr>
              <a:t>measurements</a:t>
            </a:r>
            <a:r>
              <a:rPr lang="nl-NL" sz="1800" b="0" dirty="0">
                <a:solidFill>
                  <a:schemeClr val="tx1"/>
                </a:solidFill>
              </a:rPr>
              <a:t> in parallel </a:t>
            </a:r>
            <a:r>
              <a:rPr lang="nl-NL" sz="1800" b="0" dirty="0" err="1">
                <a:solidFill>
                  <a:srgbClr val="FF0000"/>
                </a:solidFill>
              </a:rPr>
              <a:t>and</a:t>
            </a:r>
            <a:r>
              <a:rPr lang="nl-NL" sz="1800" b="0" dirty="0">
                <a:solidFill>
                  <a:srgbClr val="FF0000"/>
                </a:solidFill>
              </a:rPr>
              <a:t> </a:t>
            </a:r>
            <a:r>
              <a:rPr lang="nl-NL" sz="1800" b="0" dirty="0" err="1">
                <a:solidFill>
                  <a:srgbClr val="FF0000"/>
                </a:solidFill>
              </a:rPr>
              <a:t>better</a:t>
            </a:r>
            <a:r>
              <a:rPr lang="nl-NL" sz="1800" b="0" dirty="0">
                <a:solidFill>
                  <a:srgbClr val="FF0000"/>
                </a:solidFill>
              </a:rPr>
              <a:t> </a:t>
            </a:r>
            <a:r>
              <a:rPr lang="nl-NL" sz="1800" b="0" dirty="0" err="1">
                <a:solidFill>
                  <a:srgbClr val="FF0000"/>
                </a:solidFill>
              </a:rPr>
              <a:t>cable</a:t>
            </a:r>
            <a:r>
              <a:rPr lang="nl-NL" sz="1800" b="0" dirty="0">
                <a:solidFill>
                  <a:srgbClr val="FF0000"/>
                </a:solidFill>
              </a:rPr>
              <a:t> routing </a:t>
            </a:r>
            <a:endParaRPr lang="nl-NL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9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813" y="466692"/>
            <a:ext cx="3358943" cy="540807"/>
          </a:xfrm>
        </p:spPr>
        <p:txBody>
          <a:bodyPr/>
          <a:lstStyle/>
          <a:p>
            <a:r>
              <a:rPr lang="en-US" sz="2800" dirty="0"/>
              <a:t>MQXF test history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328" y="356772"/>
            <a:ext cx="7239764" cy="1933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EA48783-350C-A846-A436-B17D61468403}"/>
              </a:ext>
            </a:extLst>
          </p:cNvPr>
          <p:cNvSpPr txBox="1">
            <a:spLocks/>
          </p:cNvSpPr>
          <p:nvPr/>
        </p:nvSpPr>
        <p:spPr>
          <a:xfrm>
            <a:off x="189328" y="3200844"/>
            <a:ext cx="4372734" cy="4730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Timeline of activities</a:t>
            </a:r>
          </a:p>
          <a:p>
            <a:r>
              <a:rPr lang="en-US" sz="2800" dirty="0"/>
              <a:t>for MQXFBP1 and BP2</a:t>
            </a:r>
            <a:endParaRPr lang="en-GB" sz="2800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6E68BA3B-5242-7545-8259-F3AA5F0ACE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344585"/>
              </p:ext>
            </p:extLst>
          </p:nvPr>
        </p:nvGraphicFramePr>
        <p:xfrm>
          <a:off x="4430017" y="2810852"/>
          <a:ext cx="7447248" cy="334612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10302">
                  <a:extLst>
                    <a:ext uri="{9D8B030D-6E8A-4147-A177-3AD203B41FA5}">
                      <a16:colId xmlns:a16="http://schemas.microsoft.com/office/drawing/2014/main" val="3423773804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950983645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3178651832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52082871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7731953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716937685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756978023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147062986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1849752503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50527377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149129784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4052043600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355138594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1558818710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3780232441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115296701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87998206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3228091319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040612544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1579625601"/>
                    </a:ext>
                  </a:extLst>
                </a:gridCol>
                <a:gridCol w="310302">
                  <a:extLst>
                    <a:ext uri="{9D8B030D-6E8A-4147-A177-3AD203B41FA5}">
                      <a16:colId xmlns:a16="http://schemas.microsoft.com/office/drawing/2014/main" val="2072744561"/>
                    </a:ext>
                  </a:extLst>
                </a:gridCol>
                <a:gridCol w="327611">
                  <a:extLst>
                    <a:ext uri="{9D8B030D-6E8A-4147-A177-3AD203B41FA5}">
                      <a16:colId xmlns:a16="http://schemas.microsoft.com/office/drawing/2014/main" val="1617577051"/>
                    </a:ext>
                  </a:extLst>
                </a:gridCol>
                <a:gridCol w="372027">
                  <a:extLst>
                    <a:ext uri="{9D8B030D-6E8A-4147-A177-3AD203B41FA5}">
                      <a16:colId xmlns:a16="http://schemas.microsoft.com/office/drawing/2014/main" val="3053363307"/>
                    </a:ext>
                  </a:extLst>
                </a:gridCol>
                <a:gridCol w="231268">
                  <a:extLst>
                    <a:ext uri="{9D8B030D-6E8A-4147-A177-3AD203B41FA5}">
                      <a16:colId xmlns:a16="http://schemas.microsoft.com/office/drawing/2014/main" val="2110984329"/>
                    </a:ext>
                  </a:extLst>
                </a:gridCol>
              </a:tblGrid>
              <a:tr h="350678">
                <a:tc gridSpan="1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2020</a:t>
                      </a:r>
                      <a:endParaRPr lang="en-GB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2021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720959"/>
                  </a:ext>
                </a:extLst>
              </a:tr>
              <a:tr h="35067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F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O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</a:t>
                      </a:r>
                      <a:endParaRPr lang="en-GB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F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O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121824"/>
                  </a:ext>
                </a:extLst>
              </a:tr>
              <a:tr h="2644773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COVID shutdown</a:t>
                      </a:r>
                      <a:endParaRPr lang="en-GB" sz="1200" dirty="0"/>
                    </a:p>
                  </a:txBody>
                  <a:tcPr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COVID shutdown</a:t>
                      </a:r>
                      <a:endParaRPr lang="en-GB" sz="1200" dirty="0"/>
                    </a:p>
                  </a:txBody>
                  <a:tcPr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A1 bench commissioning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MQXFBP1 preparation</a:t>
                      </a:r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MQXFBP1 CD 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MQXFBP1 CD 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End of year shutdown</a:t>
                      </a:r>
                      <a:endParaRPr lang="en-GB" sz="1200" dirty="0"/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MQXFBP2</a:t>
                      </a:r>
                      <a:r>
                        <a:rPr lang="en-US" sz="1200" baseline="0" dirty="0"/>
                        <a:t> preparation</a:t>
                      </a:r>
                      <a:endParaRPr lang="en-GB" sz="1200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1 (electrical NC)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2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Flood shutdown</a:t>
                      </a:r>
                      <a:endParaRPr lang="en-GB" sz="1200" dirty="0"/>
                    </a:p>
                  </a:txBody>
                  <a:tcPr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Flood shutdown</a:t>
                      </a:r>
                      <a:endParaRPr lang="en-GB" sz="1200" dirty="0"/>
                    </a:p>
                  </a:txBody>
                  <a:tcPr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MQXFS7b trim powering</a:t>
                      </a:r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MQXFS7b trim powering</a:t>
                      </a:r>
                      <a:endParaRPr lang="en-GB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3 (+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trim  powering)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MQXFBP2 CD 3 (+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trim powering)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End of year shutdown</a:t>
                      </a:r>
                      <a:endParaRPr lang="en-GB" sz="1200" dirty="0"/>
                    </a:p>
                    <a:p>
                      <a:endParaRPr lang="en-GB" sz="1200" dirty="0"/>
                    </a:p>
                  </a:txBody>
                  <a:tcPr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01915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60AA4089-F8E6-DC45-A2C6-50CC51DAC373}"/>
              </a:ext>
            </a:extLst>
          </p:cNvPr>
          <p:cNvSpPr/>
          <p:nvPr/>
        </p:nvSpPr>
        <p:spPr>
          <a:xfrm>
            <a:off x="189328" y="4483917"/>
            <a:ext cx="32297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10 months of cold testing for the MQXFB(S&amp;P) in 2020-2021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68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ED56B52-7C18-470D-BC6C-249208779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560" y="2838037"/>
            <a:ext cx="4992342" cy="33282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843" y="3019221"/>
            <a:ext cx="4751754" cy="2994556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4090045" y="4232858"/>
            <a:ext cx="630600" cy="276083"/>
          </a:xfrm>
          <a:prstGeom prst="rightBrace">
            <a:avLst>
              <a:gd name="adj1" fmla="val 8333"/>
              <a:gd name="adj2" fmla="val 48132"/>
            </a:avLst>
          </a:prstGeom>
          <a:ln w="38100"/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67930" y="4109289"/>
            <a:ext cx="106600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Positive VI @14 kA</a:t>
            </a:r>
            <a:endParaRPr lang="en-GB" sz="1400" dirty="0"/>
          </a:p>
        </p:txBody>
      </p:sp>
      <p:sp>
        <p:nvSpPr>
          <p:cNvPr id="10" name="Right Brace 9"/>
          <p:cNvSpPr/>
          <p:nvPr/>
        </p:nvSpPr>
        <p:spPr>
          <a:xfrm rot="16200000">
            <a:off x="3540706" y="3619138"/>
            <a:ext cx="307776" cy="681263"/>
          </a:xfrm>
          <a:prstGeom prst="rightBrace">
            <a:avLst>
              <a:gd name="adj1" fmla="val 8333"/>
              <a:gd name="adj2" fmla="val 50152"/>
            </a:avLst>
          </a:prstGeom>
          <a:ln w="38100">
            <a:solidFill>
              <a:schemeClr val="tx1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696912" y="3472151"/>
            <a:ext cx="18747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Negative VI @ 14 kA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1279" y="3556136"/>
            <a:ext cx="8891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P3</a:t>
            </a:r>
          </a:p>
          <a:p>
            <a:r>
              <a:rPr lang="en-US" dirty="0"/>
              <a:t>Inner layer</a:t>
            </a:r>
          </a:p>
          <a:p>
            <a:r>
              <a:rPr lang="en-US" sz="1600" dirty="0"/>
              <a:t>108</a:t>
            </a:r>
            <a:endParaRPr lang="en-GB" sz="1600" dirty="0"/>
          </a:p>
        </p:txBody>
      </p:sp>
      <p:sp>
        <p:nvSpPr>
          <p:cNvPr id="13" name="Oval 12"/>
          <p:cNvSpPr/>
          <p:nvPr/>
        </p:nvSpPr>
        <p:spPr>
          <a:xfrm>
            <a:off x="3336584" y="4224776"/>
            <a:ext cx="53347" cy="477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008901" y="4216979"/>
            <a:ext cx="53347" cy="477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008904" y="4500058"/>
            <a:ext cx="53347" cy="477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316962" y="4181205"/>
            <a:ext cx="99698" cy="98475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977720" y="4183620"/>
            <a:ext cx="99698" cy="98475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984034" y="4474398"/>
            <a:ext cx="99698" cy="98475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1059" y="697668"/>
            <a:ext cx="11309170" cy="2069333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	</a:t>
            </a:r>
            <a:r>
              <a:rPr lang="en-US" sz="1600" b="0" dirty="0">
                <a:solidFill>
                  <a:schemeClr val="tx1"/>
                </a:solidFill>
              </a:rPr>
              <a:t>Magnet always quenched at same current level: 15.1 kA (1.9 K) Voltage taps within the coil. Decaying voltage 	signals on current plateau of 14 kA</a:t>
            </a:r>
          </a:p>
          <a:p>
            <a:pPr lvl="1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	Negative on straight segment (3127-3118)</a:t>
            </a:r>
          </a:p>
          <a:p>
            <a:pPr lvl="1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	Positive in the head (3126-3127) and multiturn (3113-3126)</a:t>
            </a:r>
          </a:p>
          <a:p>
            <a:pPr lvl="1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According to simulations, </a:t>
            </a:r>
            <a:r>
              <a:rPr lang="en-US" sz="1600" dirty="0">
                <a:solidFill>
                  <a:srgbClr val="FF0000"/>
                </a:solidFill>
              </a:rPr>
              <a:t>negative voltage is possible when measuring in front or after the defect.</a:t>
            </a:r>
            <a:r>
              <a:rPr lang="en-US" sz="1600" dirty="0">
                <a:solidFill>
                  <a:schemeClr val="tx1"/>
                </a:solidFill>
              </a:rPr>
              <a:t> Ongoing 	R&amp;D, special test foreseen on a SMC with artificially degraded conductor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326" y="185091"/>
            <a:ext cx="11376025" cy="512577"/>
          </a:xfrm>
        </p:spPr>
        <p:txBody>
          <a:bodyPr/>
          <a:lstStyle/>
          <a:p>
            <a:r>
              <a:rPr lang="en-US" sz="2800" dirty="0"/>
              <a:t>V-I measurements – MQXFBP01</a:t>
            </a:r>
            <a:endParaRPr lang="nl-NL" sz="2800" dirty="0"/>
          </a:p>
        </p:txBody>
      </p:sp>
      <p:sp>
        <p:nvSpPr>
          <p:cNvPr id="20" name="Oval 19"/>
          <p:cNvSpPr/>
          <p:nvPr/>
        </p:nvSpPr>
        <p:spPr>
          <a:xfrm>
            <a:off x="11018671" y="4795344"/>
            <a:ext cx="776759" cy="6996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059944" y="3209362"/>
            <a:ext cx="938077" cy="26161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MQXFBP01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64641FE-01B1-4DF8-A0C0-A80B9F69EC9F}"/>
              </a:ext>
            </a:extLst>
          </p:cNvPr>
          <p:cNvSpPr/>
          <p:nvPr/>
        </p:nvSpPr>
        <p:spPr>
          <a:xfrm>
            <a:off x="2620397" y="4284367"/>
            <a:ext cx="99698" cy="98475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1B3F310A-3982-4672-A282-F6A06E541093}"/>
              </a:ext>
            </a:extLst>
          </p:cNvPr>
          <p:cNvSpPr/>
          <p:nvPr/>
        </p:nvSpPr>
        <p:spPr>
          <a:xfrm rot="16610105" flipH="1">
            <a:off x="3050795" y="4115245"/>
            <a:ext cx="492564" cy="1311989"/>
          </a:xfrm>
          <a:prstGeom prst="rightBrace">
            <a:avLst>
              <a:gd name="adj1" fmla="val 8333"/>
              <a:gd name="adj2" fmla="val 50152"/>
            </a:avLst>
          </a:prstGeom>
          <a:ln w="38100">
            <a:solidFill>
              <a:schemeClr val="tx1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33A437-20D4-49DF-A20B-CE8DE1723434}"/>
              </a:ext>
            </a:extLst>
          </p:cNvPr>
          <p:cNvSpPr txBox="1"/>
          <p:nvPr/>
        </p:nvSpPr>
        <p:spPr>
          <a:xfrm>
            <a:off x="2411680" y="5055454"/>
            <a:ext cx="177079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Positive VI @14 kA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78906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034D85-E45E-4C74-93E0-04310F562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0" y="254724"/>
            <a:ext cx="11376025" cy="623100"/>
          </a:xfrm>
        </p:spPr>
        <p:txBody>
          <a:bodyPr/>
          <a:lstStyle/>
          <a:p>
            <a:r>
              <a:rPr lang="en-US" sz="2800" dirty="0"/>
              <a:t>Comparison pole turn versus full coil measurement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EC205CE-920A-40FC-8E59-F145A9CCA3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41" y="1089289"/>
            <a:ext cx="6605497" cy="50884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D11C89-C362-4437-8A08-882BE9EA095A}"/>
              </a:ext>
            </a:extLst>
          </p:cNvPr>
          <p:cNvSpPr txBox="1"/>
          <p:nvPr/>
        </p:nvSpPr>
        <p:spPr>
          <a:xfrm>
            <a:off x="7178291" y="2910509"/>
            <a:ext cx="475776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The direct measurement has slightly less noise, but the final result is not significantly different.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E0BFF0-9FD4-42DA-90B7-AF9E874A2B6F}"/>
              </a:ext>
            </a:extLst>
          </p:cNvPr>
          <p:cNvSpPr txBox="1"/>
          <p:nvPr/>
        </p:nvSpPr>
        <p:spPr>
          <a:xfrm>
            <a:off x="7178290" y="1706949"/>
            <a:ext cx="47577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Direct measurement of the pole turn (voltage tap 1127-1212) and V(P1) – V(P4)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7A6316-57B2-4325-AEA0-613741EAC4CD}"/>
              </a:ext>
            </a:extLst>
          </p:cNvPr>
          <p:cNvSpPr txBox="1"/>
          <p:nvPr/>
        </p:nvSpPr>
        <p:spPr>
          <a:xfrm>
            <a:off x="7178290" y="4114069"/>
            <a:ext cx="428836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Conclusion: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For P1 all degradation is in the pole turn, not in any other turn.</a:t>
            </a:r>
          </a:p>
          <a:p>
            <a:pPr marL="285750" indent="-285750" algn="l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33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509034-3AC3-4093-8923-E14419CD4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052" y="175959"/>
            <a:ext cx="11376025" cy="821223"/>
          </a:xfrm>
        </p:spPr>
        <p:txBody>
          <a:bodyPr/>
          <a:lstStyle/>
          <a:p>
            <a:r>
              <a:rPr lang="en-US" sz="2800" dirty="0"/>
              <a:t>Full-coil V-I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60E0C1-62C8-4712-880B-F9894224EBFB}"/>
              </a:ext>
            </a:extLst>
          </p:cNvPr>
          <p:cNvSpPr txBox="1"/>
          <p:nvPr/>
        </p:nvSpPr>
        <p:spPr>
          <a:xfrm>
            <a:off x="8034973" y="260924"/>
            <a:ext cx="38343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Example MQXFBP2, November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0F8BC6-352E-40C7-8C45-AAB50D4D8C43}"/>
              </a:ext>
            </a:extLst>
          </p:cNvPr>
          <p:cNvSpPr txBox="1"/>
          <p:nvPr/>
        </p:nvSpPr>
        <p:spPr>
          <a:xfrm>
            <a:off x="8016684" y="997182"/>
            <a:ext cx="385267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Current plateaus at 4.5 K, each 100 A</a:t>
            </a:r>
          </a:p>
          <a:p>
            <a:pPr algn="l"/>
            <a:r>
              <a:rPr lang="en-US" sz="1600" dirty="0"/>
              <a:t>Ramp of 1 A/s between plateaus. </a:t>
            </a:r>
          </a:p>
          <a:p>
            <a:pPr algn="l"/>
            <a:r>
              <a:rPr lang="en-US" sz="1600" dirty="0"/>
              <a:t>(good setting for non-decaying signals; for decays use a faster ramp).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1D179C-C22F-4693-B642-74E0867B5237}"/>
              </a:ext>
            </a:extLst>
          </p:cNvPr>
          <p:cNvSpPr txBox="1"/>
          <p:nvPr/>
        </p:nvSpPr>
        <p:spPr>
          <a:xfrm>
            <a:off x="7976175" y="2488604"/>
            <a:ext cx="3852672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Remove inductive voltage from signals. 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Identify the coil with least degradation (P4 in this case).</a:t>
            </a:r>
          </a:p>
          <a:p>
            <a:pPr algn="l"/>
            <a:endParaRPr lang="en-US" sz="1600" dirty="0"/>
          </a:p>
          <a:p>
            <a:r>
              <a:rPr lang="en-US" sz="1600" dirty="0"/>
              <a:t>Buck the average voltage to this coil (removes noise, magnetization decay, noise from power converter, etc.)</a:t>
            </a:r>
          </a:p>
          <a:p>
            <a:pPr algn="l"/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B2A6AF-9CE9-4503-B053-D0785FDEE4BC}"/>
              </a:ext>
            </a:extLst>
          </p:cNvPr>
          <p:cNvSpPr txBox="1"/>
          <p:nvPr/>
        </p:nvSpPr>
        <p:spPr>
          <a:xfrm>
            <a:off x="7976175" y="5037245"/>
            <a:ext cx="3852672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endParaRPr lang="en-US" sz="1400" dirty="0"/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P1 has the most degradation, P2 and P3 show some degradation at about 14 kA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E5329C-A14E-A648-9460-2F21EC39AAB0}"/>
              </a:ext>
            </a:extLst>
          </p:cNvPr>
          <p:cNvGrpSpPr/>
          <p:nvPr/>
        </p:nvGrpSpPr>
        <p:grpSpPr>
          <a:xfrm>
            <a:off x="568557" y="872089"/>
            <a:ext cx="6951389" cy="5075907"/>
            <a:chOff x="214724" y="632518"/>
            <a:chExt cx="7974356" cy="6142980"/>
          </a:xfrm>
        </p:grpSpPr>
        <p:pic>
          <p:nvPicPr>
            <p:cNvPr id="7" name="Picture 6" descr="Chart&#10;&#10;Description automatically generated">
              <a:extLst>
                <a:ext uri="{FF2B5EF4-FFF2-40B4-BE49-F238E27FC236}">
                  <a16:creationId xmlns:a16="http://schemas.microsoft.com/office/drawing/2014/main" id="{EAC7D93F-69A1-43BF-B933-A36918186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724" y="632518"/>
              <a:ext cx="7974356" cy="614298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479FCA-45B2-4972-9B12-96657A9925FD}"/>
                </a:ext>
              </a:extLst>
            </p:cNvPr>
            <p:cNvSpPr txBox="1"/>
            <p:nvPr/>
          </p:nvSpPr>
          <p:spPr>
            <a:xfrm>
              <a:off x="1548384" y="1453741"/>
              <a:ext cx="39273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FF0000"/>
                  </a:solidFill>
                </a:rPr>
                <a:t>13 kA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6B5B8AB-6400-45BE-AE34-8A132BCE747A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744752" y="1170432"/>
              <a:ext cx="230352" cy="28330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9E4A60-7091-4C25-AB22-C3E10FD53AEA}"/>
                </a:ext>
              </a:extLst>
            </p:cNvPr>
            <p:cNvSpPr txBox="1"/>
            <p:nvPr/>
          </p:nvSpPr>
          <p:spPr>
            <a:xfrm>
              <a:off x="4626864" y="2588862"/>
              <a:ext cx="5209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FF0000"/>
                  </a:solidFill>
                </a:rPr>
                <a:t>15.4 kA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140FE36-304A-447D-AC29-584F74775598}"/>
                </a:ext>
              </a:extLst>
            </p:cNvPr>
            <p:cNvCxnSpPr>
              <a:cxnSpLocks/>
            </p:cNvCxnSpPr>
            <p:nvPr/>
          </p:nvCxnSpPr>
          <p:spPr>
            <a:xfrm>
              <a:off x="5147840" y="2681195"/>
              <a:ext cx="393424" cy="8237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A187A82-6C3A-4214-AAD8-D7321A098CC7}"/>
                </a:ext>
              </a:extLst>
            </p:cNvPr>
            <p:cNvSpPr txBox="1"/>
            <p:nvPr/>
          </p:nvSpPr>
          <p:spPr>
            <a:xfrm>
              <a:off x="1629576" y="2930821"/>
              <a:ext cx="39273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FF0000"/>
                  </a:solidFill>
                </a:rPr>
                <a:t>13 kA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A74CCE4-A237-40D5-A319-EBF5A7DAEEBF}"/>
                </a:ext>
              </a:extLst>
            </p:cNvPr>
            <p:cNvCxnSpPr>
              <a:cxnSpLocks/>
            </p:cNvCxnSpPr>
            <p:nvPr/>
          </p:nvCxnSpPr>
          <p:spPr>
            <a:xfrm>
              <a:off x="1810512" y="3169920"/>
              <a:ext cx="164592" cy="24452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D774C44-AD1A-40E8-99CD-7EAFC24A23C4}"/>
                </a:ext>
              </a:extLst>
            </p:cNvPr>
            <p:cNvSpPr txBox="1"/>
            <p:nvPr/>
          </p:nvSpPr>
          <p:spPr>
            <a:xfrm>
              <a:off x="4681728" y="4594827"/>
              <a:ext cx="5209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FF0000"/>
                  </a:solidFill>
                </a:rPr>
                <a:t>15.4 kA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56D1D22-B5A4-4627-A1A9-96E2DCD5A88E}"/>
                </a:ext>
              </a:extLst>
            </p:cNvPr>
            <p:cNvCxnSpPr>
              <a:cxnSpLocks/>
            </p:cNvCxnSpPr>
            <p:nvPr/>
          </p:nvCxnSpPr>
          <p:spPr>
            <a:xfrm>
              <a:off x="5202704" y="4687160"/>
              <a:ext cx="393424" cy="8237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DCFEF0-2937-49F3-A5F3-F538C72BAE6A}"/>
                </a:ext>
              </a:extLst>
            </p:cNvPr>
            <p:cNvSpPr txBox="1"/>
            <p:nvPr/>
          </p:nvSpPr>
          <p:spPr>
            <a:xfrm>
              <a:off x="1568616" y="5311926"/>
              <a:ext cx="39273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FF0000"/>
                  </a:solidFill>
                </a:rPr>
                <a:t>13 kA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E2BB66B-B304-44A5-9498-34F32540E051}"/>
                </a:ext>
              </a:extLst>
            </p:cNvPr>
            <p:cNvCxnSpPr>
              <a:cxnSpLocks/>
            </p:cNvCxnSpPr>
            <p:nvPr/>
          </p:nvCxnSpPr>
          <p:spPr>
            <a:xfrm>
              <a:off x="1749552" y="5551025"/>
              <a:ext cx="164592" cy="24452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3124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034D85-E45E-4C74-93E0-04310F562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132" y="318982"/>
            <a:ext cx="11376025" cy="1065742"/>
          </a:xfrm>
        </p:spPr>
        <p:txBody>
          <a:bodyPr/>
          <a:lstStyle/>
          <a:p>
            <a:r>
              <a:rPr lang="en-US" sz="2800" dirty="0"/>
              <a:t>Comparison pole turn vs full coil measurement (2)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966D2D-B63F-4FE1-A824-5F79B100C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9" y="1044358"/>
            <a:ext cx="6492748" cy="3321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C86916-C773-4C7E-850D-72EDDE9F7538}"/>
              </a:ext>
            </a:extLst>
          </p:cNvPr>
          <p:cNvSpPr txBox="1"/>
          <p:nvPr/>
        </p:nvSpPr>
        <p:spPr>
          <a:xfrm>
            <a:off x="490175" y="5091120"/>
            <a:ext cx="482638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Measurements without trim up to 15.4 kA show that a voltage buildup starts also in P2 and P3 from about 15 kA. </a:t>
            </a:r>
          </a:p>
        </p:txBody>
      </p:sp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21C889FA-E55D-43BE-91A0-3050CBD23A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" t="15228" r="1345" b="15228"/>
          <a:stretch/>
        </p:blipFill>
        <p:spPr>
          <a:xfrm>
            <a:off x="6105144" y="1549392"/>
            <a:ext cx="6017459" cy="332138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F27D76-AA8B-4716-ADED-70F766F32564}"/>
              </a:ext>
            </a:extLst>
          </p:cNvPr>
          <p:cNvCxnSpPr>
            <a:cxnSpLocks/>
          </p:cNvCxnSpPr>
          <p:nvPr/>
        </p:nvCxnSpPr>
        <p:spPr>
          <a:xfrm>
            <a:off x="4517136" y="2417123"/>
            <a:ext cx="3651455" cy="464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FD4EFB2-F0FD-44C5-91DB-07069C50D185}"/>
              </a:ext>
            </a:extLst>
          </p:cNvPr>
          <p:cNvSpPr txBox="1"/>
          <p:nvPr/>
        </p:nvSpPr>
        <p:spPr>
          <a:xfrm>
            <a:off x="4764946" y="3025419"/>
            <a:ext cx="16715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Average per plateau translates to a V-I plot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1A48C0-5447-4EF9-9D4F-07DD5F8276CA}"/>
              </a:ext>
            </a:extLst>
          </p:cNvPr>
          <p:cNvSpPr txBox="1"/>
          <p:nvPr/>
        </p:nvSpPr>
        <p:spPr>
          <a:xfrm>
            <a:off x="6436485" y="5063181"/>
            <a:ext cx="482638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 a test without trim, </a:t>
            </a:r>
            <a:r>
              <a:rPr lang="en-US" dirty="0">
                <a:solidFill>
                  <a:srgbClr val="FF0000"/>
                </a:solidFill>
              </a:rPr>
              <a:t>even the full coil measurement</a:t>
            </a:r>
            <a:r>
              <a:rPr lang="en-US" dirty="0"/>
              <a:t> can show the start of voltage build up.</a:t>
            </a:r>
          </a:p>
        </p:txBody>
      </p:sp>
    </p:spTree>
    <p:extLst>
      <p:ext uri="{BB962C8B-B14F-4D97-AF65-F5344CB8AC3E}">
        <p14:creationId xmlns:p14="http://schemas.microsoft.com/office/powerpoint/2010/main" val="6851639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9483"/>
          </a:xfrm>
        </p:spPr>
        <p:txBody>
          <a:bodyPr/>
          <a:lstStyle/>
          <a:p>
            <a:r>
              <a:rPr lang="en-US" sz="2800" dirty="0"/>
              <a:t>Take home message – V-I measurements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73602"/>
            <a:ext cx="11376024" cy="3019494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Decaying signal in MQXFBP1 indicates local conductor defect, stronger at quench location 1.B (a bit closer to center) than 1.A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Numerical modelling can </a:t>
            </a:r>
            <a:r>
              <a:rPr lang="en-US" sz="2000" b="0" dirty="0">
                <a:solidFill>
                  <a:srgbClr val="FF0000"/>
                </a:solidFill>
              </a:rPr>
              <a:t>qualitatively</a:t>
            </a:r>
            <a:r>
              <a:rPr lang="en-US" sz="2000" b="0" dirty="0">
                <a:solidFill>
                  <a:schemeClr val="tx1"/>
                </a:solidFill>
              </a:rPr>
              <a:t> explain the phenomenon and predicts a few broken strands. Special test foreseen on a SMC with artificially degraded conductor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Assuming that not all coils are limited, </a:t>
            </a:r>
            <a:r>
              <a:rPr lang="en-US" sz="2000" b="0" dirty="0">
                <a:solidFill>
                  <a:srgbClr val="FF0000"/>
                </a:solidFill>
              </a:rPr>
              <a:t>even full-coil measurements can reveal defects without trim powering</a:t>
            </a:r>
            <a:r>
              <a:rPr lang="en-US" sz="2000" b="0" dirty="0">
                <a:solidFill>
                  <a:schemeClr val="tx1"/>
                </a:solidFill>
              </a:rPr>
              <a:t>.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V-I Measurements are a good example for operation at 4.5 K.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BC16E5-982F-824E-A670-AAD8CA551207}"/>
              </a:ext>
            </a:extLst>
          </p:cNvPr>
          <p:cNvSpPr txBox="1"/>
          <p:nvPr/>
        </p:nvSpPr>
        <p:spPr>
          <a:xfrm>
            <a:off x="864705" y="4234070"/>
            <a:ext cx="7187865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No overstressing as SS is about 10% less for Nb3Sn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Conductor more stable which helps measurements close to SS limit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Check the operational margin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Distinguish between conductor limitation/degradation/</a:t>
            </a:r>
            <a:r>
              <a:rPr lang="en-US" dirty="0" err="1"/>
              <a:t>defectation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009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8" y="121121"/>
            <a:ext cx="11376025" cy="1089123"/>
          </a:xfrm>
        </p:spPr>
        <p:txBody>
          <a:bodyPr/>
          <a:lstStyle/>
          <a:p>
            <a:r>
              <a:rPr lang="en-US" sz="2800" dirty="0"/>
              <a:t>Summary</a:t>
            </a: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27093" y="1683033"/>
            <a:ext cx="11376026" cy="1500187"/>
          </a:xfrm>
        </p:spPr>
        <p:txBody>
          <a:bodyPr/>
          <a:lstStyle/>
          <a:p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SM18 </a:t>
            </a:r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upgrade</a:t>
            </a:r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for HL-LHC magnet testing according to plan and </a:t>
            </a:r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 more on the critical path</a:t>
            </a:r>
          </a:p>
          <a:p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Safety issues are addressed (objective and subjective risks). Presentation TE-TM 2.05.2022</a:t>
            </a:r>
          </a:p>
          <a:p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Large experience accumulated on the testing and diagnostics of Nb</a:t>
            </a:r>
            <a:r>
              <a:rPr lang="en-GB" sz="2000" b="0" baseline="-25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</a:t>
            </a:r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Sn magnets</a:t>
            </a:r>
          </a:p>
          <a:p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New diagnostics tools </a:t>
            </a:r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(V-I, quench antenna) allow better understanding and localization of the quench </a:t>
            </a:r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phenomenology of Nb</a:t>
            </a:r>
            <a:r>
              <a:rPr lang="en-GB" sz="2000" b="0" baseline="-25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</a:t>
            </a:r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Sn </a:t>
            </a:r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magnets</a:t>
            </a:r>
          </a:p>
          <a:p>
            <a:r>
              <a:rPr lang="en-GB" sz="2000" b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Trim powering </a:t>
            </a:r>
            <a:r>
              <a:rPr lang="en-GB" sz="20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enables us to probe coil-by-coil  </a:t>
            </a:r>
          </a:p>
        </p:txBody>
      </p:sp>
    </p:spTree>
    <p:extLst>
      <p:ext uri="{BB962C8B-B14F-4D97-AF65-F5344CB8AC3E}">
        <p14:creationId xmlns:p14="http://schemas.microsoft.com/office/powerpoint/2010/main" val="1253806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32" r="26006" b="4464"/>
          <a:stretch/>
        </p:blipFill>
        <p:spPr>
          <a:xfrm>
            <a:off x="412775" y="707220"/>
            <a:ext cx="7718828" cy="24085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75" y="156225"/>
            <a:ext cx="11376025" cy="1065742"/>
          </a:xfrm>
        </p:spPr>
        <p:txBody>
          <a:bodyPr/>
          <a:lstStyle/>
          <a:p>
            <a:r>
              <a:rPr lang="en-US" sz="2800" dirty="0"/>
              <a:t>MQXFP Event history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C2EA-1762-4699-BCCE-DD8BC680706A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5" r="19146" b="5171"/>
          <a:stretch/>
        </p:blipFill>
        <p:spPr>
          <a:xfrm>
            <a:off x="579862" y="3295185"/>
            <a:ext cx="7540409" cy="274662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384318" y="1470829"/>
            <a:ext cx="167269" cy="16726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9358002" y="1802747"/>
            <a:ext cx="219901" cy="189570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8-Point Star 7"/>
          <p:cNvSpPr/>
          <p:nvPr/>
        </p:nvSpPr>
        <p:spPr>
          <a:xfrm>
            <a:off x="9347441" y="2123494"/>
            <a:ext cx="241022" cy="241022"/>
          </a:xfrm>
          <a:prstGeom prst="star8">
            <a:avLst>
              <a:gd name="adj" fmla="val 18728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611059" y="1369798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Natural quench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611059" y="171456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Provoked quench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611059" y="2059339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9379038" y="3093650"/>
            <a:ext cx="1334134" cy="323385"/>
          </a:xfrm>
          <a:prstGeom prst="rect">
            <a:avLst/>
          </a:prstGeom>
          <a:solidFill>
            <a:srgbClr val="AAAEEB"/>
          </a:solidFill>
          <a:ln>
            <a:solidFill>
              <a:srgbClr val="474EA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T = 1.9 K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79038" y="3530315"/>
            <a:ext cx="1334134" cy="323385"/>
          </a:xfrm>
          <a:prstGeom prst="rect">
            <a:avLst/>
          </a:prstGeom>
          <a:solidFill>
            <a:srgbClr val="9BE2B0"/>
          </a:solidFill>
          <a:ln>
            <a:solidFill>
              <a:srgbClr val="1F8D3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1.9&lt; T &lt;4.5 K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379038" y="3956214"/>
            <a:ext cx="1334134" cy="323385"/>
          </a:xfrm>
          <a:prstGeom prst="rect">
            <a:avLst/>
          </a:prstGeom>
          <a:solidFill>
            <a:srgbClr val="F8A1A4"/>
          </a:solidFill>
          <a:ln>
            <a:solidFill>
              <a:srgbClr val="CE67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T = 4.5 K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47441" y="1186834"/>
            <a:ext cx="241022" cy="4571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611059" y="102502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quench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347441" y="4994809"/>
            <a:ext cx="256987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</a:lstStyle>
          <a:p>
            <a:r>
              <a:rPr lang="en-US" dirty="0"/>
              <a:t>Almost 200 quenches in total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60219" y="2836139"/>
            <a:ext cx="12875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MQXFBP1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49671" y="5857139"/>
            <a:ext cx="12875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MQXFBP2</a:t>
            </a:r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510E01-DCA2-5B49-91EA-527C3C911DFC}"/>
              </a:ext>
            </a:extLst>
          </p:cNvPr>
          <p:cNvSpPr/>
          <p:nvPr/>
        </p:nvSpPr>
        <p:spPr>
          <a:xfrm>
            <a:off x="893437" y="3357265"/>
            <a:ext cx="964095" cy="4419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79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7681" y="1124606"/>
            <a:ext cx="3445137" cy="4877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Carpenter as a QA and safety tool  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7056" y="1124606"/>
            <a:ext cx="3392719" cy="4803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33214" y="1263112"/>
            <a:ext cx="2790740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All tests done are stored in the database, including status and comments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Test order imposed by the </a:t>
            </a:r>
            <a:r>
              <a:rPr lang="en-US" dirty="0">
                <a:solidFill>
                  <a:srgbClr val="FF0000"/>
                </a:solidFill>
              </a:rPr>
              <a:t>approved test procedure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Levels imposed by the </a:t>
            </a:r>
            <a:r>
              <a:rPr lang="en-US" dirty="0">
                <a:solidFill>
                  <a:srgbClr val="FF0000"/>
                </a:solidFill>
              </a:rPr>
              <a:t>test plan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Easy to follow up the test chronology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Sign off at the </a:t>
            </a:r>
            <a:r>
              <a:rPr lang="en-US" dirty="0">
                <a:solidFill>
                  <a:srgbClr val="FF0000"/>
                </a:solidFill>
              </a:rPr>
              <a:t>control points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30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87"/>
          <a:stretch/>
        </p:blipFill>
        <p:spPr>
          <a:xfrm>
            <a:off x="407988" y="1123627"/>
            <a:ext cx="7784113" cy="47589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43776"/>
            <a:ext cx="11376025" cy="1065742"/>
          </a:xfrm>
        </p:spPr>
        <p:txBody>
          <a:bodyPr/>
          <a:lstStyle/>
          <a:p>
            <a:r>
              <a:rPr lang="en-US" sz="2800" dirty="0"/>
              <a:t>Carpenter for data visualization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675122" y="1123627"/>
            <a:ext cx="27907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Main test data uploaded to the database, which allows to automatically generate standard plots (Protocols)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0539EB-3738-B64A-8CD5-353EBD3C8F3E}"/>
              </a:ext>
            </a:extLst>
          </p:cNvPr>
          <p:cNvSpPr/>
          <p:nvPr/>
        </p:nvSpPr>
        <p:spPr>
          <a:xfrm>
            <a:off x="1319002" y="1974457"/>
            <a:ext cx="5891002" cy="257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Take home messages – MQXF testing overview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369" y="1668463"/>
            <a:ext cx="11117261" cy="3236912"/>
          </a:xfrm>
        </p:spPr>
        <p:txBody>
          <a:bodyPr/>
          <a:lstStyle/>
          <a:p>
            <a:r>
              <a:rPr lang="en-US" sz="2000" b="0" dirty="0">
                <a:solidFill>
                  <a:schemeClr val="tx1"/>
                </a:solidFill>
              </a:rPr>
              <a:t>7 years experience with testing of MQXF magnets. Highest priority during all this time, short of the 11 T, which adds to the experience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At least 23 TM staff and FSU directly involved in the MQXF prototype tests; more for the short model campaign (bench and instrumentation preparation, calibration and commissioning, testing new procedures)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Synergies identified between former TF and MM section already before (grand) unification: quench antennas, DAQ, and instrumentation. And now, of course, the upgrade for WP3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10 months of MQXF cold testing in 2020-2021</a:t>
            </a:r>
          </a:p>
        </p:txBody>
      </p:sp>
    </p:spTree>
    <p:extLst>
      <p:ext uri="{BB962C8B-B14F-4D97-AF65-F5344CB8AC3E}">
        <p14:creationId xmlns:p14="http://schemas.microsoft.com/office/powerpoint/2010/main" val="3433217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68" y="643226"/>
            <a:ext cx="10604937" cy="2907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534" y="207291"/>
            <a:ext cx="11376025" cy="1065742"/>
          </a:xfrm>
        </p:spPr>
        <p:txBody>
          <a:bodyPr/>
          <a:lstStyle/>
          <a:p>
            <a:r>
              <a:rPr lang="en-US" sz="2800" dirty="0"/>
              <a:t>Quench performance limitation (MQXFB prototypes)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8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r="19086"/>
          <a:stretch/>
        </p:blipFill>
        <p:spPr>
          <a:xfrm>
            <a:off x="391518" y="2789409"/>
            <a:ext cx="8639950" cy="292783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23631" y="930107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Nominal current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3631" y="3080774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Nominal current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749554" y="3963829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</a:t>
            </a:r>
          </a:p>
          <a:p>
            <a:r>
              <a:rPr lang="en-US" sz="1400" dirty="0"/>
              <a:t>cycle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5040431" y="1082346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Thermal </a:t>
            </a:r>
            <a:endParaRPr lang="en-US" sz="1400" dirty="0"/>
          </a:p>
          <a:p>
            <a:r>
              <a:rPr lang="en-US" sz="1400"/>
              <a:t>      cycle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57224" y="780269"/>
            <a:ext cx="12875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MQXFBP1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357224" y="2926452"/>
            <a:ext cx="12875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MQXFBP2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91414" y="5578905"/>
            <a:ext cx="993975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fr-FR"/>
            </a:defPPr>
          </a:lstStyle>
          <a:p>
            <a:r>
              <a:rPr lang="en-US" dirty="0"/>
              <a:t>The magnets reach a quench limit in the first or second quench: same current, voltage signature and quench antenna signals.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7E9BE6-C0B5-B046-AF20-5EE790FAB0EA}"/>
              </a:ext>
            </a:extLst>
          </p:cNvPr>
          <p:cNvSpPr txBox="1"/>
          <p:nvPr/>
        </p:nvSpPr>
        <p:spPr>
          <a:xfrm rot="16200000">
            <a:off x="1061540" y="3991716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</a:t>
            </a:r>
          </a:p>
          <a:p>
            <a:r>
              <a:rPr lang="en-US" sz="1400" dirty="0"/>
              <a:t>cycle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54292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46" y="204645"/>
            <a:ext cx="11376025" cy="1065742"/>
          </a:xfrm>
        </p:spPr>
        <p:txBody>
          <a:bodyPr/>
          <a:lstStyle/>
          <a:p>
            <a:r>
              <a:rPr lang="en-US" sz="2800" dirty="0"/>
              <a:t>Quench performance limitations versus degradation (11 T series)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737516"/>
            <a:ext cx="7782701" cy="26946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432137"/>
            <a:ext cx="4922769" cy="2762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10247" y="1048421"/>
            <a:ext cx="23467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 these plots: tests at nominal ramp rate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23729" y="4275913"/>
            <a:ext cx="5625055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fr-FR"/>
            </a:defPPr>
          </a:lstStyle>
          <a:p>
            <a:r>
              <a:rPr lang="en-US" dirty="0"/>
              <a:t>The type of degradation in the 11 T (gets worse after each thermal cycle) is different from that of the MQXF (no further degradation so far)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2904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2015</TotalTime>
  <Words>2231</Words>
  <Application>Microsoft Macintosh PowerPoint</Application>
  <PresentationFormat>Widescreen</PresentationFormat>
  <Paragraphs>323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CERN_16x9_2021</vt:lpstr>
      <vt:lpstr>Report on Ongoing Actions for MQXFB   New test and measurement techniques  S. Russenschuck, F. Mangiarotti, G. Willering  with the contribution of (at least) 32 staff from TM, MSC, TE</vt:lpstr>
      <vt:lpstr>Overview</vt:lpstr>
      <vt:lpstr>MQXF test history</vt:lpstr>
      <vt:lpstr>MQXFP Event history</vt:lpstr>
      <vt:lpstr>Carpenter as a QA and safety tool  </vt:lpstr>
      <vt:lpstr>Carpenter for data visualization</vt:lpstr>
      <vt:lpstr>Take home messages – MQXF testing overview</vt:lpstr>
      <vt:lpstr>Quench performance limitation (MQXFB prototypes)</vt:lpstr>
      <vt:lpstr>Quench performance limitations versus degradation (11 T series)</vt:lpstr>
      <vt:lpstr>Quench location 1.A – Voltage signals</vt:lpstr>
      <vt:lpstr>Ramp rate and temperature dependence</vt:lpstr>
      <vt:lpstr>Take home message – performance characterization (ramp rates, quench propagation)</vt:lpstr>
      <vt:lpstr>Quench Antenna (B2 sensitive)</vt:lpstr>
      <vt:lpstr>Quench location 1.B – QA signal</vt:lpstr>
      <vt:lpstr>Quench localization</vt:lpstr>
      <vt:lpstr>Quench localization</vt:lpstr>
      <vt:lpstr>Vibration analysis for Fresca2</vt:lpstr>
      <vt:lpstr>PowerPoint Presentation</vt:lpstr>
      <vt:lpstr>Data from quench  @ 4.5 K, 1 A/s, Iquench = 15455 A,  trim circuit disconnected</vt:lpstr>
      <vt:lpstr>Take home message – Quench antenna</vt:lpstr>
      <vt:lpstr>Circuit diagram, trim powering</vt:lpstr>
      <vt:lpstr>Initial tests on MQXFS7</vt:lpstr>
      <vt:lpstr>PowerPoint Presentation</vt:lpstr>
      <vt:lpstr>PowerPoint Presentation</vt:lpstr>
      <vt:lpstr>PowerPoint Presentation</vt:lpstr>
      <vt:lpstr>PowerPoint Presentation</vt:lpstr>
      <vt:lpstr>Take home message – Trim powering</vt:lpstr>
      <vt:lpstr>V-I measurements with 5% trim at 4.5 K</vt:lpstr>
      <vt:lpstr>PowerPoint Presentation</vt:lpstr>
      <vt:lpstr>V-I measurements – MQXFBP01</vt:lpstr>
      <vt:lpstr>Comparison pole turn versus full coil measurement</vt:lpstr>
      <vt:lpstr>Full-coil V-I</vt:lpstr>
      <vt:lpstr>Comparison pole turn vs full coil measurement (2)</vt:lpstr>
      <vt:lpstr>Take home message – V-I measurements</vt:lpstr>
      <vt:lpstr>Summary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Julio Mangiarotti</dc:creator>
  <cp:lastModifiedBy>Stephan Russenschuck</cp:lastModifiedBy>
  <cp:revision>161</cp:revision>
  <dcterms:created xsi:type="dcterms:W3CDTF">2022-03-31T19:36:01Z</dcterms:created>
  <dcterms:modified xsi:type="dcterms:W3CDTF">2022-04-29T06:40:48Z</dcterms:modified>
</cp:coreProperties>
</file>