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7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789" r:id="rId5"/>
    <p:sldId id="916" r:id="rId6"/>
    <p:sldId id="932" r:id="rId7"/>
    <p:sldId id="931" r:id="rId8"/>
    <p:sldId id="921" r:id="rId9"/>
    <p:sldId id="918" r:id="rId10"/>
    <p:sldId id="919" r:id="rId11"/>
    <p:sldId id="920" r:id="rId12"/>
    <p:sldId id="929" r:id="rId13"/>
    <p:sldId id="922" r:id="rId14"/>
    <p:sldId id="930" r:id="rId15"/>
    <p:sldId id="927" r:id="rId16"/>
    <p:sldId id="924" r:id="rId17"/>
    <p:sldId id="926" r:id="rId18"/>
    <p:sldId id="934" r:id="rId19"/>
    <p:sldId id="928" r:id="rId20"/>
    <p:sldId id="933" r:id="rId21"/>
    <p:sldId id="925" r:id="rId22"/>
    <p:sldId id="935" r:id="rId23"/>
    <p:sldId id="937" r:id="rId24"/>
    <p:sldId id="936" r:id="rId25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00"/>
    <a:srgbClr val="0000FF"/>
    <a:srgbClr val="0066FF"/>
    <a:srgbClr val="FF00FF"/>
    <a:srgbClr val="000099"/>
    <a:srgbClr val="CCFFCC"/>
    <a:srgbClr val="3366FF"/>
    <a:srgbClr val="FFFF6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912" autoAdjust="0"/>
    <p:restoredTop sz="99578" autoAdjust="0"/>
  </p:normalViewPr>
  <p:slideViewPr>
    <p:cSldViewPr snapToObjects="1" showGuides="1">
      <p:cViewPr varScale="1">
        <p:scale>
          <a:sx n="147" d="100"/>
          <a:sy n="147" d="100"/>
        </p:scale>
        <p:origin x="312" y="114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28/04/2022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28/04/2022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8"/>
            <a:ext cx="5438140" cy="44426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4" y="9377318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pPr algn="ctr"/>
            <a:r>
              <a:rPr lang="es-ES" dirty="0"/>
              <a:t>Susana Izquierdo Bermudez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  <a:br>
              <a:rPr lang="en-GB" noProof="0" dirty="0"/>
            </a:br>
            <a:r>
              <a:rPr lang="en-GB" noProof="0" dirty="0"/>
              <a:t>Slide title – line 2 – Arial 30 </a:t>
            </a:r>
            <a:r>
              <a:rPr lang="en-GB" noProof="0" dirty="0" err="1"/>
              <a:t>pt</a:t>
            </a:r>
            <a:r>
              <a:rPr lang="en-GB" noProof="0" dirty="0"/>
              <a:t> – </a:t>
            </a:r>
            <a:r>
              <a:rPr lang="en-GB" noProof="0" dirty="0" err="1"/>
              <a:t>HiLumi</a:t>
            </a:r>
            <a:r>
              <a:rPr lang="en-GB" noProof="0" dirty="0"/>
              <a:t>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s-ES" noProof="0" dirty="0"/>
              <a:t>Susana Izquierdo Bermudez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sp>
        <p:nvSpPr>
          <p:cNvPr id="11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35868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2" name="Espace réservé du contenu 3"/>
          <p:cNvSpPr>
            <a:spLocks noGrp="1"/>
          </p:cNvSpPr>
          <p:nvPr>
            <p:ph sz="half" idx="13" hasCustomPrompt="1"/>
          </p:nvPr>
        </p:nvSpPr>
        <p:spPr>
          <a:xfrm>
            <a:off x="35868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3" name="Espace réservé du contenu 3"/>
          <p:cNvSpPr>
            <a:spLocks noGrp="1"/>
          </p:cNvSpPr>
          <p:nvPr>
            <p:ph sz="half" idx="14" hasCustomPrompt="1"/>
          </p:nvPr>
        </p:nvSpPr>
        <p:spPr>
          <a:xfrm>
            <a:off x="4578162" y="34702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14" name="Espace réservé du contenu 3"/>
          <p:cNvSpPr>
            <a:spLocks noGrp="1"/>
          </p:cNvSpPr>
          <p:nvPr>
            <p:ph sz="half" idx="15" hasCustomPrompt="1"/>
          </p:nvPr>
        </p:nvSpPr>
        <p:spPr>
          <a:xfrm>
            <a:off x="4578162" y="3293368"/>
            <a:ext cx="4468638" cy="31062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s-ES" noProof="0"/>
              <a:t>Susana Izquierdo Bermudez, MQXF Review, June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1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9812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s-ES" noProof="0"/>
              <a:t>Susana Izquierdo Bermudez, MQXF Review, June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sz="3200" b="0" dirty="0" smtClean="0">
                <a:solidFill>
                  <a:schemeClr val="tx1"/>
                </a:solidFill>
                <a:latin typeface="Times"/>
                <a:cs typeface="Times"/>
              </a:rPr>
              <a:t>Feedback </a:t>
            </a:r>
            <a:r>
              <a:rPr lang="fr-CH" sz="3200" b="0" dirty="0" err="1" smtClean="0">
                <a:solidFill>
                  <a:schemeClr val="tx1"/>
                </a:solidFill>
                <a:latin typeface="Times"/>
                <a:cs typeface="Times"/>
              </a:rPr>
              <a:t>from</a:t>
            </a:r>
            <a:r>
              <a:rPr lang="fr-CH" sz="3200" b="0" dirty="0" smtClean="0">
                <a:solidFill>
                  <a:schemeClr val="tx1"/>
                </a:solidFill>
                <a:latin typeface="Times"/>
                <a:cs typeface="Times"/>
              </a:rPr>
              <a:t> MQXFA and MQXFS</a:t>
            </a:r>
            <a:endParaRPr lang="en-GB" sz="3200" b="0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27766" y="4365104"/>
            <a:ext cx="7243833" cy="1534046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tx1"/>
                </a:solidFill>
                <a:latin typeface="Times"/>
                <a:cs typeface="Times"/>
              </a:rPr>
              <a:t>E. </a:t>
            </a:r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Todesco, A</a:t>
            </a:r>
            <a:r>
              <a:rPr lang="en-US" dirty="0">
                <a:solidFill>
                  <a:schemeClr val="tx1"/>
                </a:solidFill>
                <a:latin typeface="Times"/>
                <a:cs typeface="Times"/>
              </a:rPr>
              <a:t>.</a:t>
            </a:r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 Devred, S. Izquierdo Bermudez, </a:t>
            </a:r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H. </a:t>
            </a:r>
            <a:r>
              <a:rPr lang="en-US" dirty="0" err="1" smtClean="0">
                <a:solidFill>
                  <a:schemeClr val="tx1"/>
                </a:solidFill>
                <a:latin typeface="Times"/>
                <a:cs typeface="Times"/>
              </a:rPr>
              <a:t>Felice</a:t>
            </a:r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, A. Milanese, D. Duarte Ramos, on behalf of WP3 and of the AUP </a:t>
            </a:r>
            <a:r>
              <a:rPr lang="en-US" dirty="0" smtClean="0">
                <a:solidFill>
                  <a:schemeClr val="tx1"/>
                </a:solidFill>
                <a:latin typeface="Times"/>
                <a:cs typeface="Times"/>
              </a:rPr>
              <a:t>collaboration</a:t>
            </a:r>
            <a:endParaRPr lang="en-US" dirty="0">
              <a:solidFill>
                <a:schemeClr val="tx1"/>
              </a:solidFill>
              <a:latin typeface="Times"/>
              <a:cs typeface="Times"/>
            </a:endParaRPr>
          </a:p>
          <a:p>
            <a:endParaRPr lang="en-US" dirty="0">
              <a:solidFill>
                <a:schemeClr val="tx1"/>
              </a:solidFill>
              <a:latin typeface="Times"/>
              <a:cs typeface="Time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>
                <a:latin typeface="Times"/>
                <a:cs typeface="Times"/>
              </a:rPr>
              <a:t>29 April 2022</a:t>
            </a:r>
            <a:endParaRPr lang="en-GB" dirty="0">
              <a:latin typeface="Times"/>
              <a:cs typeface="Time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49025" y="1268761"/>
            <a:ext cx="2163900" cy="669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672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ENDURANCE TESTS IN MQXFA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80728"/>
            <a:ext cx="7920000" cy="5256584"/>
          </a:xfrm>
        </p:spPr>
        <p:txBody>
          <a:bodyPr>
            <a:noAutofit/>
          </a:bodyPr>
          <a:lstStyle/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So far, MQXF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never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showed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any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sign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of performance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degradation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after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successive thermal cycles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Intensive endurance test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were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succesfully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carried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out on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three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MQXF short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models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(10 thermal cycles, 100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quenches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powering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cycles …)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So far, each MQXFA went through two powering tests: one (virgin) and one after thermal cycle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MQXFA05 went through four powering cycles, and a a fifth is planned</a:t>
            </a:r>
          </a:p>
          <a:p>
            <a:pPr lvl="2"/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This test was initially foreseen in horizontal conditions, it was anticipated to clarify if MQXF has issues with degradation similar to 11 T and FNAL 15 T short model (MDPCT1)</a:t>
            </a:r>
          </a:p>
          <a:p>
            <a:pPr lvl="2"/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So far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so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good: no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degradation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, and large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margin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(the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can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operate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at nominal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also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at 4.5 K)</a:t>
            </a:r>
          </a:p>
          <a:p>
            <a:pPr lvl="2"/>
            <a:endParaRPr lang="fr-CH" sz="1200" dirty="0">
              <a:latin typeface="Times"/>
              <a:cs typeface="Times"/>
              <a:sym typeface="Symbol" pitchFamily="18" charset="2"/>
            </a:endParaRPr>
          </a:p>
          <a:p>
            <a:pPr lvl="2"/>
            <a:endParaRPr lang="fr-CH" sz="1200" dirty="0" smtClean="0">
              <a:latin typeface="Times"/>
              <a:cs typeface="Times"/>
              <a:sym typeface="Symbol" pitchFamily="18" charset="2"/>
            </a:endParaRPr>
          </a:p>
          <a:p>
            <a:pPr lvl="2"/>
            <a:endParaRPr lang="fr-CH" sz="1200" dirty="0">
              <a:latin typeface="Times"/>
              <a:cs typeface="Times"/>
              <a:sym typeface="Symbol" pitchFamily="18" charset="2"/>
            </a:endParaRPr>
          </a:p>
          <a:p>
            <a:pPr lvl="2"/>
            <a:endParaRPr lang="fr-CH" sz="1200" dirty="0" smtClean="0">
              <a:latin typeface="Times"/>
              <a:cs typeface="Times"/>
              <a:sym typeface="Symbol" pitchFamily="18" charset="2"/>
            </a:endParaRPr>
          </a:p>
          <a:p>
            <a:pPr lvl="2"/>
            <a:endParaRPr lang="fr-CH" sz="1200" dirty="0">
              <a:latin typeface="Times"/>
              <a:cs typeface="Times"/>
              <a:sym typeface="Symbol" pitchFamily="18" charset="2"/>
            </a:endParaRPr>
          </a:p>
          <a:p>
            <a:pPr lvl="2"/>
            <a:endParaRPr lang="fr-CH" sz="12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10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2699792" y="3789040"/>
            <a:ext cx="4212644" cy="2735585"/>
            <a:chOff x="2987824" y="3573016"/>
            <a:chExt cx="4608512" cy="301089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7824" y="3573016"/>
              <a:ext cx="4608512" cy="3010895"/>
            </a:xfrm>
            <a:prstGeom prst="rect">
              <a:avLst/>
            </a:prstGeom>
          </p:spPr>
        </p:pic>
        <p:cxnSp>
          <p:nvCxnSpPr>
            <p:cNvPr id="4" name="Straight Connector 3"/>
            <p:cNvCxnSpPr/>
            <p:nvPr/>
          </p:nvCxnSpPr>
          <p:spPr>
            <a:xfrm>
              <a:off x="5342488" y="4005064"/>
              <a:ext cx="0" cy="2160240"/>
            </a:xfrm>
            <a:prstGeom prst="line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5637720" y="4005064"/>
              <a:ext cx="0" cy="2160240"/>
            </a:xfrm>
            <a:prstGeom prst="line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012160" y="3998343"/>
              <a:ext cx="0" cy="2160240"/>
            </a:xfrm>
            <a:prstGeom prst="line">
              <a:avLst/>
            </a:prstGeom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" name="TextBox 10"/>
          <p:cNvSpPr txBox="1"/>
          <p:nvPr/>
        </p:nvSpPr>
        <p:spPr>
          <a:xfrm>
            <a:off x="2519596" y="6588314"/>
            <a:ext cx="3295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Endurance test of MQXFA05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[AUP collaboration]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3936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CONCLUSIONS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11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12000" y="980728"/>
            <a:ext cx="7920000" cy="52565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Performance 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limitations seen in MQXFBP1 and MQXFBP2 are related to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specific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manufacturing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processes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, not affecting MQXFS and 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MQXFA</a:t>
            </a:r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MQXFA 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magnets are affected by a different phenomenology of 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performance limitation 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(reverse behaviour), seen also in MQXFS3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Not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visibile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in MQXFBP2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trimmed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powering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up to 17 kA</a:t>
            </a: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However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cannot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exclude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that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this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will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affect the MQXFB production</a:t>
            </a:r>
          </a:p>
          <a:p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Endurance tests 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on a long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(MQXFA05) in vertical position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ongoing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: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will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include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four thermal cycles (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cool-down&amp;warm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up), one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virgin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plus four non-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virgin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powering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cycles, and 50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quenches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at high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current</a:t>
            </a:r>
            <a:endParaRPr lang="fr-CH" sz="2000" dirty="0" smtClean="0">
              <a:latin typeface="Times"/>
              <a:cs typeface="Times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918979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APPENDIX: SUMMARY PLOTS OF MQXFA AND MQXFS PERFORMANCE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12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3902119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APPENDIX: PERFORMANCE LIMITATIONS IN MQXFA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80728"/>
            <a:ext cx="7920000" cy="5256584"/>
          </a:xfrm>
        </p:spPr>
        <p:txBody>
          <a:bodyPr>
            <a:noAutofit/>
          </a:bodyPr>
          <a:lstStyle/>
          <a:p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Training plot of MQXFAP1,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interrupted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by an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electrical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short</a:t>
            </a:r>
          </a:p>
          <a:p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Note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that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17.3 kA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highest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current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achieved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so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far on a long MQXF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(7.5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TeV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needs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17.5 kA)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13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000" y="2420888"/>
            <a:ext cx="5010912" cy="31821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991904" y="2873192"/>
            <a:ext cx="3135975" cy="223136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691680" y="5643156"/>
            <a:ext cx="2916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Training of MQXFAP1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[AUP collaboration]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61499" y="5651138"/>
            <a:ext cx="27813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QH to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short in one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coil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of MQXFAP1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15077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APPENDIX: PERFORMANCE LIMITATIONS IN MQXFA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80728"/>
            <a:ext cx="7920000" cy="5256584"/>
          </a:xfrm>
        </p:spPr>
        <p:txBody>
          <a:bodyPr>
            <a:noAutofit/>
          </a:bodyPr>
          <a:lstStyle/>
          <a:p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Training plot of MQXFAP2,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limited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by the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broken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shell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14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2654241"/>
            <a:ext cx="5010912" cy="31821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3757" y="3068960"/>
            <a:ext cx="3450965" cy="25908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75656" y="6009899"/>
            <a:ext cx="2916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Training of MQXFAP2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[AUP collaboration]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45475" y="6017881"/>
            <a:ext cx="18692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Broken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shell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in MQXFAP2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46150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APPENDIX: PERFORMANCE LIMITATIONS IN MQXFA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80728"/>
            <a:ext cx="7920000" cy="5256584"/>
          </a:xfrm>
        </p:spPr>
        <p:txBody>
          <a:bodyPr>
            <a:noAutofit/>
          </a:bodyPr>
          <a:lstStyle/>
          <a:p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Training plot of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MQXFAP1b</a:t>
            </a:r>
            <a:endParaRPr lang="fr-CH" sz="20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15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9832" y="6056841"/>
            <a:ext cx="2993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Training of MQXFAP1b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[AUP collaboration]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2163934"/>
            <a:ext cx="6066648" cy="3852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8644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APPENDIX: PERFORMANCE IN MQXFA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80728"/>
            <a:ext cx="7920000" cy="5256584"/>
          </a:xfrm>
        </p:spPr>
        <p:txBody>
          <a:bodyPr>
            <a:noAutofit/>
          </a:bodyPr>
          <a:lstStyle/>
          <a:p>
            <a:r>
              <a:rPr lang="fr-CH" sz="18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The four </a:t>
            </a:r>
            <a:r>
              <a:rPr lang="fr-CH" sz="18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consecutive</a:t>
            </a:r>
            <a:r>
              <a:rPr lang="fr-CH" sz="18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succesful</a:t>
            </a:r>
            <a:r>
              <a:rPr lang="fr-CH" sz="18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magnets</a:t>
            </a:r>
            <a:r>
              <a:rPr lang="fr-CH" sz="18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MQXFA03-04-05-06</a:t>
            </a:r>
          </a:p>
          <a:p>
            <a:pPr lvl="1"/>
            <a:r>
              <a:rPr lang="fr-CH" sz="14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Note the </a:t>
            </a:r>
            <a:r>
              <a:rPr lang="fr-CH" sz="14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slower</a:t>
            </a:r>
            <a:r>
              <a:rPr lang="fr-CH" sz="14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training in MQXFA06 due to test at 4.5 K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16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508" y="1803937"/>
            <a:ext cx="3383884" cy="214889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7790" y="1780392"/>
            <a:ext cx="3456384" cy="21959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508" y="3996173"/>
            <a:ext cx="3527460" cy="224113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7790" y="4017664"/>
            <a:ext cx="3500634" cy="223511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915816" y="6483439"/>
            <a:ext cx="311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Training of MQXFA03-07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[AUP collaboration]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09504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APPENDIX: PERFORMANCE LIMITATIONS IN MQXFA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80728"/>
            <a:ext cx="7920000" cy="5256584"/>
          </a:xfrm>
        </p:spPr>
        <p:txBody>
          <a:bodyPr>
            <a:noAutofit/>
          </a:bodyPr>
          <a:lstStyle/>
          <a:p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Training plot of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MQXFA07</a:t>
            </a:r>
            <a:endParaRPr lang="fr-CH" sz="20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17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9832" y="6056841"/>
            <a:ext cx="2916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Training of MQXFA07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[AUP collaboration]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9712" y="2279195"/>
            <a:ext cx="5616624" cy="3637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2230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APPENDIX: PERFORMANCE LIMITATIONS IN MQXFA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80728"/>
            <a:ext cx="7920000" cy="5256584"/>
          </a:xfrm>
        </p:spPr>
        <p:txBody>
          <a:bodyPr>
            <a:noAutofit/>
          </a:bodyPr>
          <a:lstStyle/>
          <a:p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Training plot of MQXFA08</a:t>
            </a:r>
            <a:endParaRPr lang="fr-CH" sz="20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18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303" y="2348880"/>
            <a:ext cx="5627985" cy="36187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59832" y="6056841"/>
            <a:ext cx="2916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Training of MQXFA08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[AUP collaboration]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45850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APPENDIX: PERFORMANCE </a:t>
            </a:r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IN MQXFS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80728"/>
            <a:ext cx="7920000" cy="5256584"/>
          </a:xfrm>
        </p:spPr>
        <p:txBody>
          <a:bodyPr>
            <a:noAutofit/>
          </a:bodyPr>
          <a:lstStyle/>
          <a:p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Training plot of </a:t>
            </a:r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MQXFS1, MQXFS4, MQXFS5</a:t>
            </a:r>
            <a:endParaRPr lang="fr-CH" sz="2000" dirty="0">
              <a:solidFill>
                <a:schemeClr val="accent3"/>
              </a:solidFill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19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9832" y="6056841"/>
            <a:ext cx="37061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Training of short </a:t>
            </a:r>
            <a:r>
              <a:rPr lang="fr-CH" sz="1200" dirty="0" err="1" smtClean="0">
                <a:latin typeface="Times" panose="02020603050405020304" pitchFamily="18" charset="0"/>
                <a:cs typeface="Times" panose="02020603050405020304" pitchFamily="18" charset="0"/>
              </a:rPr>
              <a:t>models</a:t>
            </a:r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[CERN and AUP collaboration]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008" y="1345526"/>
            <a:ext cx="3612032" cy="22823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345526"/>
            <a:ext cx="3867547" cy="228236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0008" y="3700497"/>
            <a:ext cx="3612032" cy="2394261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147" y="3712017"/>
            <a:ext cx="3615431" cy="2382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543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DIFFERENCES MQXFA/MQXFB/MQXFS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6192248" cy="5337312"/>
          </a:xfrm>
        </p:spPr>
        <p:txBody>
          <a:bodyPr>
            <a:noAutofit/>
          </a:bodyPr>
          <a:lstStyle/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MQXFA (AUP 4.2-m-long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), MQXFB (CERN 7.15-m-long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) and MQXFS (AUP-CERN joint short model program)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share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same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design</a:t>
            </a: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However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manufacturing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and components are not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exactly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identical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and in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some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cases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evil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in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detail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MQXFA has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two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manufacturing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lines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one in BNL and one in FNAL -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magnets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coils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from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both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lines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were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built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are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being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mixed in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same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magnet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and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reached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performance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MQXFS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coils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were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manufactured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in CERN 927 and in FNAL –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magnets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coils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from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both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lines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were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built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and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reached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performance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MQXFB has one manufacturing line in 180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Cold masses have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same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requirement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on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welding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tension, but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different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requirements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on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fixed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point, and at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present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status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different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designs </a:t>
            </a:r>
            <a:endParaRPr lang="fr-CH" sz="16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2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5" name="Picture 4" descr="Slide2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327003" y="5515535"/>
            <a:ext cx="2265143" cy="29142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187624" y="5106336"/>
            <a:ext cx="822944" cy="32795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4"/>
          <a:stretch/>
        </p:blipFill>
        <p:spPr>
          <a:xfrm>
            <a:off x="4886822" y="5937535"/>
            <a:ext cx="3579729" cy="4073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0038532-1FFE-44AA-A817-6D99F617D12A}"/>
              </a:ext>
            </a:extLst>
          </p:cNvPr>
          <p:cNvSpPr txBox="1"/>
          <p:nvPr/>
        </p:nvSpPr>
        <p:spPr>
          <a:xfrm>
            <a:off x="1187624" y="5545351"/>
            <a:ext cx="8226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MQXFS</a:t>
            </a:r>
          </a:p>
          <a:p>
            <a:r>
              <a:rPr lang="en-US" sz="1400" i="1" dirty="0"/>
              <a:t> (1.2 m)</a:t>
            </a:r>
            <a:endParaRPr lang="en-GB" sz="1400" i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EC65FEF-1FAD-41AA-96E5-648E566B5F4F}"/>
              </a:ext>
            </a:extLst>
          </p:cNvPr>
          <p:cNvSpPr txBox="1"/>
          <p:nvPr/>
        </p:nvSpPr>
        <p:spPr>
          <a:xfrm>
            <a:off x="3048243" y="5929268"/>
            <a:ext cx="8226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MQXFA</a:t>
            </a:r>
          </a:p>
          <a:p>
            <a:r>
              <a:rPr lang="en-US" sz="1400" i="1" dirty="0"/>
              <a:t> (4.2 m)</a:t>
            </a:r>
            <a:endParaRPr lang="en-GB" sz="1400" i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5A7272-B558-434C-AD4D-9EAF1159C345}"/>
              </a:ext>
            </a:extLst>
          </p:cNvPr>
          <p:cNvSpPr txBox="1"/>
          <p:nvPr/>
        </p:nvSpPr>
        <p:spPr>
          <a:xfrm>
            <a:off x="6264683" y="6263015"/>
            <a:ext cx="8996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MQXFB</a:t>
            </a:r>
          </a:p>
          <a:p>
            <a:r>
              <a:rPr lang="en-US" sz="1400" i="1" dirty="0"/>
              <a:t> (7.15 m)</a:t>
            </a:r>
            <a:endParaRPr lang="en-GB" sz="1400" i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9842" y="2564904"/>
            <a:ext cx="2296982" cy="1859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22765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APPENDIX: PERFORMANCE </a:t>
            </a:r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LIMTATIONS </a:t>
            </a:r>
            <a:b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</a:br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IN MQXFS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80728"/>
            <a:ext cx="7920000" cy="5256584"/>
          </a:xfrm>
        </p:spPr>
        <p:txBody>
          <a:bodyPr>
            <a:noAutofit/>
          </a:bodyPr>
          <a:lstStyle/>
          <a:p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Training plot of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MQXFS3 and MQXFS6</a:t>
            </a:r>
          </a:p>
          <a:p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(Note: MQXFS6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had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two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coils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RRR out of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spec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replaced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in MQXFS6b,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see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next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slide)</a:t>
            </a:r>
            <a:endParaRPr lang="fr-CH" sz="20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20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9832" y="6056841"/>
            <a:ext cx="29765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Training of MQXFS3 and MQXSF6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[CERN]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8058" y="3150579"/>
            <a:ext cx="4321988" cy="270021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061" y="3131193"/>
            <a:ext cx="4304932" cy="2705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5850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APPENDIX: PERFORMANCE </a:t>
            </a:r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IN MQXFS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80728"/>
            <a:ext cx="7920000" cy="5256584"/>
          </a:xfrm>
        </p:spPr>
        <p:txBody>
          <a:bodyPr>
            <a:noAutofit/>
          </a:bodyPr>
          <a:lstStyle/>
          <a:p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Training plot of </a:t>
            </a:r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MQXFS6, MQXFS7</a:t>
            </a:r>
            <a:endParaRPr lang="fr-CH" sz="2000" dirty="0">
              <a:solidFill>
                <a:schemeClr val="accent3"/>
              </a:solidFill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21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59832" y="6056841"/>
            <a:ext cx="30534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Training of MQXFS6b and MQXFS7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[CERN]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331096"/>
            <a:ext cx="4235326" cy="26460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39286"/>
            <a:ext cx="4229163" cy="2642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6882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FD6F31-2D91-415F-88F4-7508C5078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66328"/>
            <a:ext cx="9144000" cy="540000"/>
          </a:xfrm>
          <a:noFill/>
        </p:spPr>
        <p:txBody>
          <a:bodyPr/>
          <a:lstStyle/>
          <a:p>
            <a:r>
              <a:rPr lang="en-GB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summary of the MQXF short model program</a:t>
            </a:r>
            <a:endParaRPr lang="en-GB" b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F5ABCA-04FD-4E26-A4B0-81EE27B94A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8" name="Espace réservé du contenu 8"/>
          <p:cNvSpPr txBox="1">
            <a:spLocks/>
          </p:cNvSpPr>
          <p:nvPr/>
        </p:nvSpPr>
        <p:spPr>
          <a:xfrm>
            <a:off x="441864" y="1406328"/>
            <a:ext cx="8424936" cy="4139729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Nominal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conductor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peak</a:t>
            </a:r>
            <a:r>
              <a:rPr lang="fr-CH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field at 7 TeV operation is </a:t>
            </a:r>
            <a:r>
              <a:rPr lang="fr-CH" sz="2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11.4 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5391" y="1502873"/>
            <a:ext cx="1407534" cy="4356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475" y="866329"/>
            <a:ext cx="762651" cy="750019"/>
          </a:xfrm>
          <a:prstGeom prst="rect">
            <a:avLst/>
          </a:prstGeom>
        </p:spPr>
      </p:pic>
      <p:sp>
        <p:nvSpPr>
          <p:cNvPr id="48" name="TextBox 47"/>
          <p:cNvSpPr txBox="1"/>
          <p:nvPr/>
        </p:nvSpPr>
        <p:spPr>
          <a:xfrm>
            <a:off x="6002677" y="1960431"/>
            <a:ext cx="314210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/>
                <a:cs typeface="Times"/>
              </a:rPr>
              <a:t>Endurance tests on MQXFS1, MQXFS4:</a:t>
            </a:r>
          </a:p>
          <a:p>
            <a:r>
              <a:rPr lang="en-US" sz="1400" dirty="0">
                <a:latin typeface="Times"/>
                <a:cs typeface="Times"/>
              </a:rPr>
              <a:t>8 thermal cycles, 1000 powering cycles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644918" y="2502944"/>
            <a:ext cx="1980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"/>
                <a:cs typeface="Times"/>
              </a:rPr>
              <a:t>Integration of SS shell in</a:t>
            </a:r>
          </a:p>
          <a:p>
            <a:r>
              <a:rPr lang="en-US" sz="1400" dirty="0">
                <a:latin typeface="Times"/>
                <a:cs typeface="Times"/>
              </a:rPr>
              <a:t>MQXFS1, MQXFS7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7205540" y="3005909"/>
            <a:ext cx="19152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"/>
                <a:cs typeface="Times"/>
              </a:rPr>
              <a:t>PIT conductor in MQXFS5,</a:t>
            </a:r>
          </a:p>
          <a:p>
            <a:r>
              <a:rPr lang="en-US" sz="1200" dirty="0">
                <a:latin typeface="Times"/>
                <a:cs typeface="Times"/>
              </a:rPr>
              <a:t>MQXFS6 and MQXFS7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52220" y="2466633"/>
            <a:ext cx="8470044" cy="4049688"/>
            <a:chOff x="452220" y="1844825"/>
            <a:chExt cx="8470044" cy="4049688"/>
          </a:xfrm>
        </p:grpSpPr>
        <p:sp>
          <p:nvSpPr>
            <p:cNvPr id="5" name="Right Arrow 4"/>
            <p:cNvSpPr/>
            <p:nvPr/>
          </p:nvSpPr>
          <p:spPr>
            <a:xfrm>
              <a:off x="452220" y="4725144"/>
              <a:ext cx="8234581" cy="432048"/>
            </a:xfrm>
            <a:prstGeom prst="rightArrow">
              <a:avLst/>
            </a:prstGeom>
            <a:gradFill flip="none" rotWithShape="1">
              <a:gsLst>
                <a:gs pos="0">
                  <a:schemeClr val="accent3"/>
                </a:gs>
                <a:gs pos="100000">
                  <a:srgbClr val="FFFFFF"/>
                </a:gs>
              </a:gsLst>
              <a:lin ang="105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V="1">
              <a:off x="926034" y="2060848"/>
              <a:ext cx="0" cy="2952328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 rot="16200000">
              <a:off x="-279261" y="3239134"/>
              <a:ext cx="277992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rgbClr val="5A5A5A"/>
                  </a:solidFill>
                  <a:latin typeface="Times"/>
                  <a:cs typeface="Times"/>
                </a:rPr>
                <a:t>T</a:t>
              </a:r>
              <a:r>
                <a:rPr lang="en-US" sz="1600" baseline="-25000" dirty="0">
                  <a:solidFill>
                    <a:srgbClr val="5A5A5A"/>
                  </a:solidFill>
                  <a:latin typeface="Times"/>
                  <a:cs typeface="Times"/>
                </a:rPr>
                <a:t>0</a:t>
              </a:r>
              <a:r>
                <a:rPr lang="en-US" sz="1600" dirty="0">
                  <a:solidFill>
                    <a:srgbClr val="5A5A5A"/>
                  </a:solidFill>
                  <a:latin typeface="Times"/>
                  <a:cs typeface="Times"/>
                </a:rPr>
                <a:t>: aperture and cable selection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04418" y="5088741"/>
              <a:ext cx="755214" cy="369332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Times"/>
                  <a:cs typeface="Times"/>
                </a:rPr>
                <a:t>2013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259040" y="5085532"/>
              <a:ext cx="755214" cy="369332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Times"/>
                  <a:cs typeface="Times"/>
                </a:rPr>
                <a:t>2014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14254" y="5085532"/>
              <a:ext cx="755214" cy="369332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Times"/>
                  <a:cs typeface="Times"/>
                </a:rPr>
                <a:t>2015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750423" y="5088741"/>
              <a:ext cx="755214" cy="369332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Times"/>
                  <a:cs typeface="Times"/>
                </a:rPr>
                <a:t>2016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16128" y="5088741"/>
              <a:ext cx="755214" cy="369332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Times"/>
                  <a:cs typeface="Times"/>
                </a:rPr>
                <a:t>2017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271342" y="5088741"/>
              <a:ext cx="755214" cy="369332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Times"/>
                  <a:cs typeface="Times"/>
                </a:rPr>
                <a:t>2018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17356" y="5088741"/>
              <a:ext cx="755214" cy="369332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Times"/>
                  <a:cs typeface="Times"/>
                </a:rPr>
                <a:t>2019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72570" y="5088741"/>
              <a:ext cx="755214" cy="369332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Times"/>
                  <a:cs typeface="Times"/>
                </a:rPr>
                <a:t>2020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527784" y="5088741"/>
              <a:ext cx="755214" cy="369332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Times"/>
                  <a:cs typeface="Times"/>
                </a:rPr>
                <a:t>2021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V="1">
              <a:off x="2935506" y="1844825"/>
              <a:ext cx="0" cy="3178197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2941434" y="1854243"/>
              <a:ext cx="2526013" cy="338554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accent3"/>
                  </a:solidFill>
                  <a:latin typeface="Times"/>
                  <a:cs typeface="Times"/>
                </a:rPr>
                <a:t>MQXFS1: &gt;7.5 </a:t>
              </a:r>
              <a:r>
                <a:rPr lang="en-US" sz="1600" dirty="0" err="1">
                  <a:solidFill>
                    <a:schemeClr val="accent3"/>
                  </a:solidFill>
                  <a:latin typeface="Times"/>
                  <a:cs typeface="Times"/>
                </a:rPr>
                <a:t>TeV</a:t>
              </a:r>
              <a:r>
                <a:rPr lang="en-US" sz="1600" dirty="0">
                  <a:solidFill>
                    <a:schemeClr val="accent3"/>
                  </a:solidFill>
                  <a:latin typeface="Times"/>
                  <a:cs typeface="Times"/>
                </a:rPr>
                <a:t>, 12.9 T </a:t>
              </a: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flipV="1">
              <a:off x="3347864" y="2276872"/>
              <a:ext cx="0" cy="2746148"/>
            </a:xfrm>
            <a:prstGeom prst="straightConnector1">
              <a:avLst/>
            </a:prstGeom>
            <a:ln>
              <a:solidFill>
                <a:schemeClr val="tx1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3346263" y="2275417"/>
              <a:ext cx="2683107" cy="33855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Times"/>
                  <a:cs typeface="Times"/>
                </a:rPr>
                <a:t>MQXFS3</a:t>
              </a:r>
              <a:r>
                <a:rPr lang="en-US" sz="1600" dirty="0">
                  <a:latin typeface="Times"/>
                  <a:cs typeface="Times"/>
                </a:rPr>
                <a:t>: </a:t>
              </a:r>
              <a:r>
                <a:rPr lang="en-US" sz="1600" dirty="0">
                  <a:latin typeface="Times"/>
                  <a:cs typeface="Times"/>
                </a:rPr>
                <a:t>~6.5 </a:t>
              </a:r>
              <a:r>
                <a:rPr lang="en-US" sz="1600" dirty="0" err="1">
                  <a:latin typeface="Times"/>
                  <a:cs typeface="Times"/>
                </a:rPr>
                <a:t>TeV</a:t>
              </a:r>
              <a:r>
                <a:rPr lang="en-US" sz="1600" dirty="0">
                  <a:latin typeface="Times"/>
                  <a:cs typeface="Times"/>
                </a:rPr>
                <a:t>, </a:t>
              </a:r>
              <a:r>
                <a:rPr lang="en-US" sz="1600" dirty="0">
                  <a:latin typeface="Times"/>
                  <a:cs typeface="Times"/>
                </a:rPr>
                <a:t>~10.6 </a:t>
              </a:r>
              <a:r>
                <a:rPr lang="en-US" sz="1600" dirty="0">
                  <a:latin typeface="Times"/>
                  <a:cs typeface="Times"/>
                </a:rPr>
                <a:t>T </a:t>
              </a:r>
              <a:endParaRPr lang="en-US" sz="1600" dirty="0">
                <a:latin typeface="Times"/>
                <a:cs typeface="Times"/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V="1">
              <a:off x="3923929" y="2705854"/>
              <a:ext cx="10335" cy="2317169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3934264" y="2705853"/>
              <a:ext cx="2526013" cy="338554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accent3"/>
                  </a:solidFill>
                  <a:latin typeface="Times"/>
                  <a:cs typeface="Times"/>
                </a:rPr>
                <a:t>MQXFS5: </a:t>
              </a:r>
              <a:r>
                <a:rPr lang="en-US" sz="1600" dirty="0">
                  <a:solidFill>
                    <a:schemeClr val="accent3"/>
                  </a:solidFill>
                  <a:latin typeface="Times"/>
                  <a:cs typeface="Times"/>
                </a:rPr>
                <a:t>&gt;7.5 </a:t>
              </a:r>
              <a:r>
                <a:rPr lang="en-US" sz="1600" dirty="0" err="1">
                  <a:solidFill>
                    <a:schemeClr val="accent3"/>
                  </a:solidFill>
                  <a:latin typeface="Times"/>
                  <a:cs typeface="Times"/>
                </a:rPr>
                <a:t>TeV</a:t>
              </a:r>
              <a:r>
                <a:rPr lang="en-US" sz="1600" dirty="0">
                  <a:solidFill>
                    <a:schemeClr val="accent3"/>
                  </a:solidFill>
                  <a:latin typeface="Times"/>
                  <a:cs typeface="Times"/>
                </a:rPr>
                <a:t>, </a:t>
              </a:r>
              <a:r>
                <a:rPr lang="en-US" sz="1600" dirty="0">
                  <a:solidFill>
                    <a:schemeClr val="accent3"/>
                  </a:solidFill>
                  <a:latin typeface="Times"/>
                  <a:cs typeface="Times"/>
                </a:rPr>
                <a:t>12.7 </a:t>
              </a:r>
              <a:r>
                <a:rPr lang="en-US" sz="1600" dirty="0">
                  <a:solidFill>
                    <a:schemeClr val="accent3"/>
                  </a:solidFill>
                  <a:latin typeface="Times"/>
                  <a:cs typeface="Times"/>
                </a:rPr>
                <a:t>T </a:t>
              </a:r>
              <a:endParaRPr lang="en-US" sz="1600" dirty="0">
                <a:solidFill>
                  <a:schemeClr val="accent3"/>
                </a:solidFill>
                <a:latin typeface="Times"/>
                <a:cs typeface="Times"/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 flipV="1">
              <a:off x="4716017" y="3103582"/>
              <a:ext cx="5739" cy="1909597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4721756" y="3103581"/>
              <a:ext cx="2513851" cy="338554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solidFill>
                    <a:schemeClr val="accent3"/>
                  </a:solidFill>
                  <a:latin typeface="Times"/>
                  <a:cs typeface="Times"/>
                </a:rPr>
                <a:t>MQXFS4: </a:t>
              </a:r>
              <a:r>
                <a:rPr lang="en-US" sz="1600" dirty="0">
                  <a:solidFill>
                    <a:schemeClr val="accent3"/>
                  </a:solidFill>
                  <a:latin typeface="Times"/>
                  <a:cs typeface="Times"/>
                </a:rPr>
                <a:t>&gt;7.5 </a:t>
              </a:r>
              <a:r>
                <a:rPr lang="en-US" sz="1600" dirty="0" err="1">
                  <a:solidFill>
                    <a:schemeClr val="accent3"/>
                  </a:solidFill>
                  <a:latin typeface="Times"/>
                  <a:cs typeface="Times"/>
                </a:rPr>
                <a:t>TeV</a:t>
              </a:r>
              <a:r>
                <a:rPr lang="en-US" sz="1600" dirty="0">
                  <a:solidFill>
                    <a:schemeClr val="accent3"/>
                  </a:solidFill>
                  <a:latin typeface="Times"/>
                  <a:cs typeface="Times"/>
                </a:rPr>
                <a:t>, </a:t>
              </a:r>
              <a:r>
                <a:rPr lang="en-US" sz="1600" dirty="0">
                  <a:solidFill>
                    <a:schemeClr val="accent3"/>
                  </a:solidFill>
                  <a:latin typeface="Times"/>
                  <a:cs typeface="Times"/>
                </a:rPr>
                <a:t>13.1 </a:t>
              </a:r>
              <a:r>
                <a:rPr lang="en-US" sz="1600" dirty="0">
                  <a:solidFill>
                    <a:schemeClr val="accent3"/>
                  </a:solidFill>
                  <a:latin typeface="Times"/>
                  <a:cs typeface="Times"/>
                </a:rPr>
                <a:t>T </a:t>
              </a:r>
              <a:endParaRPr lang="en-US" sz="1600" dirty="0">
                <a:solidFill>
                  <a:schemeClr val="accent3"/>
                </a:solidFill>
                <a:latin typeface="Times"/>
                <a:cs typeface="Times"/>
              </a:endParaRP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V="1">
              <a:off x="5652120" y="3508363"/>
              <a:ext cx="0" cy="1580381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5654188" y="3508362"/>
              <a:ext cx="2526013" cy="338554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accent3"/>
                  </a:solidFill>
                  <a:latin typeface="Times"/>
                  <a:cs typeface="Times"/>
                </a:rPr>
                <a:t>MQXFS6: </a:t>
              </a:r>
              <a:r>
                <a:rPr lang="en-US" sz="1600" dirty="0">
                  <a:solidFill>
                    <a:schemeClr val="accent3"/>
                  </a:solidFill>
                  <a:latin typeface="Times"/>
                  <a:cs typeface="Times"/>
                </a:rPr>
                <a:t>&gt;7.5 </a:t>
              </a:r>
              <a:r>
                <a:rPr lang="en-US" sz="1600" dirty="0" err="1">
                  <a:solidFill>
                    <a:schemeClr val="accent3"/>
                  </a:solidFill>
                  <a:latin typeface="Times"/>
                  <a:cs typeface="Times"/>
                </a:rPr>
                <a:t>TeV</a:t>
              </a:r>
              <a:r>
                <a:rPr lang="en-US" sz="1600" dirty="0">
                  <a:solidFill>
                    <a:schemeClr val="accent3"/>
                  </a:solidFill>
                  <a:latin typeface="Times"/>
                  <a:cs typeface="Times"/>
                </a:rPr>
                <a:t>, </a:t>
              </a:r>
              <a:r>
                <a:rPr lang="en-US" sz="1600" dirty="0">
                  <a:solidFill>
                    <a:schemeClr val="accent3"/>
                  </a:solidFill>
                  <a:latin typeface="Times"/>
                  <a:cs typeface="Times"/>
                </a:rPr>
                <a:t>13.4 </a:t>
              </a:r>
              <a:r>
                <a:rPr lang="en-US" sz="1600" dirty="0">
                  <a:solidFill>
                    <a:schemeClr val="accent3"/>
                  </a:solidFill>
                  <a:latin typeface="Times"/>
                  <a:cs typeface="Times"/>
                </a:rPr>
                <a:t>T </a:t>
              </a:r>
              <a:endParaRPr lang="en-US" sz="1600" dirty="0">
                <a:solidFill>
                  <a:schemeClr val="accent3"/>
                </a:solidFill>
                <a:latin typeface="Times"/>
                <a:cs typeface="Times"/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 flipH="1" flipV="1">
              <a:off x="6388290" y="3904392"/>
              <a:ext cx="8681" cy="1184353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6396251" y="3904392"/>
              <a:ext cx="2526013" cy="338554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solidFill>
                    <a:schemeClr val="accent3"/>
                  </a:solidFill>
                  <a:latin typeface="Times"/>
                  <a:cs typeface="Times"/>
                </a:rPr>
                <a:t>MQXFS7: </a:t>
              </a:r>
              <a:r>
                <a:rPr lang="en-US" sz="1600" dirty="0">
                  <a:solidFill>
                    <a:schemeClr val="accent3"/>
                  </a:solidFill>
                  <a:latin typeface="Times"/>
                  <a:cs typeface="Times"/>
                </a:rPr>
                <a:t>&gt;7.5 </a:t>
              </a:r>
              <a:r>
                <a:rPr lang="en-US" sz="1600" dirty="0" err="1">
                  <a:solidFill>
                    <a:schemeClr val="accent3"/>
                  </a:solidFill>
                  <a:latin typeface="Times"/>
                  <a:cs typeface="Times"/>
                </a:rPr>
                <a:t>TeV</a:t>
              </a:r>
              <a:r>
                <a:rPr lang="en-US" sz="1600" dirty="0">
                  <a:solidFill>
                    <a:schemeClr val="accent3"/>
                  </a:solidFill>
                  <a:latin typeface="Times"/>
                  <a:cs typeface="Times"/>
                </a:rPr>
                <a:t>, </a:t>
              </a:r>
              <a:r>
                <a:rPr lang="en-US" sz="1600" dirty="0">
                  <a:solidFill>
                    <a:schemeClr val="accent3"/>
                  </a:solidFill>
                  <a:latin typeface="Times"/>
                  <a:cs typeface="Times"/>
                </a:rPr>
                <a:t>12.7 </a:t>
              </a:r>
              <a:r>
                <a:rPr lang="en-US" sz="1600" dirty="0">
                  <a:solidFill>
                    <a:schemeClr val="accent3"/>
                  </a:solidFill>
                  <a:latin typeface="Times"/>
                  <a:cs typeface="Times"/>
                </a:rPr>
                <a:t>T </a:t>
              </a:r>
              <a:endParaRPr lang="en-US" sz="1600" dirty="0">
                <a:solidFill>
                  <a:schemeClr val="accent3"/>
                </a:solidFill>
                <a:latin typeface="Times"/>
                <a:cs typeface="Times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734936" y="5494403"/>
              <a:ext cx="6997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rgbClr val="5A5A5A"/>
                  </a:solidFill>
                  <a:latin typeface="Times"/>
                  <a:cs typeface="Times"/>
                </a:rPr>
                <a:t>T</a:t>
              </a:r>
              <a:r>
                <a:rPr lang="en-US" sz="2000" baseline="-25000" dirty="0">
                  <a:solidFill>
                    <a:srgbClr val="5A5A5A"/>
                  </a:solidFill>
                  <a:latin typeface="Times"/>
                  <a:cs typeface="Times"/>
                </a:rPr>
                <a:t>0</a:t>
              </a:r>
              <a:r>
                <a:rPr lang="en-US" sz="2000" dirty="0">
                  <a:solidFill>
                    <a:srgbClr val="5A5A5A"/>
                  </a:solidFill>
                  <a:latin typeface="Times"/>
                  <a:cs typeface="Times"/>
                </a:rPr>
                <a:t>+3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 rot="2257198">
              <a:off x="3742289" y="3886119"/>
              <a:ext cx="212269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>
                  <a:solidFill>
                    <a:schemeClr val="accent3"/>
                  </a:solidFill>
                  <a:latin typeface="Times"/>
                  <a:cs typeface="Times"/>
                </a:rPr>
                <a:t>RED indicates    conform magnets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282998" y="5092457"/>
              <a:ext cx="755214" cy="369332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Times"/>
                  <a:cs typeface="Times"/>
                </a:rPr>
                <a:t>2022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6171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FEEDBACK FROM MQXFS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80728"/>
            <a:ext cx="7920000" cy="5256584"/>
          </a:xfrm>
        </p:spPr>
        <p:txBody>
          <a:bodyPr>
            <a:noAutofit/>
          </a:bodyPr>
          <a:lstStyle/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Goals of the short model program were achieved</a:t>
            </a:r>
            <a:endParaRPr lang="fr-CH" sz="1400" dirty="0" smtClean="0">
              <a:solidFill>
                <a:srgbClr val="00B050"/>
              </a:solidFill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400" dirty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Performance, field quality, protection </a:t>
            </a:r>
            <a:r>
              <a:rPr lang="fr-CH" sz="1400" dirty="0">
                <a:latin typeface="Times"/>
                <a:cs typeface="Times"/>
                <a:sym typeface="Symbol" pitchFamily="18" charset="2"/>
              </a:rPr>
              <a:t>satisfying the requirements</a:t>
            </a:r>
          </a:p>
          <a:p>
            <a:pPr lvl="1"/>
            <a:r>
              <a:rPr lang="fr-CH" sz="14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Reproducibility of performance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(4 out of 5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magnets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4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>
                <a:latin typeface="Times"/>
                <a:cs typeface="Times"/>
                <a:sym typeface="Symbol" pitchFamily="18" charset="2"/>
              </a:rPr>
              <a:t>virgin</a:t>
            </a:r>
            <a:r>
              <a:rPr lang="fr-CH" sz="14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coils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reaching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7.5 TeV operation at 1.9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K)</a:t>
            </a:r>
          </a:p>
          <a:p>
            <a:pPr lvl="1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Proof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of </a:t>
            </a:r>
            <a:r>
              <a:rPr lang="fr-CH" sz="14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temperature </a:t>
            </a:r>
            <a:r>
              <a:rPr lang="fr-CH" sz="1400" dirty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m</a:t>
            </a:r>
            <a:r>
              <a:rPr lang="fr-CH" sz="14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argin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(operation at 7.5 TeV reached at 4.5 K)</a:t>
            </a:r>
          </a:p>
          <a:p>
            <a:pPr lvl="1"/>
            <a:r>
              <a:rPr lang="fr-CH" sz="14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No </a:t>
            </a:r>
            <a:r>
              <a:rPr lang="fr-CH" sz="14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retraining</a:t>
            </a:r>
            <a:r>
              <a:rPr lang="fr-CH" sz="14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after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thermal cycle,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even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at 7.5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TeV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operation</a:t>
            </a:r>
            <a:endParaRPr lang="fr-CH" sz="14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Two magnets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operated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above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13 T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peak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(nominal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peak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11.4 T), and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other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two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above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12.5 T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peak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field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endParaRPr lang="fr-CH" sz="14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4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Endurance proved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on 3 magnets, with 5 to 8 thermal cycles, up to 7.5 TeV operation</a:t>
            </a:r>
          </a:p>
          <a:p>
            <a:pPr lvl="1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The magnets can operate with </a:t>
            </a:r>
            <a:r>
              <a:rPr lang="fr-CH" sz="14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large range of preload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(axial and transversal)</a:t>
            </a:r>
          </a:p>
          <a:p>
            <a:pPr lvl="1"/>
            <a:endParaRPr lang="fr-CH" sz="14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endParaRPr lang="fr-CH" sz="1400" dirty="0">
              <a:latin typeface="Times"/>
              <a:cs typeface="Times"/>
              <a:sym typeface="Symbol" pitchFamily="18" charset="2"/>
            </a:endParaRPr>
          </a:p>
          <a:p>
            <a:pPr lvl="1"/>
            <a:endParaRPr lang="fr-CH" sz="1400" dirty="0">
              <a:latin typeface="Times"/>
              <a:cs typeface="Times"/>
              <a:sym typeface="Symbol" pitchFamily="18" charset="2"/>
            </a:endParaRPr>
          </a:p>
          <a:p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What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the short model program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cannot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prove</a:t>
            </a:r>
            <a:r>
              <a:rPr lang="fr-CH" sz="18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: all issues </a:t>
            </a:r>
            <a:r>
              <a:rPr lang="fr-CH" sz="1800" dirty="0" err="1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related</a:t>
            </a:r>
            <a:r>
              <a:rPr lang="fr-CH" sz="1800" dirty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to </a:t>
            </a:r>
            <a:r>
              <a:rPr lang="fr-CH" sz="1800" dirty="0" err="1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length</a:t>
            </a:r>
            <a:r>
              <a:rPr lang="fr-CH" sz="1800" dirty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scale</a:t>
            </a:r>
            <a:r>
              <a:rPr lang="fr-CH" sz="1800" dirty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up</a:t>
            </a:r>
          </a:p>
          <a:p>
            <a:pPr lvl="1"/>
            <a:r>
              <a:rPr lang="fr-CH" sz="14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Voltage </a:t>
            </a:r>
            <a:r>
              <a:rPr lang="fr-CH" sz="14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levels</a:t>
            </a:r>
            <a:r>
              <a:rPr lang="fr-CH" sz="14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are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scaling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lengths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therefore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all issues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related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to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insulation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are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much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easier</a:t>
            </a:r>
            <a:r>
              <a:rPr lang="fr-CH" sz="14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on short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models</a:t>
            </a:r>
            <a:endParaRPr lang="fr-CH" sz="14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Winding, contact toolings for coil manufacturing, and assembly modularities are different</a:t>
            </a:r>
          </a:p>
          <a:p>
            <a:pPr lvl="1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All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issues related to </a:t>
            </a:r>
            <a:r>
              <a:rPr lang="fr-CH" sz="14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thermal shrinkage differential in the axial direction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(heat treatment, magnet cool-down, impact of SS shell integration)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4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3981962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FEEDBACK FROM MQXFA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256584"/>
          </a:xfrm>
        </p:spPr>
        <p:txBody>
          <a:bodyPr>
            <a:noAutofit/>
          </a:bodyPr>
          <a:lstStyle/>
          <a:p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fabrication: 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43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coils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in FNAL and 30 </a:t>
            </a:r>
            <a:r>
              <a:rPr lang="fr-CH" sz="20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coils</a:t>
            </a:r>
            <a:r>
              <a:rPr lang="fr-CH" sz="20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in BNL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completed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(out of  ~110 total)</a:t>
            </a:r>
          </a:p>
          <a:p>
            <a:pPr lvl="1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Rejected coil rate (20%)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non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negligible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and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larger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than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expected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(as at CERN)</a:t>
            </a:r>
          </a:p>
          <a:p>
            <a:pPr lvl="1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Relevant information on electrical robustness for a small production as HL-LHC, see </a:t>
            </a:r>
            <a:r>
              <a:rPr lang="fr-CH" sz="1400" dirty="0" smtClean="0">
                <a:solidFill>
                  <a:srgbClr val="00B050"/>
                </a:solidFill>
                <a:latin typeface="Times"/>
                <a:cs typeface="Times"/>
                <a:sym typeface="Symbol" pitchFamily="18" charset="2"/>
              </a:rPr>
              <a:t>talk by H. Felice</a:t>
            </a:r>
          </a:p>
          <a:p>
            <a:pPr lvl="1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Relevant information on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4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mechanical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properties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, sizes, etc.</a:t>
            </a:r>
            <a:endParaRPr lang="fr-CH" sz="1400" dirty="0" smtClean="0">
              <a:solidFill>
                <a:srgbClr val="00B050"/>
              </a:solidFill>
              <a:latin typeface="Times"/>
              <a:cs typeface="Times"/>
              <a:sym typeface="Symbol" pitchFamily="18" charset="2"/>
            </a:endParaRPr>
          </a:p>
          <a:p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Magnet assembly: </a:t>
            </a:r>
            <a:r>
              <a:rPr lang="fr-CH" sz="18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8 magnets (2 proto, 5 preseries, 1 series) 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assembled and tested vertical (out of 23 total)</a:t>
            </a:r>
          </a:p>
          <a:p>
            <a:pPr lvl="1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AUP set the specification for the maximum observable stress during assembly at 110 MPa (for 4.2-m-long magnets, measured in one point), see also </a:t>
            </a:r>
            <a:r>
              <a:rPr lang="fr-CH" sz="1400" dirty="0" smtClean="0">
                <a:solidFill>
                  <a:srgbClr val="00B050"/>
                </a:solidFill>
                <a:latin typeface="Times"/>
                <a:cs typeface="Times"/>
                <a:sym typeface="Symbol" pitchFamily="18" charset="2"/>
              </a:rPr>
              <a:t>talk by S. Izquierdo Bermudez</a:t>
            </a:r>
          </a:p>
          <a:p>
            <a:pPr lvl="1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4 succesful magnets test in vertical position out of 8</a:t>
            </a:r>
          </a:p>
          <a:p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Cold mass: </a:t>
            </a:r>
            <a:r>
              <a:rPr lang="fr-CH" sz="18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no </a:t>
            </a:r>
            <a:r>
              <a:rPr lang="fr-CH" sz="18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completed</a:t>
            </a:r>
            <a:r>
              <a:rPr lang="fr-CH" sz="18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cold mass </a:t>
            </a:r>
            <a:r>
              <a:rPr lang="fr-CH" sz="18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tested</a:t>
            </a:r>
            <a:r>
              <a:rPr lang="fr-CH" sz="18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until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now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Here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CERN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more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advanced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since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two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cold masses (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even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though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temporary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)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were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tested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MQXFP1 and MQXFP2</a:t>
            </a:r>
          </a:p>
          <a:p>
            <a:pPr lvl="1"/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Therefore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the feedback of AUP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not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yet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available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for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this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area of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manufacturing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see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also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smtClean="0">
                <a:solidFill>
                  <a:srgbClr val="00B050"/>
                </a:solidFill>
                <a:latin typeface="Times"/>
                <a:cs typeface="Times"/>
                <a:sym typeface="Symbol" pitchFamily="18" charset="2"/>
              </a:rPr>
              <a:t>talk of H. Prin</a:t>
            </a:r>
          </a:p>
          <a:p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Here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we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will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focus on the feedback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from</a:t>
            </a:r>
            <a:r>
              <a:rPr lang="fr-CH" sz="1800" dirty="0" smtClean="0">
                <a:latin typeface="Times"/>
                <a:cs typeface="Times"/>
                <a:sym typeface="Symbol" pitchFamily="18" charset="2"/>
              </a:rPr>
              <a:t> test, in </a:t>
            </a:r>
            <a:r>
              <a:rPr lang="fr-CH" sz="1800" dirty="0" err="1" smtClean="0">
                <a:latin typeface="Times"/>
                <a:cs typeface="Times"/>
                <a:sym typeface="Symbol" pitchFamily="18" charset="2"/>
              </a:rPr>
              <a:t>particular</a:t>
            </a:r>
            <a:endParaRPr lang="fr-CH" sz="18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Short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summary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of performance</a:t>
            </a:r>
          </a:p>
          <a:p>
            <a:pPr lvl="1"/>
            <a:r>
              <a:rPr lang="fr-CH" sz="1400" dirty="0" err="1">
                <a:latin typeface="Times"/>
                <a:cs typeface="Times"/>
                <a:sym typeface="Symbol" pitchFamily="18" charset="2"/>
              </a:rPr>
              <a:t>Could</a:t>
            </a:r>
            <a:r>
              <a:rPr lang="fr-CH" sz="14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>
                <a:latin typeface="Times"/>
                <a:cs typeface="Times"/>
                <a:sym typeface="Symbol" pitchFamily="18" charset="2"/>
              </a:rPr>
              <a:t>we</a:t>
            </a:r>
            <a:r>
              <a:rPr lang="fr-CH" sz="1400" dirty="0">
                <a:latin typeface="Times"/>
                <a:cs typeface="Times"/>
                <a:sym typeface="Symbol" pitchFamily="18" charset="2"/>
              </a:rPr>
              <a:t> have the </a:t>
            </a:r>
            <a:r>
              <a:rPr lang="fr-CH" sz="1400" dirty="0" err="1">
                <a:latin typeface="Times"/>
                <a:cs typeface="Times"/>
                <a:sym typeface="Symbol" pitchFamily="18" charset="2"/>
              </a:rPr>
              <a:t>same</a:t>
            </a:r>
            <a:r>
              <a:rPr lang="fr-CH" sz="1400" dirty="0">
                <a:latin typeface="Times"/>
                <a:cs typeface="Times"/>
                <a:sym typeface="Symbol" pitchFamily="18" charset="2"/>
              </a:rPr>
              <a:t> performance limitations as in MQXFB ?</a:t>
            </a:r>
          </a:p>
          <a:p>
            <a:pPr lvl="1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The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performance limitation in MQXFA</a:t>
            </a:r>
          </a:p>
          <a:p>
            <a:pPr lvl="1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Status of endurance tests</a:t>
            </a:r>
          </a:p>
          <a:p>
            <a:pPr lvl="1"/>
            <a:endParaRPr lang="fr-CH" sz="14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5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466852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REVIEW OF THE MQXFA RESULTS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00000"/>
            <a:ext cx="7920000" cy="5337312"/>
          </a:xfrm>
        </p:spPr>
        <p:txBody>
          <a:bodyPr>
            <a:noAutofit/>
          </a:bodyPr>
          <a:lstStyle/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Prototypes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MQXFAP1: 17.3 kA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reached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then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lost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for a short (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see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slide 9)</a:t>
            </a:r>
          </a:p>
          <a:p>
            <a:pPr lvl="2"/>
            <a:r>
              <a:rPr lang="fr-CH" sz="12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Issue </a:t>
            </a:r>
            <a:r>
              <a:rPr lang="fr-CH" sz="12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understood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, non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conform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component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critical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 for </a:t>
            </a:r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impregnation</a:t>
            </a:r>
            <a:endParaRPr lang="fr-CH" sz="12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MQXFAP1b: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limited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at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~13 kA, 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reverse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behaviour</a:t>
            </a:r>
            <a:r>
              <a:rPr lang="fr-CH" sz="1600" dirty="0">
                <a:latin typeface="Times"/>
                <a:cs typeface="Times"/>
                <a:sym typeface="Symbol" pitchFamily="18" charset="2"/>
              </a:rPr>
              <a:t> (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see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slide 6)</a:t>
            </a:r>
          </a:p>
          <a:p>
            <a:pPr lvl="2"/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Not understood, limited by a coil previously used in MQXFAP1 and not limiting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MQXFAP2: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limited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at ~14 kA</a:t>
            </a:r>
          </a:p>
          <a:p>
            <a:pPr lvl="2"/>
            <a:r>
              <a:rPr lang="fr-CH" sz="12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Issue understood 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(broken Al structure due to sharp edges)</a:t>
            </a:r>
          </a:p>
          <a:p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Preseries</a:t>
            </a:r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MQXFA03: </a:t>
            </a:r>
            <a:r>
              <a:rPr lang="fr-CH" sz="16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reached</a:t>
            </a:r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nominal + 300 A (</a:t>
            </a:r>
            <a:r>
              <a:rPr lang="fr-CH" sz="16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see</a:t>
            </a:r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slide 11)</a:t>
            </a:r>
          </a:p>
          <a:p>
            <a:pPr lvl="1"/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MQXFA04: </a:t>
            </a:r>
            <a:r>
              <a:rPr lang="fr-CH" sz="1600" dirty="0" err="1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reached</a:t>
            </a:r>
            <a:r>
              <a:rPr lang="fr-CH" sz="1600" dirty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nominal + 300 </a:t>
            </a:r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A </a:t>
            </a:r>
            <a:r>
              <a:rPr lang="fr-CH" sz="1600" dirty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(</a:t>
            </a:r>
            <a:r>
              <a:rPr lang="fr-CH" sz="1600" dirty="0" err="1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see</a:t>
            </a:r>
            <a:r>
              <a:rPr lang="fr-CH" sz="1600" dirty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slide </a:t>
            </a:r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11)</a:t>
            </a:r>
            <a:endParaRPr lang="fr-CH" sz="1600" dirty="0">
              <a:solidFill>
                <a:schemeClr val="accent3"/>
              </a:solidFill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MQXFA05: </a:t>
            </a:r>
            <a:r>
              <a:rPr lang="fr-CH" sz="1600" dirty="0" err="1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reached</a:t>
            </a:r>
            <a:r>
              <a:rPr lang="fr-CH" sz="1600" dirty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nominal + 300 </a:t>
            </a:r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A (four test </a:t>
            </a:r>
            <a:r>
              <a:rPr lang="fr-CH" sz="16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runs</a:t>
            </a:r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see</a:t>
            </a:r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slide 7)</a:t>
            </a:r>
            <a:endParaRPr lang="fr-CH" sz="1600" dirty="0">
              <a:solidFill>
                <a:schemeClr val="accent3"/>
              </a:solidFill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MQXFA06: </a:t>
            </a:r>
            <a:r>
              <a:rPr lang="fr-CH" sz="1600" dirty="0" err="1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reached</a:t>
            </a:r>
            <a:r>
              <a:rPr lang="fr-CH" sz="1600" dirty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nominal + 300 </a:t>
            </a:r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A </a:t>
            </a:r>
            <a:r>
              <a:rPr lang="fr-CH" sz="1600" dirty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(</a:t>
            </a:r>
            <a:r>
              <a:rPr lang="fr-CH" sz="1600" dirty="0" err="1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see</a:t>
            </a:r>
            <a:r>
              <a:rPr lang="fr-CH" sz="1600" dirty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slide </a:t>
            </a:r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11)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MQXFA07: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limited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at 15 kA (but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possibly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lower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levels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during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holding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current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not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tried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), reverse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behaviour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(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see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slide 6)</a:t>
            </a:r>
          </a:p>
          <a:p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Series</a:t>
            </a:r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MQXFA08: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limited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at ~13 kA, reverse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behaviour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(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see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slide 6 and 12) </a:t>
            </a:r>
            <a:endParaRPr lang="fr-CH" sz="1600" dirty="0">
              <a:latin typeface="Times"/>
              <a:cs typeface="Times"/>
              <a:sym typeface="Symbol" pitchFamily="18" charset="2"/>
            </a:endParaRPr>
          </a:p>
          <a:p>
            <a:endParaRPr lang="fr-CH" sz="20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6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sp>
        <p:nvSpPr>
          <p:cNvPr id="7" name="TextBox 6"/>
          <p:cNvSpPr txBox="1"/>
          <p:nvPr/>
        </p:nvSpPr>
        <p:spPr>
          <a:xfrm rot="2257198">
            <a:off x="6676511" y="3437849"/>
            <a:ext cx="20168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3"/>
                </a:solidFill>
                <a:latin typeface="Times"/>
                <a:cs typeface="Times"/>
              </a:rPr>
              <a:t>RED indicates </a:t>
            </a:r>
            <a:r>
              <a:rPr lang="en-US" sz="1100" dirty="0" smtClean="0">
                <a:solidFill>
                  <a:schemeClr val="accent3"/>
                </a:solidFill>
                <a:latin typeface="Times"/>
                <a:cs typeface="Times"/>
              </a:rPr>
              <a:t>conform </a:t>
            </a:r>
            <a:r>
              <a:rPr lang="en-US" sz="1100" dirty="0">
                <a:solidFill>
                  <a:schemeClr val="accent3"/>
                </a:solidFill>
                <a:latin typeface="Times"/>
                <a:cs typeface="Times"/>
              </a:rPr>
              <a:t>magnets</a:t>
            </a:r>
          </a:p>
        </p:txBody>
      </p:sp>
    </p:spTree>
    <p:extLst>
      <p:ext uri="{BB962C8B-B14F-4D97-AF65-F5344CB8AC3E}">
        <p14:creationId xmlns:p14="http://schemas.microsoft.com/office/powerpoint/2010/main" val="39277521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PERFORMANCE LIMITATIONS AS IN MQXFB ?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80728"/>
            <a:ext cx="7920000" cy="5256584"/>
          </a:xfrm>
        </p:spPr>
        <p:txBody>
          <a:bodyPr>
            <a:noAutofit/>
          </a:bodyPr>
          <a:lstStyle/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Q: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can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we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exclude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that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MQXFS and MQXFA are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affected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by the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same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performance limitation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seen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in MQXFB ? </a:t>
            </a:r>
            <a:r>
              <a:rPr lang="fr-CH" sz="1400" dirty="0" smtClean="0">
                <a:solidFill>
                  <a:srgbClr val="00B050"/>
                </a:solidFill>
                <a:latin typeface="Times"/>
                <a:cs typeface="Times"/>
                <a:sym typeface="Symbol" pitchFamily="18" charset="2"/>
              </a:rPr>
              <a:t>(</a:t>
            </a:r>
            <a:r>
              <a:rPr lang="fr-CH" sz="1400" dirty="0" err="1" smtClean="0">
                <a:solidFill>
                  <a:srgbClr val="00B050"/>
                </a:solidFill>
                <a:latin typeface="Times"/>
                <a:cs typeface="Times"/>
                <a:sym typeface="Symbol" pitchFamily="18" charset="2"/>
              </a:rPr>
              <a:t>see</a:t>
            </a:r>
            <a:r>
              <a:rPr lang="fr-CH" sz="1400" dirty="0" smtClean="0">
                <a:solidFill>
                  <a:srgbClr val="00B050"/>
                </a:solidFill>
                <a:latin typeface="Times"/>
                <a:cs typeface="Times"/>
                <a:sym typeface="Symbol" pitchFamily="18" charset="2"/>
              </a:rPr>
              <a:t> talk of S. </a:t>
            </a:r>
            <a:r>
              <a:rPr lang="fr-CH" sz="1400" dirty="0" err="1" smtClean="0">
                <a:solidFill>
                  <a:srgbClr val="00B050"/>
                </a:solidFill>
                <a:latin typeface="Times"/>
                <a:cs typeface="Times"/>
                <a:sym typeface="Symbol" pitchFamily="18" charset="2"/>
              </a:rPr>
              <a:t>Sgobba</a:t>
            </a:r>
            <a:r>
              <a:rPr lang="fr-CH" sz="1400" dirty="0" smtClean="0">
                <a:solidFill>
                  <a:srgbClr val="00B050"/>
                </a:solidFill>
                <a:latin typeface="Times"/>
                <a:cs typeface="Times"/>
                <a:sym typeface="Symbol" pitchFamily="18" charset="2"/>
              </a:rPr>
              <a:t>)</a:t>
            </a:r>
            <a:endParaRPr lang="fr-CH" sz="2000" dirty="0" smtClean="0">
              <a:solidFill>
                <a:srgbClr val="00B050"/>
              </a:solidFill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Obviously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this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would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happen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at a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higher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level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current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i.e.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less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broken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strands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MQXFS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MQXFS4 and MQXFS6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reached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95% of short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sample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at 1.9 K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MQXFS1 and MQXFS7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reached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90% of short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sample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at 1.9 K</a:t>
            </a:r>
          </a:p>
          <a:p>
            <a:pPr lvl="1"/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It is higly improbable that the performance limitations seen in MQXFB affects MQXFS</a:t>
            </a:r>
          </a:p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MQXFA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MQXFA03-MQXFA07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were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tested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(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succesfully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) up to 16530 A (i.e. 16230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required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for 7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TeV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operation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plus 300 A) –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this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80% of short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sample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</a:p>
          <a:p>
            <a:pPr lvl="2"/>
            <a:r>
              <a:rPr lang="fr-CH" sz="1200" dirty="0" err="1" smtClean="0">
                <a:latin typeface="Times"/>
                <a:cs typeface="Times"/>
                <a:sym typeface="Symbol" pitchFamily="18" charset="2"/>
              </a:rPr>
              <a:t>However</a:t>
            </a:r>
            <a:r>
              <a:rPr lang="fr-CH" sz="1200" dirty="0" smtClean="0">
                <a:latin typeface="Times"/>
                <a:cs typeface="Times"/>
                <a:sym typeface="Symbol" pitchFamily="18" charset="2"/>
              </a:rPr>
              <a:t>, the </a:t>
            </a:r>
            <a:r>
              <a:rPr lang="fr-CH" sz="12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16230 A </a:t>
            </a:r>
            <a:r>
              <a:rPr lang="fr-CH" sz="12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reached</a:t>
            </a:r>
            <a:r>
              <a:rPr lang="fr-CH" sz="12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at 4.5 K </a:t>
            </a:r>
            <a:r>
              <a:rPr lang="fr-CH" sz="12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represents</a:t>
            </a:r>
            <a:r>
              <a:rPr lang="fr-CH" sz="12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87% of short </a:t>
            </a:r>
            <a:r>
              <a:rPr lang="fr-CH" sz="12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sample</a:t>
            </a:r>
            <a:r>
              <a:rPr lang="fr-CH" sz="12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MQXFAP1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reached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17.3 kA (200 A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less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than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7.5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TeV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operation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) –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this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83% of short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sample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never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observed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quenches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same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phenomenology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as in MQXFBP1 and MQXFBP2</a:t>
            </a:r>
          </a:p>
          <a:p>
            <a:pPr lvl="1"/>
            <a:r>
              <a:rPr lang="fr-CH" sz="1600" dirty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It is </a:t>
            </a:r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improbable that </a:t>
            </a:r>
            <a:r>
              <a:rPr lang="fr-CH" sz="1600" dirty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the performance </a:t>
            </a:r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limitations </a:t>
            </a:r>
            <a:r>
              <a:rPr lang="fr-CH" sz="1600" dirty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seen in MQXFB affects </a:t>
            </a:r>
            <a:r>
              <a:rPr lang="fr-CH" sz="16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MQXFA </a:t>
            </a:r>
            <a:endParaRPr lang="fr-CH" sz="1600" dirty="0">
              <a:solidFill>
                <a:schemeClr val="accent3"/>
              </a:solidFill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7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28888042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PERFORMANCE LIMITATIONS </a:t>
            </a:r>
            <a:b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</a:br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SEEN IN MQXFA (AND MQXFS)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80728"/>
            <a:ext cx="7920000" cy="5256584"/>
          </a:xfrm>
        </p:spPr>
        <p:txBody>
          <a:bodyPr>
            <a:noAutofit/>
          </a:bodyPr>
          <a:lstStyle/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A </a:t>
            </a:r>
            <a:r>
              <a:rPr lang="fr-CH" sz="20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totally different phenomenology 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of performance limitation is visible in MQXFA, affecting the production and appears similar to the limitation seen in MQXFAP1b and in short model MQXFS3</a:t>
            </a: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Reverse behaviour: better performance at 4.5 K than 1.9 K, and at high ramp rates – typical source are current redistribution triggered/superconductor instabilites by mechanical damage</a:t>
            </a:r>
          </a:p>
          <a:p>
            <a:pPr lvl="2"/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Quench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location close to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heads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, AUP team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is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working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on the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hypothesis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of </a:t>
            </a:r>
            <a:r>
              <a:rPr lang="fr-CH" sz="1400" dirty="0" err="1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assembly</a:t>
            </a:r>
            <a:r>
              <a:rPr lang="fr-CH" sz="1400" dirty="0" smtClean="0">
                <a:solidFill>
                  <a:schemeClr val="accent3"/>
                </a:solidFill>
                <a:latin typeface="Times"/>
                <a:cs typeface="Times"/>
                <a:sym typeface="Symbol" pitchFamily="18" charset="2"/>
              </a:rPr>
              <a:t> issue 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(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interference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keys)</a:t>
            </a:r>
          </a:p>
          <a:p>
            <a:pPr lvl="2"/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Efforts are also being done to characterize this performance limitation via tomographies/metallographies of limiting coil of MQXFA07 and the presence of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popped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err="1" smtClean="0">
                <a:latin typeface="Times"/>
                <a:cs typeface="Times"/>
                <a:sym typeface="Symbol" pitchFamily="18" charset="2"/>
              </a:rPr>
              <a:t>strands</a:t>
            </a:r>
            <a:r>
              <a:rPr lang="fr-CH" sz="14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400" dirty="0" smtClean="0">
                <a:solidFill>
                  <a:srgbClr val="008000"/>
                </a:solidFill>
                <a:latin typeface="Times"/>
                <a:cs typeface="Times"/>
                <a:sym typeface="Symbol" pitchFamily="18" charset="2"/>
              </a:rPr>
              <a:t>(see S. </a:t>
            </a:r>
            <a:r>
              <a:rPr lang="fr-CH" sz="1400" dirty="0" err="1" smtClean="0">
                <a:solidFill>
                  <a:srgbClr val="008000"/>
                </a:solidFill>
                <a:latin typeface="Times"/>
                <a:cs typeface="Times"/>
                <a:sym typeface="Symbol" pitchFamily="18" charset="2"/>
              </a:rPr>
              <a:t>Sgobba</a:t>
            </a:r>
            <a:r>
              <a:rPr lang="fr-CH" sz="1400" dirty="0" smtClean="0">
                <a:solidFill>
                  <a:srgbClr val="008000"/>
                </a:solidFill>
                <a:latin typeface="Times"/>
                <a:cs typeface="Times"/>
                <a:sym typeface="Symbol" pitchFamily="18" charset="2"/>
              </a:rPr>
              <a:t> talk)</a:t>
            </a:r>
            <a:endParaRPr lang="fr-CH" sz="1400" dirty="0" smtClean="0">
              <a:solidFill>
                <a:srgbClr val="008000"/>
              </a:solidFill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We cannot exclude that these limitations will be visibile in MQXFB in the future</a:t>
            </a:r>
          </a:p>
          <a:p>
            <a:pPr lvl="2"/>
            <a:endParaRPr lang="fr-CH" sz="12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8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4110817"/>
            <a:ext cx="3827711" cy="247917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2142" y="4126282"/>
            <a:ext cx="3876993" cy="24620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9596" y="6575644"/>
            <a:ext cx="41550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200" dirty="0" smtClean="0">
                <a:latin typeface="Times" panose="02020603050405020304" pitchFamily="18" charset="0"/>
                <a:cs typeface="Times" panose="02020603050405020304" pitchFamily="18" charset="0"/>
              </a:rPr>
              <a:t>Training of MQXFA07 and of MQXFAP1b </a:t>
            </a:r>
            <a:r>
              <a:rPr lang="fr-CH" sz="1200" dirty="0" smtClean="0">
                <a:solidFill>
                  <a:srgbClr val="00B050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[AUP collaboration]</a:t>
            </a:r>
            <a:endParaRPr lang="en-GB" sz="1200" dirty="0">
              <a:solidFill>
                <a:srgbClr val="00B050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9782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PERFORMANCE LIMITATIONS </a:t>
            </a:r>
            <a:b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</a:br>
            <a:r>
              <a:rPr lang="fr-CH" b="0" dirty="0" smtClean="0">
                <a:solidFill>
                  <a:srgbClr val="0093BE"/>
                </a:solidFill>
                <a:latin typeface="Book Antiqua"/>
                <a:cs typeface="Book Antiqua"/>
                <a:sym typeface="Symbol" pitchFamily="18" charset="2"/>
              </a:rPr>
              <a:t>SEEN IN MQXFA</a:t>
            </a:r>
            <a:endParaRPr lang="en-US" b="0" dirty="0">
              <a:solidFill>
                <a:srgbClr val="0093BE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12000" y="980728"/>
            <a:ext cx="7920000" cy="5256584"/>
          </a:xfrm>
        </p:spPr>
        <p:txBody>
          <a:bodyPr>
            <a:noAutofit/>
          </a:bodyPr>
          <a:lstStyle/>
          <a:p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Steps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carried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out by AUP </a:t>
            </a:r>
            <a:r>
              <a:rPr lang="fr-CH" sz="2000" dirty="0" err="1" smtClean="0">
                <a:latin typeface="Times"/>
                <a:cs typeface="Times"/>
                <a:sym typeface="Symbol" pitchFamily="18" charset="2"/>
              </a:rPr>
              <a:t>following</a:t>
            </a:r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20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three</a:t>
            </a:r>
            <a:r>
              <a:rPr lang="fr-CH" sz="20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unsuccessful</a:t>
            </a:r>
            <a:r>
              <a:rPr lang="fr-CH" sz="20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prototypes</a:t>
            </a: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Postpone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approval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full DOE contribution and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ask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funding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for 5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magnets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(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pre-series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MQXFA03 to MQXFA07),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approval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of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the full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contribution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after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succesful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test of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two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magnets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MQXFA03 and MQXFA04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satisfied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requirements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, and DOE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approved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the contribution in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2020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following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magnets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MQXFA05 and MQXFA06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were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also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succesful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</a:p>
          <a:p>
            <a:endParaRPr lang="fr-CH" sz="2000" dirty="0" smtClean="0">
              <a:latin typeface="Times"/>
              <a:cs typeface="Times"/>
              <a:sym typeface="Symbol" pitchFamily="18" charset="2"/>
            </a:endParaRPr>
          </a:p>
          <a:p>
            <a:r>
              <a:rPr lang="fr-CH" sz="2000" dirty="0" smtClean="0">
                <a:latin typeface="Times"/>
                <a:cs typeface="Times"/>
                <a:sym typeface="Symbol" pitchFamily="18" charset="2"/>
              </a:rPr>
              <a:t>Steps carried out b yAUP following the </a:t>
            </a:r>
            <a:r>
              <a:rPr lang="fr-CH" sz="2000" dirty="0" err="1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unsuccessful</a:t>
            </a:r>
            <a:r>
              <a:rPr lang="fr-CH" sz="20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2000" dirty="0" smtClean="0">
                <a:solidFill>
                  <a:srgbClr val="C00000"/>
                </a:solidFill>
                <a:latin typeface="Times"/>
                <a:cs typeface="Times"/>
                <a:sym typeface="Symbol" pitchFamily="18" charset="2"/>
              </a:rPr>
              <a:t>test of MQXFA07 and MQXFA08</a:t>
            </a: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Tapering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of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coil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production: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continuing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with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coils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in the pipeline but not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winding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new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coils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Take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three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months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to </a:t>
            </a:r>
            <a:r>
              <a:rPr lang="fr-CH" sz="1600" dirty="0" err="1">
                <a:latin typeface="Times"/>
                <a:cs typeface="Times"/>
                <a:sym typeface="Symbol" pitchFamily="18" charset="2"/>
              </a:rPr>
              <a:t>r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eview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all the QA/QC record of the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magnets</a:t>
            </a:r>
            <a:endParaRPr lang="fr-CH" sz="1600" dirty="0" smtClean="0">
              <a:latin typeface="Times"/>
              <a:cs typeface="Times"/>
              <a:sym typeface="Symbol" pitchFamily="18" charset="2"/>
            </a:endParaRPr>
          </a:p>
          <a:p>
            <a:pPr lvl="1"/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Production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restarted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in </a:t>
            </a:r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February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2022</a:t>
            </a:r>
          </a:p>
          <a:p>
            <a:pPr lvl="2"/>
            <a:r>
              <a:rPr lang="fr-CH" sz="1200" dirty="0">
                <a:latin typeface="Times"/>
                <a:cs typeface="Times"/>
                <a:sym typeface="Symbol" pitchFamily="18" charset="2"/>
              </a:rPr>
              <a:t>MQXFA09 </a:t>
            </a:r>
            <a:r>
              <a:rPr lang="fr-CH" sz="1200" dirty="0" err="1">
                <a:latin typeface="Times"/>
                <a:cs typeface="Times"/>
                <a:sym typeface="Symbol" pitchFamily="18" charset="2"/>
              </a:rPr>
              <a:t>had</a:t>
            </a:r>
            <a:r>
              <a:rPr lang="fr-CH" sz="1200" dirty="0">
                <a:latin typeface="Times"/>
                <a:cs typeface="Times"/>
                <a:sym typeface="Symbol" pitchFamily="18" charset="2"/>
              </a:rPr>
              <a:t> a non </a:t>
            </a:r>
            <a:r>
              <a:rPr lang="fr-CH" sz="1200" dirty="0" err="1">
                <a:latin typeface="Times"/>
                <a:cs typeface="Times"/>
                <a:sym typeface="Symbol" pitchFamily="18" charset="2"/>
              </a:rPr>
              <a:t>conformity</a:t>
            </a:r>
            <a:r>
              <a:rPr lang="fr-CH" sz="12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200" dirty="0" err="1">
                <a:latin typeface="Times"/>
                <a:cs typeface="Times"/>
                <a:sym typeface="Symbol" pitchFamily="18" charset="2"/>
              </a:rPr>
              <a:t>during</a:t>
            </a:r>
            <a:r>
              <a:rPr lang="fr-CH" sz="12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200" dirty="0" err="1">
                <a:latin typeface="Times"/>
                <a:cs typeface="Times"/>
                <a:sym typeface="Symbol" pitchFamily="18" charset="2"/>
              </a:rPr>
              <a:t>assembly</a:t>
            </a:r>
            <a:r>
              <a:rPr lang="fr-CH" sz="1200" dirty="0">
                <a:latin typeface="Times"/>
                <a:cs typeface="Times"/>
                <a:sym typeface="Symbol" pitchFamily="18" charset="2"/>
              </a:rPr>
              <a:t> and </a:t>
            </a:r>
            <a:r>
              <a:rPr lang="fr-CH" sz="1200" dirty="0" err="1">
                <a:latin typeface="Times"/>
                <a:cs typeface="Times"/>
                <a:sym typeface="Symbol" pitchFamily="18" charset="2"/>
              </a:rPr>
              <a:t>had</a:t>
            </a:r>
            <a:r>
              <a:rPr lang="fr-CH" sz="1200" dirty="0">
                <a:latin typeface="Times"/>
                <a:cs typeface="Times"/>
                <a:sym typeface="Symbol" pitchFamily="18" charset="2"/>
              </a:rPr>
              <a:t> to </a:t>
            </a:r>
            <a:r>
              <a:rPr lang="fr-CH" sz="1200" dirty="0" err="1">
                <a:latin typeface="Times"/>
                <a:cs typeface="Times"/>
                <a:sym typeface="Symbol" pitchFamily="18" charset="2"/>
              </a:rPr>
              <a:t>be</a:t>
            </a:r>
            <a:r>
              <a:rPr lang="fr-CH" sz="1200" dirty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200" dirty="0" err="1">
                <a:latin typeface="Times"/>
                <a:cs typeface="Times"/>
                <a:sym typeface="Symbol" pitchFamily="18" charset="2"/>
              </a:rPr>
              <a:t>disassembled</a:t>
            </a:r>
            <a:r>
              <a:rPr lang="fr-CH" sz="1200" dirty="0">
                <a:latin typeface="Times"/>
                <a:cs typeface="Times"/>
                <a:sym typeface="Symbol" pitchFamily="18" charset="2"/>
              </a:rPr>
              <a:t> </a:t>
            </a:r>
          </a:p>
          <a:p>
            <a:pPr lvl="1"/>
            <a:r>
              <a:rPr lang="fr-CH" sz="1600" dirty="0" err="1" smtClean="0">
                <a:latin typeface="Times"/>
                <a:cs typeface="Times"/>
                <a:sym typeface="Symbol" pitchFamily="18" charset="2"/>
              </a:rPr>
              <a:t>Next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test will be MQXFA10, already in BNL but waiting for the end of the endurance test of </a:t>
            </a:r>
            <a:r>
              <a:rPr lang="fr-CH" sz="1600" dirty="0" smtClean="0">
                <a:latin typeface="Times"/>
                <a:cs typeface="Times"/>
                <a:sym typeface="Symbol" pitchFamily="18" charset="2"/>
              </a:rPr>
              <a:t>MQXFA05</a:t>
            </a:r>
            <a:endParaRPr lang="fr-CH" sz="1600" dirty="0">
              <a:latin typeface="Times"/>
              <a:cs typeface="Times"/>
              <a:sym typeface="Symbol" pitchFamily="18" charset="2"/>
            </a:endParaRPr>
          </a:p>
          <a:p>
            <a:pPr lvl="2"/>
            <a:endParaRPr lang="fr-CH" sz="1200" dirty="0">
              <a:latin typeface="Times"/>
              <a:cs typeface="Times"/>
              <a:sym typeface="Symbol" pitchFamily="18" charset="2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4414838" y="6524625"/>
            <a:ext cx="4519612" cy="2476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93BE"/>
                </a:solidFill>
                <a:latin typeface="Times"/>
                <a:cs typeface="Times"/>
              </a:rPr>
              <a:t>- </a:t>
            </a:r>
            <a:fld id="{5B0F2CE2-42CD-4A74-A04F-1839686887D0}" type="slidenum">
              <a:rPr lang="en-US" smtClean="0">
                <a:solidFill>
                  <a:srgbClr val="0093BE"/>
                </a:solidFill>
                <a:latin typeface="Times"/>
                <a:cs typeface="Times"/>
              </a:rPr>
              <a:pPr>
                <a:defRPr/>
              </a:pPr>
              <a:t>9</a:t>
            </a:fld>
            <a:endParaRPr lang="en-US" dirty="0">
              <a:solidFill>
                <a:srgbClr val="0093BE"/>
              </a:solidFill>
              <a:latin typeface="Times"/>
              <a:cs typeface="Time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368" y="2492896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15460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 xsi:nil="true"/>
    <Note xmlns="8946e33d-fd2f-4ae4-8ee9-d90c129cdf9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8946e33d-fd2f-4ae4-8ee9-d90c129cdf9e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101278</TotalTime>
  <Words>1921</Words>
  <Application>Microsoft Office PowerPoint</Application>
  <PresentationFormat>On-screen Show (4:3)</PresentationFormat>
  <Paragraphs>198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Book Antiqua</vt:lpstr>
      <vt:lpstr>Calibri</vt:lpstr>
      <vt:lpstr>Symbol</vt:lpstr>
      <vt:lpstr>Times</vt:lpstr>
      <vt:lpstr>Times New Roman</vt:lpstr>
      <vt:lpstr>Wingdings</vt:lpstr>
      <vt:lpstr>Thème Office</vt:lpstr>
      <vt:lpstr>Feedback from MQXFA and MQXFS</vt:lpstr>
      <vt:lpstr>DIFFERENCES MQXFA/MQXFB/MQXFS</vt:lpstr>
      <vt:lpstr>A summary of the MQXF short model program</vt:lpstr>
      <vt:lpstr>FEEDBACK FROM MQXFS</vt:lpstr>
      <vt:lpstr>FEEDBACK FROM MQXFA</vt:lpstr>
      <vt:lpstr>REVIEW OF THE MQXFA RESULTS</vt:lpstr>
      <vt:lpstr>PERFORMANCE LIMITATIONS AS IN MQXFB ?</vt:lpstr>
      <vt:lpstr>PERFORMANCE LIMITATIONS  SEEN IN MQXFA (AND MQXFS)</vt:lpstr>
      <vt:lpstr>PERFORMANCE LIMITATIONS  SEEN IN MQXFA</vt:lpstr>
      <vt:lpstr>ENDURANCE TESTS IN MQXFA</vt:lpstr>
      <vt:lpstr>CONCLUSIONS</vt:lpstr>
      <vt:lpstr>APPENDIX: SUMMARY PLOTS OF MQXFA AND MQXFS PERFORMANCE</vt:lpstr>
      <vt:lpstr>APPENDIX: PERFORMANCE LIMITATIONS IN MQXFA</vt:lpstr>
      <vt:lpstr>APPENDIX: PERFORMANCE LIMITATIONS IN MQXFA</vt:lpstr>
      <vt:lpstr>APPENDIX: PERFORMANCE LIMITATIONS IN MQXFA</vt:lpstr>
      <vt:lpstr>APPENDIX: PERFORMANCE IN MQXFA</vt:lpstr>
      <vt:lpstr>APPENDIX: PERFORMANCE LIMITATIONS IN MQXFA</vt:lpstr>
      <vt:lpstr>APPENDIX: PERFORMANCE LIMITATIONS IN MQXFA</vt:lpstr>
      <vt:lpstr>APPENDIX: PERFORMANCE IN MQXFS</vt:lpstr>
      <vt:lpstr>APPENDIX: PERFORMANCE LIMTATIONS  IN MQXFS</vt:lpstr>
      <vt:lpstr>APPENDIX: PERFORMANCE IN MQXFS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susana.izquierdo.bermudez@cern.ch</dc:creator>
  <cp:lastModifiedBy>Ezio Todesco</cp:lastModifiedBy>
  <cp:revision>1906</cp:revision>
  <cp:lastPrinted>2019-10-29T09:56:18Z</cp:lastPrinted>
  <dcterms:created xsi:type="dcterms:W3CDTF">2016-02-12T10:02:27Z</dcterms:created>
  <dcterms:modified xsi:type="dcterms:W3CDTF">2022-04-28T13:50:21Z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