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media/image94.jpg" ContentType="image/png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</p:sldMasterIdLst>
  <p:notesMasterIdLst>
    <p:notesMasterId r:id="rId59"/>
  </p:notesMasterIdLst>
  <p:handoutMasterIdLst>
    <p:handoutMasterId r:id="rId60"/>
  </p:handoutMasterIdLst>
  <p:sldIdLst>
    <p:sldId id="257" r:id="rId3"/>
    <p:sldId id="355" r:id="rId4"/>
    <p:sldId id="384" r:id="rId5"/>
    <p:sldId id="378" r:id="rId6"/>
    <p:sldId id="398" r:id="rId7"/>
    <p:sldId id="359" r:id="rId8"/>
    <p:sldId id="380" r:id="rId9"/>
    <p:sldId id="382" r:id="rId10"/>
    <p:sldId id="383" r:id="rId11"/>
    <p:sldId id="400" r:id="rId12"/>
    <p:sldId id="386" r:id="rId13"/>
    <p:sldId id="375" r:id="rId14"/>
    <p:sldId id="376" r:id="rId15"/>
    <p:sldId id="403" r:id="rId16"/>
    <p:sldId id="387" r:id="rId17"/>
    <p:sldId id="425" r:id="rId18"/>
    <p:sldId id="388" r:id="rId19"/>
    <p:sldId id="408" r:id="rId20"/>
    <p:sldId id="409" r:id="rId21"/>
    <p:sldId id="410" r:id="rId22"/>
    <p:sldId id="411" r:id="rId23"/>
    <p:sldId id="412" r:id="rId24"/>
    <p:sldId id="413" r:id="rId25"/>
    <p:sldId id="414" r:id="rId26"/>
    <p:sldId id="415" r:id="rId27"/>
    <p:sldId id="416" r:id="rId28"/>
    <p:sldId id="417" r:id="rId29"/>
    <p:sldId id="426" r:id="rId30"/>
    <p:sldId id="389" r:id="rId31"/>
    <p:sldId id="421" r:id="rId32"/>
    <p:sldId id="422" r:id="rId33"/>
    <p:sldId id="423" r:id="rId34"/>
    <p:sldId id="424" r:id="rId35"/>
    <p:sldId id="427" r:id="rId36"/>
    <p:sldId id="385" r:id="rId37"/>
    <p:sldId id="401" r:id="rId38"/>
    <p:sldId id="402" r:id="rId39"/>
    <p:sldId id="428" r:id="rId40"/>
    <p:sldId id="390" r:id="rId41"/>
    <p:sldId id="430" r:id="rId42"/>
    <p:sldId id="431" r:id="rId43"/>
    <p:sldId id="432" r:id="rId44"/>
    <p:sldId id="433" r:id="rId45"/>
    <p:sldId id="434" r:id="rId46"/>
    <p:sldId id="435" r:id="rId47"/>
    <p:sldId id="436" r:id="rId48"/>
    <p:sldId id="437" r:id="rId49"/>
    <p:sldId id="429" r:id="rId50"/>
    <p:sldId id="391" r:id="rId51"/>
    <p:sldId id="393" r:id="rId52"/>
    <p:sldId id="395" r:id="rId53"/>
    <p:sldId id="394" r:id="rId54"/>
    <p:sldId id="396" r:id="rId55"/>
    <p:sldId id="392" r:id="rId56"/>
    <p:sldId id="418" r:id="rId57"/>
    <p:sldId id="39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en Robert Ledeul" initials="ARL" lastIdx="1" clrIdx="0">
    <p:extLst>
      <p:ext uri="{19B8F6BF-5375-455C-9EA6-DF929625EA0E}">
        <p15:presenceInfo xmlns:p15="http://schemas.microsoft.com/office/powerpoint/2012/main" userId="S-1-5-21-1526224874-1540688658-1361462980-10987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E35803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45" autoAdjust="0"/>
    <p:restoredTop sz="96383" autoAdjust="0"/>
  </p:normalViewPr>
  <p:slideViewPr>
    <p:cSldViewPr snapToGrid="0">
      <p:cViewPr varScale="1">
        <p:scale>
          <a:sx n="70" d="100"/>
          <a:sy n="70" d="100"/>
        </p:scale>
        <p:origin x="66" y="145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65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E6E07-AB3C-41BD-90B3-4B8E07650145}" type="datetimeFigureOut">
              <a:rPr lang="en-US" smtClean="0"/>
              <a:t>6/21/2022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04E75-2F49-4668-A6D3-A5B2C1DDF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447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821F87-EFBE-4171-A2A2-71EF8C0AE0B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12931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6784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8204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5602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Industrial Controls (QPS, </a:t>
            </a:r>
            <a:r>
              <a:rPr lang="en-GB" dirty="0" err="1" smtClean="0"/>
              <a:t>Cryo</a:t>
            </a:r>
            <a:r>
              <a:rPr lang="en-GB" dirty="0" smtClean="0"/>
              <a:t>, Vacuum, etc.) CMW (Beam Instrumentation, RF, Beam Transfer, Powering, etc.) Many special cases (Fundamentals, Converters, LHC Fills and Beam Modes, etc.)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2305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4253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480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0373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142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143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093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743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904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64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6745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8975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7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22.08.2019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no: 2218845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22.08.2019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EDMS no: 2218845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12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7624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22.08.2019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no: 2218845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22.08.2019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no: 2218845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22.08.2019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no: 2218845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22.08.2019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no: 2218845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22.08.2019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no: 2218845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22.08.2019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no: 2218845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22.08.2019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no: 2218845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22.08.2019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no: 2218845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22.08.2019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EDMS no: 2218845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5" r:id="rId10"/>
    <p:sldLayoutId id="214748366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0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9" Type="http://schemas.openxmlformats.org/officeDocument/2006/relationships/image" Target="../media/image6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emus.cern.ch/" TargetMode="Externa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hyperlink" Target="https://remus.cern.ch/PROD/dashboards/844" TargetMode="Externa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3.png"/><Relationship Id="rId5" Type="http://schemas.openxmlformats.org/officeDocument/2006/relationships/hyperlink" Target="https://remus.cern.ch/PROD/dashboards/502" TargetMode="External"/><Relationship Id="rId4" Type="http://schemas.openxmlformats.org/officeDocument/2006/relationships/hyperlink" Target="https://remus.cern.ch/PROD/dashboards/645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remus.cern.ch/PROD/statistics" TargetMode="External"/><Relationship Id="rId2" Type="http://schemas.openxmlformats.org/officeDocument/2006/relationships/hyperlink" Target="https://remus.cern.ch/PROD/reporting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5.jpg"/><Relationship Id="rId5" Type="http://schemas.openxmlformats.org/officeDocument/2006/relationships/image" Target="../media/image50.png"/><Relationship Id="rId4" Type="http://schemas.openxmlformats.org/officeDocument/2006/relationships/image" Target="../media/image94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9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0.png"/><Relationship Id="rId5" Type="http://schemas.openxmlformats.org/officeDocument/2006/relationships/image" Target="../media/image63.png"/><Relationship Id="rId4" Type="http://schemas.openxmlformats.org/officeDocument/2006/relationships/image" Target="../media/image94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cmmsx.cern.ch/SSO/eamlight" TargetMode="External"/><Relationship Id="rId2" Type="http://schemas.openxmlformats.org/officeDocument/2006/relationships/hyperlink" Target="https://helpalarm.cern.ch/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02.jpg"/><Relationship Id="rId4" Type="http://schemas.openxmlformats.org/officeDocument/2006/relationships/image" Target="../media/image94.jp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hyperlink" Target="https://timber.cern.ch/" TargetMode="Externa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tiff"/><Relationship Id="rId3" Type="http://schemas.openxmlformats.org/officeDocument/2006/relationships/image" Target="../media/image106.wmf"/><Relationship Id="rId7" Type="http://schemas.openxmlformats.org/officeDocument/2006/relationships/image" Target="../media/image110.jpe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Relationship Id="rId9" Type="http://schemas.openxmlformats.org/officeDocument/2006/relationships/image" Target="../media/image112.tif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crome.web.cern.ch/node/35" TargetMode="External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2" Type="http://schemas.openxmlformats.org/officeDocument/2006/relationships/image" Target="../media/image117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1.tiff"/><Relationship Id="rId5" Type="http://schemas.openxmlformats.org/officeDocument/2006/relationships/image" Target="../media/image120.jpeg"/><Relationship Id="rId10" Type="http://schemas.openxmlformats.org/officeDocument/2006/relationships/image" Target="../media/image125.png"/><Relationship Id="rId4" Type="http://schemas.openxmlformats.org/officeDocument/2006/relationships/image" Target="../media/image119.tiff"/><Relationship Id="rId9" Type="http://schemas.openxmlformats.org/officeDocument/2006/relationships/image" Target="../media/image124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3" Type="http://schemas.openxmlformats.org/officeDocument/2006/relationships/image" Target="../media/image127.png"/><Relationship Id="rId7" Type="http://schemas.openxmlformats.org/officeDocument/2006/relationships/image" Target="../media/image130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9.tiff"/><Relationship Id="rId5" Type="http://schemas.openxmlformats.org/officeDocument/2006/relationships/image" Target="../media/image128.png"/><Relationship Id="rId10" Type="http://schemas.openxmlformats.org/officeDocument/2006/relationships/image" Target="../media/image132.png"/><Relationship Id="rId4" Type="http://schemas.openxmlformats.org/officeDocument/2006/relationships/image" Target="../media/image28.svg"/><Relationship Id="rId9" Type="http://schemas.openxmlformats.org/officeDocument/2006/relationships/image" Target="../media/image33.sv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7" Type="http://schemas.openxmlformats.org/officeDocument/2006/relationships/image" Target="../media/image40.sv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5.png"/><Relationship Id="rId5" Type="http://schemas.openxmlformats.org/officeDocument/2006/relationships/image" Target="../media/image38.svg"/><Relationship Id="rId4" Type="http://schemas.openxmlformats.org/officeDocument/2006/relationships/image" Target="../media/image13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8.svg"/><Relationship Id="rId4" Type="http://schemas.openxmlformats.org/officeDocument/2006/relationships/image" Target="../media/image13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13" Type="http://schemas.openxmlformats.org/officeDocument/2006/relationships/image" Target="../media/image145.png"/><Relationship Id="rId3" Type="http://schemas.openxmlformats.org/officeDocument/2006/relationships/image" Target="../media/image44.svg"/><Relationship Id="rId7" Type="http://schemas.openxmlformats.org/officeDocument/2006/relationships/image" Target="../media/image50.svg"/><Relationship Id="rId12" Type="http://schemas.openxmlformats.org/officeDocument/2006/relationships/image" Target="../media/image55.sv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1.png"/><Relationship Id="rId11" Type="http://schemas.openxmlformats.org/officeDocument/2006/relationships/image" Target="../media/image144.png"/><Relationship Id="rId5" Type="http://schemas.openxmlformats.org/officeDocument/2006/relationships/image" Target="../media/image48.svg"/><Relationship Id="rId10" Type="http://schemas.openxmlformats.org/officeDocument/2006/relationships/image" Target="../media/image53.svg"/><Relationship Id="rId4" Type="http://schemas.openxmlformats.org/officeDocument/2006/relationships/image" Target="../media/image140.png"/><Relationship Id="rId9" Type="http://schemas.openxmlformats.org/officeDocument/2006/relationships/image" Target="../media/image14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hyperlink" Target="https://swan.cern.ch/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gitlab.cern.ch/hboukaba/nxcals/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0.png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" Type="http://schemas.openxmlformats.org/officeDocument/2006/relationships/image" Target="../media/image9.jpeg"/><Relationship Id="rId21" Type="http://schemas.openxmlformats.org/officeDocument/2006/relationships/image" Target="../media/image27.png"/><Relationship Id="rId34" Type="http://schemas.openxmlformats.org/officeDocument/2006/relationships/image" Target="../media/image40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3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29" Type="http://schemas.openxmlformats.org/officeDocument/2006/relationships/image" Target="../media/image35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5" Type="http://schemas.openxmlformats.org/officeDocument/2006/relationships/image" Target="../media/image11.jp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31" Type="http://schemas.openxmlformats.org/officeDocument/2006/relationships/image" Target="../media/image37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30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gif"/><Relationship Id="rId3" Type="http://schemas.openxmlformats.org/officeDocument/2006/relationships/image" Target="../media/image52.png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entagon 27"/>
          <p:cNvSpPr/>
          <p:nvPr/>
        </p:nvSpPr>
        <p:spPr>
          <a:xfrm rot="1391539">
            <a:off x="2340322" y="3601179"/>
            <a:ext cx="1358098" cy="192125"/>
          </a:xfrm>
          <a:prstGeom prst="homePlate">
            <a:avLst>
              <a:gd name="adj" fmla="val 101599"/>
            </a:avLst>
          </a:prstGeom>
          <a:solidFill>
            <a:schemeClr val="bg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Pentagon 6"/>
          <p:cNvSpPr/>
          <p:nvPr/>
        </p:nvSpPr>
        <p:spPr>
          <a:xfrm rot="20199848">
            <a:off x="2273072" y="2480418"/>
            <a:ext cx="1526084" cy="192125"/>
          </a:xfrm>
          <a:prstGeom prst="homePlate">
            <a:avLst>
              <a:gd name="adj" fmla="val 101599"/>
            </a:avLst>
          </a:prstGeom>
          <a:solidFill>
            <a:schemeClr val="bg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/>
              <a:t>Why &amp; How to use </a:t>
            </a:r>
            <a:r>
              <a:rPr lang="en-GB" sz="2400" b="1" dirty="0" smtClean="0"/>
              <a:t>the newly available Software </a:t>
            </a:r>
            <a:r>
              <a:rPr lang="en-GB" sz="2400" b="1" dirty="0"/>
              <a:t>Tools 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88436" y="612000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97407"/>
                </a:solidFill>
              </a:rPr>
              <a:t>Use-cases &amp; Demos</a:t>
            </a:r>
            <a:endParaRPr lang="en-GB" dirty="0">
              <a:solidFill>
                <a:srgbClr val="F97407"/>
              </a:solidFill>
            </a:endParaRPr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C0295E-2CEF-4AB6-8869-60697817AC05}"/>
              </a:ext>
            </a:extLst>
          </p:cNvPr>
          <p:cNvSpPr txBox="1"/>
          <p:nvPr/>
        </p:nvSpPr>
        <p:spPr>
          <a:xfrm>
            <a:off x="8715641" y="5265451"/>
            <a:ext cx="3431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Data Analysis using SWAN </a:t>
            </a:r>
            <a:r>
              <a:rPr lang="en-GB" sz="1400" b="1" dirty="0" smtClean="0"/>
              <a:t>Speaker</a:t>
            </a:r>
            <a:r>
              <a:rPr lang="en-GB" sz="1400" dirty="0"/>
              <a:t>: Hamza Boukabache (HSE-RP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C0295E-2CEF-4AB6-8869-60697817AC05}"/>
              </a:ext>
            </a:extLst>
          </p:cNvPr>
          <p:cNvSpPr txBox="1"/>
          <p:nvPr/>
        </p:nvSpPr>
        <p:spPr>
          <a:xfrm>
            <a:off x="93497" y="4049501"/>
            <a:ext cx="344821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 smtClean="0"/>
              <a:t>REMUS Web</a:t>
            </a:r>
          </a:p>
          <a:p>
            <a:pPr algn="ctr"/>
            <a:r>
              <a:rPr lang="en-GB" sz="1400" b="1" dirty="0" smtClean="0"/>
              <a:t>Speaker</a:t>
            </a:r>
            <a:r>
              <a:rPr lang="en-GB" sz="1400" dirty="0"/>
              <a:t>: Gonzalo De La </a:t>
            </a:r>
            <a:r>
              <a:rPr lang="en-GB" sz="1400" dirty="0" smtClean="0"/>
              <a:t>Cruz (HSE-TS)</a:t>
            </a:r>
            <a:endParaRPr lang="en-GB" sz="1400" dirty="0"/>
          </a:p>
        </p:txBody>
      </p:sp>
      <p:sp>
        <p:nvSpPr>
          <p:cNvPr id="17" name="Oval 16"/>
          <p:cNvSpPr/>
          <p:nvPr/>
        </p:nvSpPr>
        <p:spPr>
          <a:xfrm>
            <a:off x="3609502" y="1013807"/>
            <a:ext cx="1708695" cy="1619237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C0295E-2CEF-4AB6-8869-60697817AC05}"/>
              </a:ext>
            </a:extLst>
          </p:cNvPr>
          <p:cNvSpPr txBox="1"/>
          <p:nvPr/>
        </p:nvSpPr>
        <p:spPr>
          <a:xfrm>
            <a:off x="2865483" y="2687712"/>
            <a:ext cx="3279003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 smtClean="0"/>
              <a:t>Dashboards</a:t>
            </a:r>
          </a:p>
          <a:p>
            <a:pPr algn="ctr"/>
            <a:r>
              <a:rPr lang="en-GB" sz="1400" b="1" dirty="0" smtClean="0"/>
              <a:t>Speaker</a:t>
            </a:r>
            <a:r>
              <a:rPr lang="en-GB" sz="1400" dirty="0"/>
              <a:t>: Fabrice Malacrida (HSE-RP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20" name="Oval 19"/>
          <p:cNvSpPr/>
          <p:nvPr/>
        </p:nvSpPr>
        <p:spPr>
          <a:xfrm>
            <a:off x="9586436" y="412963"/>
            <a:ext cx="1708695" cy="1619237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9734" y="775947"/>
            <a:ext cx="1282098" cy="85082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7C0295E-2CEF-4AB6-8869-60697817AC05}"/>
              </a:ext>
            </a:extLst>
          </p:cNvPr>
          <p:cNvSpPr txBox="1"/>
          <p:nvPr/>
        </p:nvSpPr>
        <p:spPr>
          <a:xfrm>
            <a:off x="2824346" y="5094344"/>
            <a:ext cx="3279003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 smtClean="0"/>
              <a:t>Statistics </a:t>
            </a:r>
            <a:r>
              <a:rPr lang="en-US" sz="1700" b="1" dirty="0"/>
              <a:t>&amp; </a:t>
            </a:r>
            <a:r>
              <a:rPr lang="en-US" sz="1700" b="1" dirty="0" smtClean="0"/>
              <a:t>Reporting</a:t>
            </a:r>
          </a:p>
          <a:p>
            <a:pPr algn="ctr"/>
            <a:r>
              <a:rPr lang="en-GB" sz="1400" b="1" dirty="0" smtClean="0"/>
              <a:t>Speaker</a:t>
            </a:r>
            <a:r>
              <a:rPr lang="en-GB" sz="1400" dirty="0"/>
              <a:t>: Markus Widorski  (HSE-RP)</a:t>
            </a:r>
          </a:p>
        </p:txBody>
      </p:sp>
      <p:sp>
        <p:nvSpPr>
          <p:cNvPr id="22" name="Oval 21"/>
          <p:cNvSpPr/>
          <p:nvPr/>
        </p:nvSpPr>
        <p:spPr>
          <a:xfrm>
            <a:off x="3609502" y="3419872"/>
            <a:ext cx="1708695" cy="1619237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6265" y="3794112"/>
            <a:ext cx="1282098" cy="850829"/>
          </a:xfrm>
          <a:prstGeom prst="rect">
            <a:avLst/>
          </a:prstGeom>
        </p:spPr>
      </p:pic>
      <p:sp>
        <p:nvSpPr>
          <p:cNvPr id="23" name="Oval 22"/>
          <p:cNvSpPr/>
          <p:nvPr/>
        </p:nvSpPr>
        <p:spPr>
          <a:xfrm>
            <a:off x="963258" y="2424882"/>
            <a:ext cx="1708695" cy="1619237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88" y="2633044"/>
            <a:ext cx="1189460" cy="118946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7C0295E-2CEF-4AB6-8869-60697817AC05}"/>
              </a:ext>
            </a:extLst>
          </p:cNvPr>
          <p:cNvSpPr txBox="1"/>
          <p:nvPr/>
        </p:nvSpPr>
        <p:spPr>
          <a:xfrm>
            <a:off x="8881918" y="2063381"/>
            <a:ext cx="3117729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 smtClean="0"/>
              <a:t>NXCALS &amp; TIMBER </a:t>
            </a:r>
            <a:endParaRPr lang="en-US" sz="1700" b="1" dirty="0"/>
          </a:p>
          <a:p>
            <a:pPr algn="ctr"/>
            <a:r>
              <a:rPr lang="en-GB" sz="1400" b="1" dirty="0" smtClean="0"/>
              <a:t>Speaker</a:t>
            </a:r>
            <a:r>
              <a:rPr lang="en-GB" sz="1400" dirty="0"/>
              <a:t>: </a:t>
            </a:r>
            <a:r>
              <a:rPr lang="en-GB" sz="1400" dirty="0" smtClean="0"/>
              <a:t>Catalina </a:t>
            </a:r>
            <a:r>
              <a:rPr lang="en-GB" sz="1400" dirty="0"/>
              <a:t>Chiriac (HSE-TS)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7C0295E-2CEF-4AB6-8869-60697817AC05}"/>
              </a:ext>
            </a:extLst>
          </p:cNvPr>
          <p:cNvSpPr txBox="1"/>
          <p:nvPr/>
        </p:nvSpPr>
        <p:spPr>
          <a:xfrm>
            <a:off x="5930132" y="3670644"/>
            <a:ext cx="3294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InforEAM </a:t>
            </a:r>
            <a:r>
              <a:rPr lang="en-GB" b="1" dirty="0"/>
              <a:t>&amp; </a:t>
            </a:r>
            <a:r>
              <a:rPr lang="en-GB" b="1" dirty="0" smtClean="0"/>
              <a:t>HelpAlarm</a:t>
            </a:r>
            <a:endParaRPr lang="en-GB" b="1" dirty="0"/>
          </a:p>
          <a:p>
            <a:pPr algn="ctr"/>
            <a:r>
              <a:rPr lang="en-GB" sz="1400" b="1" dirty="0" smtClean="0"/>
              <a:t>Speaker</a:t>
            </a:r>
            <a:r>
              <a:rPr lang="en-GB" sz="1400" dirty="0"/>
              <a:t>: Julien Regnard (HSE-ENV</a:t>
            </a:r>
            <a:r>
              <a:rPr lang="en-GB" sz="1400" dirty="0" smtClean="0"/>
              <a:t>)</a:t>
            </a:r>
          </a:p>
        </p:txBody>
      </p:sp>
      <p:sp>
        <p:nvSpPr>
          <p:cNvPr id="27" name="Oval 26"/>
          <p:cNvSpPr/>
          <p:nvPr/>
        </p:nvSpPr>
        <p:spPr>
          <a:xfrm>
            <a:off x="6739468" y="2063381"/>
            <a:ext cx="1708695" cy="1619237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7331" y="2410794"/>
            <a:ext cx="1160440" cy="77009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5401" y="2616307"/>
            <a:ext cx="622962" cy="693097"/>
          </a:xfrm>
          <a:prstGeom prst="rect">
            <a:avLst/>
          </a:prstGeom>
        </p:spPr>
      </p:pic>
      <p:sp>
        <p:nvSpPr>
          <p:cNvPr id="30" name="Oval 29"/>
          <p:cNvSpPr/>
          <p:nvPr/>
        </p:nvSpPr>
        <p:spPr>
          <a:xfrm>
            <a:off x="9586434" y="3646214"/>
            <a:ext cx="1708695" cy="1619237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17087" y="4044119"/>
            <a:ext cx="1230040" cy="816282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530621" y="3732159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HSE</a:t>
            </a:r>
            <a:endParaRPr lang="en-GB" sz="1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151140" y="2292849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HSE</a:t>
            </a:r>
            <a:endParaRPr lang="en-GB" sz="1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151141" y="4726608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HSE</a:t>
            </a:r>
            <a:endParaRPr lang="en-GB" sz="16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9983764" y="4895885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IT &amp; BE</a:t>
            </a:r>
            <a:endParaRPr lang="en-GB" sz="16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0206582" y="1701789"/>
            <a:ext cx="468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BE</a:t>
            </a:r>
            <a:endParaRPr lang="en-GB" sz="16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7095109" y="3306441"/>
            <a:ext cx="1015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EN &amp; BE</a:t>
            </a:r>
            <a:endParaRPr lang="en-GB" sz="1600" b="1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12417" y="1383851"/>
            <a:ext cx="1282098" cy="850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67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7" grpId="0" animBg="1"/>
      <p:bldP spid="16" grpId="0"/>
      <p:bldP spid="14" grpId="0"/>
      <p:bldP spid="17" grpId="0" animBg="1"/>
      <p:bldP spid="18" grpId="0"/>
      <p:bldP spid="20" grpId="0" animBg="1"/>
      <p:bldP spid="21" grpId="0"/>
      <p:bldP spid="22" grpId="0" animBg="1"/>
      <p:bldP spid="23" grpId="0" animBg="1"/>
      <p:bldP spid="24" grpId="0"/>
      <p:bldP spid="25" grpId="0"/>
      <p:bldP spid="27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2852493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REMUS Web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255452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741B811B-9B4E-4ADA-9D02-9D9C9FA856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8972" y="933718"/>
            <a:ext cx="5226369" cy="4805231"/>
          </a:xfrm>
        </p:spPr>
        <p:txBody>
          <a:bodyPr>
            <a:normAutofit/>
          </a:bodyPr>
          <a:lstStyle/>
          <a:p>
            <a:pPr marL="347472" indent="-347472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endParaRPr lang="en-US" dirty="0"/>
          </a:p>
          <a:p>
            <a:pPr marL="347472" indent="-347472" algn="l" rtl="0" eaLnBrk="1" latinLnBrk="0" hangingPunct="1"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Char char="•"/>
            </a:pPr>
            <a:r>
              <a:rPr lang="en-US" dirty="0"/>
              <a:t>Dedicated platform for the analysis and exploitation of REMUS data.</a:t>
            </a:r>
          </a:p>
          <a:p>
            <a:pPr marL="347472" indent="-347472" algn="l" rtl="0" eaLnBrk="1" latinLnBrk="0" hangingPunct="1"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Char char="•"/>
            </a:pPr>
            <a:endParaRPr lang="en-US" dirty="0"/>
          </a:p>
          <a:p>
            <a:pPr marL="347472" indent="-347472" algn="l" rtl="0" eaLnBrk="1" latinLnBrk="0" hangingPunct="1"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Char char="•"/>
            </a:pPr>
            <a:r>
              <a:rPr lang="en-US" dirty="0"/>
              <a:t>Goals:</a:t>
            </a:r>
          </a:p>
          <a:p>
            <a:pPr marL="347472" indent="-347472" algn="l" rtl="0" eaLnBrk="1" latinLnBrk="0" hangingPunct="1"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Char char="•"/>
            </a:pPr>
            <a:endParaRPr lang="en-US" dirty="0"/>
          </a:p>
          <a:p>
            <a:pPr marL="804672" lvl="1" indent="-347472" algn="l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dirty="0"/>
              <a:t>Facilitate access to REMUS data.</a:t>
            </a:r>
          </a:p>
          <a:p>
            <a:pPr lvl="1" algn="l">
              <a:spcBef>
                <a:spcPts val="0"/>
              </a:spcBef>
              <a:buSzPts val="1800"/>
            </a:pPr>
            <a:endParaRPr lang="en-US" dirty="0"/>
          </a:p>
          <a:p>
            <a:pPr marL="804672" lvl="1" indent="-347472" algn="l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dirty="0"/>
              <a:t>Provide data analysis tools for REMUS users.</a:t>
            </a:r>
          </a:p>
          <a:p>
            <a:pPr lvl="1" algn="l">
              <a:spcBef>
                <a:spcPts val="0"/>
              </a:spcBef>
              <a:buSzPts val="1800"/>
            </a:pPr>
            <a:endParaRPr lang="en-US" dirty="0"/>
          </a:p>
          <a:p>
            <a:pPr marL="804672" lvl="1" indent="-347472" algn="l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dirty="0"/>
              <a:t>Transform REMUS data into meaningful information.</a:t>
            </a:r>
          </a:p>
          <a:p>
            <a:pPr marL="804672" lvl="1" indent="-347472" algn="l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6D919F-B02B-4018-9A9A-5C923E007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21.06.2022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EEA614-F8DF-4C16-9C51-30F9215B8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EDMS no: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2746071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21153B-A5E0-464D-9AF7-DD27D4EB3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12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107AE7C-B10B-4CB1-B337-DC1568FADE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8602" y="1455346"/>
            <a:ext cx="5838359" cy="317460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B5A1DA2-1521-4A3F-BCD7-0476CB1BE1F4}"/>
              </a:ext>
            </a:extLst>
          </p:cNvPr>
          <p:cNvSpPr txBox="1">
            <a:spLocks/>
          </p:cNvSpPr>
          <p:nvPr/>
        </p:nvSpPr>
        <p:spPr>
          <a:xfrm>
            <a:off x="103032" y="0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400" b="1" dirty="0"/>
              <a:t>REMUS Web</a:t>
            </a:r>
          </a:p>
        </p:txBody>
      </p:sp>
    </p:spTree>
    <p:extLst>
      <p:ext uri="{BB962C8B-B14F-4D97-AF65-F5344CB8AC3E}">
        <p14:creationId xmlns:p14="http://schemas.microsoft.com/office/powerpoint/2010/main" val="368092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0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21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CBBD0A25-E3A4-48EA-AFC8-397589963FE4}"/>
              </a:ext>
            </a:extLst>
          </p:cNvPr>
          <p:cNvSpPr txBox="1">
            <a:spLocks/>
          </p:cNvSpPr>
          <p:nvPr/>
        </p:nvSpPr>
        <p:spPr>
          <a:xfrm>
            <a:off x="103032" y="0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400" b="1" dirty="0"/>
              <a:t>REMUS Web Key Features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62F810-1237-40FD-B119-D4FD480963B3}"/>
              </a:ext>
            </a:extLst>
          </p:cNvPr>
          <p:cNvSpPr txBox="1"/>
          <p:nvPr/>
        </p:nvSpPr>
        <p:spPr>
          <a:xfrm>
            <a:off x="484000" y="2844225"/>
            <a:ext cx="571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Remote access to REMUS data from any desktop or mobile devices.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CDB2B4B-1A4A-43E2-8DC2-6158016211F6}"/>
              </a:ext>
            </a:extLst>
          </p:cNvPr>
          <p:cNvSpPr txBox="1"/>
          <p:nvPr/>
        </p:nvSpPr>
        <p:spPr>
          <a:xfrm>
            <a:off x="6536827" y="5478655"/>
            <a:ext cx="54625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Powerful tool for the creation and visualization of Dashboards.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61E37E2-743C-4C8B-9D0D-6BAC92CBB2D2}"/>
              </a:ext>
            </a:extLst>
          </p:cNvPr>
          <p:cNvSpPr txBox="1"/>
          <p:nvPr/>
        </p:nvSpPr>
        <p:spPr>
          <a:xfrm>
            <a:off x="6332181" y="2718947"/>
            <a:ext cx="54625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Tailor-made data analysis and data extraction tools for Radiation and Environmental protection experts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3BB487-8577-4F74-BEAF-367560A0304E}"/>
              </a:ext>
            </a:extLst>
          </p:cNvPr>
          <p:cNvSpPr txBox="1"/>
          <p:nvPr/>
        </p:nvSpPr>
        <p:spPr>
          <a:xfrm>
            <a:off x="610232" y="5432269"/>
            <a:ext cx="54625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Generation of domain-specific reports for internal analysis and to report to CERN’S host states authorities.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BA1422-92ED-4FE4-AC21-26D653394B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8" b="803"/>
          <a:stretch/>
        </p:blipFill>
        <p:spPr>
          <a:xfrm>
            <a:off x="1410237" y="637975"/>
            <a:ext cx="3309870" cy="220625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94F4CA2-0ECC-4A67-9DEA-6B40214A3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8806" y="3326338"/>
            <a:ext cx="3829286" cy="20821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F312B70-5FBC-4F75-BB13-18EA5A314D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149" y="637975"/>
            <a:ext cx="4567719" cy="19328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4224CDD-9547-4120-90A5-95336AC4CF3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137" y="3405056"/>
            <a:ext cx="4548531" cy="192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18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1262752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Demo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455" y="2290449"/>
            <a:ext cx="2999191" cy="2243802"/>
          </a:xfrm>
          <a:prstGeom prst="rect">
            <a:avLst/>
          </a:prstGeom>
        </p:spPr>
      </p:pic>
      <p:sp>
        <p:nvSpPr>
          <p:cNvPr id="9" name="Subtitle 5">
            <a:extLst>
              <a:ext uri="{FF2B5EF4-FFF2-40B4-BE49-F238E27FC236}">
                <a16:creationId xmlns:a16="http://schemas.microsoft.com/office/drawing/2014/main" id="{741B811B-9B4E-4ADA-9D02-9D9C9FA85619}"/>
              </a:ext>
            </a:extLst>
          </p:cNvPr>
          <p:cNvSpPr txBox="1">
            <a:spLocks/>
          </p:cNvSpPr>
          <p:nvPr/>
        </p:nvSpPr>
        <p:spPr>
          <a:xfrm>
            <a:off x="4979651" y="4534251"/>
            <a:ext cx="2460798" cy="23766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buSzPts val="1800"/>
              <a:buNone/>
            </a:pPr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remus.cern.ch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1011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2852493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REMUS </a:t>
            </a:r>
            <a:r>
              <a:rPr lang="en-GB" sz="2400" b="1" dirty="0" smtClean="0"/>
              <a:t>Web Dashboards</a:t>
            </a:r>
            <a:endParaRPr lang="en-GB" sz="2400" b="1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228096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1262752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Demo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4799" y="2290450"/>
            <a:ext cx="2999191" cy="22438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5630" y="2290450"/>
            <a:ext cx="2999191" cy="2243802"/>
          </a:xfrm>
          <a:prstGeom prst="rect">
            <a:avLst/>
          </a:prstGeom>
        </p:spPr>
      </p:pic>
      <p:sp>
        <p:nvSpPr>
          <p:cNvPr id="10" name="Subtitle 5">
            <a:extLst>
              <a:ext uri="{FF2B5EF4-FFF2-40B4-BE49-F238E27FC236}">
                <a16:creationId xmlns:a16="http://schemas.microsoft.com/office/drawing/2014/main" id="{741B811B-9B4E-4ADA-9D02-9D9C9FA85619}"/>
              </a:ext>
            </a:extLst>
          </p:cNvPr>
          <p:cNvSpPr txBox="1">
            <a:spLocks/>
          </p:cNvSpPr>
          <p:nvPr/>
        </p:nvSpPr>
        <p:spPr>
          <a:xfrm>
            <a:off x="4287812" y="4534252"/>
            <a:ext cx="3973849" cy="23766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buSzPts val="1800"/>
              <a:buNone/>
            </a:pPr>
            <a:r>
              <a:rPr lang="en-US" sz="1000" dirty="0" smtClean="0">
                <a:hlinkClick r:id="rId4"/>
              </a:rPr>
              <a:t>https://remus.cern.ch/PROD/dashboards/645</a:t>
            </a:r>
            <a:endParaRPr lang="en-US" sz="1000" dirty="0"/>
          </a:p>
        </p:txBody>
      </p:sp>
      <p:sp>
        <p:nvSpPr>
          <p:cNvPr id="12" name="Subtitle 5">
            <a:extLst>
              <a:ext uri="{FF2B5EF4-FFF2-40B4-BE49-F238E27FC236}">
                <a16:creationId xmlns:a16="http://schemas.microsoft.com/office/drawing/2014/main" id="{741B811B-9B4E-4ADA-9D02-9D9C9FA85619}"/>
              </a:ext>
            </a:extLst>
          </p:cNvPr>
          <p:cNvSpPr txBox="1">
            <a:spLocks/>
          </p:cNvSpPr>
          <p:nvPr/>
        </p:nvSpPr>
        <p:spPr>
          <a:xfrm>
            <a:off x="7691812" y="4534252"/>
            <a:ext cx="3973849" cy="23766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buSzPts val="1800"/>
              <a:buNone/>
            </a:pPr>
            <a:r>
              <a:rPr lang="en-US" sz="1000" dirty="0" smtClean="0">
                <a:hlinkClick r:id="rId5"/>
              </a:rPr>
              <a:t>https://remus.cern.ch/PROD/dashboards/502</a:t>
            </a:r>
            <a:endParaRPr lang="en-US" sz="1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1415" y="2290449"/>
            <a:ext cx="2999191" cy="2243803"/>
          </a:xfrm>
          <a:prstGeom prst="rect">
            <a:avLst/>
          </a:prstGeom>
        </p:spPr>
      </p:pic>
      <p:sp>
        <p:nvSpPr>
          <p:cNvPr id="13" name="Subtitle 5">
            <a:extLst>
              <a:ext uri="{FF2B5EF4-FFF2-40B4-BE49-F238E27FC236}">
                <a16:creationId xmlns:a16="http://schemas.microsoft.com/office/drawing/2014/main" id="{741B811B-9B4E-4ADA-9D02-9D9C9FA85619}"/>
              </a:ext>
            </a:extLst>
          </p:cNvPr>
          <p:cNvSpPr txBox="1">
            <a:spLocks/>
          </p:cNvSpPr>
          <p:nvPr/>
        </p:nvSpPr>
        <p:spPr>
          <a:xfrm>
            <a:off x="637781" y="4534252"/>
            <a:ext cx="3973849" cy="23766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buSzPts val="1800"/>
              <a:buNone/>
            </a:pPr>
            <a:r>
              <a:rPr lang="en-US" sz="1000" dirty="0" smtClean="0">
                <a:hlinkClick r:id="rId7"/>
              </a:rPr>
              <a:t>https://remus.cern.ch/PROD/dashboards/844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7530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2852493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REMUS Web Statistics &amp; </a:t>
            </a:r>
            <a:r>
              <a:rPr lang="en-GB" sz="2400" b="1" dirty="0" smtClean="0"/>
              <a:t>Reporting</a:t>
            </a:r>
            <a:endParaRPr lang="en-GB" sz="2400" b="1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344381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5015F-FDF1-1509-93BB-9C7438351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6279E0-1E8F-6A6A-7878-416FB3C45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354" y="365125"/>
            <a:ext cx="8339273" cy="534201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D57B575-0A00-049A-DDB8-3F21D7A3560D}"/>
              </a:ext>
            </a:extLst>
          </p:cNvPr>
          <p:cNvSpPr/>
          <p:nvPr/>
        </p:nvSpPr>
        <p:spPr>
          <a:xfrm>
            <a:off x="1390354" y="2137025"/>
            <a:ext cx="777114" cy="73973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90CDC0-88AF-F36D-BE06-E35AE2005460}"/>
              </a:ext>
            </a:extLst>
          </p:cNvPr>
          <p:cNvSpPr/>
          <p:nvPr/>
        </p:nvSpPr>
        <p:spPr>
          <a:xfrm>
            <a:off x="6739468" y="677193"/>
            <a:ext cx="1478100" cy="14598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09681FF-6102-5DB7-9E69-148C272E8F63}"/>
              </a:ext>
            </a:extLst>
          </p:cNvPr>
          <p:cNvSpPr/>
          <p:nvPr/>
        </p:nvSpPr>
        <p:spPr>
          <a:xfrm>
            <a:off x="8217568" y="677193"/>
            <a:ext cx="1478100" cy="14598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047600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4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 txBox="1">
            <a:spLocks/>
          </p:cNvSpPr>
          <p:nvPr/>
        </p:nvSpPr>
        <p:spPr>
          <a:xfrm>
            <a:off x="2124000" y="6262302"/>
            <a:ext cx="45720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  <a:latin typeface="Arial" panose="020B0604020202020204"/>
              </a:rPr>
              <a:t>EDMS no: 2746071</a:t>
            </a: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70297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55023E-F704-22CC-9552-5CAF23EF7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19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2A0D22-E898-F4AA-1DBE-5D3445922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115" y="106984"/>
            <a:ext cx="10323095" cy="581873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539F5C5-D71D-133F-A13F-F799C6C9A6E6}"/>
              </a:ext>
            </a:extLst>
          </p:cNvPr>
          <p:cNvSpPr/>
          <p:nvPr/>
        </p:nvSpPr>
        <p:spPr>
          <a:xfrm>
            <a:off x="2167467" y="932286"/>
            <a:ext cx="2151869" cy="137777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97B3BB3-8472-4952-78ED-1EE70932A389}"/>
              </a:ext>
            </a:extLst>
          </p:cNvPr>
          <p:cNvSpPr/>
          <p:nvPr/>
        </p:nvSpPr>
        <p:spPr>
          <a:xfrm>
            <a:off x="8720667" y="932286"/>
            <a:ext cx="2151869" cy="137777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047600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 txBox="1">
            <a:spLocks/>
          </p:cNvSpPr>
          <p:nvPr/>
        </p:nvSpPr>
        <p:spPr>
          <a:xfrm>
            <a:off x="2124000" y="6262302"/>
            <a:ext cx="45720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  <a:latin typeface="Arial" panose="020B0604020202020204"/>
              </a:rPr>
              <a:t>EDMS no: 2746071</a:t>
            </a: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58369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636" y="970860"/>
            <a:ext cx="9909544" cy="1747144"/>
          </a:xfrm>
        </p:spPr>
        <p:txBody>
          <a:bodyPr>
            <a:noAutofit/>
          </a:bodyPr>
          <a:lstStyle/>
          <a:p>
            <a:pPr algn="ctr"/>
            <a:r>
              <a:rPr lang="en-GB" sz="3200" b="1" dirty="0"/>
              <a:t>HSE Seminar:</a:t>
            </a:r>
            <a:br>
              <a:rPr lang="en-GB" sz="3200" b="1" dirty="0"/>
            </a:br>
            <a:r>
              <a:rPr lang="en-GB" sz="3200" b="1" dirty="0"/>
              <a:t>Exploiting data of the Radiological and Environmental Monitoring </a:t>
            </a:r>
            <a:r>
              <a:rPr lang="en-GB" sz="3200" b="1" dirty="0" smtClean="0"/>
              <a:t>System</a:t>
            </a:r>
            <a:endParaRPr lang="en-GB" sz="32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6311" y="4880243"/>
            <a:ext cx="83241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CERN HSE Unit</a:t>
            </a:r>
            <a:endParaRPr kumimoji="0" lang="fr-CH" sz="14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2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lvl="0" algn="ctr">
              <a:defRPr/>
            </a:pP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A.</a:t>
            </a:r>
            <a:r>
              <a:rPr kumimoji="0" lang="fr-CH" sz="12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Ledeul, </a:t>
            </a:r>
            <a:r>
              <a:rPr kumimoji="0" lang="fr-CH" sz="1200" b="0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</a:t>
            </a:r>
            <a:r>
              <a:rPr kumimoji="0" lang="fr-CH" sz="12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 De La Cruz, F. Malacrida, M. Widorski, J. Regnard, </a:t>
            </a:r>
            <a:r>
              <a:rPr lang="fr-CH" sz="1200" dirty="0">
                <a:solidFill>
                  <a:srgbClr val="0055A0"/>
                </a:solidFill>
              </a:rPr>
              <a:t>C. Chiriac, H</a:t>
            </a:r>
            <a:r>
              <a:rPr kumimoji="0" lang="fr-CH" sz="12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 Boukabache</a:t>
            </a: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B8BE260A-4CEE-4BF9-B5D5-E08D5BE439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740" y="3037855"/>
            <a:ext cx="3681728" cy="15668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5677" y="3037855"/>
            <a:ext cx="2858684" cy="15638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2655" y="3037855"/>
            <a:ext cx="2858683" cy="1563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33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9D9C9B-C822-3A8D-DBBD-244EDD573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3600" dirty="0"/>
              <a:t>Statistics </a:t>
            </a:r>
            <a:r>
              <a:rPr lang="en-CH" sz="3600" dirty="0">
                <a:sym typeface="Wingdings" pitchFamily="2" charset="2"/>
              </a:rPr>
              <a:t> Channels / Events</a:t>
            </a:r>
            <a:endParaRPr lang="en-CH" sz="36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04415E-9CC3-45DF-E92B-8C8605C32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Retrieve monitor/channel names and types in a specific area</a:t>
            </a:r>
          </a:p>
          <a:p>
            <a:r>
              <a:rPr lang="en-CH" sz="2400" dirty="0"/>
              <a:t>Access the EAM links to a specific measurement position</a:t>
            </a:r>
          </a:p>
          <a:p>
            <a:r>
              <a:rPr lang="en-CH" sz="2400" dirty="0"/>
              <a:t>Create statistics on specific types of events (alarms, faults): Listing and aggregating</a:t>
            </a:r>
          </a:p>
          <a:p>
            <a:pPr lvl="1"/>
            <a:endParaRPr lang="en-CH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40409-1873-2AC0-B7F0-7B2018F8E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20</a:t>
            </a:fld>
            <a:endParaRPr lang="en-GB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047600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 txBox="1">
            <a:spLocks/>
          </p:cNvSpPr>
          <p:nvPr/>
        </p:nvSpPr>
        <p:spPr>
          <a:xfrm>
            <a:off x="2124000" y="6262302"/>
            <a:ext cx="45720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  <a:latin typeface="Arial" panose="020B0604020202020204"/>
              </a:rPr>
              <a:t>EDMS no: 2746071</a:t>
            </a: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02004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83DFB-B75E-C734-BD5C-FEEFBAA94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21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7E88FC-DC64-23F6-C560-45B1C8439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35" y="109718"/>
            <a:ext cx="7818634" cy="2359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BD3F1C-0945-1023-8161-0C3141459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092" y="2592431"/>
            <a:ext cx="8534400" cy="22410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FF935A-E010-71F2-0D00-5F1973C15F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9054" y="3608676"/>
            <a:ext cx="5007907" cy="2241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047600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 txBox="1">
            <a:spLocks/>
          </p:cNvSpPr>
          <p:nvPr/>
        </p:nvSpPr>
        <p:spPr>
          <a:xfrm>
            <a:off x="2124000" y="6262302"/>
            <a:ext cx="45720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  <a:latin typeface="Arial" panose="020B0604020202020204"/>
              </a:rPr>
              <a:t>EDMS no: 2746071</a:t>
            </a: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4856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8D2A0A-DB85-D443-AC76-4DF2980EB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F12BA1-DF49-1CD5-1FA1-FD6726E95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38" y="99482"/>
            <a:ext cx="8835775" cy="2336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212CEB-B4A6-6E09-8E63-8FE5E5E131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481" y="2064113"/>
            <a:ext cx="8400836" cy="2195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803BB1F-4033-C7F1-1C97-2952CD2234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1779" y="2984838"/>
            <a:ext cx="6428198" cy="2907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047600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 txBox="1">
            <a:spLocks/>
          </p:cNvSpPr>
          <p:nvPr/>
        </p:nvSpPr>
        <p:spPr>
          <a:xfrm>
            <a:off x="2124000" y="6262302"/>
            <a:ext cx="45720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  <a:latin typeface="Arial" panose="020B0604020202020204"/>
              </a:rPr>
              <a:t>EDMS no: 2746071</a:t>
            </a: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1268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E42656-25DE-0743-B337-5F9CB17B6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B13D89-567B-4947-E36B-9D3275FFF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8847" y="230573"/>
            <a:ext cx="10015804" cy="573871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5E18321-8918-DE39-62A6-B1D929FF46C3}"/>
              </a:ext>
            </a:extLst>
          </p:cNvPr>
          <p:cNvSpPr/>
          <p:nvPr/>
        </p:nvSpPr>
        <p:spPr>
          <a:xfrm>
            <a:off x="2681175" y="973383"/>
            <a:ext cx="2151869" cy="137777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0049E0-BDE1-0EE2-2BFF-B757F43DA3E9}"/>
              </a:ext>
            </a:extLst>
          </p:cNvPr>
          <p:cNvSpPr/>
          <p:nvPr/>
        </p:nvSpPr>
        <p:spPr>
          <a:xfrm>
            <a:off x="8926150" y="973383"/>
            <a:ext cx="2151869" cy="137777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5B7E7E-8958-072F-0BCD-1DAA03ABBA19}"/>
              </a:ext>
            </a:extLst>
          </p:cNvPr>
          <p:cNvSpPr/>
          <p:nvPr/>
        </p:nvSpPr>
        <p:spPr>
          <a:xfrm>
            <a:off x="3651793" y="2351160"/>
            <a:ext cx="2151869" cy="137777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047600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 txBox="1">
            <a:spLocks/>
          </p:cNvSpPr>
          <p:nvPr/>
        </p:nvSpPr>
        <p:spPr>
          <a:xfrm>
            <a:off x="2124000" y="6262302"/>
            <a:ext cx="45720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  <a:latin typeface="Arial" panose="020B0604020202020204"/>
              </a:rPr>
              <a:t>EDMS no: 2746071</a:t>
            </a: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35265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32792-6423-2497-A32F-4A9402B8A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3600" dirty="0"/>
              <a:t>Reporting </a:t>
            </a:r>
            <a:r>
              <a:rPr lang="en-CH" sz="3600" dirty="0">
                <a:sym typeface="Wingdings" pitchFamily="2" charset="2"/>
              </a:rPr>
              <a:t> Measurement / Parameter / Snapshot</a:t>
            </a:r>
            <a:endParaRPr lang="en-CH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580E90-BB7A-6440-DC1C-C3D3135BB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Get summary statistics of measurements on a group of channels for extended periods</a:t>
            </a:r>
          </a:p>
          <a:p>
            <a:r>
              <a:rPr lang="en-CH" sz="2400" dirty="0"/>
              <a:t>Check parameters settings of a groups of channels for quick validation or comparison</a:t>
            </a:r>
          </a:p>
          <a:p>
            <a:r>
              <a:rPr lang="en-CH" sz="2400" dirty="0"/>
              <a:t>Reporting specific for control measurements (HFM, Portal monitors) to generate statistics on number and results of controls</a:t>
            </a:r>
          </a:p>
          <a:p>
            <a:endParaRPr lang="en-CH" sz="2400" dirty="0"/>
          </a:p>
          <a:p>
            <a:pPr marL="0" indent="0">
              <a:buNone/>
            </a:pPr>
            <a:endParaRPr lang="en-CH" sz="2400" dirty="0"/>
          </a:p>
          <a:p>
            <a:endParaRPr lang="en-CH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E2579-C90D-B6F4-B324-8496AD028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24</a:t>
            </a:fld>
            <a:endParaRPr lang="en-GB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047600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 txBox="1">
            <a:spLocks/>
          </p:cNvSpPr>
          <p:nvPr/>
        </p:nvSpPr>
        <p:spPr>
          <a:xfrm>
            <a:off x="2124000" y="6262302"/>
            <a:ext cx="45720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  <a:latin typeface="Arial" panose="020B0604020202020204"/>
              </a:rPr>
              <a:t>EDMS no: 2746071</a:t>
            </a: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4974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C91FB-5B05-FE40-F706-6931722DB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3B6C96-8187-F277-EAA5-EB43B52A5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8508" y="230573"/>
            <a:ext cx="6918453" cy="5653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8AD3A5-EBF9-7342-F8C3-C9C853B310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3386" y="590577"/>
            <a:ext cx="2728365" cy="3576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8147E4-EA5E-A9D9-14EA-FDC7B87FF3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518" y="3729519"/>
            <a:ext cx="4193948" cy="2216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166BDA-74E8-56C5-F0BD-56E804A4B4D4}"/>
              </a:ext>
            </a:extLst>
          </p:cNvPr>
          <p:cNvSpPr txBox="1"/>
          <p:nvPr/>
        </p:nvSpPr>
        <p:spPr>
          <a:xfrm>
            <a:off x="281959" y="216683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Measurement reporting</a:t>
            </a:r>
          </a:p>
        </p:txBody>
      </p: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047600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4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 txBox="1">
            <a:spLocks/>
          </p:cNvSpPr>
          <p:nvPr/>
        </p:nvSpPr>
        <p:spPr>
          <a:xfrm>
            <a:off x="2124000" y="6262302"/>
            <a:ext cx="45720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  <a:latin typeface="Arial" panose="020B0604020202020204"/>
              </a:rPr>
              <a:t>EDMS no: 2746071</a:t>
            </a: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1542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5EF3B3-82F5-EEF1-703B-0BEE3D788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26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C4514F-89AB-A90B-2682-392A99DF65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99" y="983293"/>
            <a:ext cx="10828962" cy="4216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005A88-CC0E-0BD4-E4CD-449DADB91A48}"/>
              </a:ext>
            </a:extLst>
          </p:cNvPr>
          <p:cNvSpPr txBox="1"/>
          <p:nvPr/>
        </p:nvSpPr>
        <p:spPr>
          <a:xfrm>
            <a:off x="595399" y="482885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Parameter reporting</a:t>
            </a:r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047600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 txBox="1">
            <a:spLocks/>
          </p:cNvSpPr>
          <p:nvPr/>
        </p:nvSpPr>
        <p:spPr>
          <a:xfrm>
            <a:off x="2124000" y="6262302"/>
            <a:ext cx="45720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  <a:latin typeface="Arial" panose="020B0604020202020204"/>
              </a:rPr>
              <a:t>EDMS no: 2746071</a:t>
            </a: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51234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435E3E-DCDA-1980-2049-46F0B46AD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27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5CE10E-3C05-B0FC-B2B9-1D0D1B827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35" y="866934"/>
            <a:ext cx="6060533" cy="2831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C58E56-5CA1-995E-12D4-5B814108FC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330" y="3015701"/>
            <a:ext cx="8226759" cy="2876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DD7B38-64AE-8AB1-A94E-1E9FC28066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168" y="76794"/>
            <a:ext cx="2770317" cy="3914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72639F2-F62C-6C12-A5EA-210EE00744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8394" y="2026361"/>
            <a:ext cx="2618567" cy="3687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1B941BD-F01A-066B-3047-03D909EFB486}"/>
              </a:ext>
            </a:extLst>
          </p:cNvPr>
          <p:cNvSpPr txBox="1"/>
          <p:nvPr/>
        </p:nvSpPr>
        <p:spPr>
          <a:xfrm>
            <a:off x="484105" y="369869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Snapshot reporting</a:t>
            </a:r>
          </a:p>
        </p:txBody>
      </p:sp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047600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 txBox="1">
            <a:spLocks/>
          </p:cNvSpPr>
          <p:nvPr/>
        </p:nvSpPr>
        <p:spPr>
          <a:xfrm>
            <a:off x="2124000" y="6262302"/>
            <a:ext cx="45720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  <a:latin typeface="Arial" panose="020B0604020202020204"/>
              </a:rPr>
              <a:t>EDMS no: 2746071</a:t>
            </a: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7092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1262752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Demo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27826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  <p:sp>
        <p:nvSpPr>
          <p:cNvPr id="12" name="Subtitle 5">
            <a:extLst>
              <a:ext uri="{FF2B5EF4-FFF2-40B4-BE49-F238E27FC236}">
                <a16:creationId xmlns:a16="http://schemas.microsoft.com/office/drawing/2014/main" id="{741B811B-9B4E-4ADA-9D02-9D9C9FA85619}"/>
              </a:ext>
            </a:extLst>
          </p:cNvPr>
          <p:cNvSpPr txBox="1">
            <a:spLocks/>
          </p:cNvSpPr>
          <p:nvPr/>
        </p:nvSpPr>
        <p:spPr>
          <a:xfrm>
            <a:off x="6739468" y="4534251"/>
            <a:ext cx="3973849" cy="23766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buSzPts val="1800"/>
              <a:buNone/>
            </a:pPr>
            <a:r>
              <a:rPr lang="en-US" sz="1000" dirty="0" smtClean="0">
                <a:hlinkClick r:id="rId2"/>
              </a:rPr>
              <a:t>https://remus.cern.ch/PROD/reporting</a:t>
            </a:r>
            <a:endParaRPr lang="en-US" sz="1000" dirty="0"/>
          </a:p>
        </p:txBody>
      </p:sp>
      <p:sp>
        <p:nvSpPr>
          <p:cNvPr id="13" name="Subtitle 5">
            <a:extLst>
              <a:ext uri="{FF2B5EF4-FFF2-40B4-BE49-F238E27FC236}">
                <a16:creationId xmlns:a16="http://schemas.microsoft.com/office/drawing/2014/main" id="{741B811B-9B4E-4ADA-9D02-9D9C9FA85619}"/>
              </a:ext>
            </a:extLst>
          </p:cNvPr>
          <p:cNvSpPr txBox="1">
            <a:spLocks/>
          </p:cNvSpPr>
          <p:nvPr/>
        </p:nvSpPr>
        <p:spPr>
          <a:xfrm>
            <a:off x="2360764" y="4534252"/>
            <a:ext cx="3973849" cy="23766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buSzPts val="1800"/>
              <a:buNone/>
            </a:pPr>
            <a:r>
              <a:rPr lang="en-US" sz="1000" dirty="0" smtClean="0">
                <a:hlinkClick r:id="rId3"/>
              </a:rPr>
              <a:t>https://remus.cern.ch/PROD/statistics</a:t>
            </a:r>
            <a:endParaRPr lang="en-US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1215" y="2290450"/>
            <a:ext cx="3002515" cy="22438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9468" y="2290450"/>
            <a:ext cx="3002515" cy="2243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99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2852493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InforEAM &amp; HelpAlarm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87162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2852493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Introduction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128875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CCF58C4-3AA1-7E7B-B0C0-05C284A83B27}"/>
              </a:ext>
            </a:extLst>
          </p:cNvPr>
          <p:cNvGrpSpPr/>
          <p:nvPr/>
        </p:nvGrpSpPr>
        <p:grpSpPr>
          <a:xfrm>
            <a:off x="4700339" y="1977864"/>
            <a:ext cx="2292199" cy="2172191"/>
            <a:chOff x="4447269" y="1881664"/>
            <a:chExt cx="2292199" cy="2172191"/>
          </a:xfrm>
        </p:grpSpPr>
        <p:sp>
          <p:nvSpPr>
            <p:cNvPr id="27" name="Oval 26"/>
            <p:cNvSpPr/>
            <p:nvPr/>
          </p:nvSpPr>
          <p:spPr>
            <a:xfrm>
              <a:off x="4447269" y="1881664"/>
              <a:ext cx="2292199" cy="21721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4130" y="2136513"/>
              <a:ext cx="1101870" cy="11018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6787" y="3264954"/>
              <a:ext cx="456556" cy="456556"/>
            </a:xfrm>
            <a:prstGeom prst="rect">
              <a:avLst/>
            </a:prstGeom>
          </p:spPr>
        </p:pic>
      </p:grpSp>
      <p:sp>
        <p:nvSpPr>
          <p:cNvPr id="52" name="Title 1">
            <a:extLst>
              <a:ext uri="{FF2B5EF4-FFF2-40B4-BE49-F238E27FC236}">
                <a16:creationId xmlns:a16="http://schemas.microsoft.com/office/drawing/2014/main" id="{06A51988-E017-4797-A276-C01895AFBBDA}"/>
              </a:ext>
            </a:extLst>
          </p:cNvPr>
          <p:cNvSpPr txBox="1">
            <a:spLocks/>
          </p:cNvSpPr>
          <p:nvPr/>
        </p:nvSpPr>
        <p:spPr>
          <a:xfrm>
            <a:off x="103032" y="0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400" b="1" dirty="0"/>
              <a:t>InforEAM &amp; HelpAlarm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AB0C936-A023-6095-A368-4FDC48E7F659}"/>
              </a:ext>
            </a:extLst>
          </p:cNvPr>
          <p:cNvGrpSpPr/>
          <p:nvPr/>
        </p:nvGrpSpPr>
        <p:grpSpPr>
          <a:xfrm>
            <a:off x="8550929" y="2637154"/>
            <a:ext cx="3528931" cy="3347224"/>
            <a:chOff x="275931" y="1349425"/>
            <a:chExt cx="3528931" cy="334722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0C78C33-4CF4-988A-9CCA-583FEAEC6B6B}"/>
                </a:ext>
              </a:extLst>
            </p:cNvPr>
            <p:cNvSpPr txBox="1"/>
            <p:nvPr/>
          </p:nvSpPr>
          <p:spPr>
            <a:xfrm>
              <a:off x="494910" y="1398760"/>
              <a:ext cx="31370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InforEAM</a:t>
              </a:r>
              <a:endParaRPr lang="en-GB" sz="1400" dirty="0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5425582-7AEB-63B7-C9C0-35E866BE8C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19891"/>
            <a:stretch/>
          </p:blipFill>
          <p:spPr>
            <a:xfrm>
              <a:off x="687391" y="1886097"/>
              <a:ext cx="2773550" cy="2471997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3A0CC21-4D77-A2F0-9DEB-9812E7C09A49}"/>
                </a:ext>
              </a:extLst>
            </p:cNvPr>
            <p:cNvSpPr txBox="1"/>
            <p:nvPr/>
          </p:nvSpPr>
          <p:spPr>
            <a:xfrm>
              <a:off x="494910" y="4358094"/>
              <a:ext cx="31000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EN</a:t>
              </a:r>
              <a:endParaRPr lang="en-GB" sz="1600" b="1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3BED1B6-FFD1-924F-0C97-E13DDEFCC1A8}"/>
                </a:ext>
              </a:extLst>
            </p:cNvPr>
            <p:cNvSpPr/>
            <p:nvPr/>
          </p:nvSpPr>
          <p:spPr>
            <a:xfrm>
              <a:off x="275931" y="1349425"/>
              <a:ext cx="3528931" cy="3347224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8EA6638-68DA-C687-4B00-6DAE522EC013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6855978" y="3589432"/>
            <a:ext cx="1694951" cy="721334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A811912-0E27-0D49-E52D-76684F759BA6}"/>
              </a:ext>
            </a:extLst>
          </p:cNvPr>
          <p:cNvGrpSpPr/>
          <p:nvPr/>
        </p:nvGrpSpPr>
        <p:grpSpPr>
          <a:xfrm>
            <a:off x="72281" y="1532748"/>
            <a:ext cx="2848634" cy="3062421"/>
            <a:chOff x="56936" y="1642615"/>
            <a:chExt cx="2848634" cy="3062421"/>
          </a:xfrm>
        </p:grpSpPr>
        <p:pic>
          <p:nvPicPr>
            <p:cNvPr id="46" name="Picture 45" descr="A picture containing indoor, device, miller&#10;&#10;Description automatically generated">
              <a:extLst>
                <a:ext uri="{FF2B5EF4-FFF2-40B4-BE49-F238E27FC236}">
                  <a16:creationId xmlns:a16="http://schemas.microsoft.com/office/drawing/2014/main" id="{F0A8343E-0589-0FF6-404A-AC9F5179DF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4543"/>
            <a:stretch/>
          </p:blipFill>
          <p:spPr>
            <a:xfrm rot="5400000">
              <a:off x="511536" y="2446460"/>
              <a:ext cx="1985797" cy="1742816"/>
            </a:xfrm>
            <a:prstGeom prst="rect">
              <a:avLst/>
            </a:prstGeom>
          </p:spPr>
        </p:pic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322D8A7-E56B-EBB3-5E8B-06A24B97A390}"/>
                </a:ext>
              </a:extLst>
            </p:cNvPr>
            <p:cNvSpPr/>
            <p:nvPr/>
          </p:nvSpPr>
          <p:spPr>
            <a:xfrm>
              <a:off x="60435" y="1642615"/>
              <a:ext cx="2845135" cy="3062421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B3CA977-A433-D890-AC4C-8A74D60D21BD}"/>
                </a:ext>
              </a:extLst>
            </p:cNvPr>
            <p:cNvSpPr txBox="1"/>
            <p:nvPr/>
          </p:nvSpPr>
          <p:spPr>
            <a:xfrm>
              <a:off x="60001" y="4366482"/>
              <a:ext cx="28420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HSE</a:t>
              </a:r>
              <a:endParaRPr lang="en-GB" sz="1600" b="1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EFEF300-DDE8-8143-2EA2-F5847C667FF8}"/>
                </a:ext>
              </a:extLst>
            </p:cNvPr>
            <p:cNvSpPr txBox="1"/>
            <p:nvPr/>
          </p:nvSpPr>
          <p:spPr>
            <a:xfrm>
              <a:off x="56936" y="1653981"/>
              <a:ext cx="2845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130 </a:t>
              </a:r>
              <a:r>
                <a:rPr lang="en-GB" b="1" dirty="0"/>
                <a:t>Environmental Monitoring Stations</a:t>
              </a:r>
            </a:p>
          </p:txBody>
        </p: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E6DA946-D922-6255-42F9-67526CD70E8C}"/>
              </a:ext>
            </a:extLst>
          </p:cNvPr>
          <p:cNvCxnSpPr>
            <a:cxnSpLocks/>
            <a:endCxn id="27" idx="2"/>
          </p:cNvCxnSpPr>
          <p:nvPr/>
        </p:nvCxnSpPr>
        <p:spPr>
          <a:xfrm flipV="1">
            <a:off x="2942823" y="3063960"/>
            <a:ext cx="1757516" cy="3377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FC44B8EC-C47F-9FFD-DA54-753F0A186F1E}"/>
              </a:ext>
            </a:extLst>
          </p:cNvPr>
          <p:cNvSpPr txBox="1"/>
          <p:nvPr/>
        </p:nvSpPr>
        <p:spPr>
          <a:xfrm>
            <a:off x="2922448" y="2394101"/>
            <a:ext cx="1755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125 Mi datapoints / year</a:t>
            </a:r>
            <a:endParaRPr lang="en-GB" sz="16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B7B7BF5-581E-BAC5-CC88-6DF06916B3BB}"/>
              </a:ext>
            </a:extLst>
          </p:cNvPr>
          <p:cNvSpPr txBox="1"/>
          <p:nvPr/>
        </p:nvSpPr>
        <p:spPr>
          <a:xfrm>
            <a:off x="3133451" y="5224767"/>
            <a:ext cx="5502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2200 pieces of equipment declared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750 Preventive maintenance activities / year planned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Fully operational by October 2022</a:t>
            </a:r>
            <a:endParaRPr lang="en-GB" sz="1600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D43B393-F9F6-8E0B-7CB3-DA889B7DB9DE}"/>
              </a:ext>
            </a:extLst>
          </p:cNvPr>
          <p:cNvSpPr txBox="1"/>
          <p:nvPr/>
        </p:nvSpPr>
        <p:spPr>
          <a:xfrm>
            <a:off x="4486934" y="169957"/>
            <a:ext cx="40542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 possibility to aggregate the maintenance activities by MS/Channel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SharePoint will be obsolete soon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DCF42F1-EC74-4656-46B0-705537590AE8}"/>
              </a:ext>
            </a:extLst>
          </p:cNvPr>
          <p:cNvGrpSpPr/>
          <p:nvPr/>
        </p:nvGrpSpPr>
        <p:grpSpPr>
          <a:xfrm>
            <a:off x="8550929" y="166255"/>
            <a:ext cx="3528930" cy="2377642"/>
            <a:chOff x="8550929" y="13860"/>
            <a:chExt cx="3474816" cy="2530037"/>
          </a:xfrm>
        </p:grpSpPr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EAE1281A-81EE-860B-E065-ACD877D808C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550929" y="13860"/>
              <a:ext cx="3474816" cy="2530037"/>
            </a:xfrm>
            <a:prstGeom prst="rect">
              <a:avLst/>
            </a:prstGeom>
          </p:spPr>
        </p:pic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57050ABF-C246-CAFF-AB8F-E610FCFC60ED}"/>
                </a:ext>
              </a:extLst>
            </p:cNvPr>
            <p:cNvSpPr txBox="1"/>
            <p:nvPr/>
          </p:nvSpPr>
          <p:spPr>
            <a:xfrm rot="19596306">
              <a:off x="9552241" y="1187979"/>
              <a:ext cx="1774516" cy="42575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Since 2009</a:t>
              </a:r>
            </a:p>
          </p:txBody>
        </p:sp>
      </p:grpSp>
      <p:sp>
        <p:nvSpPr>
          <p:cNvPr id="29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30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25144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6" grpId="0"/>
      <p:bldP spid="86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2" name="Title 1">
            <a:extLst>
              <a:ext uri="{FF2B5EF4-FFF2-40B4-BE49-F238E27FC236}">
                <a16:creationId xmlns:a16="http://schemas.microsoft.com/office/drawing/2014/main" id="{06A51988-E017-4797-A276-C01895AFBBDA}"/>
              </a:ext>
            </a:extLst>
          </p:cNvPr>
          <p:cNvSpPr txBox="1">
            <a:spLocks/>
          </p:cNvSpPr>
          <p:nvPr/>
        </p:nvSpPr>
        <p:spPr>
          <a:xfrm>
            <a:off x="103032" y="0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400" b="1" dirty="0"/>
              <a:t>InforEAM &amp; HelpAlarm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D9FB28-B585-2BF6-26F3-01583BDE47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1024" y="571783"/>
            <a:ext cx="8667731" cy="544615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D6E3B16-09B4-0605-F929-43173B9AD95C}"/>
              </a:ext>
            </a:extLst>
          </p:cNvPr>
          <p:cNvSpPr/>
          <p:nvPr/>
        </p:nvSpPr>
        <p:spPr>
          <a:xfrm>
            <a:off x="7648486" y="1540497"/>
            <a:ext cx="1179320" cy="397674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261565-5672-8BD9-3CD5-EB7DBB45CBF1}"/>
              </a:ext>
            </a:extLst>
          </p:cNvPr>
          <p:cNvSpPr txBox="1"/>
          <p:nvPr/>
        </p:nvSpPr>
        <p:spPr>
          <a:xfrm rot="16798197">
            <a:off x="6523574" y="3344200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Preventive maintenance activity</a:t>
            </a:r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489750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2" name="Title 1">
            <a:extLst>
              <a:ext uri="{FF2B5EF4-FFF2-40B4-BE49-F238E27FC236}">
                <a16:creationId xmlns:a16="http://schemas.microsoft.com/office/drawing/2014/main" id="{06A51988-E017-4797-A276-C01895AFBBDA}"/>
              </a:ext>
            </a:extLst>
          </p:cNvPr>
          <p:cNvSpPr txBox="1">
            <a:spLocks/>
          </p:cNvSpPr>
          <p:nvPr/>
        </p:nvSpPr>
        <p:spPr>
          <a:xfrm>
            <a:off x="103032" y="0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400" b="1" dirty="0"/>
              <a:t>InforEAM &amp; HelpAlarm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644334-4E86-77D4-039B-52A0D988BD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613"/>
          <a:stretch/>
        </p:blipFill>
        <p:spPr>
          <a:xfrm>
            <a:off x="3903933" y="230573"/>
            <a:ext cx="8185035" cy="5761855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C0D2E3F-EDF6-8731-7201-82EE6A596864}"/>
              </a:ext>
            </a:extLst>
          </p:cNvPr>
          <p:cNvGrpSpPr/>
          <p:nvPr/>
        </p:nvGrpSpPr>
        <p:grpSpPr>
          <a:xfrm>
            <a:off x="103032" y="1163453"/>
            <a:ext cx="4862075" cy="1596839"/>
            <a:chOff x="103032" y="1163453"/>
            <a:chExt cx="4862075" cy="159683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081D4EB-9637-8817-5E61-AC73AE0257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032" y="1163453"/>
              <a:ext cx="3693354" cy="665347"/>
            </a:xfrm>
            <a:prstGeom prst="rect">
              <a:avLst/>
            </a:prstGeom>
            <a:ln w="28575">
              <a:solidFill>
                <a:schemeClr val="tx1"/>
              </a:solidFill>
              <a:prstDash val="dash"/>
            </a:ln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3862EE7-A257-541C-DB66-289274EEA723}"/>
                </a:ext>
              </a:extLst>
            </p:cNvPr>
            <p:cNvCxnSpPr>
              <a:cxnSpLocks/>
            </p:cNvCxnSpPr>
            <p:nvPr/>
          </p:nvCxnSpPr>
          <p:spPr>
            <a:xfrm>
              <a:off x="2307364" y="1828800"/>
              <a:ext cx="2657743" cy="931492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3489653-1A08-03AD-9CE8-ED864710A8B2}"/>
              </a:ext>
            </a:extLst>
          </p:cNvPr>
          <p:cNvSpPr txBox="1"/>
          <p:nvPr/>
        </p:nvSpPr>
        <p:spPr>
          <a:xfrm>
            <a:off x="147767" y="3753163"/>
            <a:ext cx="36038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https://cmmsx.cern.ch/SSO/eamlight/position/PEMWM01=3876</a:t>
            </a:r>
          </a:p>
        </p:txBody>
      </p:sp>
      <p:sp>
        <p:nvSpPr>
          <p:cNvPr id="11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41014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CCF58C4-3AA1-7E7B-B0C0-05C284A83B27}"/>
              </a:ext>
            </a:extLst>
          </p:cNvPr>
          <p:cNvGrpSpPr/>
          <p:nvPr/>
        </p:nvGrpSpPr>
        <p:grpSpPr>
          <a:xfrm>
            <a:off x="4700339" y="1977864"/>
            <a:ext cx="2292199" cy="2172191"/>
            <a:chOff x="4447269" y="1881664"/>
            <a:chExt cx="2292199" cy="2172191"/>
          </a:xfrm>
        </p:grpSpPr>
        <p:sp>
          <p:nvSpPr>
            <p:cNvPr id="27" name="Oval 26"/>
            <p:cNvSpPr/>
            <p:nvPr/>
          </p:nvSpPr>
          <p:spPr>
            <a:xfrm>
              <a:off x="4447269" y="1881664"/>
              <a:ext cx="2292199" cy="217219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4130" y="2136513"/>
              <a:ext cx="1101870" cy="11018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6787" y="3264954"/>
              <a:ext cx="456556" cy="456556"/>
            </a:xfrm>
            <a:prstGeom prst="rect">
              <a:avLst/>
            </a:prstGeom>
          </p:spPr>
        </p:pic>
      </p:grpSp>
      <p:cxnSp>
        <p:nvCxnSpPr>
          <p:cNvPr id="45" name="Straight Arrow Connector 44"/>
          <p:cNvCxnSpPr>
            <a:cxnSpLocks/>
            <a:endCxn id="2" idx="1"/>
          </p:cNvCxnSpPr>
          <p:nvPr/>
        </p:nvCxnSpPr>
        <p:spPr>
          <a:xfrm flipV="1">
            <a:off x="6739468" y="1296895"/>
            <a:ext cx="1817504" cy="1042665"/>
          </a:xfrm>
          <a:prstGeom prst="straightConnector1">
            <a:avLst/>
          </a:prstGeom>
          <a:ln w="57150"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itle 1">
            <a:extLst>
              <a:ext uri="{FF2B5EF4-FFF2-40B4-BE49-F238E27FC236}">
                <a16:creationId xmlns:a16="http://schemas.microsoft.com/office/drawing/2014/main" id="{06A51988-E017-4797-A276-C01895AFBBDA}"/>
              </a:ext>
            </a:extLst>
          </p:cNvPr>
          <p:cNvSpPr txBox="1">
            <a:spLocks/>
          </p:cNvSpPr>
          <p:nvPr/>
        </p:nvSpPr>
        <p:spPr>
          <a:xfrm>
            <a:off x="103032" y="0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400" b="1" dirty="0"/>
              <a:t>InforEAM &amp; HelpAlarm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F07A254-46CB-D7AE-6C40-A50C95E181B9}"/>
              </a:ext>
            </a:extLst>
          </p:cNvPr>
          <p:cNvGrpSpPr/>
          <p:nvPr/>
        </p:nvGrpSpPr>
        <p:grpSpPr>
          <a:xfrm>
            <a:off x="8556972" y="56845"/>
            <a:ext cx="3531996" cy="2529434"/>
            <a:chOff x="8556972" y="56845"/>
            <a:chExt cx="3531996" cy="252943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FFB6F2D-9558-E1DD-183F-6FA44C9788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21992"/>
            <a:stretch/>
          </p:blipFill>
          <p:spPr>
            <a:xfrm>
              <a:off x="8627846" y="545042"/>
              <a:ext cx="3387181" cy="1753475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96F5A22-5581-B0E3-0F8A-84C4C6A0AA96}"/>
                </a:ext>
              </a:extLst>
            </p:cNvPr>
            <p:cNvSpPr txBox="1"/>
            <p:nvPr/>
          </p:nvSpPr>
          <p:spPr>
            <a:xfrm>
              <a:off x="8560037" y="2247725"/>
              <a:ext cx="35289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BE</a:t>
              </a:r>
              <a:endParaRPr lang="en-GB" sz="1600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F8D092E-7E06-3C14-C05D-EB868DA10E67}"/>
                </a:ext>
              </a:extLst>
            </p:cNvPr>
            <p:cNvSpPr txBox="1"/>
            <p:nvPr/>
          </p:nvSpPr>
          <p:spPr>
            <a:xfrm>
              <a:off x="8556972" y="149158"/>
              <a:ext cx="35319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HelpAlarm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824DCFF-2282-C054-FBE9-98E0B4752744}"/>
                </a:ext>
              </a:extLst>
            </p:cNvPr>
            <p:cNvSpPr/>
            <p:nvPr/>
          </p:nvSpPr>
          <p:spPr>
            <a:xfrm>
              <a:off x="8556972" y="56845"/>
              <a:ext cx="3531996" cy="2480099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AB0C936-A023-6095-A368-4FDC48E7F659}"/>
              </a:ext>
            </a:extLst>
          </p:cNvPr>
          <p:cNvGrpSpPr/>
          <p:nvPr/>
        </p:nvGrpSpPr>
        <p:grpSpPr>
          <a:xfrm>
            <a:off x="8550929" y="2637154"/>
            <a:ext cx="3528931" cy="3347224"/>
            <a:chOff x="275931" y="1349425"/>
            <a:chExt cx="3528931" cy="334722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0C78C33-4CF4-988A-9CCA-583FEAEC6B6B}"/>
                </a:ext>
              </a:extLst>
            </p:cNvPr>
            <p:cNvSpPr txBox="1"/>
            <p:nvPr/>
          </p:nvSpPr>
          <p:spPr>
            <a:xfrm>
              <a:off x="494910" y="1398760"/>
              <a:ext cx="31370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InforEAM</a:t>
              </a:r>
              <a:endParaRPr lang="en-GB" sz="1400" dirty="0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5425582-7AEB-63B7-C9C0-35E866BE8C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19891"/>
            <a:stretch/>
          </p:blipFill>
          <p:spPr>
            <a:xfrm>
              <a:off x="687391" y="1886097"/>
              <a:ext cx="2773550" cy="2471997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3A0CC21-4D77-A2F0-9DEB-9812E7C09A49}"/>
                </a:ext>
              </a:extLst>
            </p:cNvPr>
            <p:cNvSpPr txBox="1"/>
            <p:nvPr/>
          </p:nvSpPr>
          <p:spPr>
            <a:xfrm>
              <a:off x="494910" y="4358094"/>
              <a:ext cx="31000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EN</a:t>
              </a:r>
              <a:endParaRPr lang="en-GB" sz="1600" b="1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3BED1B6-FFD1-924F-0C97-E13DDEFCC1A8}"/>
                </a:ext>
              </a:extLst>
            </p:cNvPr>
            <p:cNvSpPr/>
            <p:nvPr/>
          </p:nvSpPr>
          <p:spPr>
            <a:xfrm>
              <a:off x="275931" y="1349425"/>
              <a:ext cx="3528931" cy="3347224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8EA6638-68DA-C687-4B00-6DAE522EC013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6855978" y="3589432"/>
            <a:ext cx="1694951" cy="721334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A811912-0E27-0D49-E52D-76684F759BA6}"/>
              </a:ext>
            </a:extLst>
          </p:cNvPr>
          <p:cNvGrpSpPr/>
          <p:nvPr/>
        </p:nvGrpSpPr>
        <p:grpSpPr>
          <a:xfrm>
            <a:off x="72281" y="1532748"/>
            <a:ext cx="2848634" cy="3062421"/>
            <a:chOff x="56936" y="1642615"/>
            <a:chExt cx="2848634" cy="3062421"/>
          </a:xfrm>
        </p:grpSpPr>
        <p:pic>
          <p:nvPicPr>
            <p:cNvPr id="46" name="Picture 45" descr="A picture containing indoor, device, miller&#10;&#10;Description automatically generated">
              <a:extLst>
                <a:ext uri="{FF2B5EF4-FFF2-40B4-BE49-F238E27FC236}">
                  <a16:creationId xmlns:a16="http://schemas.microsoft.com/office/drawing/2014/main" id="{F0A8343E-0589-0FF6-404A-AC9F5179DF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4543"/>
            <a:stretch/>
          </p:blipFill>
          <p:spPr>
            <a:xfrm rot="5400000">
              <a:off x="511536" y="2446460"/>
              <a:ext cx="1985797" cy="1742816"/>
            </a:xfrm>
            <a:prstGeom prst="rect">
              <a:avLst/>
            </a:prstGeom>
          </p:spPr>
        </p:pic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322D8A7-E56B-EBB3-5E8B-06A24B97A390}"/>
                </a:ext>
              </a:extLst>
            </p:cNvPr>
            <p:cNvSpPr/>
            <p:nvPr/>
          </p:nvSpPr>
          <p:spPr>
            <a:xfrm>
              <a:off x="60435" y="1642615"/>
              <a:ext cx="2845135" cy="3062421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B3CA977-A433-D890-AC4C-8A74D60D21BD}"/>
                </a:ext>
              </a:extLst>
            </p:cNvPr>
            <p:cNvSpPr txBox="1"/>
            <p:nvPr/>
          </p:nvSpPr>
          <p:spPr>
            <a:xfrm>
              <a:off x="60001" y="4366482"/>
              <a:ext cx="28420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HSE</a:t>
              </a:r>
              <a:endParaRPr lang="en-GB" sz="1600" b="1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EFEF300-DDE8-8143-2EA2-F5847C667FF8}"/>
                </a:ext>
              </a:extLst>
            </p:cNvPr>
            <p:cNvSpPr txBox="1"/>
            <p:nvPr/>
          </p:nvSpPr>
          <p:spPr>
            <a:xfrm>
              <a:off x="56936" y="1653981"/>
              <a:ext cx="2845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/>
                <a:t>160 Environmental Monitoring Stations</a:t>
              </a:r>
            </a:p>
          </p:txBody>
        </p: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E6DA946-D922-6255-42F9-67526CD70E8C}"/>
              </a:ext>
            </a:extLst>
          </p:cNvPr>
          <p:cNvCxnSpPr>
            <a:cxnSpLocks/>
            <a:endCxn id="27" idx="2"/>
          </p:cNvCxnSpPr>
          <p:nvPr/>
        </p:nvCxnSpPr>
        <p:spPr>
          <a:xfrm flipV="1">
            <a:off x="2942823" y="3063960"/>
            <a:ext cx="1757516" cy="3377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FC44B8EC-C47F-9FFD-DA54-753F0A186F1E}"/>
              </a:ext>
            </a:extLst>
          </p:cNvPr>
          <p:cNvSpPr txBox="1"/>
          <p:nvPr/>
        </p:nvSpPr>
        <p:spPr>
          <a:xfrm>
            <a:off x="2922448" y="2394101"/>
            <a:ext cx="1755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125 Mi datapoints / year</a:t>
            </a:r>
            <a:endParaRPr lang="en-GB" sz="16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B7B7BF5-581E-BAC5-CC88-6DF06916B3BB}"/>
              </a:ext>
            </a:extLst>
          </p:cNvPr>
          <p:cNvSpPr txBox="1"/>
          <p:nvPr/>
        </p:nvSpPr>
        <p:spPr>
          <a:xfrm>
            <a:off x="6445217" y="4109698"/>
            <a:ext cx="1798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750 Preventive maintenance activities / year</a:t>
            </a:r>
            <a:endParaRPr lang="en-GB" sz="1600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19B45AD-4028-7CA6-3DE2-29558A14336E}"/>
              </a:ext>
            </a:extLst>
          </p:cNvPr>
          <p:cNvSpPr txBox="1"/>
          <p:nvPr/>
        </p:nvSpPr>
        <p:spPr>
          <a:xfrm>
            <a:off x="6445217" y="575672"/>
            <a:ext cx="1798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90 alarms requiring immediate intervention</a:t>
            </a:r>
            <a:endParaRPr lang="en-GB" sz="1600" dirty="0"/>
          </a:p>
        </p:txBody>
      </p:sp>
      <p:sp>
        <p:nvSpPr>
          <p:cNvPr id="31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32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636499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1262752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Demo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27826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  <p:sp>
        <p:nvSpPr>
          <p:cNvPr id="12" name="Subtitle 5">
            <a:extLst>
              <a:ext uri="{FF2B5EF4-FFF2-40B4-BE49-F238E27FC236}">
                <a16:creationId xmlns:a16="http://schemas.microsoft.com/office/drawing/2014/main" id="{741B811B-9B4E-4ADA-9D02-9D9C9FA85619}"/>
              </a:ext>
            </a:extLst>
          </p:cNvPr>
          <p:cNvSpPr txBox="1">
            <a:spLocks/>
          </p:cNvSpPr>
          <p:nvPr/>
        </p:nvSpPr>
        <p:spPr>
          <a:xfrm>
            <a:off x="7104348" y="4534251"/>
            <a:ext cx="3973849" cy="23766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buSzPts val="1800"/>
              <a:buNone/>
            </a:pPr>
            <a:r>
              <a:rPr lang="en-US" sz="1000" dirty="0" smtClean="0">
                <a:hlinkClick r:id="rId2"/>
              </a:rPr>
              <a:t>https://helpalarm.cern.ch</a:t>
            </a:r>
            <a:endParaRPr lang="en-US" sz="1000" dirty="0"/>
          </a:p>
        </p:txBody>
      </p:sp>
      <p:sp>
        <p:nvSpPr>
          <p:cNvPr id="13" name="Subtitle 5">
            <a:extLst>
              <a:ext uri="{FF2B5EF4-FFF2-40B4-BE49-F238E27FC236}">
                <a16:creationId xmlns:a16="http://schemas.microsoft.com/office/drawing/2014/main" id="{741B811B-9B4E-4ADA-9D02-9D9C9FA85619}"/>
              </a:ext>
            </a:extLst>
          </p:cNvPr>
          <p:cNvSpPr txBox="1">
            <a:spLocks/>
          </p:cNvSpPr>
          <p:nvPr/>
        </p:nvSpPr>
        <p:spPr>
          <a:xfrm>
            <a:off x="2360764" y="4534252"/>
            <a:ext cx="3973849" cy="23766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buSzPts val="1800"/>
              <a:buNone/>
            </a:pPr>
            <a:r>
              <a:rPr lang="en-US" sz="1000" dirty="0" smtClean="0">
                <a:hlinkClick r:id="rId3"/>
              </a:rPr>
              <a:t>https://cmmsx.cern.ch/SSO/eamlight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691" y="2290450"/>
            <a:ext cx="3002514" cy="22438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9943" y="2290449"/>
            <a:ext cx="3002516" cy="2243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58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2852493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REMUS data in </a:t>
            </a:r>
            <a:r>
              <a:rPr lang="en-GB" sz="2400" b="1" dirty="0" smtClean="0"/>
              <a:t>NXCALS/TIMBER</a:t>
            </a:r>
            <a:endParaRPr lang="en-GB" sz="2400" b="1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76872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115144" y="1437282"/>
            <a:ext cx="2292199" cy="2172191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647" y="1789262"/>
            <a:ext cx="1101870" cy="1101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773" y="2873778"/>
            <a:ext cx="456556" cy="456556"/>
          </a:xfrm>
          <a:prstGeom prst="rect">
            <a:avLst/>
          </a:prstGeom>
        </p:spPr>
      </p:pic>
      <p:cxnSp>
        <p:nvCxnSpPr>
          <p:cNvPr id="45" name="Straight Arrow Connector 44"/>
          <p:cNvCxnSpPr>
            <a:cxnSpLocks/>
          </p:cNvCxnSpPr>
          <p:nvPr/>
        </p:nvCxnSpPr>
        <p:spPr>
          <a:xfrm>
            <a:off x="3508133" y="2418070"/>
            <a:ext cx="1150494" cy="0"/>
          </a:xfrm>
          <a:prstGeom prst="straightConnector1">
            <a:avLst/>
          </a:prstGeom>
          <a:ln w="66675">
            <a:solidFill>
              <a:srgbClr val="00B05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702615" y="2679887"/>
            <a:ext cx="798617" cy="276999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NXCALS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435401" y="4485374"/>
            <a:ext cx="13040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solidFill>
                  <a:srgbClr val="000000"/>
                </a:solidFill>
                <a:latin typeface="Arial" panose="020B0604020202020204"/>
              </a:rPr>
              <a:t>TIMBER Web</a:t>
            </a:r>
          </a:p>
        </p:txBody>
      </p:sp>
      <p:sp>
        <p:nvSpPr>
          <p:cNvPr id="52" name="Title 1">
            <a:extLst>
              <a:ext uri="{FF2B5EF4-FFF2-40B4-BE49-F238E27FC236}">
                <a16:creationId xmlns:a16="http://schemas.microsoft.com/office/drawing/2014/main" id="{06A51988-E017-4797-A276-C01895AFBBDA}"/>
              </a:ext>
            </a:extLst>
          </p:cNvPr>
          <p:cNvSpPr txBox="1">
            <a:spLocks/>
          </p:cNvSpPr>
          <p:nvPr/>
        </p:nvSpPr>
        <p:spPr>
          <a:xfrm>
            <a:off x="103032" y="0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400" b="1" dirty="0"/>
              <a:t>Data Sharing to </a:t>
            </a:r>
            <a:r>
              <a:rPr lang="en-GB" sz="2400" b="1" dirty="0" smtClean="0"/>
              <a:t>NXCALS</a:t>
            </a:r>
            <a:endParaRPr lang="en-GB" sz="2400" b="1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EB0E9D9-E68B-4B82-9B70-DCC7A191AB07}"/>
              </a:ext>
            </a:extLst>
          </p:cNvPr>
          <p:cNvSpPr/>
          <p:nvPr/>
        </p:nvSpPr>
        <p:spPr>
          <a:xfrm flipH="1">
            <a:off x="7834964" y="4485375"/>
            <a:ext cx="13040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>
                <a:solidFill>
                  <a:srgbClr val="0055A0"/>
                </a:solidFill>
                <a:latin typeface="Arial" panose="020B0604020202020204"/>
              </a:rPr>
              <a:t>HSE-CEN</a:t>
            </a:r>
          </a:p>
          <a:p>
            <a:pPr lvl="0"/>
            <a:r>
              <a:rPr lang="en-US" sz="1200" dirty="0">
                <a:solidFill>
                  <a:srgbClr val="0055A0"/>
                </a:solidFill>
                <a:latin typeface="Arial" panose="020B0604020202020204"/>
              </a:rPr>
              <a:t>HSE-RP</a:t>
            </a:r>
          </a:p>
          <a:p>
            <a:r>
              <a:rPr lang="en-US" sz="1200" dirty="0">
                <a:solidFill>
                  <a:srgbClr val="0055A0"/>
                </a:solidFill>
              </a:rPr>
              <a:t>BE-OP</a:t>
            </a:r>
            <a:endParaRPr lang="en-US" sz="1200" dirty="0">
              <a:solidFill>
                <a:srgbClr val="0055A0"/>
              </a:solidFill>
              <a:latin typeface="Arial" panose="020B0604020202020204"/>
            </a:endParaRPr>
          </a:p>
          <a:p>
            <a:pPr lvl="0"/>
            <a:r>
              <a:rPr lang="en-US" sz="1200" dirty="0">
                <a:solidFill>
                  <a:srgbClr val="0055A0"/>
                </a:solidFill>
                <a:latin typeface="Arial" panose="020B0604020202020204"/>
              </a:rPr>
              <a:t>EP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504" y="816084"/>
            <a:ext cx="5941332" cy="3527666"/>
          </a:xfrm>
          <a:prstGeom prst="rect">
            <a:avLst/>
          </a:prstGeom>
        </p:spPr>
      </p:pic>
      <p:sp>
        <p:nvSpPr>
          <p:cNvPr id="14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344331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741B811B-9B4E-4ADA-9D02-9D9C9FA856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64862" y="1087731"/>
            <a:ext cx="6400799" cy="4076697"/>
          </a:xfrm>
        </p:spPr>
        <p:txBody>
          <a:bodyPr>
            <a:normAutofit/>
          </a:bodyPr>
          <a:lstStyle/>
          <a:p>
            <a:pPr marL="347472" indent="-347472" algn="l" rtl="0" eaLnBrk="1" latinLnBrk="0" hangingPunct="1"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Char char="•"/>
            </a:pPr>
            <a:r>
              <a:rPr lang="en-US" dirty="0"/>
              <a:t>Shared Big Data storage of all CERN control systems</a:t>
            </a:r>
          </a:p>
          <a:p>
            <a:pPr algn="l" rtl="0" eaLnBrk="1" latinLnBrk="0" hangingPunct="1">
              <a:spcBef>
                <a:spcPts val="0"/>
              </a:spcBef>
              <a:spcAft>
                <a:spcPts val="0"/>
              </a:spcAft>
              <a:buClrTx/>
              <a:buSzPts val="1800"/>
            </a:pPr>
            <a:endParaRPr lang="en-US" dirty="0"/>
          </a:p>
          <a:p>
            <a:pPr algn="l" rtl="0" eaLnBrk="1" latinLnBrk="0" hangingPunct="1">
              <a:spcBef>
                <a:spcPts val="0"/>
              </a:spcBef>
              <a:spcAft>
                <a:spcPts val="0"/>
              </a:spcAft>
              <a:buClrTx/>
              <a:buSzPts val="1800"/>
            </a:pPr>
            <a:endParaRPr lang="en-US" dirty="0"/>
          </a:p>
          <a:p>
            <a:pPr marL="347472" indent="-347472" algn="l" rtl="0" eaLnBrk="1" latinLnBrk="0" hangingPunct="1"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Char char="•"/>
            </a:pPr>
            <a:r>
              <a:rPr lang="en-US" dirty="0"/>
              <a:t>Help in beam observation devices and investigate problems with accelerator equipment or unexpected beam behavior.</a:t>
            </a:r>
          </a:p>
          <a:p>
            <a:pPr algn="l" rtl="0" eaLnBrk="1" latinLnBrk="0" hangingPunct="1">
              <a:spcBef>
                <a:spcPts val="0"/>
              </a:spcBef>
              <a:spcAft>
                <a:spcPts val="0"/>
              </a:spcAft>
              <a:buClrTx/>
              <a:buSzPts val="1800"/>
            </a:pPr>
            <a:endParaRPr lang="en-US" dirty="0" smtClean="0"/>
          </a:p>
          <a:p>
            <a:pPr algn="l" rtl="0" eaLnBrk="1" latinLnBrk="0" hangingPunct="1">
              <a:spcBef>
                <a:spcPts val="0"/>
              </a:spcBef>
              <a:spcAft>
                <a:spcPts val="0"/>
              </a:spcAft>
              <a:buClrTx/>
              <a:buSzPts val="1800"/>
            </a:pPr>
            <a:endParaRPr lang="en-US" dirty="0"/>
          </a:p>
          <a:p>
            <a:pPr marL="347472" indent="-347472">
              <a:spcBef>
                <a:spcPts val="0"/>
              </a:spcBef>
              <a:buSzPts val="1800"/>
              <a:buFont typeface="Arial" panose="020B0604020202020204" pitchFamily="34" charset="0"/>
              <a:buChar char="•"/>
            </a:pPr>
            <a:r>
              <a:rPr lang="en-US" dirty="0"/>
              <a:t>Keep data for long period of time and assure good and performant analyses and data extraction by the physicists.</a:t>
            </a:r>
          </a:p>
          <a:p>
            <a:pPr algn="l" rtl="0" eaLnBrk="1" latinLnBrk="0" hangingPunct="1">
              <a:spcBef>
                <a:spcPts val="0"/>
              </a:spcBef>
              <a:spcAft>
                <a:spcPts val="0"/>
              </a:spcAft>
              <a:buClrTx/>
              <a:buSzPts val="1800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21153B-A5E0-464D-9AF7-DD27D4EB3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37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71C2CFF-917D-4EB3-A270-0256BE442A79}"/>
              </a:ext>
            </a:extLst>
          </p:cNvPr>
          <p:cNvGrpSpPr/>
          <p:nvPr/>
        </p:nvGrpSpPr>
        <p:grpSpPr>
          <a:xfrm>
            <a:off x="405684" y="1428750"/>
            <a:ext cx="4320862" cy="3735678"/>
            <a:chOff x="838199" y="2014246"/>
            <a:chExt cx="3717618" cy="3073156"/>
          </a:xfrm>
        </p:grpSpPr>
        <p:pic>
          <p:nvPicPr>
            <p:cNvPr id="14" name="Picture 13" descr="A picture containing text, indoor, office&#10;&#10;Description automatically generated">
              <a:extLst>
                <a:ext uri="{FF2B5EF4-FFF2-40B4-BE49-F238E27FC236}">
                  <a16:creationId xmlns:a16="http://schemas.microsoft.com/office/drawing/2014/main" id="{F44C3A43-BADA-4B0E-924E-51EE84C932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2014246"/>
              <a:ext cx="3717617" cy="2771314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034C1ED-6749-452E-8029-5FE775820703}"/>
                </a:ext>
              </a:extLst>
            </p:cNvPr>
            <p:cNvSpPr/>
            <p:nvPr/>
          </p:nvSpPr>
          <p:spPr>
            <a:xfrm>
              <a:off x="838199" y="4856701"/>
              <a:ext cx="1512168" cy="23070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CERN Control Center</a:t>
              </a:r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700CFA6F-6894-431C-AC94-2EF6E7FBBCE3}"/>
              </a:ext>
            </a:extLst>
          </p:cNvPr>
          <p:cNvSpPr txBox="1">
            <a:spLocks/>
          </p:cNvSpPr>
          <p:nvPr/>
        </p:nvSpPr>
        <p:spPr>
          <a:xfrm>
            <a:off x="103032" y="0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400" b="1" dirty="0"/>
              <a:t>NXCALS System</a:t>
            </a:r>
          </a:p>
        </p:txBody>
      </p: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047600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 txBox="1">
            <a:spLocks/>
          </p:cNvSpPr>
          <p:nvPr/>
        </p:nvSpPr>
        <p:spPr>
          <a:xfrm>
            <a:off x="2124000" y="6262302"/>
            <a:ext cx="45720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rgbClr val="FFFFFF"/>
                </a:solidFill>
                <a:latin typeface="Arial" panose="020B0604020202020204"/>
              </a:rPr>
              <a:t>EDMS no: 2746071</a:t>
            </a: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64655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1262752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Demo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  <p:sp>
        <p:nvSpPr>
          <p:cNvPr id="9" name="Subtitle 5">
            <a:extLst>
              <a:ext uri="{FF2B5EF4-FFF2-40B4-BE49-F238E27FC236}">
                <a16:creationId xmlns:a16="http://schemas.microsoft.com/office/drawing/2014/main" id="{741B811B-9B4E-4ADA-9D02-9D9C9FA85619}"/>
              </a:ext>
            </a:extLst>
          </p:cNvPr>
          <p:cNvSpPr txBox="1">
            <a:spLocks/>
          </p:cNvSpPr>
          <p:nvPr/>
        </p:nvSpPr>
        <p:spPr>
          <a:xfrm>
            <a:off x="4979651" y="4534251"/>
            <a:ext cx="2460798" cy="23766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buSzPts val="1800"/>
              <a:buNone/>
            </a:pPr>
            <a:r>
              <a:rPr lang="en-US" sz="1400" dirty="0" smtClean="0">
                <a:hlinkClick r:id="rId2"/>
              </a:rPr>
              <a:t>https://timber.cern.ch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0454" y="2290449"/>
            <a:ext cx="3002515" cy="2243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20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2852493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Data Analysis using SWAN (NXCALS data)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6343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908" y="356684"/>
            <a:ext cx="7712387" cy="5358315"/>
          </a:xfrm>
          <a:prstGeom prst="rect">
            <a:avLst/>
          </a:prstGeom>
        </p:spPr>
      </p:pic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133712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1F24BF6-4414-4568-B7C5-7A874CF52A7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238" y="2953238"/>
            <a:ext cx="2757208" cy="2452705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19E351DF-1FEB-4A85-81AB-C66CC4C06F3D}"/>
              </a:ext>
            </a:extLst>
          </p:cNvPr>
          <p:cNvSpPr/>
          <p:nvPr/>
        </p:nvSpPr>
        <p:spPr>
          <a:xfrm>
            <a:off x="1841964" y="4457280"/>
            <a:ext cx="199209" cy="88196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solidFill>
              <a:sysClr val="windowText" lastClr="000000">
                <a:shade val="50000"/>
              </a:sysClr>
            </a:solidFill>
            <a:prstDash val="solid"/>
            <a:miter lim="800000"/>
          </a:ln>
          <a:effectLst/>
          <a:scene3d>
            <a:camera prst="perspectiveRelaxedModerately"/>
            <a:lightRig rig="threePt" dir="t"/>
          </a:scene3d>
          <a:sp3d>
            <a:bevelT w="0" h="0"/>
            <a:bevelB w="0" h="381000"/>
          </a:sp3d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prstClr val="white"/>
              </a:solidFill>
              <a:latin typeface="Calibri" panose="020F0502020204030204"/>
              <a:cs typeface="Arial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9FE3952-F488-45C3-8604-C4EA34A40AFF}"/>
              </a:ext>
            </a:extLst>
          </p:cNvPr>
          <p:cNvCxnSpPr>
            <a:cxnSpLocks/>
          </p:cNvCxnSpPr>
          <p:nvPr/>
        </p:nvCxnSpPr>
        <p:spPr>
          <a:xfrm>
            <a:off x="2353724" y="4655505"/>
            <a:ext cx="164601" cy="0"/>
          </a:xfrm>
          <a:prstGeom prst="line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1CD924AA-C669-4675-AC28-D08AF3907BAF}"/>
              </a:ext>
            </a:extLst>
          </p:cNvPr>
          <p:cNvSpPr/>
          <p:nvPr/>
        </p:nvSpPr>
        <p:spPr>
          <a:xfrm>
            <a:off x="2354424" y="4134749"/>
            <a:ext cx="182756" cy="85881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solidFill>
              <a:sysClr val="windowText" lastClr="000000">
                <a:shade val="50000"/>
              </a:sysClr>
            </a:solidFill>
            <a:prstDash val="solid"/>
            <a:miter lim="800000"/>
          </a:ln>
          <a:effectLst/>
          <a:scene3d>
            <a:camera prst="perspectiveRelaxedModerately"/>
            <a:lightRig rig="threePt" dir="t"/>
          </a:scene3d>
          <a:sp3d>
            <a:bevelT w="0"/>
            <a:bevelB w="0" h="323850"/>
          </a:sp3d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prstClr val="white"/>
              </a:solidFill>
              <a:latin typeface="Calibri" panose="020F0502020204030204"/>
              <a:cs typeface="Arial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9F623B0-8317-47C1-AC07-CB40D9111F4C}"/>
              </a:ext>
            </a:extLst>
          </p:cNvPr>
          <p:cNvCxnSpPr>
            <a:cxnSpLocks/>
          </p:cNvCxnSpPr>
          <p:nvPr/>
        </p:nvCxnSpPr>
        <p:spPr>
          <a:xfrm>
            <a:off x="1809069" y="5258041"/>
            <a:ext cx="260757" cy="0"/>
          </a:xfrm>
          <a:prstGeom prst="line">
            <a:avLst/>
          </a:prstGeom>
          <a:noFill/>
          <a:ln w="571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493629B-9BE2-4139-B64C-5C5620D69CA9}"/>
              </a:ext>
            </a:extLst>
          </p:cNvPr>
          <p:cNvCxnSpPr>
            <a:cxnSpLocks/>
            <a:endCxn id="27" idx="0"/>
          </p:cNvCxnSpPr>
          <p:nvPr/>
        </p:nvCxnSpPr>
        <p:spPr>
          <a:xfrm>
            <a:off x="1940675" y="4802209"/>
            <a:ext cx="1" cy="455831"/>
          </a:xfrm>
          <a:prstGeom prst="line">
            <a:avLst/>
          </a:prstGeom>
          <a:noFill/>
          <a:ln w="63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A21649A-B9DF-4801-AB37-57A22D2DE014}"/>
              </a:ext>
            </a:extLst>
          </p:cNvPr>
          <p:cNvCxnSpPr>
            <a:cxnSpLocks/>
          </p:cNvCxnSpPr>
          <p:nvPr/>
        </p:nvCxnSpPr>
        <p:spPr>
          <a:xfrm>
            <a:off x="2453733" y="4404011"/>
            <a:ext cx="0" cy="251494"/>
          </a:xfrm>
          <a:prstGeom prst="line">
            <a:avLst/>
          </a:prstGeom>
          <a:noFill/>
          <a:ln w="63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19" name="ZoneTexte 11">
            <a:extLst>
              <a:ext uri="{FF2B5EF4-FFF2-40B4-BE49-F238E27FC236}">
                <a16:creationId xmlns:a16="http://schemas.microsoft.com/office/drawing/2014/main" id="{371FF1E7-4693-4A1E-A693-3FC1E716A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728" y="2284693"/>
            <a:ext cx="2411571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1219170">
              <a:buFont typeface="Wingdings" pitchFamily="2" charset="2"/>
              <a:buNone/>
              <a:defRPr/>
            </a:pPr>
            <a:endParaRPr lang="fr-FR" sz="700" kern="0" dirty="0">
              <a:solidFill>
                <a:srgbClr val="000000"/>
              </a:solidFill>
              <a:latin typeface="Calibri" panose="020F0502020204030204"/>
              <a:cs typeface="Arial"/>
            </a:endParaRPr>
          </a:p>
          <a:p>
            <a:pPr algn="just" defTabSz="1219170">
              <a:buClr>
                <a:srgbClr val="00FF00"/>
              </a:buClr>
              <a:defRPr/>
            </a:pPr>
            <a:r>
              <a:rPr lang="en-GB" sz="1600" b="1" kern="0" dirty="0">
                <a:solidFill>
                  <a:srgbClr val="0055A0"/>
                </a:solidFill>
                <a:latin typeface="Calibri" panose="020F0502020204030204"/>
                <a:cs typeface="Arial"/>
              </a:rPr>
              <a:t>Plastic Air filled </a:t>
            </a:r>
            <a:r>
              <a:rPr lang="en-GB" sz="1600" kern="0" dirty="0">
                <a:solidFill>
                  <a:srgbClr val="0055A0"/>
                </a:solidFill>
                <a:latin typeface="Calibri" panose="020F0502020204030204"/>
                <a:cs typeface="Arial"/>
              </a:rPr>
              <a:t>ionization chamber</a:t>
            </a:r>
            <a:endParaRPr lang="fr-FR" sz="200" kern="0" dirty="0">
              <a:solidFill>
                <a:srgbClr val="0055A0"/>
              </a:solidFill>
              <a:latin typeface="Calibri" panose="020F0502020204030204"/>
              <a:cs typeface="Arial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C0A809C-D3C2-49D2-ACBB-4CE61A55F0A3}"/>
              </a:ext>
            </a:extLst>
          </p:cNvPr>
          <p:cNvCxnSpPr>
            <a:cxnSpLocks/>
            <a:stCxn id="19" idx="2"/>
            <a:endCxn id="13" idx="0"/>
          </p:cNvCxnSpPr>
          <p:nvPr/>
        </p:nvCxnSpPr>
        <p:spPr>
          <a:xfrm>
            <a:off x="1572514" y="2977190"/>
            <a:ext cx="369055" cy="1480090"/>
          </a:xfrm>
          <a:prstGeom prst="straightConnector1">
            <a:avLst/>
          </a:prstGeom>
          <a:noFill/>
          <a:ln w="6350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1E3C884-AC90-4CA5-A9D8-6B7E75AA7E70}"/>
              </a:ext>
            </a:extLst>
          </p:cNvPr>
          <p:cNvCxnSpPr>
            <a:cxnSpLocks/>
            <a:stCxn id="19" idx="2"/>
            <a:endCxn id="15" idx="0"/>
          </p:cNvCxnSpPr>
          <p:nvPr/>
        </p:nvCxnSpPr>
        <p:spPr>
          <a:xfrm>
            <a:off x="1572514" y="2977190"/>
            <a:ext cx="873288" cy="1157559"/>
          </a:xfrm>
          <a:prstGeom prst="straightConnector1">
            <a:avLst/>
          </a:prstGeom>
          <a:noFill/>
          <a:ln w="6350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  <a:miter lim="800000"/>
            <a:tailEnd type="triangle"/>
          </a:ln>
          <a:effectLst/>
        </p:spPr>
      </p:cxnSp>
      <p:pic>
        <p:nvPicPr>
          <p:cNvPr id="22" name="Picture 6" descr="C:\Users\gdumont\AppData\Local\Microsoft\Windows\Temporary Internet Files\Content.IE5\Z0296V4Q\MC900238405[1].wmf">
            <a:extLst>
              <a:ext uri="{FF2B5EF4-FFF2-40B4-BE49-F238E27FC236}">
                <a16:creationId xmlns:a16="http://schemas.microsoft.com/office/drawing/2014/main" id="{4007190C-A66C-4CF4-9D74-7B926FAB7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145" y="3809852"/>
            <a:ext cx="727393" cy="7356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BDF277C-6DD5-4AFF-A611-558364A6A6DD}"/>
              </a:ext>
            </a:extLst>
          </p:cNvPr>
          <p:cNvSpPr txBox="1"/>
          <p:nvPr/>
        </p:nvSpPr>
        <p:spPr>
          <a:xfrm>
            <a:off x="113961" y="5368308"/>
            <a:ext cx="2903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n-US" sz="2000" b="1" kern="0" dirty="0">
                <a:solidFill>
                  <a:srgbClr val="FF0000"/>
                </a:solidFill>
                <a:latin typeface="Calibri" panose="020F0502020204030204"/>
                <a:cs typeface="Arial"/>
              </a:rPr>
              <a:t>High Radiation Area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75B5C4D-C490-456D-B797-2482A6F31A18}"/>
              </a:ext>
            </a:extLst>
          </p:cNvPr>
          <p:cNvSpPr txBox="1"/>
          <p:nvPr/>
        </p:nvSpPr>
        <p:spPr>
          <a:xfrm>
            <a:off x="3708590" y="5391218"/>
            <a:ext cx="2612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n-US" sz="2000" b="1" kern="0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  <a:cs typeface="Arial"/>
              </a:rPr>
              <a:t>Low Radiation Area</a:t>
            </a:r>
          </a:p>
        </p:txBody>
      </p:sp>
      <p:sp>
        <p:nvSpPr>
          <p:cNvPr id="25" name="ZoneTexte 11">
            <a:extLst>
              <a:ext uri="{FF2B5EF4-FFF2-40B4-BE49-F238E27FC236}">
                <a16:creationId xmlns:a16="http://schemas.microsoft.com/office/drawing/2014/main" id="{0EAD0E2C-FD67-42BD-8FEB-87F1D2DFFD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7353" y="3508566"/>
            <a:ext cx="97222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1219170">
              <a:buFont typeface="Wingdings" pitchFamily="2" charset="2"/>
              <a:buNone/>
              <a:defRPr/>
            </a:pPr>
            <a:endParaRPr lang="fr-FR" sz="400" b="1" kern="0" dirty="0">
              <a:solidFill>
                <a:srgbClr val="FF0000"/>
              </a:solidFill>
              <a:latin typeface="Calibri" panose="020F0502020204030204"/>
              <a:cs typeface="Arial"/>
            </a:endParaRPr>
          </a:p>
          <a:p>
            <a:pPr algn="just" defTabSz="1219170">
              <a:buClr>
                <a:srgbClr val="00FF00"/>
              </a:buClr>
              <a:defRPr/>
            </a:pPr>
            <a:r>
              <a:rPr lang="en-GB" sz="1400" b="1" kern="0" dirty="0">
                <a:solidFill>
                  <a:srgbClr val="FF0000"/>
                </a:solidFill>
                <a:latin typeface="Calibri" panose="020F0502020204030204"/>
                <a:cs typeface="Arial"/>
              </a:rPr>
              <a:t>SPA6 cable</a:t>
            </a:r>
            <a:endParaRPr lang="fr-FR" sz="200" b="1" kern="0" dirty="0">
              <a:solidFill>
                <a:srgbClr val="FF0000"/>
              </a:solidFill>
              <a:latin typeface="Calibri" panose="020F0502020204030204"/>
              <a:cs typeface="Arial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935198E-2510-440E-9399-4EC38A41B4A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2376" y="3687769"/>
            <a:ext cx="587250" cy="489580"/>
          </a:xfrm>
          <a:prstGeom prst="rect">
            <a:avLst/>
          </a:prstGeom>
        </p:spPr>
      </p:pic>
      <p:sp>
        <p:nvSpPr>
          <p:cNvPr id="27" name="Freeform 2055">
            <a:extLst>
              <a:ext uri="{FF2B5EF4-FFF2-40B4-BE49-F238E27FC236}">
                <a16:creationId xmlns:a16="http://schemas.microsoft.com/office/drawing/2014/main" id="{020FCAC9-E153-4A37-A2C6-BBC9BEF04701}"/>
              </a:ext>
            </a:extLst>
          </p:cNvPr>
          <p:cNvSpPr/>
          <p:nvPr/>
        </p:nvSpPr>
        <p:spPr>
          <a:xfrm>
            <a:off x="1940676" y="4264198"/>
            <a:ext cx="1206680" cy="993842"/>
          </a:xfrm>
          <a:custGeom>
            <a:avLst/>
            <a:gdLst>
              <a:gd name="connsiteX0" fmla="*/ 0 w 3610947"/>
              <a:gd name="connsiteY0" fmla="*/ 1968759 h 1968759"/>
              <a:gd name="connsiteX1" fmla="*/ 1007707 w 3610947"/>
              <a:gd name="connsiteY1" fmla="*/ 858416 h 1968759"/>
              <a:gd name="connsiteX2" fmla="*/ 2071396 w 3610947"/>
              <a:gd name="connsiteY2" fmla="*/ 335902 h 1968759"/>
              <a:gd name="connsiteX3" fmla="*/ 3610947 w 3610947"/>
              <a:gd name="connsiteY3" fmla="*/ 0 h 1968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0947" h="1968759">
                <a:moveTo>
                  <a:pt x="0" y="1968759"/>
                </a:moveTo>
                <a:cubicBezTo>
                  <a:pt x="331237" y="1549659"/>
                  <a:pt x="662474" y="1130559"/>
                  <a:pt x="1007707" y="858416"/>
                </a:cubicBezTo>
                <a:cubicBezTo>
                  <a:pt x="1352940" y="586273"/>
                  <a:pt x="1637523" y="478971"/>
                  <a:pt x="2071396" y="335902"/>
                </a:cubicBezTo>
                <a:cubicBezTo>
                  <a:pt x="2505269" y="192833"/>
                  <a:pt x="3058108" y="96416"/>
                  <a:pt x="3610947" y="0"/>
                </a:cubicBezTo>
              </a:path>
            </a:pathLst>
          </a:custGeom>
          <a:noFill/>
          <a:ln w="444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 dirty="0">
              <a:solidFill>
                <a:prstClr val="black"/>
              </a:solidFill>
              <a:latin typeface="Calibri" panose="020F0502020204030204"/>
              <a:cs typeface="Arial"/>
            </a:endParaRPr>
          </a:p>
        </p:txBody>
      </p:sp>
      <p:sp>
        <p:nvSpPr>
          <p:cNvPr id="28" name="Freeform 50">
            <a:extLst>
              <a:ext uri="{FF2B5EF4-FFF2-40B4-BE49-F238E27FC236}">
                <a16:creationId xmlns:a16="http://schemas.microsoft.com/office/drawing/2014/main" id="{F0B869CF-1AD9-428B-B9D4-3F6680B1A1DA}"/>
              </a:ext>
            </a:extLst>
          </p:cNvPr>
          <p:cNvSpPr/>
          <p:nvPr/>
        </p:nvSpPr>
        <p:spPr>
          <a:xfrm>
            <a:off x="2448348" y="4194949"/>
            <a:ext cx="639233" cy="408901"/>
          </a:xfrm>
          <a:custGeom>
            <a:avLst/>
            <a:gdLst>
              <a:gd name="connsiteX0" fmla="*/ 2485017 w 2485017"/>
              <a:gd name="connsiteY0" fmla="*/ 0 h 796066"/>
              <a:gd name="connsiteX1" fmla="*/ 946673 w 2485017"/>
              <a:gd name="connsiteY1" fmla="*/ 290457 h 796066"/>
              <a:gd name="connsiteX2" fmla="*/ 0 w 2485017"/>
              <a:gd name="connsiteY2" fmla="*/ 796066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5017" h="796066">
                <a:moveTo>
                  <a:pt x="2485017" y="0"/>
                </a:moveTo>
                <a:cubicBezTo>
                  <a:pt x="1922929" y="78889"/>
                  <a:pt x="1360842" y="157779"/>
                  <a:pt x="946673" y="290457"/>
                </a:cubicBezTo>
                <a:cubicBezTo>
                  <a:pt x="532504" y="423135"/>
                  <a:pt x="266252" y="609600"/>
                  <a:pt x="0" y="796066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sz="2400" kern="0">
              <a:solidFill>
                <a:prstClr val="white"/>
              </a:solidFill>
              <a:latin typeface="Calibri" panose="020F0502020204030204"/>
              <a:cs typeface="Arial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1E32A27-7091-4600-832B-E93C417F52CE}"/>
              </a:ext>
            </a:extLst>
          </p:cNvPr>
          <p:cNvCxnSpPr>
            <a:cxnSpLocks/>
            <a:stCxn id="27" idx="0"/>
          </p:cNvCxnSpPr>
          <p:nvPr/>
        </p:nvCxnSpPr>
        <p:spPr bwMode="auto">
          <a:xfrm flipV="1">
            <a:off x="1940676" y="4759350"/>
            <a:ext cx="0" cy="498690"/>
          </a:xfrm>
          <a:prstGeom prst="line">
            <a:avLst/>
          </a:prstGeom>
          <a:noFill/>
          <a:ln w="25400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047A6EC-66FC-4877-87F7-8D8CCFA47526}"/>
              </a:ext>
            </a:extLst>
          </p:cNvPr>
          <p:cNvCxnSpPr>
            <a:cxnSpLocks/>
          </p:cNvCxnSpPr>
          <p:nvPr/>
        </p:nvCxnSpPr>
        <p:spPr bwMode="auto">
          <a:xfrm flipV="1">
            <a:off x="2453733" y="4416405"/>
            <a:ext cx="0" cy="221500"/>
          </a:xfrm>
          <a:prstGeom prst="line">
            <a:avLst/>
          </a:prstGeom>
          <a:noFill/>
          <a:ln w="25400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176A805-CB87-4BEB-9346-B1DE5705FA1C}"/>
              </a:ext>
            </a:extLst>
          </p:cNvPr>
          <p:cNvCxnSpPr>
            <a:cxnSpLocks/>
          </p:cNvCxnSpPr>
          <p:nvPr/>
        </p:nvCxnSpPr>
        <p:spPr>
          <a:xfrm flipV="1">
            <a:off x="2980334" y="2284693"/>
            <a:ext cx="0" cy="3177870"/>
          </a:xfrm>
          <a:prstGeom prst="line">
            <a:avLst/>
          </a:prstGeom>
          <a:noFill/>
          <a:ln w="31750" cap="flat" cmpd="sng" algn="ctr">
            <a:solidFill>
              <a:sysClr val="windowText" lastClr="000000"/>
            </a:solidFill>
            <a:prstDash val="sysDash"/>
            <a:miter lim="800000"/>
          </a:ln>
          <a:effectLst/>
        </p:spPr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AD30787-D7B3-417A-A0A4-232EE161CE50}"/>
              </a:ext>
            </a:extLst>
          </p:cNvPr>
          <p:cNvGrpSpPr/>
          <p:nvPr/>
        </p:nvGrpSpPr>
        <p:grpSpPr>
          <a:xfrm>
            <a:off x="3067112" y="2215259"/>
            <a:ext cx="4076923" cy="3247304"/>
            <a:chOff x="3383020" y="3626146"/>
            <a:chExt cx="3337581" cy="2680157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C98EDE5-BFE6-4109-B24E-FA528737FC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39470" y="3626146"/>
              <a:ext cx="2881131" cy="2610439"/>
            </a:xfrm>
            <a:prstGeom prst="rect">
              <a:avLst/>
            </a:prstGeom>
          </p:spPr>
        </p:pic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96DB062-42DA-4BAF-8A45-745AD4F216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16853" y="3648676"/>
              <a:ext cx="0" cy="2610896"/>
            </a:xfrm>
            <a:prstGeom prst="line">
              <a:avLst/>
            </a:prstGeom>
            <a:noFill/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FDC91167-5163-44AE-A67F-CDE716BD6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38196" y="3946141"/>
              <a:ext cx="587250" cy="489580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09AED717-28C9-44AE-9183-4EF09B1EEF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437155">
              <a:off x="4625044" y="5294758"/>
              <a:ext cx="587250" cy="379969"/>
            </a:xfrm>
            <a:prstGeom prst="rect">
              <a:avLst/>
            </a:prstGeom>
          </p:spPr>
        </p:pic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C682A40-16C8-4D22-9F70-95691C1CE3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83020" y="4789303"/>
              <a:ext cx="1837038" cy="547236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AB968ED-8389-43BB-8FEE-547CD79B022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36535" y="4256180"/>
              <a:ext cx="9258" cy="303671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5BBA6EB-BB25-4501-ACB9-F37241F25E8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41164" y="4559851"/>
              <a:ext cx="527039" cy="223746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05180A4-D586-4C22-8EA8-3B97183BD8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77565" y="4755942"/>
              <a:ext cx="88391" cy="27654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A7380CA-EC5A-4AB6-BF5A-5BBA2E1C20F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58071" y="5485915"/>
              <a:ext cx="4160" cy="136459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BE4A561-38C7-4C17-84F1-E7EB555C6F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15693" y="5417686"/>
              <a:ext cx="0" cy="94134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6D26099-6612-41ED-8438-0A3C3FC59A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56779" y="5475669"/>
              <a:ext cx="354602" cy="157183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B1166D7-3CB6-4CFC-9788-BA9DE1EE96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11052" y="5381535"/>
              <a:ext cx="0" cy="94134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2409C843-DE57-469D-B6DA-333C44C78C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 flipV="1">
              <a:off x="5189988" y="5249972"/>
              <a:ext cx="241467" cy="93959"/>
            </a:xfrm>
            <a:prstGeom prst="rect">
              <a:avLst/>
            </a:prstGeom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08510D7-9083-4A2C-9447-7C6512357190}"/>
                </a:ext>
              </a:extLst>
            </p:cNvPr>
            <p:cNvSpPr/>
            <p:nvPr/>
          </p:nvSpPr>
          <p:spPr>
            <a:xfrm>
              <a:off x="5116486" y="4256180"/>
              <a:ext cx="241215" cy="642143"/>
            </a:xfrm>
            <a:prstGeom prst="rect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cs typeface="Arial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3AD8624-B988-4A2B-ABB9-20D4E11B09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20616" y="3648676"/>
              <a:ext cx="0" cy="2657627"/>
            </a:xfrm>
            <a:prstGeom prst="line">
              <a:avLst/>
            </a:prstGeom>
            <a:noFill/>
            <a:ln w="444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B3F5ECF-9E46-4B2A-8E9B-69B9CF69F371}"/>
                </a:ext>
              </a:extLst>
            </p:cNvPr>
            <p:cNvSpPr/>
            <p:nvPr/>
          </p:nvSpPr>
          <p:spPr>
            <a:xfrm>
              <a:off x="4820703" y="5116747"/>
              <a:ext cx="579650" cy="600555"/>
            </a:xfrm>
            <a:prstGeom prst="rect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cs typeface="Arial"/>
              </a:endParaRPr>
            </a:p>
          </p:txBody>
        </p:sp>
      </p:grpSp>
      <p:sp>
        <p:nvSpPr>
          <p:cNvPr id="49" name="ZoneTexte 30">
            <a:extLst>
              <a:ext uri="{FF2B5EF4-FFF2-40B4-BE49-F238E27FC236}">
                <a16:creationId xmlns:a16="http://schemas.microsoft.com/office/drawing/2014/main" id="{E1513DE7-B0AA-41F9-8A34-A43D6B43634B}"/>
              </a:ext>
            </a:extLst>
          </p:cNvPr>
          <p:cNvSpPr txBox="1"/>
          <p:nvPr/>
        </p:nvSpPr>
        <p:spPr>
          <a:xfrm>
            <a:off x="213660" y="1848838"/>
            <a:ext cx="6925797" cy="338554"/>
          </a:xfrm>
          <a:prstGeom prst="rect">
            <a:avLst/>
          </a:prstGeom>
          <a:solidFill>
            <a:srgbClr val="1F497D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  <a:latin typeface="Helvetica LT Std" pitchFamily="34" charset="0"/>
                <a:cs typeface="Arial" charset="0"/>
              </a:rPr>
              <a:t>Conceptual view of CROME at CERN 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3F9D469-2152-427E-AEF7-7519B7CB2CD9}"/>
              </a:ext>
            </a:extLst>
          </p:cNvPr>
          <p:cNvCxnSpPr>
            <a:cxnSpLocks/>
          </p:cNvCxnSpPr>
          <p:nvPr/>
        </p:nvCxnSpPr>
        <p:spPr>
          <a:xfrm flipV="1">
            <a:off x="239136" y="2284693"/>
            <a:ext cx="0" cy="3112812"/>
          </a:xfrm>
          <a:prstGeom prst="line">
            <a:avLst/>
          </a:prstGeom>
          <a:noFill/>
          <a:ln w="31750" cap="flat" cmpd="sng" algn="ctr">
            <a:solidFill>
              <a:sysClr val="windowText" lastClr="000000"/>
            </a:solidFill>
            <a:prstDash val="sysDash"/>
            <a:miter lim="800000"/>
          </a:ln>
          <a:effectLst/>
        </p:spPr>
      </p:cxnSp>
      <p:grpSp>
        <p:nvGrpSpPr>
          <p:cNvPr id="51" name="Groupe 59">
            <a:extLst>
              <a:ext uri="{FF2B5EF4-FFF2-40B4-BE49-F238E27FC236}">
                <a16:creationId xmlns:a16="http://schemas.microsoft.com/office/drawing/2014/main" id="{F39BA848-5510-452E-B7C5-0ED2C3293B4F}"/>
              </a:ext>
            </a:extLst>
          </p:cNvPr>
          <p:cNvGrpSpPr/>
          <p:nvPr/>
        </p:nvGrpSpPr>
        <p:grpSpPr>
          <a:xfrm>
            <a:off x="7336014" y="3320763"/>
            <a:ext cx="2410485" cy="2612040"/>
            <a:chOff x="7254171" y="3121314"/>
            <a:chExt cx="2410485" cy="2612040"/>
          </a:xfrm>
        </p:grpSpPr>
        <p:pic>
          <p:nvPicPr>
            <p:cNvPr id="52" name="Image 9">
              <a:extLst>
                <a:ext uri="{FF2B5EF4-FFF2-40B4-BE49-F238E27FC236}">
                  <a16:creationId xmlns:a16="http://schemas.microsoft.com/office/drawing/2014/main" id="{26F203E5-64C8-458F-9515-C197C531E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33090"/>
            <a:stretch/>
          </p:blipFill>
          <p:spPr>
            <a:xfrm>
              <a:off x="7254171" y="3430776"/>
              <a:ext cx="2410485" cy="2302578"/>
            </a:xfrm>
            <a:prstGeom prst="rect">
              <a:avLst/>
            </a:prstGeom>
          </p:spPr>
        </p:pic>
        <p:sp>
          <p:nvSpPr>
            <p:cNvPr id="53" name="ZoneTexte 30">
              <a:extLst>
                <a:ext uri="{FF2B5EF4-FFF2-40B4-BE49-F238E27FC236}">
                  <a16:creationId xmlns:a16="http://schemas.microsoft.com/office/drawing/2014/main" id="{88C6EFF9-2716-4710-8DCB-174BFA396464}"/>
                </a:ext>
              </a:extLst>
            </p:cNvPr>
            <p:cNvSpPr txBox="1"/>
            <p:nvPr/>
          </p:nvSpPr>
          <p:spPr>
            <a:xfrm>
              <a:off x="7325166" y="3121314"/>
              <a:ext cx="2339490" cy="338554"/>
            </a:xfrm>
            <a:prstGeom prst="rect">
              <a:avLst/>
            </a:prstGeom>
            <a:solidFill>
              <a:srgbClr val="4CC8B4"/>
            </a:solidFill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prstClr val="white"/>
                  </a:solidFill>
                  <a:latin typeface="Helvetica LT Std" pitchFamily="34" charset="0"/>
                  <a:cs typeface="Arial" charset="0"/>
                </a:rPr>
                <a:t>Bulk</a:t>
              </a:r>
            </a:p>
          </p:txBody>
        </p:sp>
      </p:grpSp>
      <p:cxnSp>
        <p:nvCxnSpPr>
          <p:cNvPr id="54" name="Straight Connector 342">
            <a:extLst>
              <a:ext uri="{FF2B5EF4-FFF2-40B4-BE49-F238E27FC236}">
                <a16:creationId xmlns:a16="http://schemas.microsoft.com/office/drawing/2014/main" id="{6CE0D27D-676D-4191-96A8-0C7A2DEC930D}"/>
              </a:ext>
            </a:extLst>
          </p:cNvPr>
          <p:cNvCxnSpPr>
            <a:cxnSpLocks/>
          </p:cNvCxnSpPr>
          <p:nvPr/>
        </p:nvCxnSpPr>
        <p:spPr>
          <a:xfrm flipV="1">
            <a:off x="3062571" y="3577449"/>
            <a:ext cx="2178665" cy="629486"/>
          </a:xfrm>
          <a:prstGeom prst="line">
            <a:avLst/>
          </a:prstGeom>
          <a:noFill/>
          <a:ln w="444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55" name="ZoneTexte 30">
            <a:extLst>
              <a:ext uri="{FF2B5EF4-FFF2-40B4-BE49-F238E27FC236}">
                <a16:creationId xmlns:a16="http://schemas.microsoft.com/office/drawing/2014/main" id="{0213DD00-306B-4E0F-B2FC-A34442C2E780}"/>
              </a:ext>
            </a:extLst>
          </p:cNvPr>
          <p:cNvSpPr txBox="1"/>
          <p:nvPr/>
        </p:nvSpPr>
        <p:spPr>
          <a:xfrm>
            <a:off x="10030976" y="574446"/>
            <a:ext cx="1768947" cy="338554"/>
          </a:xfrm>
          <a:prstGeom prst="rect">
            <a:avLst/>
          </a:prstGeom>
          <a:solidFill>
            <a:srgbClr val="1F497D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  <a:latin typeface="Helvetica LT Std" pitchFamily="34" charset="0"/>
                <a:cs typeface="Arial" charset="0"/>
              </a:rPr>
              <a:t>Rackable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C1ED24C-3630-4A23-B972-0EFC565FA759}"/>
              </a:ext>
            </a:extLst>
          </p:cNvPr>
          <p:cNvCxnSpPr>
            <a:cxnSpLocks/>
            <a:stCxn id="46" idx="3"/>
            <a:endCxn id="55" idx="1"/>
          </p:cNvCxnSpPr>
          <p:nvPr/>
        </p:nvCxnSpPr>
        <p:spPr>
          <a:xfrm flipV="1">
            <a:off x="5479225" y="743723"/>
            <a:ext cx="4551751" cy="262390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2573ACE-F631-4654-8206-19E1EF412F36}"/>
              </a:ext>
            </a:extLst>
          </p:cNvPr>
          <p:cNvCxnSpPr>
            <a:cxnSpLocks/>
            <a:stCxn id="48" idx="3"/>
            <a:endCxn id="53" idx="1"/>
          </p:cNvCxnSpPr>
          <p:nvPr/>
        </p:nvCxnSpPr>
        <p:spPr>
          <a:xfrm flipV="1">
            <a:off x="5531325" y="3490040"/>
            <a:ext cx="1875684" cy="895065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ZoneTexte 43">
            <a:extLst>
              <a:ext uri="{FF2B5EF4-FFF2-40B4-BE49-F238E27FC236}">
                <a16:creationId xmlns:a16="http://schemas.microsoft.com/office/drawing/2014/main" id="{CEDCC7E8-DDB9-451F-9650-32AB15C0CCD0}"/>
              </a:ext>
            </a:extLst>
          </p:cNvPr>
          <p:cNvSpPr txBox="1"/>
          <p:nvPr/>
        </p:nvSpPr>
        <p:spPr>
          <a:xfrm>
            <a:off x="3008369" y="4329316"/>
            <a:ext cx="5934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rgbClr val="FF0000"/>
                </a:solidFill>
              </a:rPr>
              <a:t>1000V</a:t>
            </a:r>
          </a:p>
        </p:txBody>
      </p:sp>
      <p:sp>
        <p:nvSpPr>
          <p:cNvPr id="60" name="ZoneTexte 63">
            <a:extLst>
              <a:ext uri="{FF2B5EF4-FFF2-40B4-BE49-F238E27FC236}">
                <a16:creationId xmlns:a16="http://schemas.microsoft.com/office/drawing/2014/main" id="{88C6A5E3-2960-4D0D-8CEF-087F9D8D1172}"/>
              </a:ext>
            </a:extLst>
          </p:cNvPr>
          <p:cNvSpPr txBox="1"/>
          <p:nvPr/>
        </p:nvSpPr>
        <p:spPr>
          <a:xfrm>
            <a:off x="2067503" y="4822794"/>
            <a:ext cx="5533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rgbClr val="FF0000"/>
                </a:solidFill>
              </a:rPr>
              <a:t>100fA</a:t>
            </a:r>
          </a:p>
        </p:txBody>
      </p:sp>
      <p:cxnSp>
        <p:nvCxnSpPr>
          <p:cNvPr id="62" name="Straight Connector 60">
            <a:extLst>
              <a:ext uri="{FF2B5EF4-FFF2-40B4-BE49-F238E27FC236}">
                <a16:creationId xmlns:a16="http://schemas.microsoft.com/office/drawing/2014/main" id="{CD49B484-70E8-4C3C-AA99-A8E4D8F0F348}"/>
              </a:ext>
            </a:extLst>
          </p:cNvPr>
          <p:cNvCxnSpPr>
            <a:cxnSpLocks/>
            <a:stCxn id="48" idx="2"/>
          </p:cNvCxnSpPr>
          <p:nvPr/>
        </p:nvCxnSpPr>
        <p:spPr>
          <a:xfrm>
            <a:off x="5177298" y="4748924"/>
            <a:ext cx="2229711" cy="1132227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57">
            <a:extLst>
              <a:ext uri="{FF2B5EF4-FFF2-40B4-BE49-F238E27FC236}">
                <a16:creationId xmlns:a16="http://schemas.microsoft.com/office/drawing/2014/main" id="{2F5389F1-A8B4-4D6E-91BE-9AE824274253}"/>
              </a:ext>
            </a:extLst>
          </p:cNvPr>
          <p:cNvCxnSpPr>
            <a:cxnSpLocks/>
          </p:cNvCxnSpPr>
          <p:nvPr/>
        </p:nvCxnSpPr>
        <p:spPr>
          <a:xfrm flipV="1">
            <a:off x="177342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4" name="Straight Connector 56">
            <a:extLst>
              <a:ext uri="{FF2B5EF4-FFF2-40B4-BE49-F238E27FC236}">
                <a16:creationId xmlns:a16="http://schemas.microsoft.com/office/drawing/2014/main" id="{239E2130-3CE7-43EB-81C5-9ABE561BD7AF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5" name="Straight Connector 35">
            <a:extLst>
              <a:ext uri="{FF2B5EF4-FFF2-40B4-BE49-F238E27FC236}">
                <a16:creationId xmlns:a16="http://schemas.microsoft.com/office/drawing/2014/main" id="{577CC9AD-5BD3-4D0F-87FD-F13D349AE898}"/>
              </a:ext>
            </a:extLst>
          </p:cNvPr>
          <p:cNvCxnSpPr>
            <a:cxnSpLocks/>
          </p:cNvCxnSpPr>
          <p:nvPr/>
        </p:nvCxnSpPr>
        <p:spPr>
          <a:xfrm flipV="1">
            <a:off x="177342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7" name="Straight Connector 56">
            <a:extLst>
              <a:ext uri="{FF2B5EF4-FFF2-40B4-BE49-F238E27FC236}">
                <a16:creationId xmlns:a16="http://schemas.microsoft.com/office/drawing/2014/main" id="{A9669516-EDE7-4BE4-8A3C-26FFF030EA20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68" name="Image 64">
            <a:extLst>
              <a:ext uri="{FF2B5EF4-FFF2-40B4-BE49-F238E27FC236}">
                <a16:creationId xmlns:a16="http://schemas.microsoft.com/office/drawing/2014/main" id="{AAEB76E9-19D2-4358-B2C5-7D8A2AADBA1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9769" r="26382"/>
          <a:stretch/>
        </p:blipFill>
        <p:spPr>
          <a:xfrm>
            <a:off x="10030978" y="953598"/>
            <a:ext cx="1768946" cy="5840060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18A9E149-4D84-48AF-A2E4-1186DE187514}"/>
              </a:ext>
            </a:extLst>
          </p:cNvPr>
          <p:cNvSpPr/>
          <p:nvPr/>
        </p:nvSpPr>
        <p:spPr>
          <a:xfrm>
            <a:off x="9989982" y="2514600"/>
            <a:ext cx="1839581" cy="3071191"/>
          </a:xfrm>
          <a:prstGeom prst="rect">
            <a:avLst/>
          </a:prstGeom>
          <a:noFill/>
          <a:ln w="28575">
            <a:solidFill>
              <a:srgbClr val="20A1D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ZoneTexte 51">
            <a:extLst>
              <a:ext uri="{FF2B5EF4-FFF2-40B4-BE49-F238E27FC236}">
                <a16:creationId xmlns:a16="http://schemas.microsoft.com/office/drawing/2014/main" id="{8D80F53B-3F09-42F3-8D14-1ED5DA3711DE}"/>
              </a:ext>
            </a:extLst>
          </p:cNvPr>
          <p:cNvSpPr txBox="1"/>
          <p:nvPr/>
        </p:nvSpPr>
        <p:spPr>
          <a:xfrm rot="16200000">
            <a:off x="10649122" y="2104058"/>
            <a:ext cx="26528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CROME Rack at EHN1 (North Area)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994628C-CAFF-4E55-BC30-2B327F1AC28F}"/>
              </a:ext>
            </a:extLst>
          </p:cNvPr>
          <p:cNvSpPr/>
          <p:nvPr/>
        </p:nvSpPr>
        <p:spPr>
          <a:xfrm>
            <a:off x="9997462" y="6042991"/>
            <a:ext cx="1839581" cy="807641"/>
          </a:xfrm>
          <a:prstGeom prst="rect">
            <a:avLst/>
          </a:prstGeom>
          <a:noFill/>
          <a:ln w="28575">
            <a:solidFill>
              <a:srgbClr val="1E5A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ZoneTexte 53">
            <a:extLst>
              <a:ext uri="{FF2B5EF4-FFF2-40B4-BE49-F238E27FC236}">
                <a16:creationId xmlns:a16="http://schemas.microsoft.com/office/drawing/2014/main" id="{AE20CDA9-7724-412A-B1E8-CA236317734C}"/>
              </a:ext>
            </a:extLst>
          </p:cNvPr>
          <p:cNvSpPr txBox="1"/>
          <p:nvPr/>
        </p:nvSpPr>
        <p:spPr>
          <a:xfrm>
            <a:off x="7780695" y="6153098"/>
            <a:ext cx="2139441" cy="569387"/>
          </a:xfrm>
          <a:prstGeom prst="rect">
            <a:avLst/>
          </a:prstGeom>
          <a:solidFill>
            <a:schemeClr val="bg1">
              <a:alpha val="9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Uninterruptible Power Supply </a:t>
            </a:r>
          </a:p>
          <a:p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Includes a battery for continuous operation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4E7385C-826B-48C5-B1AD-2B38D3F3F171}"/>
              </a:ext>
            </a:extLst>
          </p:cNvPr>
          <p:cNvSpPr/>
          <p:nvPr/>
        </p:nvSpPr>
        <p:spPr>
          <a:xfrm>
            <a:off x="9997461" y="1070488"/>
            <a:ext cx="1839581" cy="1214205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ZoneTexte 71">
            <a:extLst>
              <a:ext uri="{FF2B5EF4-FFF2-40B4-BE49-F238E27FC236}">
                <a16:creationId xmlns:a16="http://schemas.microsoft.com/office/drawing/2014/main" id="{F53B7AC4-1C86-4E53-AA4E-ABCA6CDA7343}"/>
              </a:ext>
            </a:extLst>
          </p:cNvPr>
          <p:cNvSpPr txBox="1"/>
          <p:nvPr/>
        </p:nvSpPr>
        <p:spPr>
          <a:xfrm>
            <a:off x="8720931" y="1555770"/>
            <a:ext cx="1289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Radiation Monitoring and processing units </a:t>
            </a:r>
            <a:endParaRPr lang="en-US" sz="1050" b="1" dirty="0">
              <a:solidFill>
                <a:srgbClr val="FF0000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892F77E-A605-4C9E-80AA-8CF1CC425364}"/>
              </a:ext>
            </a:extLst>
          </p:cNvPr>
          <p:cNvSpPr/>
          <p:nvPr/>
        </p:nvSpPr>
        <p:spPr>
          <a:xfrm>
            <a:off x="9213382" y="4215355"/>
            <a:ext cx="524885" cy="1214205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Connecteur droit 55">
            <a:extLst>
              <a:ext uri="{FF2B5EF4-FFF2-40B4-BE49-F238E27FC236}">
                <a16:creationId xmlns:a16="http://schemas.microsoft.com/office/drawing/2014/main" id="{60FE018D-5EDF-416F-930C-DEF2C6B626B7}"/>
              </a:ext>
            </a:extLst>
          </p:cNvPr>
          <p:cNvCxnSpPr>
            <a:cxnSpLocks/>
          </p:cNvCxnSpPr>
          <p:nvPr/>
        </p:nvCxnSpPr>
        <p:spPr>
          <a:xfrm>
            <a:off x="9921398" y="1940491"/>
            <a:ext cx="872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5">
            <a:extLst>
              <a:ext uri="{FF2B5EF4-FFF2-40B4-BE49-F238E27FC236}">
                <a16:creationId xmlns:a16="http://schemas.microsoft.com/office/drawing/2014/main" id="{30AF1B47-59B8-46CD-A208-CC241C288FA2}"/>
              </a:ext>
            </a:extLst>
          </p:cNvPr>
          <p:cNvCxnSpPr>
            <a:cxnSpLocks/>
            <a:stCxn id="75" idx="0"/>
          </p:cNvCxnSpPr>
          <p:nvPr/>
        </p:nvCxnSpPr>
        <p:spPr>
          <a:xfrm flipV="1">
            <a:off x="9475825" y="2206148"/>
            <a:ext cx="0" cy="20092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ZoneTexte 79">
            <a:extLst>
              <a:ext uri="{FF2B5EF4-FFF2-40B4-BE49-F238E27FC236}">
                <a16:creationId xmlns:a16="http://schemas.microsoft.com/office/drawing/2014/main" id="{F7B17769-910C-4C89-A641-8807FE4EC322}"/>
              </a:ext>
            </a:extLst>
          </p:cNvPr>
          <p:cNvSpPr txBox="1"/>
          <p:nvPr/>
        </p:nvSpPr>
        <p:spPr>
          <a:xfrm>
            <a:off x="3632007" y="4093341"/>
            <a:ext cx="6200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FF0000"/>
                </a:solidFill>
              </a:rPr>
              <a:t>Up to 1km</a:t>
            </a:r>
          </a:p>
        </p:txBody>
      </p:sp>
      <p:sp>
        <p:nvSpPr>
          <p:cNvPr id="79" name="ZoneTexte 61">
            <a:extLst>
              <a:ext uri="{FF2B5EF4-FFF2-40B4-BE49-F238E27FC236}">
                <a16:creationId xmlns:a16="http://schemas.microsoft.com/office/drawing/2014/main" id="{9E34E641-2361-4B0E-BF6A-1F181BC458F5}"/>
              </a:ext>
            </a:extLst>
          </p:cNvPr>
          <p:cNvSpPr txBox="1"/>
          <p:nvPr/>
        </p:nvSpPr>
        <p:spPr>
          <a:xfrm rot="16200000">
            <a:off x="11184527" y="4725533"/>
            <a:ext cx="15744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CROME Junction Box</a:t>
            </a:r>
          </a:p>
        </p:txBody>
      </p:sp>
      <p:cxnSp>
        <p:nvCxnSpPr>
          <p:cNvPr id="80" name="Straight Connector 57">
            <a:extLst>
              <a:ext uri="{FF2B5EF4-FFF2-40B4-BE49-F238E27FC236}">
                <a16:creationId xmlns:a16="http://schemas.microsoft.com/office/drawing/2014/main" id="{C7E22FF2-B3FE-4CE5-BECB-DCCC50343AB0}"/>
              </a:ext>
            </a:extLst>
          </p:cNvPr>
          <p:cNvCxnSpPr>
            <a:cxnSpLocks/>
          </p:cNvCxnSpPr>
          <p:nvPr/>
        </p:nvCxnSpPr>
        <p:spPr>
          <a:xfrm flipV="1">
            <a:off x="177342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1" name="Straight Connector 56">
            <a:extLst>
              <a:ext uri="{FF2B5EF4-FFF2-40B4-BE49-F238E27FC236}">
                <a16:creationId xmlns:a16="http://schemas.microsoft.com/office/drawing/2014/main" id="{09406C49-EE1C-4281-9D30-A53FC6EFFE76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2" name="Straight Connector 35">
            <a:extLst>
              <a:ext uri="{FF2B5EF4-FFF2-40B4-BE49-F238E27FC236}">
                <a16:creationId xmlns:a16="http://schemas.microsoft.com/office/drawing/2014/main" id="{869A8919-FF28-44B4-9D87-17DCED3B0163}"/>
              </a:ext>
            </a:extLst>
          </p:cNvPr>
          <p:cNvCxnSpPr>
            <a:cxnSpLocks/>
          </p:cNvCxnSpPr>
          <p:nvPr/>
        </p:nvCxnSpPr>
        <p:spPr>
          <a:xfrm flipV="1">
            <a:off x="177342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AD55AB0F-953E-4D47-AE53-2D6A60C179B8}"/>
              </a:ext>
            </a:extLst>
          </p:cNvPr>
          <p:cNvSpPr/>
          <p:nvPr/>
        </p:nvSpPr>
        <p:spPr>
          <a:xfrm>
            <a:off x="0" y="457201"/>
            <a:ext cx="12192000" cy="45719"/>
          </a:xfrm>
          <a:prstGeom prst="rect">
            <a:avLst/>
          </a:prstGeom>
          <a:solidFill>
            <a:srgbClr val="0B387C"/>
          </a:solidFill>
          <a:ln>
            <a:solidFill>
              <a:srgbClr val="0B38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Connector 56">
            <a:extLst>
              <a:ext uri="{FF2B5EF4-FFF2-40B4-BE49-F238E27FC236}">
                <a16:creationId xmlns:a16="http://schemas.microsoft.com/office/drawing/2014/main" id="{5FE5D03A-371B-4F80-9F3A-B08ADC5A6A8C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6" name="AutoShape 3">
            <a:extLst>
              <a:ext uri="{FF2B5EF4-FFF2-40B4-BE49-F238E27FC236}">
                <a16:creationId xmlns:a16="http://schemas.microsoft.com/office/drawing/2014/main" id="{CF6AD681-47A8-4DE2-B661-03D679048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1086" y="59532"/>
            <a:ext cx="1653984" cy="443387"/>
          </a:xfrm>
          <a:prstGeom prst="roundRect">
            <a:avLst>
              <a:gd name="adj" fmla="val 20344"/>
            </a:avLst>
          </a:prstGeom>
          <a:solidFill>
            <a:srgbClr val="0B387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CROME System </a:t>
            </a:r>
          </a:p>
        </p:txBody>
      </p:sp>
      <p:sp>
        <p:nvSpPr>
          <p:cNvPr id="87" name="AutoShape 3">
            <a:extLst>
              <a:ext uri="{FF2B5EF4-FFF2-40B4-BE49-F238E27FC236}">
                <a16:creationId xmlns:a16="http://schemas.microsoft.com/office/drawing/2014/main" id="{3E0A254A-5EE4-4638-A5CA-8D393F073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8348" y="59532"/>
            <a:ext cx="6159920" cy="329527"/>
          </a:xfrm>
          <a:prstGeom prst="roundRect">
            <a:avLst>
              <a:gd name="adj" fmla="val 20344"/>
            </a:avLst>
          </a:prstGeom>
          <a:solidFill>
            <a:srgbClr val="1E5AA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1219170"/>
            <a:r>
              <a:rPr lang="en-GB" dirty="0">
                <a:solidFill>
                  <a:prstClr val="white"/>
                </a:solidFill>
                <a:latin typeface="Calibri" panose="020F0502020204030204"/>
              </a:rPr>
              <a:t>Data Analysis using SWAN (NXCALS data)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39230C3-A8B5-413E-AF9A-CC7CB87A0D51}"/>
              </a:ext>
            </a:extLst>
          </p:cNvPr>
          <p:cNvSpPr/>
          <p:nvPr/>
        </p:nvSpPr>
        <p:spPr>
          <a:xfrm>
            <a:off x="173050" y="688418"/>
            <a:ext cx="901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/>
              <a:t>CERN Radiation Monitoring Electronics (CROME) </a:t>
            </a:r>
            <a:endParaRPr lang="en-US" sz="2400" b="1" dirty="0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0BF775CB-AC17-4C11-A0B7-3CFC8A29997D}"/>
              </a:ext>
            </a:extLst>
          </p:cNvPr>
          <p:cNvSpPr/>
          <p:nvPr/>
        </p:nvSpPr>
        <p:spPr>
          <a:xfrm>
            <a:off x="210249" y="1146689"/>
            <a:ext cx="2437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Helvetica LT Std" pitchFamily="34" charset="0"/>
                <a:cs typeface="Arial" charset="0"/>
              </a:rPr>
              <a:t>Two configurations :</a:t>
            </a:r>
            <a:endParaRPr lang="fr-FR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3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88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212099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16C11-F184-4DCB-A78D-E0F8208495C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020AA1-99EB-4E2E-86FA-CB61FA0FAB31}"/>
              </a:ext>
            </a:extLst>
          </p:cNvPr>
          <p:cNvSpPr/>
          <p:nvPr/>
        </p:nvSpPr>
        <p:spPr>
          <a:xfrm>
            <a:off x="0" y="468795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CERN - </a:t>
            </a:r>
            <a:r>
              <a:rPr lang="en-GB" sz="3600" b="1" dirty="0"/>
              <a:t>R</a:t>
            </a:r>
            <a:r>
              <a:rPr lang="en-GB" sz="3600" dirty="0"/>
              <a:t>adiation &amp; </a:t>
            </a:r>
            <a:r>
              <a:rPr lang="en-GB" sz="3600" b="1" dirty="0"/>
              <a:t>E</a:t>
            </a:r>
            <a:r>
              <a:rPr lang="en-GB" sz="3600" dirty="0"/>
              <a:t>nvironmental </a:t>
            </a:r>
            <a:r>
              <a:rPr lang="en-GB" sz="3600" b="1" dirty="0"/>
              <a:t>M</a:t>
            </a:r>
            <a:r>
              <a:rPr lang="en-GB" sz="3600" dirty="0"/>
              <a:t>onitoring </a:t>
            </a:r>
            <a:r>
              <a:rPr lang="en-GB" sz="3600" b="1" dirty="0"/>
              <a:t>S</a:t>
            </a:r>
            <a:r>
              <a:rPr lang="en-GB" sz="3600" dirty="0"/>
              <a:t>ystem</a:t>
            </a:r>
            <a:endParaRPr lang="en-US" sz="3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8686FEB-49CB-466B-80AF-A6AC7AFEFF61}"/>
              </a:ext>
            </a:extLst>
          </p:cNvPr>
          <p:cNvSpPr/>
          <p:nvPr/>
        </p:nvSpPr>
        <p:spPr>
          <a:xfrm>
            <a:off x="0" y="1000760"/>
            <a:ext cx="12192000" cy="373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ct val="20000"/>
              </a:spcBef>
              <a:defRPr/>
            </a:pPr>
            <a:r>
              <a:rPr lang="en-GB" b="1" dirty="0"/>
              <a:t>650</a:t>
            </a:r>
            <a:r>
              <a:rPr lang="en-GB" dirty="0"/>
              <a:t> Radiation Protection and Environmental monitoring devices  </a:t>
            </a:r>
            <a:endParaRPr lang="en-GB" dirty="0">
              <a:sym typeface="Wingdings" pitchFamily="2" charset="2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6E6D4BC-F72E-404E-B3EC-DE5B3CB1ABF6}"/>
              </a:ext>
            </a:extLst>
          </p:cNvPr>
          <p:cNvGrpSpPr/>
          <p:nvPr/>
        </p:nvGrpSpPr>
        <p:grpSpPr>
          <a:xfrm>
            <a:off x="736686" y="1573720"/>
            <a:ext cx="6353589" cy="3993386"/>
            <a:chOff x="2285629" y="475301"/>
            <a:chExt cx="9144000" cy="521496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A8B7541-6DF9-4982-8E2E-07F00588FAE2}"/>
                </a:ext>
              </a:extLst>
            </p:cNvPr>
            <p:cNvGrpSpPr/>
            <p:nvPr/>
          </p:nvGrpSpPr>
          <p:grpSpPr>
            <a:xfrm>
              <a:off x="3200028" y="549152"/>
              <a:ext cx="7048500" cy="5141110"/>
              <a:chOff x="914400" y="778046"/>
              <a:chExt cx="7048500" cy="5141110"/>
            </a:xfrm>
          </p:grpSpPr>
          <p:pic>
            <p:nvPicPr>
              <p:cNvPr id="12" name="Picture 2" descr="https://espace.cern.ch/ramses/site/Images/CERN_overview.jpg">
                <a:extLst>
                  <a:ext uri="{FF2B5EF4-FFF2-40B4-BE49-F238E27FC236}">
                    <a16:creationId xmlns:a16="http://schemas.microsoft.com/office/drawing/2014/main" id="{8D844B9F-D0A6-4955-AA35-04FD8D345C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914400" y="778046"/>
                <a:ext cx="7048500" cy="5141110"/>
              </a:xfrm>
              <a:prstGeom prst="rect">
                <a:avLst/>
              </a:prstGeom>
              <a:noFill/>
            </p:spPr>
          </p:pic>
          <p:sp>
            <p:nvSpPr>
              <p:cNvPr id="13" name="Freeform 34">
                <a:extLst>
                  <a:ext uri="{FF2B5EF4-FFF2-40B4-BE49-F238E27FC236}">
                    <a16:creationId xmlns:a16="http://schemas.microsoft.com/office/drawing/2014/main" id="{C610F384-4FBC-4CC1-84D9-63528936B3BC}"/>
                  </a:ext>
                </a:extLst>
              </p:cNvPr>
              <p:cNvSpPr/>
              <p:nvPr/>
            </p:nvSpPr>
            <p:spPr>
              <a:xfrm>
                <a:off x="6811470" y="2982459"/>
                <a:ext cx="1098783" cy="765835"/>
              </a:xfrm>
              <a:custGeom>
                <a:avLst/>
                <a:gdLst>
                  <a:gd name="connsiteX0" fmla="*/ 180751 w 1089265"/>
                  <a:gd name="connsiteY0" fmla="*/ 223566 h 723021"/>
                  <a:gd name="connsiteX1" fmla="*/ 180751 w 1089265"/>
                  <a:gd name="connsiteY1" fmla="*/ 223566 h 723021"/>
                  <a:gd name="connsiteX2" fmla="*/ 223561 w 1089265"/>
                  <a:gd name="connsiteY2" fmla="*/ 214052 h 723021"/>
                  <a:gd name="connsiteX3" fmla="*/ 237830 w 1089265"/>
                  <a:gd name="connsiteY3" fmla="*/ 209296 h 723021"/>
                  <a:gd name="connsiteX4" fmla="*/ 247344 w 1089265"/>
                  <a:gd name="connsiteY4" fmla="*/ 195026 h 723021"/>
                  <a:gd name="connsiteX5" fmla="*/ 266370 w 1089265"/>
                  <a:gd name="connsiteY5" fmla="*/ 166485 h 723021"/>
                  <a:gd name="connsiteX6" fmla="*/ 275883 w 1089265"/>
                  <a:gd name="connsiteY6" fmla="*/ 152215 h 723021"/>
                  <a:gd name="connsiteX7" fmla="*/ 290153 w 1089265"/>
                  <a:gd name="connsiteY7" fmla="*/ 147458 h 723021"/>
                  <a:gd name="connsiteX8" fmla="*/ 309180 w 1089265"/>
                  <a:gd name="connsiteY8" fmla="*/ 123675 h 723021"/>
                  <a:gd name="connsiteX9" fmla="*/ 318693 w 1089265"/>
                  <a:gd name="connsiteY9" fmla="*/ 104648 h 723021"/>
                  <a:gd name="connsiteX10" fmla="*/ 332963 w 1089265"/>
                  <a:gd name="connsiteY10" fmla="*/ 76108 h 723021"/>
                  <a:gd name="connsiteX11" fmla="*/ 337719 w 1089265"/>
                  <a:gd name="connsiteY11" fmla="*/ 61837 h 723021"/>
                  <a:gd name="connsiteX12" fmla="*/ 366259 w 1089265"/>
                  <a:gd name="connsiteY12" fmla="*/ 42811 h 723021"/>
                  <a:gd name="connsiteX13" fmla="*/ 375772 w 1089265"/>
                  <a:gd name="connsiteY13" fmla="*/ 33297 h 723021"/>
                  <a:gd name="connsiteX14" fmla="*/ 404312 w 1089265"/>
                  <a:gd name="connsiteY14" fmla="*/ 28540 h 723021"/>
                  <a:gd name="connsiteX15" fmla="*/ 418582 w 1089265"/>
                  <a:gd name="connsiteY15" fmla="*/ 23784 h 723021"/>
                  <a:gd name="connsiteX16" fmla="*/ 470905 w 1089265"/>
                  <a:gd name="connsiteY16" fmla="*/ 0 h 723021"/>
                  <a:gd name="connsiteX17" fmla="*/ 508958 w 1089265"/>
                  <a:gd name="connsiteY17" fmla="*/ 4757 h 723021"/>
                  <a:gd name="connsiteX18" fmla="*/ 608846 w 1089265"/>
                  <a:gd name="connsiteY18" fmla="*/ 19027 h 723021"/>
                  <a:gd name="connsiteX19" fmla="*/ 661169 w 1089265"/>
                  <a:gd name="connsiteY19" fmla="*/ 14270 h 723021"/>
                  <a:gd name="connsiteX20" fmla="*/ 837164 w 1089265"/>
                  <a:gd name="connsiteY20" fmla="*/ 23784 h 723021"/>
                  <a:gd name="connsiteX21" fmla="*/ 884730 w 1089265"/>
                  <a:gd name="connsiteY21" fmla="*/ 47567 h 723021"/>
                  <a:gd name="connsiteX22" fmla="*/ 922783 w 1089265"/>
                  <a:gd name="connsiteY22" fmla="*/ 61837 h 723021"/>
                  <a:gd name="connsiteX23" fmla="*/ 956079 w 1089265"/>
                  <a:gd name="connsiteY23" fmla="*/ 76108 h 723021"/>
                  <a:gd name="connsiteX24" fmla="*/ 970349 w 1089265"/>
                  <a:gd name="connsiteY24" fmla="*/ 85621 h 723021"/>
                  <a:gd name="connsiteX25" fmla="*/ 984619 w 1089265"/>
                  <a:gd name="connsiteY25" fmla="*/ 90378 h 723021"/>
                  <a:gd name="connsiteX26" fmla="*/ 1008402 w 1089265"/>
                  <a:gd name="connsiteY26" fmla="*/ 118918 h 723021"/>
                  <a:gd name="connsiteX27" fmla="*/ 1022672 w 1089265"/>
                  <a:gd name="connsiteY27" fmla="*/ 156972 h 723021"/>
                  <a:gd name="connsiteX28" fmla="*/ 1036942 w 1089265"/>
                  <a:gd name="connsiteY28" fmla="*/ 166485 h 723021"/>
                  <a:gd name="connsiteX29" fmla="*/ 1046455 w 1089265"/>
                  <a:gd name="connsiteY29" fmla="*/ 228323 h 723021"/>
                  <a:gd name="connsiteX30" fmla="*/ 1051212 w 1089265"/>
                  <a:gd name="connsiteY30" fmla="*/ 247349 h 723021"/>
                  <a:gd name="connsiteX31" fmla="*/ 1070238 w 1089265"/>
                  <a:gd name="connsiteY31" fmla="*/ 304430 h 723021"/>
                  <a:gd name="connsiteX32" fmla="*/ 1084508 w 1089265"/>
                  <a:gd name="connsiteY32" fmla="*/ 371024 h 723021"/>
                  <a:gd name="connsiteX33" fmla="*/ 1089265 w 1089265"/>
                  <a:gd name="connsiteY33" fmla="*/ 385294 h 723021"/>
                  <a:gd name="connsiteX34" fmla="*/ 1084508 w 1089265"/>
                  <a:gd name="connsiteY34" fmla="*/ 585077 h 723021"/>
                  <a:gd name="connsiteX35" fmla="*/ 1079751 w 1089265"/>
                  <a:gd name="connsiteY35" fmla="*/ 608860 h 723021"/>
                  <a:gd name="connsiteX36" fmla="*/ 1074995 w 1089265"/>
                  <a:gd name="connsiteY36" fmla="*/ 642157 h 723021"/>
                  <a:gd name="connsiteX37" fmla="*/ 1065482 w 1089265"/>
                  <a:gd name="connsiteY37" fmla="*/ 670697 h 723021"/>
                  <a:gd name="connsiteX38" fmla="*/ 1041699 w 1089265"/>
                  <a:gd name="connsiteY38" fmla="*/ 680211 h 723021"/>
                  <a:gd name="connsiteX39" fmla="*/ 984619 w 1089265"/>
                  <a:gd name="connsiteY39" fmla="*/ 694481 h 723021"/>
                  <a:gd name="connsiteX40" fmla="*/ 951323 w 1089265"/>
                  <a:gd name="connsiteY40" fmla="*/ 703994 h 723021"/>
                  <a:gd name="connsiteX41" fmla="*/ 889487 w 1089265"/>
                  <a:gd name="connsiteY41" fmla="*/ 708751 h 723021"/>
                  <a:gd name="connsiteX42" fmla="*/ 832407 w 1089265"/>
                  <a:gd name="connsiteY42" fmla="*/ 723021 h 723021"/>
                  <a:gd name="connsiteX43" fmla="*/ 680196 w 1089265"/>
                  <a:gd name="connsiteY43" fmla="*/ 708751 h 723021"/>
                  <a:gd name="connsiteX44" fmla="*/ 670682 w 1089265"/>
                  <a:gd name="connsiteY44" fmla="*/ 699238 h 723021"/>
                  <a:gd name="connsiteX45" fmla="*/ 585063 w 1089265"/>
                  <a:gd name="connsiteY45" fmla="*/ 684968 h 723021"/>
                  <a:gd name="connsiteX46" fmla="*/ 351989 w 1089265"/>
                  <a:gd name="connsiteY46" fmla="*/ 694481 h 723021"/>
                  <a:gd name="connsiteX47" fmla="*/ 190264 w 1089265"/>
                  <a:gd name="connsiteY47" fmla="*/ 689724 h 723021"/>
                  <a:gd name="connsiteX48" fmla="*/ 133185 w 1089265"/>
                  <a:gd name="connsiteY48" fmla="*/ 661184 h 723021"/>
                  <a:gd name="connsiteX49" fmla="*/ 118915 w 1089265"/>
                  <a:gd name="connsiteY49" fmla="*/ 642157 h 723021"/>
                  <a:gd name="connsiteX50" fmla="*/ 85619 w 1089265"/>
                  <a:gd name="connsiteY50" fmla="*/ 618374 h 723021"/>
                  <a:gd name="connsiteX51" fmla="*/ 76105 w 1089265"/>
                  <a:gd name="connsiteY51" fmla="*/ 608860 h 723021"/>
                  <a:gd name="connsiteX52" fmla="*/ 66592 w 1089265"/>
                  <a:gd name="connsiteY52" fmla="*/ 575563 h 723021"/>
                  <a:gd name="connsiteX53" fmla="*/ 47566 w 1089265"/>
                  <a:gd name="connsiteY53" fmla="*/ 561293 h 723021"/>
                  <a:gd name="connsiteX54" fmla="*/ 33296 w 1089265"/>
                  <a:gd name="connsiteY54" fmla="*/ 532753 h 723021"/>
                  <a:gd name="connsiteX55" fmla="*/ 19026 w 1089265"/>
                  <a:gd name="connsiteY55" fmla="*/ 523239 h 723021"/>
                  <a:gd name="connsiteX56" fmla="*/ 14269 w 1089265"/>
                  <a:gd name="connsiteY56" fmla="*/ 504212 h 723021"/>
                  <a:gd name="connsiteX57" fmla="*/ 9513 w 1089265"/>
                  <a:gd name="connsiteY57" fmla="*/ 475672 h 723021"/>
                  <a:gd name="connsiteX58" fmla="*/ 0 w 1089265"/>
                  <a:gd name="connsiteY58" fmla="*/ 461402 h 723021"/>
                  <a:gd name="connsiteX59" fmla="*/ 4756 w 1089265"/>
                  <a:gd name="connsiteY59" fmla="*/ 428105 h 723021"/>
                  <a:gd name="connsiteX60" fmla="*/ 14269 w 1089265"/>
                  <a:gd name="connsiteY60" fmla="*/ 399564 h 723021"/>
                  <a:gd name="connsiteX61" fmla="*/ 23783 w 1089265"/>
                  <a:gd name="connsiteY61" fmla="*/ 366267 h 723021"/>
                  <a:gd name="connsiteX62" fmla="*/ 33296 w 1089265"/>
                  <a:gd name="connsiteY62" fmla="*/ 309187 h 723021"/>
                  <a:gd name="connsiteX63" fmla="*/ 42809 w 1089265"/>
                  <a:gd name="connsiteY63" fmla="*/ 266376 h 723021"/>
                  <a:gd name="connsiteX64" fmla="*/ 52322 w 1089265"/>
                  <a:gd name="connsiteY64" fmla="*/ 237836 h 723021"/>
                  <a:gd name="connsiteX65" fmla="*/ 66592 w 1089265"/>
                  <a:gd name="connsiteY65" fmla="*/ 233079 h 723021"/>
                  <a:gd name="connsiteX66" fmla="*/ 85619 w 1089265"/>
                  <a:gd name="connsiteY66" fmla="*/ 228323 h 723021"/>
                  <a:gd name="connsiteX67" fmla="*/ 109402 w 1089265"/>
                  <a:gd name="connsiteY67" fmla="*/ 218809 h 723021"/>
                  <a:gd name="connsiteX68" fmla="*/ 152211 w 1089265"/>
                  <a:gd name="connsiteY68" fmla="*/ 228323 h 723021"/>
                  <a:gd name="connsiteX69" fmla="*/ 180751 w 1089265"/>
                  <a:gd name="connsiteY69" fmla="*/ 223566 h 723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089265" h="723021">
                    <a:moveTo>
                      <a:pt x="180751" y="223566"/>
                    </a:moveTo>
                    <a:lnTo>
                      <a:pt x="180751" y="223566"/>
                    </a:lnTo>
                    <a:cubicBezTo>
                      <a:pt x="195021" y="220395"/>
                      <a:pt x="209379" y="217597"/>
                      <a:pt x="223561" y="214052"/>
                    </a:cubicBezTo>
                    <a:cubicBezTo>
                      <a:pt x="228425" y="212836"/>
                      <a:pt x="233915" y="212428"/>
                      <a:pt x="237830" y="209296"/>
                    </a:cubicBezTo>
                    <a:cubicBezTo>
                      <a:pt x="242294" y="205725"/>
                      <a:pt x="244173" y="199783"/>
                      <a:pt x="247344" y="195026"/>
                    </a:cubicBezTo>
                    <a:cubicBezTo>
                      <a:pt x="255702" y="169947"/>
                      <a:pt x="246575" y="190239"/>
                      <a:pt x="266370" y="166485"/>
                    </a:cubicBezTo>
                    <a:cubicBezTo>
                      <a:pt x="270030" y="162093"/>
                      <a:pt x="271419" y="155786"/>
                      <a:pt x="275883" y="152215"/>
                    </a:cubicBezTo>
                    <a:cubicBezTo>
                      <a:pt x="279798" y="149083"/>
                      <a:pt x="285396" y="149044"/>
                      <a:pt x="290153" y="147458"/>
                    </a:cubicBezTo>
                    <a:cubicBezTo>
                      <a:pt x="301511" y="113385"/>
                      <a:pt x="285273" y="152364"/>
                      <a:pt x="309180" y="123675"/>
                    </a:cubicBezTo>
                    <a:cubicBezTo>
                      <a:pt x="313719" y="118228"/>
                      <a:pt x="315522" y="110990"/>
                      <a:pt x="318693" y="104648"/>
                    </a:cubicBezTo>
                    <a:cubicBezTo>
                      <a:pt x="330424" y="57715"/>
                      <a:pt x="314787" y="106402"/>
                      <a:pt x="332963" y="76108"/>
                    </a:cubicBezTo>
                    <a:cubicBezTo>
                      <a:pt x="335543" y="71808"/>
                      <a:pt x="335139" y="66137"/>
                      <a:pt x="337719" y="61837"/>
                    </a:cubicBezTo>
                    <a:cubicBezTo>
                      <a:pt x="343944" y="51462"/>
                      <a:pt x="356350" y="47766"/>
                      <a:pt x="366259" y="42811"/>
                    </a:cubicBezTo>
                    <a:cubicBezTo>
                      <a:pt x="369430" y="39640"/>
                      <a:pt x="371573" y="34872"/>
                      <a:pt x="375772" y="33297"/>
                    </a:cubicBezTo>
                    <a:cubicBezTo>
                      <a:pt x="384802" y="29910"/>
                      <a:pt x="394897" y="30632"/>
                      <a:pt x="404312" y="28540"/>
                    </a:cubicBezTo>
                    <a:cubicBezTo>
                      <a:pt x="409207" y="27452"/>
                      <a:pt x="413825" y="25369"/>
                      <a:pt x="418582" y="23784"/>
                    </a:cubicBezTo>
                    <a:cubicBezTo>
                      <a:pt x="453848" y="272"/>
                      <a:pt x="435910" y="6999"/>
                      <a:pt x="470905" y="0"/>
                    </a:cubicBezTo>
                    <a:cubicBezTo>
                      <a:pt x="483589" y="1586"/>
                      <a:pt x="496213" y="3777"/>
                      <a:pt x="508958" y="4757"/>
                    </a:cubicBezTo>
                    <a:cubicBezTo>
                      <a:pt x="603594" y="12037"/>
                      <a:pt x="570133" y="-6785"/>
                      <a:pt x="608846" y="19027"/>
                    </a:cubicBezTo>
                    <a:cubicBezTo>
                      <a:pt x="626287" y="17441"/>
                      <a:pt x="643656" y="14270"/>
                      <a:pt x="661169" y="14270"/>
                    </a:cubicBezTo>
                    <a:cubicBezTo>
                      <a:pt x="779163" y="14270"/>
                      <a:pt x="765213" y="13504"/>
                      <a:pt x="837164" y="23784"/>
                    </a:cubicBezTo>
                    <a:cubicBezTo>
                      <a:pt x="869643" y="48144"/>
                      <a:pt x="841799" y="30395"/>
                      <a:pt x="884730" y="47567"/>
                    </a:cubicBezTo>
                    <a:cubicBezTo>
                      <a:pt x="926187" y="64150"/>
                      <a:pt x="881590" y="51540"/>
                      <a:pt x="922783" y="61837"/>
                    </a:cubicBezTo>
                    <a:cubicBezTo>
                      <a:pt x="958605" y="85720"/>
                      <a:pt x="913082" y="57681"/>
                      <a:pt x="956079" y="76108"/>
                    </a:cubicBezTo>
                    <a:cubicBezTo>
                      <a:pt x="961333" y="78360"/>
                      <a:pt x="965236" y="83064"/>
                      <a:pt x="970349" y="85621"/>
                    </a:cubicBezTo>
                    <a:cubicBezTo>
                      <a:pt x="974834" y="87863"/>
                      <a:pt x="979862" y="88792"/>
                      <a:pt x="984619" y="90378"/>
                    </a:cubicBezTo>
                    <a:cubicBezTo>
                      <a:pt x="993191" y="98950"/>
                      <a:pt x="1003435" y="107328"/>
                      <a:pt x="1008402" y="118918"/>
                    </a:cubicBezTo>
                    <a:cubicBezTo>
                      <a:pt x="1016308" y="137365"/>
                      <a:pt x="1008686" y="140188"/>
                      <a:pt x="1022672" y="156972"/>
                    </a:cubicBezTo>
                    <a:cubicBezTo>
                      <a:pt x="1026332" y="161364"/>
                      <a:pt x="1032185" y="163314"/>
                      <a:pt x="1036942" y="166485"/>
                    </a:cubicBezTo>
                    <a:cubicBezTo>
                      <a:pt x="1047979" y="199593"/>
                      <a:pt x="1037258" y="163940"/>
                      <a:pt x="1046455" y="228323"/>
                    </a:cubicBezTo>
                    <a:cubicBezTo>
                      <a:pt x="1047379" y="234795"/>
                      <a:pt x="1049262" y="241109"/>
                      <a:pt x="1051212" y="247349"/>
                    </a:cubicBezTo>
                    <a:cubicBezTo>
                      <a:pt x="1057194" y="266492"/>
                      <a:pt x="1066305" y="284763"/>
                      <a:pt x="1070238" y="304430"/>
                    </a:cubicBezTo>
                    <a:cubicBezTo>
                      <a:pt x="1073880" y="322639"/>
                      <a:pt x="1078721" y="350772"/>
                      <a:pt x="1084508" y="371024"/>
                    </a:cubicBezTo>
                    <a:cubicBezTo>
                      <a:pt x="1085886" y="375845"/>
                      <a:pt x="1087679" y="380537"/>
                      <a:pt x="1089265" y="385294"/>
                    </a:cubicBezTo>
                    <a:cubicBezTo>
                      <a:pt x="1087679" y="451888"/>
                      <a:pt x="1087340" y="518524"/>
                      <a:pt x="1084508" y="585077"/>
                    </a:cubicBezTo>
                    <a:cubicBezTo>
                      <a:pt x="1084164" y="593154"/>
                      <a:pt x="1081080" y="600885"/>
                      <a:pt x="1079751" y="608860"/>
                    </a:cubicBezTo>
                    <a:cubicBezTo>
                      <a:pt x="1077908" y="619919"/>
                      <a:pt x="1077516" y="631232"/>
                      <a:pt x="1074995" y="642157"/>
                    </a:cubicBezTo>
                    <a:cubicBezTo>
                      <a:pt x="1072740" y="651928"/>
                      <a:pt x="1072085" y="663150"/>
                      <a:pt x="1065482" y="670697"/>
                    </a:cubicBezTo>
                    <a:cubicBezTo>
                      <a:pt x="1059860" y="677123"/>
                      <a:pt x="1049502" y="676743"/>
                      <a:pt x="1041699" y="680211"/>
                    </a:cubicBezTo>
                    <a:cubicBezTo>
                      <a:pt x="1005944" y="696102"/>
                      <a:pt x="1039252" y="687651"/>
                      <a:pt x="984619" y="694481"/>
                    </a:cubicBezTo>
                    <a:cubicBezTo>
                      <a:pt x="973520" y="697652"/>
                      <a:pt x="962738" y="702282"/>
                      <a:pt x="951323" y="703994"/>
                    </a:cubicBezTo>
                    <a:cubicBezTo>
                      <a:pt x="930879" y="707061"/>
                      <a:pt x="910046" y="706587"/>
                      <a:pt x="889487" y="708751"/>
                    </a:cubicBezTo>
                    <a:cubicBezTo>
                      <a:pt x="861404" y="711707"/>
                      <a:pt x="859337" y="714045"/>
                      <a:pt x="832407" y="723021"/>
                    </a:cubicBezTo>
                    <a:cubicBezTo>
                      <a:pt x="791376" y="720608"/>
                      <a:pt x="721629" y="718500"/>
                      <a:pt x="680196" y="708751"/>
                    </a:cubicBezTo>
                    <a:cubicBezTo>
                      <a:pt x="675831" y="707724"/>
                      <a:pt x="674937" y="700656"/>
                      <a:pt x="670682" y="699238"/>
                    </a:cubicBezTo>
                    <a:cubicBezTo>
                      <a:pt x="649038" y="692023"/>
                      <a:pt x="608757" y="687929"/>
                      <a:pt x="585063" y="684968"/>
                    </a:cubicBezTo>
                    <a:cubicBezTo>
                      <a:pt x="524750" y="687983"/>
                      <a:pt x="404622" y="694481"/>
                      <a:pt x="351989" y="694481"/>
                    </a:cubicBezTo>
                    <a:cubicBezTo>
                      <a:pt x="298057" y="694481"/>
                      <a:pt x="244172" y="691310"/>
                      <a:pt x="190264" y="689724"/>
                    </a:cubicBezTo>
                    <a:cubicBezTo>
                      <a:pt x="163817" y="680908"/>
                      <a:pt x="155315" y="680856"/>
                      <a:pt x="133185" y="661184"/>
                    </a:cubicBezTo>
                    <a:cubicBezTo>
                      <a:pt x="127260" y="655917"/>
                      <a:pt x="124521" y="647763"/>
                      <a:pt x="118915" y="642157"/>
                    </a:cubicBezTo>
                    <a:cubicBezTo>
                      <a:pt x="105521" y="628762"/>
                      <a:pt x="99126" y="629180"/>
                      <a:pt x="85619" y="618374"/>
                    </a:cubicBezTo>
                    <a:cubicBezTo>
                      <a:pt x="82117" y="615572"/>
                      <a:pt x="79276" y="612031"/>
                      <a:pt x="76105" y="608860"/>
                    </a:cubicBezTo>
                    <a:cubicBezTo>
                      <a:pt x="75851" y="607845"/>
                      <a:pt x="69031" y="578490"/>
                      <a:pt x="66592" y="575563"/>
                    </a:cubicBezTo>
                    <a:cubicBezTo>
                      <a:pt x="61517" y="569473"/>
                      <a:pt x="53172" y="566899"/>
                      <a:pt x="47566" y="561293"/>
                    </a:cubicBezTo>
                    <a:cubicBezTo>
                      <a:pt x="7470" y="521196"/>
                      <a:pt x="64245" y="571440"/>
                      <a:pt x="33296" y="532753"/>
                    </a:cubicBezTo>
                    <a:cubicBezTo>
                      <a:pt x="29725" y="528289"/>
                      <a:pt x="23783" y="526410"/>
                      <a:pt x="19026" y="523239"/>
                    </a:cubicBezTo>
                    <a:cubicBezTo>
                      <a:pt x="17440" y="516897"/>
                      <a:pt x="15551" y="510623"/>
                      <a:pt x="14269" y="504212"/>
                    </a:cubicBezTo>
                    <a:cubicBezTo>
                      <a:pt x="12378" y="494755"/>
                      <a:pt x="12563" y="484822"/>
                      <a:pt x="9513" y="475672"/>
                    </a:cubicBezTo>
                    <a:cubicBezTo>
                      <a:pt x="7705" y="470249"/>
                      <a:pt x="3171" y="466159"/>
                      <a:pt x="0" y="461402"/>
                    </a:cubicBezTo>
                    <a:cubicBezTo>
                      <a:pt x="1585" y="450303"/>
                      <a:pt x="2235" y="439030"/>
                      <a:pt x="4756" y="428105"/>
                    </a:cubicBezTo>
                    <a:cubicBezTo>
                      <a:pt x="7011" y="418334"/>
                      <a:pt x="11514" y="409206"/>
                      <a:pt x="14269" y="399564"/>
                    </a:cubicBezTo>
                    <a:cubicBezTo>
                      <a:pt x="17440" y="388465"/>
                      <a:pt x="20983" y="377466"/>
                      <a:pt x="23783" y="366267"/>
                    </a:cubicBezTo>
                    <a:cubicBezTo>
                      <a:pt x="30835" y="338059"/>
                      <a:pt x="27260" y="341378"/>
                      <a:pt x="33296" y="309187"/>
                    </a:cubicBezTo>
                    <a:cubicBezTo>
                      <a:pt x="35990" y="294819"/>
                      <a:pt x="39043" y="280501"/>
                      <a:pt x="42809" y="266376"/>
                    </a:cubicBezTo>
                    <a:cubicBezTo>
                      <a:pt x="45393" y="256687"/>
                      <a:pt x="42809" y="241007"/>
                      <a:pt x="52322" y="237836"/>
                    </a:cubicBezTo>
                    <a:cubicBezTo>
                      <a:pt x="57079" y="236250"/>
                      <a:pt x="61771" y="234456"/>
                      <a:pt x="66592" y="233079"/>
                    </a:cubicBezTo>
                    <a:cubicBezTo>
                      <a:pt x="72878" y="231283"/>
                      <a:pt x="79417" y="230390"/>
                      <a:pt x="85619" y="228323"/>
                    </a:cubicBezTo>
                    <a:cubicBezTo>
                      <a:pt x="93719" y="225623"/>
                      <a:pt x="101474" y="221980"/>
                      <a:pt x="109402" y="218809"/>
                    </a:cubicBezTo>
                    <a:cubicBezTo>
                      <a:pt x="125758" y="222080"/>
                      <a:pt x="136530" y="223843"/>
                      <a:pt x="152211" y="228323"/>
                    </a:cubicBezTo>
                    <a:cubicBezTo>
                      <a:pt x="157032" y="229700"/>
                      <a:pt x="175994" y="224359"/>
                      <a:pt x="180751" y="22356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81EE6FF-12D4-46D3-932F-32D1BEFACF3E}"/>
                  </a:ext>
                </a:extLst>
              </p:cNvPr>
              <p:cNvGrpSpPr/>
              <p:nvPr/>
            </p:nvGrpSpPr>
            <p:grpSpPr>
              <a:xfrm>
                <a:off x="6759145" y="3263107"/>
                <a:ext cx="776565" cy="357064"/>
                <a:chOff x="5170442" y="3967104"/>
                <a:chExt cx="776565" cy="438362"/>
              </a:xfrm>
            </p:grpSpPr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23E1EDAA-E226-4F7A-9FB0-72F6928BFB48}"/>
                    </a:ext>
                  </a:extLst>
                </p:cNvPr>
                <p:cNvSpPr txBox="1"/>
                <p:nvPr/>
              </p:nvSpPr>
              <p:spPr>
                <a:xfrm>
                  <a:off x="5170442" y="3967104"/>
                  <a:ext cx="776565" cy="43836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solidFill>
                        <a:srgbClr val="980000"/>
                      </a:solidFill>
                      <a:latin typeface="Apple Symbols"/>
                      <a:cs typeface="Apple Symbols"/>
                    </a:rPr>
                    <a:t>AWAKE</a:t>
                  </a: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B60E3DB4-70B5-40FF-8182-7B8FB2B96656}"/>
                    </a:ext>
                  </a:extLst>
                </p:cNvPr>
                <p:cNvSpPr/>
                <p:nvPr/>
              </p:nvSpPr>
              <p:spPr>
                <a:xfrm>
                  <a:off x="5222992" y="4037087"/>
                  <a:ext cx="648585" cy="214053"/>
                </a:xfrm>
                <a:prstGeom prst="rect">
                  <a:avLst/>
                </a:prstGeom>
                <a:solidFill>
                  <a:schemeClr val="bg1">
                    <a:alpha val="53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dirty="0"/>
                </a:p>
              </p:txBody>
            </p:sp>
          </p:grp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55C9884-4506-453C-908D-9F24EBDE2314}"/>
                </a:ext>
              </a:extLst>
            </p:cNvPr>
            <p:cNvSpPr/>
            <p:nvPr/>
          </p:nvSpPr>
          <p:spPr>
            <a:xfrm>
              <a:off x="2285629" y="475301"/>
              <a:ext cx="9144000" cy="6696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56816EA-5E2C-4D78-B806-11E01A55F3C6}"/>
              </a:ext>
            </a:extLst>
          </p:cNvPr>
          <p:cNvGrpSpPr/>
          <p:nvPr/>
        </p:nvGrpSpPr>
        <p:grpSpPr>
          <a:xfrm>
            <a:off x="941962" y="2254585"/>
            <a:ext cx="5989921" cy="3439633"/>
            <a:chOff x="2581059" y="1702370"/>
            <a:chExt cx="8620614" cy="4491816"/>
          </a:xfrm>
        </p:grpSpPr>
        <p:sp>
          <p:nvSpPr>
            <p:cNvPr id="18" name="TextBox 12">
              <a:extLst>
                <a:ext uri="{FF2B5EF4-FFF2-40B4-BE49-F238E27FC236}">
                  <a16:creationId xmlns:a16="http://schemas.microsoft.com/office/drawing/2014/main" id="{428AD4CC-22F3-4D72-BEED-C99769EC13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73864" y="1702370"/>
              <a:ext cx="1308100" cy="490962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LHC</a:t>
              </a:r>
            </a:p>
          </p:txBody>
        </p:sp>
        <p:sp>
          <p:nvSpPr>
            <p:cNvPr id="19" name="TextBox 13">
              <a:extLst>
                <a:ext uri="{FF2B5EF4-FFF2-40B4-BE49-F238E27FC236}">
                  <a16:creationId xmlns:a16="http://schemas.microsoft.com/office/drawing/2014/main" id="{382EA8A3-4423-4860-BFD3-BE38F5FAA9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54285" y="5401931"/>
              <a:ext cx="879474" cy="379380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</a:rPr>
                <a:t>CTF3</a:t>
              </a:r>
            </a:p>
          </p:txBody>
        </p:sp>
        <p:sp>
          <p:nvSpPr>
            <p:cNvPr id="20" name="TextBox 14">
              <a:extLst>
                <a:ext uri="{FF2B5EF4-FFF2-40B4-BE49-F238E27FC236}">
                  <a16:creationId xmlns:a16="http://schemas.microsoft.com/office/drawing/2014/main" id="{09B33411-ED55-4303-A2FE-B2C8E04934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23437" y="3412305"/>
              <a:ext cx="1072444" cy="379380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</a:rPr>
                <a:t>AWAKE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C731890-C011-49FD-8363-3C01D6391E88}"/>
                </a:ext>
              </a:extLst>
            </p:cNvPr>
            <p:cNvSpPr txBox="1"/>
            <p:nvPr/>
          </p:nvSpPr>
          <p:spPr>
            <a:xfrm>
              <a:off x="3631658" y="5554157"/>
              <a:ext cx="783614" cy="624861"/>
            </a:xfrm>
            <a:prstGeom prst="rect">
              <a:avLst/>
            </a:prstGeom>
            <a:solidFill>
              <a:schemeClr val="bg1">
                <a:lumMod val="85000"/>
                <a:alpha val="69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>
                <a:defRPr sz="1600" i="1"/>
              </a:lvl1pPr>
            </a:lstStyle>
            <a:p>
              <a:r>
                <a:rPr lang="en-US" sz="1050" dirty="0"/>
                <a:t>n-TOF</a:t>
              </a:r>
            </a:p>
          </p:txBody>
        </p:sp>
        <p:sp>
          <p:nvSpPr>
            <p:cNvPr id="22" name="TextBox 14">
              <a:extLst>
                <a:ext uri="{FF2B5EF4-FFF2-40B4-BE49-F238E27FC236}">
                  <a16:creationId xmlns:a16="http://schemas.microsoft.com/office/drawing/2014/main" id="{0EFCD81B-FEF0-4EB8-871A-A521CA423D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6594" y="5569325"/>
              <a:ext cx="955964" cy="624861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</a:rPr>
                <a:t>LINACs</a:t>
              </a:r>
            </a:p>
          </p:txBody>
        </p:sp>
        <p:sp>
          <p:nvSpPr>
            <p:cNvPr id="23" name="TextBox 14">
              <a:extLst>
                <a:ext uri="{FF2B5EF4-FFF2-40B4-BE49-F238E27FC236}">
                  <a16:creationId xmlns:a16="http://schemas.microsoft.com/office/drawing/2014/main" id="{8016122B-C5DE-4A09-958B-A1FE630836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09473" y="4544679"/>
              <a:ext cx="1092200" cy="624861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</a:rPr>
                <a:t>East Area</a:t>
              </a:r>
            </a:p>
          </p:txBody>
        </p:sp>
        <p:sp>
          <p:nvSpPr>
            <p:cNvPr id="24" name="TextBox 12">
              <a:extLst>
                <a:ext uri="{FF2B5EF4-FFF2-40B4-BE49-F238E27FC236}">
                  <a16:creationId xmlns:a16="http://schemas.microsoft.com/office/drawing/2014/main" id="{05F536D3-6EF3-4D3F-A3CD-4494626EEB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81059" y="4284185"/>
              <a:ext cx="1810568" cy="758760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LHC injectors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C9A8FDC-22EE-41D9-ABAB-6E24DD2C6EBE}"/>
                </a:ext>
              </a:extLst>
            </p:cNvPr>
            <p:cNvSpPr txBox="1"/>
            <p:nvPr/>
          </p:nvSpPr>
          <p:spPr>
            <a:xfrm>
              <a:off x="6008137" y="1984242"/>
              <a:ext cx="1535690" cy="401697"/>
            </a:xfrm>
            <a:prstGeom prst="rect">
              <a:avLst/>
            </a:prstGeom>
            <a:solidFill>
              <a:schemeClr val="bg1">
                <a:lumMod val="85000"/>
                <a:alpha val="69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>
                <a:defRPr i="1"/>
              </a:lvl1pPr>
            </a:lstStyle>
            <a:p>
              <a:r>
                <a:rPr lang="en-US" sz="1200" dirty="0"/>
                <a:t>North Area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CCDBA7F-86E3-4316-88E8-8310405408EF}"/>
                </a:ext>
              </a:extLst>
            </p:cNvPr>
            <p:cNvSpPr txBox="1"/>
            <p:nvPr/>
          </p:nvSpPr>
          <p:spPr>
            <a:xfrm>
              <a:off x="6781428" y="3175552"/>
              <a:ext cx="736600" cy="379380"/>
            </a:xfrm>
            <a:prstGeom prst="rect">
              <a:avLst/>
            </a:prstGeom>
            <a:solidFill>
              <a:schemeClr val="bg1">
                <a:lumMod val="85000"/>
                <a:alpha val="69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>
                <a:defRPr i="1"/>
              </a:lvl1pPr>
            </a:lstStyle>
            <a:p>
              <a:r>
                <a:rPr lang="en-US" sz="1050" dirty="0"/>
                <a:t>SPS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49C2F13-A974-4FDC-BB00-B40197EA0676}"/>
                </a:ext>
              </a:extLst>
            </p:cNvPr>
            <p:cNvSpPr txBox="1"/>
            <p:nvPr/>
          </p:nvSpPr>
          <p:spPr>
            <a:xfrm>
              <a:off x="7796138" y="5538390"/>
              <a:ext cx="482600" cy="624861"/>
            </a:xfrm>
            <a:prstGeom prst="rect">
              <a:avLst/>
            </a:prstGeom>
            <a:solidFill>
              <a:schemeClr val="bg1">
                <a:lumMod val="85000"/>
                <a:alpha val="69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>
                <a:defRPr sz="1600" i="1"/>
              </a:lvl1pPr>
            </a:lstStyle>
            <a:p>
              <a:r>
                <a:rPr lang="en-US" sz="1050" dirty="0"/>
                <a:t>PS</a:t>
              </a:r>
            </a:p>
          </p:txBody>
        </p:sp>
        <p:sp>
          <p:nvSpPr>
            <p:cNvPr id="28" name="TextBox 14">
              <a:extLst>
                <a:ext uri="{FF2B5EF4-FFF2-40B4-BE49-F238E27FC236}">
                  <a16:creationId xmlns:a16="http://schemas.microsoft.com/office/drawing/2014/main" id="{B6F375DC-1805-408B-9110-C18FA5EB26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84403" y="4041301"/>
              <a:ext cx="622026" cy="379380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</a:rPr>
                <a:t>AD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06CA3C0-7ADF-490F-BD1C-E7B6D3D5CF47}"/>
                </a:ext>
              </a:extLst>
            </p:cNvPr>
            <p:cNvSpPr txBox="1"/>
            <p:nvPr/>
          </p:nvSpPr>
          <p:spPr>
            <a:xfrm>
              <a:off x="4485974" y="4706993"/>
              <a:ext cx="600020" cy="624861"/>
            </a:xfrm>
            <a:prstGeom prst="rect">
              <a:avLst/>
            </a:prstGeom>
            <a:solidFill>
              <a:schemeClr val="bg1">
                <a:lumMod val="85000"/>
                <a:alpha val="69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>
                <a:defRPr sz="1600" i="1"/>
              </a:lvl1pPr>
            </a:lstStyle>
            <a:p>
              <a:r>
                <a:rPr lang="en-US" sz="1050" dirty="0"/>
                <a:t>TTs</a:t>
              </a:r>
            </a:p>
          </p:txBody>
        </p:sp>
        <p:sp>
          <p:nvSpPr>
            <p:cNvPr id="30" name="TextBox 12">
              <a:extLst>
                <a:ext uri="{FF2B5EF4-FFF2-40B4-BE49-F238E27FC236}">
                  <a16:creationId xmlns:a16="http://schemas.microsoft.com/office/drawing/2014/main" id="{BB9B8C63-3BD2-46D0-A0D9-A7E4350AEF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08272" y="4010815"/>
              <a:ext cx="1308100" cy="624861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</a:rPr>
                <a:t>HIE-ISOLDE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02F896B4-7E11-457F-AE14-D1657B206D0A}"/>
              </a:ext>
            </a:extLst>
          </p:cNvPr>
          <p:cNvSpPr txBox="1"/>
          <p:nvPr/>
        </p:nvSpPr>
        <p:spPr>
          <a:xfrm>
            <a:off x="381493" y="1446481"/>
            <a:ext cx="985696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/>
              <a:t>CROME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0ABA74C-8F7B-4A7D-9324-2EF79F31A5A5}"/>
              </a:ext>
            </a:extLst>
          </p:cNvPr>
          <p:cNvSpPr txBox="1"/>
          <p:nvPr/>
        </p:nvSpPr>
        <p:spPr>
          <a:xfrm>
            <a:off x="381493" y="1825561"/>
            <a:ext cx="985696" cy="338554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z="1600" dirty="0"/>
              <a:t>CROME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D0A353A-30C7-4B7A-BEA9-7BCCA026C66C}"/>
              </a:ext>
            </a:extLst>
          </p:cNvPr>
          <p:cNvGrpSpPr/>
          <p:nvPr/>
        </p:nvGrpSpPr>
        <p:grpSpPr>
          <a:xfrm>
            <a:off x="1391025" y="1506159"/>
            <a:ext cx="641572" cy="657955"/>
            <a:chOff x="1771765" y="1542992"/>
            <a:chExt cx="923342" cy="859222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6004E8B-83B6-4D80-BAE7-2537D61DEC4F}"/>
                </a:ext>
              </a:extLst>
            </p:cNvPr>
            <p:cNvSpPr/>
            <p:nvPr/>
          </p:nvSpPr>
          <p:spPr>
            <a:xfrm>
              <a:off x="1771765" y="1542992"/>
              <a:ext cx="920963" cy="4421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600" b="1" dirty="0"/>
                <a:t>1984</a:t>
              </a:r>
              <a:endParaRPr lang="en-US" sz="1600" b="1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50F35CD-6392-4640-B6F8-4D4DFF410DB4}"/>
                </a:ext>
              </a:extLst>
            </p:cNvPr>
            <p:cNvSpPr/>
            <p:nvPr/>
          </p:nvSpPr>
          <p:spPr>
            <a:xfrm>
              <a:off x="1774144" y="1960097"/>
              <a:ext cx="920963" cy="4421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600" b="1" dirty="0"/>
                <a:t>2004</a:t>
              </a:r>
              <a:endParaRPr lang="en-US" sz="1600" b="1" dirty="0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C2AA7A7E-7DB4-4B40-8851-0F44767A777F}"/>
              </a:ext>
            </a:extLst>
          </p:cNvPr>
          <p:cNvSpPr/>
          <p:nvPr/>
        </p:nvSpPr>
        <p:spPr>
          <a:xfrm>
            <a:off x="1314894" y="1460612"/>
            <a:ext cx="639919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GB" sz="1600" b="1" dirty="0"/>
              <a:t>2021</a:t>
            </a:r>
            <a:endParaRPr lang="en-US" sz="1600" b="1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9C270C5-5F89-47C1-B4E2-738A16C3311B}"/>
              </a:ext>
            </a:extLst>
          </p:cNvPr>
          <p:cNvSpPr/>
          <p:nvPr/>
        </p:nvSpPr>
        <p:spPr>
          <a:xfrm>
            <a:off x="1319133" y="1829851"/>
            <a:ext cx="639919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GB" sz="1600" b="1" dirty="0"/>
              <a:t>2028</a:t>
            </a:r>
            <a:endParaRPr lang="en-US" sz="1600" b="1" dirty="0"/>
          </a:p>
        </p:txBody>
      </p:sp>
      <p:pic>
        <p:nvPicPr>
          <p:cNvPr id="38" name="Image 9" descr="Une image contenant intérieur, mur, personne, appareil de cuisine&#10;&#10;Description générée automatiquement">
            <a:extLst>
              <a:ext uri="{FF2B5EF4-FFF2-40B4-BE49-F238E27FC236}">
                <a16:creationId xmlns:a16="http://schemas.microsoft.com/office/drawing/2014/main" id="{360131C2-751F-4A8B-B3CB-1650EDBEEB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0775" y="2168276"/>
            <a:ext cx="4212003" cy="2521447"/>
          </a:xfrm>
          <a:prstGeom prst="rect">
            <a:avLst/>
          </a:prstGeom>
        </p:spPr>
      </p:pic>
      <p:pic>
        <p:nvPicPr>
          <p:cNvPr id="39" name="Image 11" descr="Une image contenant texte, intérieur, bureau, ensemble&#10;&#10;Description générée automatiquement">
            <a:extLst>
              <a:ext uri="{FF2B5EF4-FFF2-40B4-BE49-F238E27FC236}">
                <a16:creationId xmlns:a16="http://schemas.microsoft.com/office/drawing/2014/main" id="{BAB5A9D4-14BD-43D5-AD8F-D822DDDAFC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1848" y="4744379"/>
            <a:ext cx="2210929" cy="1859637"/>
          </a:xfrm>
          <a:prstGeom prst="rect">
            <a:avLst/>
          </a:prstGeom>
        </p:spPr>
      </p:pic>
      <p:pic>
        <p:nvPicPr>
          <p:cNvPr id="40" name="Image 14" descr="Une image contenant intérieur&#10;&#10;Description générée automatiquement">
            <a:extLst>
              <a:ext uri="{FF2B5EF4-FFF2-40B4-BE49-F238E27FC236}">
                <a16:creationId xmlns:a16="http://schemas.microsoft.com/office/drawing/2014/main" id="{9D04A2AA-754B-4934-9ACF-91BB7C4112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0776" y="4744379"/>
            <a:ext cx="1953932" cy="1824675"/>
          </a:xfrm>
          <a:prstGeom prst="rect">
            <a:avLst/>
          </a:prstGeom>
        </p:spPr>
      </p:pic>
      <p:sp>
        <p:nvSpPr>
          <p:cNvPr id="41" name="ZoneTexte 30">
            <a:extLst>
              <a:ext uri="{FF2B5EF4-FFF2-40B4-BE49-F238E27FC236}">
                <a16:creationId xmlns:a16="http://schemas.microsoft.com/office/drawing/2014/main" id="{F870A214-7495-4FB3-947C-FDFB0F167ADA}"/>
              </a:ext>
            </a:extLst>
          </p:cNvPr>
          <p:cNvSpPr txBox="1"/>
          <p:nvPr/>
        </p:nvSpPr>
        <p:spPr>
          <a:xfrm>
            <a:off x="7880775" y="1787778"/>
            <a:ext cx="4212002" cy="338554"/>
          </a:xfrm>
          <a:prstGeom prst="rect">
            <a:avLst/>
          </a:prstGeom>
          <a:solidFill>
            <a:srgbClr val="1F497D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  <a:latin typeface="Helvetica LT Std" pitchFamily="34" charset="0"/>
                <a:cs typeface="Arial" charset="0"/>
              </a:rPr>
              <a:t>Self production capabilities  </a:t>
            </a:r>
          </a:p>
        </p:txBody>
      </p:sp>
      <p:sp>
        <p:nvSpPr>
          <p:cNvPr id="42" name="ZoneTexte 15">
            <a:extLst>
              <a:ext uri="{FF2B5EF4-FFF2-40B4-BE49-F238E27FC236}">
                <a16:creationId xmlns:a16="http://schemas.microsoft.com/office/drawing/2014/main" id="{B5AC323B-5C99-43FC-A791-97A348F30ADE}"/>
              </a:ext>
            </a:extLst>
          </p:cNvPr>
          <p:cNvSpPr txBox="1"/>
          <p:nvPr/>
        </p:nvSpPr>
        <p:spPr>
          <a:xfrm>
            <a:off x="7994071" y="2254585"/>
            <a:ext cx="1846212" cy="738664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Tests / validation inside climatic chambers</a:t>
            </a:r>
          </a:p>
        </p:txBody>
      </p:sp>
      <p:sp>
        <p:nvSpPr>
          <p:cNvPr id="43" name="ZoneTexte 52">
            <a:extLst>
              <a:ext uri="{FF2B5EF4-FFF2-40B4-BE49-F238E27FC236}">
                <a16:creationId xmlns:a16="http://schemas.microsoft.com/office/drawing/2014/main" id="{8B5EAAC2-91C6-4D8A-AC6A-B8009EED6679}"/>
              </a:ext>
            </a:extLst>
          </p:cNvPr>
          <p:cNvSpPr txBox="1"/>
          <p:nvPr/>
        </p:nvSpPr>
        <p:spPr>
          <a:xfrm>
            <a:off x="7988496" y="6070499"/>
            <a:ext cx="1846212" cy="307777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Assembly Workshop</a:t>
            </a:r>
          </a:p>
        </p:txBody>
      </p:sp>
      <p:cxnSp>
        <p:nvCxnSpPr>
          <p:cNvPr id="45" name="Straight Connector 56">
            <a:extLst>
              <a:ext uri="{FF2B5EF4-FFF2-40B4-BE49-F238E27FC236}">
                <a16:creationId xmlns:a16="http://schemas.microsoft.com/office/drawing/2014/main" id="{6AF8A021-6C10-443A-B4BE-79930322ADD4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DF505F3C-2434-4403-B80F-2B72928E8EC8}"/>
              </a:ext>
            </a:extLst>
          </p:cNvPr>
          <p:cNvSpPr/>
          <p:nvPr/>
        </p:nvSpPr>
        <p:spPr>
          <a:xfrm>
            <a:off x="0" y="457201"/>
            <a:ext cx="12192000" cy="45719"/>
          </a:xfrm>
          <a:prstGeom prst="rect">
            <a:avLst/>
          </a:prstGeom>
          <a:solidFill>
            <a:srgbClr val="0B387C"/>
          </a:solidFill>
          <a:ln>
            <a:solidFill>
              <a:srgbClr val="0B38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56">
            <a:extLst>
              <a:ext uri="{FF2B5EF4-FFF2-40B4-BE49-F238E27FC236}">
                <a16:creationId xmlns:a16="http://schemas.microsoft.com/office/drawing/2014/main" id="{2991A77C-2E5C-4AC9-A81A-56DFBA147889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9" name="Rectangle 48">
            <a:hlinkClick r:id="rId6"/>
            <a:extLst>
              <a:ext uri="{FF2B5EF4-FFF2-40B4-BE49-F238E27FC236}">
                <a16:creationId xmlns:a16="http://schemas.microsoft.com/office/drawing/2014/main" id="{E1416387-B9B0-4001-9082-FAEC57BB2BAF}"/>
              </a:ext>
            </a:extLst>
          </p:cNvPr>
          <p:cNvSpPr/>
          <p:nvPr/>
        </p:nvSpPr>
        <p:spPr>
          <a:xfrm>
            <a:off x="7880775" y="6575168"/>
            <a:ext cx="41408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For more info : https://</a:t>
            </a:r>
            <a:r>
              <a:rPr lang="en-US" sz="1400" dirty="0" err="1">
                <a:solidFill>
                  <a:schemeClr val="bg1"/>
                </a:solidFill>
              </a:rPr>
              <a:t>crome.web.cern.ch</a:t>
            </a:r>
            <a:r>
              <a:rPr lang="en-US" sz="1400" dirty="0">
                <a:solidFill>
                  <a:schemeClr val="bg1"/>
                </a:solidFill>
              </a:rPr>
              <a:t>/node/35</a:t>
            </a:r>
          </a:p>
        </p:txBody>
      </p:sp>
      <p:cxnSp>
        <p:nvCxnSpPr>
          <p:cNvPr id="51" name="Straight Connector 56">
            <a:extLst>
              <a:ext uri="{FF2B5EF4-FFF2-40B4-BE49-F238E27FC236}">
                <a16:creationId xmlns:a16="http://schemas.microsoft.com/office/drawing/2014/main" id="{A49D94BF-61E1-41B1-A0A6-E30DAF167CC5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3" name="Straight Connector 56">
            <a:extLst>
              <a:ext uri="{FF2B5EF4-FFF2-40B4-BE49-F238E27FC236}">
                <a16:creationId xmlns:a16="http://schemas.microsoft.com/office/drawing/2014/main" id="{C909863E-DD82-467E-AE4F-D4FACD486FCD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5" name="Straight Connector 56">
            <a:extLst>
              <a:ext uri="{FF2B5EF4-FFF2-40B4-BE49-F238E27FC236}">
                <a16:creationId xmlns:a16="http://schemas.microsoft.com/office/drawing/2014/main" id="{5520F156-5BA3-4F47-8D23-30B33C115701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B87A94C0-0C5D-4226-AA3A-952B92E9D95A}"/>
              </a:ext>
            </a:extLst>
          </p:cNvPr>
          <p:cNvSpPr/>
          <p:nvPr/>
        </p:nvSpPr>
        <p:spPr>
          <a:xfrm>
            <a:off x="0" y="457201"/>
            <a:ext cx="12192000" cy="45719"/>
          </a:xfrm>
          <a:prstGeom prst="rect">
            <a:avLst/>
          </a:prstGeom>
          <a:solidFill>
            <a:srgbClr val="0B387C"/>
          </a:solidFill>
          <a:ln>
            <a:solidFill>
              <a:srgbClr val="0B38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6">
            <a:extLst>
              <a:ext uri="{FF2B5EF4-FFF2-40B4-BE49-F238E27FC236}">
                <a16:creationId xmlns:a16="http://schemas.microsoft.com/office/drawing/2014/main" id="{A29171A3-CB9A-4B58-A079-F3042385EEDD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0" name="AutoShape 3">
            <a:extLst>
              <a:ext uri="{FF2B5EF4-FFF2-40B4-BE49-F238E27FC236}">
                <a16:creationId xmlns:a16="http://schemas.microsoft.com/office/drawing/2014/main" id="{B4D4AD4E-2043-4467-B5B4-923BCDC41B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1086" y="59532"/>
            <a:ext cx="1653984" cy="443387"/>
          </a:xfrm>
          <a:prstGeom prst="roundRect">
            <a:avLst>
              <a:gd name="adj" fmla="val 20344"/>
            </a:avLst>
          </a:prstGeom>
          <a:solidFill>
            <a:srgbClr val="0B387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CROME System </a:t>
            </a:r>
          </a:p>
        </p:txBody>
      </p:sp>
      <p:sp>
        <p:nvSpPr>
          <p:cNvPr id="61" name="AutoShape 3">
            <a:extLst>
              <a:ext uri="{FF2B5EF4-FFF2-40B4-BE49-F238E27FC236}">
                <a16:creationId xmlns:a16="http://schemas.microsoft.com/office/drawing/2014/main" id="{58158566-2840-4118-A474-A6806A5A66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8348" y="59532"/>
            <a:ext cx="6159920" cy="329527"/>
          </a:xfrm>
          <a:prstGeom prst="roundRect">
            <a:avLst>
              <a:gd name="adj" fmla="val 20344"/>
            </a:avLst>
          </a:prstGeom>
          <a:solidFill>
            <a:srgbClr val="1E5AA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1219170"/>
            <a:r>
              <a:rPr lang="en-GB" dirty="0">
                <a:solidFill>
                  <a:prstClr val="white"/>
                </a:solidFill>
                <a:latin typeface="Calibri" panose="020F0502020204030204"/>
              </a:rPr>
              <a:t>Data Analysis using SWAN (NXCALS data)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2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54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313245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A18A7-D86A-431F-97C1-7E12AC3924F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7D4CC59-692D-411F-9DFD-7693C0575203}"/>
              </a:ext>
            </a:extLst>
          </p:cNvPr>
          <p:cNvGrpSpPr/>
          <p:nvPr/>
        </p:nvGrpSpPr>
        <p:grpSpPr>
          <a:xfrm>
            <a:off x="4356486" y="1471854"/>
            <a:ext cx="7731341" cy="4412972"/>
            <a:chOff x="1773422" y="510362"/>
            <a:chExt cx="10418578" cy="6100468"/>
          </a:xfrm>
        </p:grpSpPr>
        <p:sp>
          <p:nvSpPr>
            <p:cNvPr id="8" name="Espace réservé du numéro de diapositive 6">
              <a:extLst>
                <a:ext uri="{FF2B5EF4-FFF2-40B4-BE49-F238E27FC236}">
                  <a16:creationId xmlns:a16="http://schemas.microsoft.com/office/drawing/2014/main" id="{D85EA2F0-4289-481E-850C-4DAD8CC7493A}"/>
                </a:ext>
              </a:extLst>
            </p:cNvPr>
            <p:cNvSpPr txBox="1">
              <a:spLocks/>
            </p:cNvSpPr>
            <p:nvPr/>
          </p:nvSpPr>
          <p:spPr>
            <a:xfrm>
              <a:off x="11424361" y="6278898"/>
              <a:ext cx="482600" cy="331932"/>
            </a:xfrm>
            <a:prstGeom prst="rect">
              <a:avLst/>
            </a:prstGeom>
          </p:spPr>
          <p:txBody>
            <a:bodyPr vert="horz" lIns="91440" tIns="45720" rIns="0" bIns="45720" rtlCol="0" anchor="ctr"/>
            <a:lstStyle>
              <a:defPPr>
                <a:defRPr lang="en-US"/>
              </a:defPPr>
              <a:lvl1pPr marL="0" algn="r" defTabSz="914400" rtl="0" eaLnBrk="1" latinLnBrk="0" hangingPunct="1">
                <a:defRPr sz="10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BCD55979-00CC-4874-A80E-0959E76EB92F}" type="slidenum">
                <a:rPr lang="en-GB" sz="800" smtClean="0"/>
                <a:pPr/>
                <a:t>42</a:t>
              </a:fld>
              <a:endParaRPr lang="en-GB" sz="800"/>
            </a:p>
          </p:txBody>
        </p: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485B5E6A-4D1D-4A31-A1B3-C6CBAB1175A1}"/>
                </a:ext>
              </a:extLst>
            </p:cNvPr>
            <p:cNvGrpSpPr/>
            <p:nvPr/>
          </p:nvGrpSpPr>
          <p:grpSpPr>
            <a:xfrm>
              <a:off x="2667099" y="796076"/>
              <a:ext cx="9080251" cy="5791780"/>
              <a:chOff x="3089304" y="644190"/>
              <a:chExt cx="8436202" cy="5261541"/>
            </a:xfrm>
          </p:grpSpPr>
          <p:pic>
            <p:nvPicPr>
              <p:cNvPr id="18" name="Picture 7">
                <a:extLst>
                  <a:ext uri="{FF2B5EF4-FFF2-40B4-BE49-F238E27FC236}">
                    <a16:creationId xmlns:a16="http://schemas.microsoft.com/office/drawing/2014/main" id="{9B0B9B7F-724E-4574-99C2-42775AF7C3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89304" y="834035"/>
                <a:ext cx="6994397" cy="4487078"/>
              </a:xfrm>
              <a:prstGeom prst="rect">
                <a:avLst/>
              </a:prstGeom>
            </p:spPr>
          </p:pic>
          <p:grpSp>
            <p:nvGrpSpPr>
              <p:cNvPr id="19" name="Group 8">
                <a:extLst>
                  <a:ext uri="{FF2B5EF4-FFF2-40B4-BE49-F238E27FC236}">
                    <a16:creationId xmlns:a16="http://schemas.microsoft.com/office/drawing/2014/main" id="{0D0843F8-2E64-463C-AB00-533D8ED494A2}"/>
                  </a:ext>
                </a:extLst>
              </p:cNvPr>
              <p:cNvGrpSpPr/>
              <p:nvPr/>
            </p:nvGrpSpPr>
            <p:grpSpPr>
              <a:xfrm>
                <a:off x="3779564" y="3322796"/>
                <a:ext cx="225183" cy="658185"/>
                <a:chOff x="2628900" y="3663950"/>
                <a:chExt cx="228600" cy="787400"/>
              </a:xfrm>
            </p:grpSpPr>
            <p:cxnSp>
              <p:nvCxnSpPr>
                <p:cNvPr id="48" name="Straight Arrow Connector 36">
                  <a:extLst>
                    <a:ext uri="{FF2B5EF4-FFF2-40B4-BE49-F238E27FC236}">
                      <a16:creationId xmlns:a16="http://schemas.microsoft.com/office/drawing/2014/main" id="{EFDB822B-9014-41A7-A491-479BD068D2CE}"/>
                    </a:ext>
                  </a:extLst>
                </p:cNvPr>
                <p:cNvCxnSpPr/>
                <p:nvPr/>
              </p:nvCxnSpPr>
              <p:spPr>
                <a:xfrm flipV="1">
                  <a:off x="2705100" y="3714750"/>
                  <a:ext cx="0" cy="64135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37">
                  <a:extLst>
                    <a:ext uri="{FF2B5EF4-FFF2-40B4-BE49-F238E27FC236}">
                      <a16:creationId xmlns:a16="http://schemas.microsoft.com/office/drawing/2014/main" id="{008F477C-D876-4FCF-801D-6CAF2757F57C}"/>
                    </a:ext>
                  </a:extLst>
                </p:cNvPr>
                <p:cNvCxnSpPr/>
                <p:nvPr/>
              </p:nvCxnSpPr>
              <p:spPr>
                <a:xfrm flipV="1">
                  <a:off x="2781300" y="3759200"/>
                  <a:ext cx="0" cy="641350"/>
                </a:xfrm>
                <a:prstGeom prst="straightConnector1">
                  <a:avLst/>
                </a:prstGeom>
                <a:ln>
                  <a:prstDash val="lg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Arrow Connector 38">
                  <a:extLst>
                    <a:ext uri="{FF2B5EF4-FFF2-40B4-BE49-F238E27FC236}">
                      <a16:creationId xmlns:a16="http://schemas.microsoft.com/office/drawing/2014/main" id="{8498EAA3-EDFA-4831-AFAD-6412886B06BE}"/>
                    </a:ext>
                  </a:extLst>
                </p:cNvPr>
                <p:cNvCxnSpPr/>
                <p:nvPr/>
              </p:nvCxnSpPr>
              <p:spPr>
                <a:xfrm flipV="1">
                  <a:off x="2857500" y="3810000"/>
                  <a:ext cx="0" cy="64135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Arrow Connector 39">
                  <a:extLst>
                    <a:ext uri="{FF2B5EF4-FFF2-40B4-BE49-F238E27FC236}">
                      <a16:creationId xmlns:a16="http://schemas.microsoft.com/office/drawing/2014/main" id="{50FB533B-B1E0-487E-8BD7-1E0E8D0BB874}"/>
                    </a:ext>
                  </a:extLst>
                </p:cNvPr>
                <p:cNvCxnSpPr/>
                <p:nvPr/>
              </p:nvCxnSpPr>
              <p:spPr>
                <a:xfrm flipV="1">
                  <a:off x="2628900" y="3663950"/>
                  <a:ext cx="0" cy="64135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9">
                <a:extLst>
                  <a:ext uri="{FF2B5EF4-FFF2-40B4-BE49-F238E27FC236}">
                    <a16:creationId xmlns:a16="http://schemas.microsoft.com/office/drawing/2014/main" id="{D1AB49C3-0A69-48A4-B1D8-BD2F67961B66}"/>
                  </a:ext>
                </a:extLst>
              </p:cNvPr>
              <p:cNvGrpSpPr/>
              <p:nvPr/>
            </p:nvGrpSpPr>
            <p:grpSpPr>
              <a:xfrm>
                <a:off x="5936020" y="3689750"/>
                <a:ext cx="225183" cy="926237"/>
                <a:chOff x="2628900" y="3663950"/>
                <a:chExt cx="228600" cy="787400"/>
              </a:xfrm>
            </p:grpSpPr>
            <p:cxnSp>
              <p:nvCxnSpPr>
                <p:cNvPr id="44" name="Straight Arrow Connector 32">
                  <a:extLst>
                    <a:ext uri="{FF2B5EF4-FFF2-40B4-BE49-F238E27FC236}">
                      <a16:creationId xmlns:a16="http://schemas.microsoft.com/office/drawing/2014/main" id="{1170B4DD-DBA4-49A8-8A19-07A55920AA0B}"/>
                    </a:ext>
                  </a:extLst>
                </p:cNvPr>
                <p:cNvCxnSpPr/>
                <p:nvPr/>
              </p:nvCxnSpPr>
              <p:spPr>
                <a:xfrm flipV="1">
                  <a:off x="2705100" y="3714750"/>
                  <a:ext cx="0" cy="64135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Arrow Connector 33">
                  <a:extLst>
                    <a:ext uri="{FF2B5EF4-FFF2-40B4-BE49-F238E27FC236}">
                      <a16:creationId xmlns:a16="http://schemas.microsoft.com/office/drawing/2014/main" id="{FBB3A37D-DD82-4A84-9753-E5EBC8A34936}"/>
                    </a:ext>
                  </a:extLst>
                </p:cNvPr>
                <p:cNvCxnSpPr/>
                <p:nvPr/>
              </p:nvCxnSpPr>
              <p:spPr>
                <a:xfrm flipV="1">
                  <a:off x="2781300" y="3759200"/>
                  <a:ext cx="0" cy="641350"/>
                </a:xfrm>
                <a:prstGeom prst="straightConnector1">
                  <a:avLst/>
                </a:prstGeom>
                <a:ln>
                  <a:prstDash val="lg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34">
                  <a:extLst>
                    <a:ext uri="{FF2B5EF4-FFF2-40B4-BE49-F238E27FC236}">
                      <a16:creationId xmlns:a16="http://schemas.microsoft.com/office/drawing/2014/main" id="{0616FC26-8525-4AE6-8A1F-B5949503C643}"/>
                    </a:ext>
                  </a:extLst>
                </p:cNvPr>
                <p:cNvCxnSpPr/>
                <p:nvPr/>
              </p:nvCxnSpPr>
              <p:spPr>
                <a:xfrm flipV="1">
                  <a:off x="2857500" y="3810000"/>
                  <a:ext cx="0" cy="64135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35">
                  <a:extLst>
                    <a:ext uri="{FF2B5EF4-FFF2-40B4-BE49-F238E27FC236}">
                      <a16:creationId xmlns:a16="http://schemas.microsoft.com/office/drawing/2014/main" id="{AA616F68-7BD9-4F29-9D54-583FE1BA7BDD}"/>
                    </a:ext>
                  </a:extLst>
                </p:cNvPr>
                <p:cNvCxnSpPr/>
                <p:nvPr/>
              </p:nvCxnSpPr>
              <p:spPr>
                <a:xfrm flipV="1">
                  <a:off x="2628900" y="3663950"/>
                  <a:ext cx="0" cy="64135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" name="TextBox 10">
                <a:extLst>
                  <a:ext uri="{FF2B5EF4-FFF2-40B4-BE49-F238E27FC236}">
                    <a16:creationId xmlns:a16="http://schemas.microsoft.com/office/drawing/2014/main" id="{43A58A80-53C3-4E16-B720-9223E35864E8}"/>
                  </a:ext>
                </a:extLst>
              </p:cNvPr>
              <p:cNvSpPr txBox="1"/>
              <p:nvPr/>
            </p:nvSpPr>
            <p:spPr>
              <a:xfrm>
                <a:off x="5801983" y="4010949"/>
                <a:ext cx="643378" cy="2319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CH" sz="600" b="1" dirty="0">
                    <a:solidFill>
                      <a:srgbClr val="0070C0"/>
                    </a:solidFill>
                  </a:rPr>
                  <a:t>12 Ethernet connections</a:t>
                </a:r>
                <a:endParaRPr lang="en-GB" sz="6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2" name="TextBox 11">
                <a:extLst>
                  <a:ext uri="{FF2B5EF4-FFF2-40B4-BE49-F238E27FC236}">
                    <a16:creationId xmlns:a16="http://schemas.microsoft.com/office/drawing/2014/main" id="{6B28351E-2C52-4E55-A5D9-6AFBD6BAFEB9}"/>
                  </a:ext>
                </a:extLst>
              </p:cNvPr>
              <p:cNvSpPr txBox="1"/>
              <p:nvPr/>
            </p:nvSpPr>
            <p:spPr>
              <a:xfrm>
                <a:off x="3664807" y="3543692"/>
                <a:ext cx="565237" cy="19325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CH" sz="500" b="1" dirty="0">
                    <a:solidFill>
                      <a:srgbClr val="0070C0"/>
                    </a:solidFill>
                  </a:rPr>
                  <a:t>6 Ethernet connections</a:t>
                </a:r>
                <a:endParaRPr lang="en-GB" sz="5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3" name="TextBox 12">
                <a:extLst>
                  <a:ext uri="{FF2B5EF4-FFF2-40B4-BE49-F238E27FC236}">
                    <a16:creationId xmlns:a16="http://schemas.microsoft.com/office/drawing/2014/main" id="{1280D3C7-2EAB-4256-BCB0-9844A0B3B998}"/>
                  </a:ext>
                </a:extLst>
              </p:cNvPr>
              <p:cNvSpPr txBox="1"/>
              <p:nvPr/>
            </p:nvSpPr>
            <p:spPr>
              <a:xfrm>
                <a:off x="8336168" y="3568580"/>
                <a:ext cx="643378" cy="1159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CH" sz="600" dirty="0"/>
                  <a:t>IT Socket</a:t>
                </a:r>
                <a:endParaRPr lang="en-GB" sz="600" dirty="0"/>
              </a:p>
            </p:txBody>
          </p:sp>
          <p:sp>
            <p:nvSpPr>
              <p:cNvPr id="24" name="TextBox 13">
                <a:extLst>
                  <a:ext uri="{FF2B5EF4-FFF2-40B4-BE49-F238E27FC236}">
                    <a16:creationId xmlns:a16="http://schemas.microsoft.com/office/drawing/2014/main" id="{E8970C58-1A4A-4F1D-97A3-BF3D9358585F}"/>
                  </a:ext>
                </a:extLst>
              </p:cNvPr>
              <p:cNvSpPr txBox="1"/>
              <p:nvPr/>
            </p:nvSpPr>
            <p:spPr>
              <a:xfrm>
                <a:off x="8590844" y="2907051"/>
                <a:ext cx="643378" cy="1159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CH" sz="600" dirty="0"/>
                  <a:t>IT Socket</a:t>
                </a:r>
                <a:endParaRPr lang="en-GB" sz="600" dirty="0"/>
              </a:p>
            </p:txBody>
          </p:sp>
          <p:sp>
            <p:nvSpPr>
              <p:cNvPr id="25" name="TextBox 14">
                <a:extLst>
                  <a:ext uri="{FF2B5EF4-FFF2-40B4-BE49-F238E27FC236}">
                    <a16:creationId xmlns:a16="http://schemas.microsoft.com/office/drawing/2014/main" id="{94CD6AF7-0360-4132-BAA1-7EDD6EBF9471}"/>
                  </a:ext>
                </a:extLst>
              </p:cNvPr>
              <p:cNvSpPr txBox="1"/>
              <p:nvPr/>
            </p:nvSpPr>
            <p:spPr>
              <a:xfrm>
                <a:off x="9980373" y="2907051"/>
                <a:ext cx="643378" cy="1159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CH" sz="600" dirty="0"/>
                  <a:t>IT Socket</a:t>
                </a:r>
                <a:endParaRPr lang="en-GB" sz="600" dirty="0"/>
              </a:p>
            </p:txBody>
          </p:sp>
          <p:sp>
            <p:nvSpPr>
              <p:cNvPr id="26" name="TextBox 15">
                <a:extLst>
                  <a:ext uri="{FF2B5EF4-FFF2-40B4-BE49-F238E27FC236}">
                    <a16:creationId xmlns:a16="http://schemas.microsoft.com/office/drawing/2014/main" id="{C21E40E5-EA85-47A7-83DE-CA8C3B9296D0}"/>
                  </a:ext>
                </a:extLst>
              </p:cNvPr>
              <p:cNvSpPr txBox="1"/>
              <p:nvPr/>
            </p:nvSpPr>
            <p:spPr>
              <a:xfrm>
                <a:off x="9430374" y="5057539"/>
                <a:ext cx="1516547" cy="1159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CH" sz="600" dirty="0"/>
                  <a:t>CROME Radiation Monitor</a:t>
                </a:r>
                <a:endParaRPr lang="en-GB" sz="600" dirty="0"/>
              </a:p>
            </p:txBody>
          </p:sp>
          <p:sp>
            <p:nvSpPr>
              <p:cNvPr id="27" name="TextBox 16">
                <a:extLst>
                  <a:ext uri="{FF2B5EF4-FFF2-40B4-BE49-F238E27FC236}">
                    <a16:creationId xmlns:a16="http://schemas.microsoft.com/office/drawing/2014/main" id="{D80FBE3D-00FC-4DAE-B31F-FAF19B1511A6}"/>
                  </a:ext>
                </a:extLst>
              </p:cNvPr>
              <p:cNvSpPr txBox="1"/>
              <p:nvPr/>
            </p:nvSpPr>
            <p:spPr>
              <a:xfrm>
                <a:off x="7786169" y="5289082"/>
                <a:ext cx="1349205" cy="1159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CH" sz="600" dirty="0"/>
                  <a:t>CROME Radiation Monitor</a:t>
                </a:r>
                <a:endParaRPr lang="en-GB" sz="600" dirty="0"/>
              </a:p>
            </p:txBody>
          </p:sp>
          <p:sp>
            <p:nvSpPr>
              <p:cNvPr id="28" name="TextBox 17">
                <a:extLst>
                  <a:ext uri="{FF2B5EF4-FFF2-40B4-BE49-F238E27FC236}">
                    <a16:creationId xmlns:a16="http://schemas.microsoft.com/office/drawing/2014/main" id="{E0B5EDDD-8AED-43D5-87C0-DAE503C8C9F2}"/>
                  </a:ext>
                </a:extLst>
              </p:cNvPr>
              <p:cNvSpPr txBox="1"/>
              <p:nvPr/>
            </p:nvSpPr>
            <p:spPr>
              <a:xfrm>
                <a:off x="8154235" y="4980526"/>
                <a:ext cx="829467" cy="1159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dirty="0">
                    <a:solidFill>
                      <a:srgbClr val="0070C0"/>
                    </a:solidFill>
                  </a:rPr>
                  <a:t>1 Eth connection</a:t>
                </a:r>
              </a:p>
            </p:txBody>
          </p:sp>
          <p:sp>
            <p:nvSpPr>
              <p:cNvPr id="29" name="TextBox 18">
                <a:extLst>
                  <a:ext uri="{FF2B5EF4-FFF2-40B4-BE49-F238E27FC236}">
                    <a16:creationId xmlns:a16="http://schemas.microsoft.com/office/drawing/2014/main" id="{242C7ABA-DC42-4019-BC00-6DD26A8B4100}"/>
                  </a:ext>
                </a:extLst>
              </p:cNvPr>
              <p:cNvSpPr txBox="1"/>
              <p:nvPr/>
            </p:nvSpPr>
            <p:spPr>
              <a:xfrm>
                <a:off x="9916328" y="4738598"/>
                <a:ext cx="829467" cy="1159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dirty="0">
                    <a:solidFill>
                      <a:srgbClr val="0070C0"/>
                    </a:solidFill>
                  </a:rPr>
                  <a:t>1 Eth connection</a:t>
                </a:r>
              </a:p>
            </p:txBody>
          </p:sp>
          <p:sp>
            <p:nvSpPr>
              <p:cNvPr id="30" name="TextBox 19">
                <a:extLst>
                  <a:ext uri="{FF2B5EF4-FFF2-40B4-BE49-F238E27FC236}">
                    <a16:creationId xmlns:a16="http://schemas.microsoft.com/office/drawing/2014/main" id="{36B206DA-6F52-4013-A543-01F558FF5648}"/>
                  </a:ext>
                </a:extLst>
              </p:cNvPr>
              <p:cNvSpPr txBox="1"/>
              <p:nvPr/>
            </p:nvSpPr>
            <p:spPr>
              <a:xfrm>
                <a:off x="7875874" y="3861551"/>
                <a:ext cx="829467" cy="11595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dirty="0">
                    <a:solidFill>
                      <a:srgbClr val="0070C0"/>
                    </a:solidFill>
                  </a:rPr>
                  <a:t>1 Eth connection</a:t>
                </a:r>
              </a:p>
            </p:txBody>
          </p:sp>
          <p:sp>
            <p:nvSpPr>
              <p:cNvPr id="31" name="TextBox 20">
                <a:extLst>
                  <a:ext uri="{FF2B5EF4-FFF2-40B4-BE49-F238E27FC236}">
                    <a16:creationId xmlns:a16="http://schemas.microsoft.com/office/drawing/2014/main" id="{CEF61708-0EDA-445C-B855-B15F9BFA3CD1}"/>
                  </a:ext>
                </a:extLst>
              </p:cNvPr>
              <p:cNvSpPr txBox="1"/>
              <p:nvPr/>
            </p:nvSpPr>
            <p:spPr>
              <a:xfrm>
                <a:off x="6086142" y="3075811"/>
                <a:ext cx="643378" cy="1159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CH" sz="600" dirty="0"/>
                  <a:t>IT Socket</a:t>
                </a:r>
                <a:endParaRPr lang="en-GB" sz="600" dirty="0"/>
              </a:p>
            </p:txBody>
          </p:sp>
          <p:sp>
            <p:nvSpPr>
              <p:cNvPr id="32" name="TextBox 21">
                <a:extLst>
                  <a:ext uri="{FF2B5EF4-FFF2-40B4-BE49-F238E27FC236}">
                    <a16:creationId xmlns:a16="http://schemas.microsoft.com/office/drawing/2014/main" id="{9376DCE4-ACA7-42CA-AAF8-8FCC0812D78C}"/>
                  </a:ext>
                </a:extLst>
              </p:cNvPr>
              <p:cNvSpPr txBox="1"/>
              <p:nvPr/>
            </p:nvSpPr>
            <p:spPr>
              <a:xfrm>
                <a:off x="3955351" y="2737357"/>
                <a:ext cx="643378" cy="1159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CH" sz="600" dirty="0"/>
                  <a:t>IT Socket</a:t>
                </a:r>
                <a:endParaRPr lang="en-GB" sz="600" dirty="0"/>
              </a:p>
            </p:txBody>
          </p:sp>
          <p:sp>
            <p:nvSpPr>
              <p:cNvPr id="33" name="TextBox 22">
                <a:extLst>
                  <a:ext uri="{FF2B5EF4-FFF2-40B4-BE49-F238E27FC236}">
                    <a16:creationId xmlns:a16="http://schemas.microsoft.com/office/drawing/2014/main" id="{1E5DCC16-FEB1-47A5-AECF-9E11C0BDE902}"/>
                  </a:ext>
                </a:extLst>
              </p:cNvPr>
              <p:cNvSpPr txBox="1"/>
              <p:nvPr/>
            </p:nvSpPr>
            <p:spPr>
              <a:xfrm>
                <a:off x="4645738" y="2499077"/>
                <a:ext cx="1156244" cy="1546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CH" sz="800" b="1" dirty="0">
                    <a:solidFill>
                      <a:srgbClr val="0070C0"/>
                    </a:solidFill>
                  </a:rPr>
                  <a:t>Technical Network</a:t>
                </a:r>
                <a:endParaRPr lang="en-GB" sz="6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4" name="TextBox 23">
                <a:extLst>
                  <a:ext uri="{FF2B5EF4-FFF2-40B4-BE49-F238E27FC236}">
                    <a16:creationId xmlns:a16="http://schemas.microsoft.com/office/drawing/2014/main" id="{977D77AE-743B-4868-9723-2B7261AD1C6D}"/>
                  </a:ext>
                </a:extLst>
              </p:cNvPr>
              <p:cNvSpPr txBox="1"/>
              <p:nvPr/>
            </p:nvSpPr>
            <p:spPr>
              <a:xfrm>
                <a:off x="3779564" y="1620800"/>
                <a:ext cx="1334064" cy="1546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800" b="1" dirty="0">
                    <a:solidFill>
                      <a:srgbClr val="0070C0"/>
                    </a:solidFill>
                  </a:rPr>
                  <a:t>Maintenance </a:t>
                </a:r>
                <a:r>
                  <a:rPr lang="fr-CH" sz="800" b="1" dirty="0">
                    <a:solidFill>
                      <a:srgbClr val="0070C0"/>
                    </a:solidFill>
                  </a:rPr>
                  <a:t>  </a:t>
                </a:r>
                <a:endParaRPr lang="en-GB" sz="6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5" name="TextBox 24">
                <a:extLst>
                  <a:ext uri="{FF2B5EF4-FFF2-40B4-BE49-F238E27FC236}">
                    <a16:creationId xmlns:a16="http://schemas.microsoft.com/office/drawing/2014/main" id="{511E425F-36F0-4817-BF11-14F42096D734}"/>
                  </a:ext>
                </a:extLst>
              </p:cNvPr>
              <p:cNvSpPr txBox="1"/>
              <p:nvPr/>
            </p:nvSpPr>
            <p:spPr>
              <a:xfrm>
                <a:off x="6729520" y="644190"/>
                <a:ext cx="1283861" cy="1546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CH" sz="800" b="1" dirty="0">
                    <a:solidFill>
                      <a:srgbClr val="0070C0"/>
                    </a:solidFill>
                  </a:rPr>
                  <a:t>CERN Control Room </a:t>
                </a:r>
                <a:endParaRPr lang="en-GB" sz="6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6" name="TextBox 25">
                <a:extLst>
                  <a:ext uri="{FF2B5EF4-FFF2-40B4-BE49-F238E27FC236}">
                    <a16:creationId xmlns:a16="http://schemas.microsoft.com/office/drawing/2014/main" id="{F61D662E-5611-4D17-BF7A-481AB274E28C}"/>
                  </a:ext>
                </a:extLst>
              </p:cNvPr>
              <p:cNvSpPr txBox="1"/>
              <p:nvPr/>
            </p:nvSpPr>
            <p:spPr>
              <a:xfrm>
                <a:off x="9426860" y="5234464"/>
                <a:ext cx="2098646" cy="4638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Real Time Measurements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Events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Status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Historical Values </a:t>
                </a:r>
              </a:p>
            </p:txBody>
          </p:sp>
          <p:sp>
            <p:nvSpPr>
              <p:cNvPr id="37" name="TextBox 26">
                <a:extLst>
                  <a:ext uri="{FF2B5EF4-FFF2-40B4-BE49-F238E27FC236}">
                    <a16:creationId xmlns:a16="http://schemas.microsoft.com/office/drawing/2014/main" id="{67DEAE36-76FE-4E82-9743-033E88072205}"/>
                  </a:ext>
                </a:extLst>
              </p:cNvPr>
              <p:cNvSpPr txBox="1"/>
              <p:nvPr/>
            </p:nvSpPr>
            <p:spPr>
              <a:xfrm>
                <a:off x="7786169" y="5441911"/>
                <a:ext cx="2098646" cy="4638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Real Time Measurements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Events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Status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Historical Values </a:t>
                </a:r>
              </a:p>
            </p:txBody>
          </p:sp>
          <p:sp>
            <p:nvSpPr>
              <p:cNvPr id="38" name="TextBox 27">
                <a:extLst>
                  <a:ext uri="{FF2B5EF4-FFF2-40B4-BE49-F238E27FC236}">
                    <a16:creationId xmlns:a16="http://schemas.microsoft.com/office/drawing/2014/main" id="{7B6A66A2-AB23-46D3-9945-29324C805A5B}"/>
                  </a:ext>
                </a:extLst>
              </p:cNvPr>
              <p:cNvSpPr txBox="1"/>
              <p:nvPr/>
            </p:nvSpPr>
            <p:spPr>
              <a:xfrm>
                <a:off x="4346714" y="5319199"/>
                <a:ext cx="2098646" cy="4638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Real Time Measurements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Events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Status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Historical Values </a:t>
                </a:r>
              </a:p>
            </p:txBody>
          </p:sp>
          <p:sp>
            <p:nvSpPr>
              <p:cNvPr id="39" name="TextBox 28">
                <a:extLst>
                  <a:ext uri="{FF2B5EF4-FFF2-40B4-BE49-F238E27FC236}">
                    <a16:creationId xmlns:a16="http://schemas.microsoft.com/office/drawing/2014/main" id="{652CC200-2EBC-4C3A-9570-8D60F455DE98}"/>
                  </a:ext>
                </a:extLst>
              </p:cNvPr>
              <p:cNvSpPr txBox="1"/>
              <p:nvPr/>
            </p:nvSpPr>
            <p:spPr>
              <a:xfrm>
                <a:off x="3155058" y="4864031"/>
                <a:ext cx="2098646" cy="4638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Real Time Measurements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Events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Status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Historical Values </a:t>
                </a:r>
              </a:p>
            </p:txBody>
          </p:sp>
          <p:pic>
            <p:nvPicPr>
              <p:cNvPr id="40" name="Picture 29">
                <a:extLst>
                  <a:ext uri="{FF2B5EF4-FFF2-40B4-BE49-F238E27FC236}">
                    <a16:creationId xmlns:a16="http://schemas.microsoft.com/office/drawing/2014/main" id="{C43DE3B0-7148-4CAB-8839-B21D25ED3E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588834" y="1817012"/>
                <a:ext cx="397794" cy="485533"/>
              </a:xfrm>
              <a:prstGeom prst="rect">
                <a:avLst/>
              </a:prstGeom>
            </p:spPr>
          </p:pic>
          <p:cxnSp>
            <p:nvCxnSpPr>
              <p:cNvPr id="41" name="Straight Connector 30">
                <a:extLst>
                  <a:ext uri="{FF2B5EF4-FFF2-40B4-BE49-F238E27FC236}">
                    <a16:creationId xmlns:a16="http://schemas.microsoft.com/office/drawing/2014/main" id="{3FC4AF48-2F88-47D9-967D-1E6148F9965B}"/>
                  </a:ext>
                </a:extLst>
              </p:cNvPr>
              <p:cNvCxnSpPr/>
              <p:nvPr/>
            </p:nvCxnSpPr>
            <p:spPr>
              <a:xfrm>
                <a:off x="9793986" y="2286621"/>
                <a:ext cx="0" cy="342216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31">
                <a:extLst>
                  <a:ext uri="{FF2B5EF4-FFF2-40B4-BE49-F238E27FC236}">
                    <a16:creationId xmlns:a16="http://schemas.microsoft.com/office/drawing/2014/main" id="{78131750-31DF-4D03-B448-CB9668EBF4E3}"/>
                  </a:ext>
                </a:extLst>
              </p:cNvPr>
              <p:cNvSpPr txBox="1"/>
              <p:nvPr/>
            </p:nvSpPr>
            <p:spPr>
              <a:xfrm>
                <a:off x="9359293" y="1661871"/>
                <a:ext cx="1120403" cy="1159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fr-CH" sz="600" dirty="0"/>
                  <a:t>CERN NTP Servers</a:t>
                </a:r>
                <a:endParaRPr lang="en-GB" sz="600" dirty="0"/>
              </a:p>
            </p:txBody>
          </p:sp>
          <p:sp>
            <p:nvSpPr>
              <p:cNvPr id="43" name="TextBox 25">
                <a:extLst>
                  <a:ext uri="{FF2B5EF4-FFF2-40B4-BE49-F238E27FC236}">
                    <a16:creationId xmlns:a16="http://schemas.microsoft.com/office/drawing/2014/main" id="{24F688D3-4382-46EB-A47D-5E6FEB35C0C6}"/>
                  </a:ext>
                </a:extLst>
              </p:cNvPr>
              <p:cNvSpPr txBox="1"/>
              <p:nvPr/>
            </p:nvSpPr>
            <p:spPr>
              <a:xfrm>
                <a:off x="6736846" y="4755851"/>
                <a:ext cx="699124" cy="1159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600" b="1" dirty="0"/>
                  <a:t>Status </a:t>
                </a:r>
              </a:p>
            </p:txBody>
          </p:sp>
        </p:grpSp>
        <p:cxnSp>
          <p:nvCxnSpPr>
            <p:cNvPr id="10" name="Connecteur en angle 9">
              <a:extLst>
                <a:ext uri="{FF2B5EF4-FFF2-40B4-BE49-F238E27FC236}">
                  <a16:creationId xmlns:a16="http://schemas.microsoft.com/office/drawing/2014/main" id="{6131D0B5-55C5-4C27-8888-AD771824AC9A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10013703" y="2584753"/>
              <a:ext cx="572235" cy="296670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2655A826-2E0F-45E2-ACEE-790E1A9464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72156" y="2053272"/>
              <a:ext cx="1661122" cy="679040"/>
            </a:xfrm>
            <a:prstGeom prst="rect">
              <a:avLst/>
            </a:prstGeom>
          </p:spPr>
        </p:pic>
        <p:pic>
          <p:nvPicPr>
            <p:cNvPr id="12" name="Picture 5">
              <a:extLst>
                <a:ext uri="{FF2B5EF4-FFF2-40B4-BE49-F238E27FC236}">
                  <a16:creationId xmlns:a16="http://schemas.microsoft.com/office/drawing/2014/main" id="{B5C4036C-BEEB-4BE4-B850-8DED9196EB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82737" y="3098734"/>
              <a:ext cx="1527834" cy="948716"/>
            </a:xfrm>
            <a:prstGeom prst="rect">
              <a:avLst/>
            </a:prstGeom>
          </p:spPr>
        </p:pic>
        <p:cxnSp>
          <p:nvCxnSpPr>
            <p:cNvPr id="13" name="Straight Connector 7">
              <a:extLst>
                <a:ext uri="{FF2B5EF4-FFF2-40B4-BE49-F238E27FC236}">
                  <a16:creationId xmlns:a16="http://schemas.microsoft.com/office/drawing/2014/main" id="{97E4A8D8-5CFA-47B7-9543-A0594231F1F8}"/>
                </a:ext>
              </a:extLst>
            </p:cNvPr>
            <p:cNvCxnSpPr/>
            <p:nvPr/>
          </p:nvCxnSpPr>
          <p:spPr>
            <a:xfrm flipV="1">
              <a:off x="1773422" y="510362"/>
              <a:ext cx="0" cy="1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4" name="Straight Connector 56">
              <a:extLst>
                <a:ext uri="{FF2B5EF4-FFF2-40B4-BE49-F238E27FC236}">
                  <a16:creationId xmlns:a16="http://schemas.microsoft.com/office/drawing/2014/main" id="{3BDFA878-3E6D-4CE3-AB85-7620AB959B74}"/>
                </a:ext>
              </a:extLst>
            </p:cNvPr>
            <p:cNvCxnSpPr/>
            <p:nvPr/>
          </p:nvCxnSpPr>
          <p:spPr>
            <a:xfrm flipV="1">
              <a:off x="3125972" y="510362"/>
              <a:ext cx="0" cy="1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B77E91E8-F92F-4154-AB20-A30E0E6ED8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236"/>
            <a:stretch/>
          </p:blipFill>
          <p:spPr>
            <a:xfrm>
              <a:off x="9303832" y="5321869"/>
              <a:ext cx="2888168" cy="1287879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07405345-DFEA-4B72-88DC-13AB7D853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258806" y="3682020"/>
              <a:ext cx="1967156" cy="1637402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C6F7685-2B60-4E22-A86A-14EC0BCED3B6}"/>
                </a:ext>
              </a:extLst>
            </p:cNvPr>
            <p:cNvSpPr/>
            <p:nvPr/>
          </p:nvSpPr>
          <p:spPr>
            <a:xfrm>
              <a:off x="5586873" y="705080"/>
              <a:ext cx="3716959" cy="2132814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</p:grpSp>
      <p:pic>
        <p:nvPicPr>
          <p:cNvPr id="52" name="Image 51">
            <a:extLst>
              <a:ext uri="{FF2B5EF4-FFF2-40B4-BE49-F238E27FC236}">
                <a16:creationId xmlns:a16="http://schemas.microsoft.com/office/drawing/2014/main" id="{4822A6E5-5B24-4250-8F62-49C0386FBF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750391"/>
            <a:ext cx="4161416" cy="4246998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0ACA969D-2EEE-42C5-9ED3-76B3A74301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41585" y="1247099"/>
            <a:ext cx="2445998" cy="187409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8F623D43-924F-4F72-AB7A-74FEDFBBF8D0}"/>
              </a:ext>
            </a:extLst>
          </p:cNvPr>
          <p:cNvSpPr/>
          <p:nvPr/>
        </p:nvSpPr>
        <p:spPr>
          <a:xfrm>
            <a:off x="2981195" y="4142883"/>
            <a:ext cx="663879" cy="5543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5" name="Picture 219">
            <a:extLst>
              <a:ext uri="{FF2B5EF4-FFF2-40B4-BE49-F238E27FC236}">
                <a16:creationId xmlns:a16="http://schemas.microsoft.com/office/drawing/2014/main" id="{AE5E2916-70EB-437A-B938-C2BA9932136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20000"/>
          <a:stretch/>
        </p:blipFill>
        <p:spPr>
          <a:xfrm>
            <a:off x="10072182" y="1605551"/>
            <a:ext cx="1930855" cy="1542841"/>
          </a:xfrm>
          <a:prstGeom prst="rect">
            <a:avLst/>
          </a:prstGeom>
        </p:spPr>
      </p:pic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14BF6A55-2148-4DAB-8AF0-EEEF8C10DB8F}"/>
              </a:ext>
            </a:extLst>
          </p:cNvPr>
          <p:cNvCxnSpPr>
            <a:cxnSpLocks/>
          </p:cNvCxnSpPr>
          <p:nvPr/>
        </p:nvCxnSpPr>
        <p:spPr>
          <a:xfrm flipV="1">
            <a:off x="2981195" y="1210719"/>
            <a:ext cx="1556215" cy="294052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00E586BE-13FD-40A9-A8F9-5B5F62DCB7BD}"/>
              </a:ext>
            </a:extLst>
          </p:cNvPr>
          <p:cNvCxnSpPr>
            <a:cxnSpLocks/>
          </p:cNvCxnSpPr>
          <p:nvPr/>
        </p:nvCxnSpPr>
        <p:spPr>
          <a:xfrm flipV="1">
            <a:off x="3645074" y="3121191"/>
            <a:ext cx="878701" cy="107169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E020569F-C5F8-4D22-8A75-3EE83760C172}"/>
              </a:ext>
            </a:extLst>
          </p:cNvPr>
          <p:cNvSpPr/>
          <p:nvPr/>
        </p:nvSpPr>
        <p:spPr>
          <a:xfrm>
            <a:off x="187099" y="1146689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Helvetica LT Std" pitchFamily="34" charset="0"/>
                <a:cs typeface="Arial" charset="0"/>
              </a:rPr>
              <a:t>ECA4 - SPS</a:t>
            </a:r>
            <a:endParaRPr lang="fr-FR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32892A0-6403-4F75-9B58-05AFD722096F}"/>
              </a:ext>
            </a:extLst>
          </p:cNvPr>
          <p:cNvSpPr/>
          <p:nvPr/>
        </p:nvSpPr>
        <p:spPr>
          <a:xfrm>
            <a:off x="173050" y="688418"/>
            <a:ext cx="901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/>
              <a:t>CROME/REMUS Network  </a:t>
            </a:r>
            <a:endParaRPr lang="en-US" sz="2400" b="1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98F33B8-59CF-47D7-9785-50F0D10252D8}"/>
              </a:ext>
            </a:extLst>
          </p:cNvPr>
          <p:cNvSpPr/>
          <p:nvPr/>
        </p:nvSpPr>
        <p:spPr>
          <a:xfrm>
            <a:off x="0" y="2025570"/>
            <a:ext cx="428263" cy="277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E8CA822-8C19-4EA1-BC1C-47AA04E28AB5}"/>
              </a:ext>
            </a:extLst>
          </p:cNvPr>
          <p:cNvSpPr/>
          <p:nvPr/>
        </p:nvSpPr>
        <p:spPr>
          <a:xfrm>
            <a:off x="3125972" y="5644712"/>
            <a:ext cx="627321" cy="23933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56">
            <a:extLst>
              <a:ext uri="{FF2B5EF4-FFF2-40B4-BE49-F238E27FC236}">
                <a16:creationId xmlns:a16="http://schemas.microsoft.com/office/drawing/2014/main" id="{AC5B2517-515E-4289-A61E-4A40F89F651C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5" name="Straight Connector 56">
            <a:extLst>
              <a:ext uri="{FF2B5EF4-FFF2-40B4-BE49-F238E27FC236}">
                <a16:creationId xmlns:a16="http://schemas.microsoft.com/office/drawing/2014/main" id="{1D16FE8C-E40E-4F7B-9CF1-BBB1C3599495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7" name="Straight Connector 56">
            <a:extLst>
              <a:ext uri="{FF2B5EF4-FFF2-40B4-BE49-F238E27FC236}">
                <a16:creationId xmlns:a16="http://schemas.microsoft.com/office/drawing/2014/main" id="{D9ECC38F-CCFE-4B72-8366-4E5BA9DEA0B5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B94940C3-AFC5-40A5-B799-53E1C7482AF2}"/>
              </a:ext>
            </a:extLst>
          </p:cNvPr>
          <p:cNvSpPr/>
          <p:nvPr/>
        </p:nvSpPr>
        <p:spPr>
          <a:xfrm>
            <a:off x="0" y="457201"/>
            <a:ext cx="12192000" cy="45719"/>
          </a:xfrm>
          <a:prstGeom prst="rect">
            <a:avLst/>
          </a:prstGeom>
          <a:solidFill>
            <a:srgbClr val="0B387C"/>
          </a:solidFill>
          <a:ln>
            <a:solidFill>
              <a:srgbClr val="0B38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Connector 56">
            <a:extLst>
              <a:ext uri="{FF2B5EF4-FFF2-40B4-BE49-F238E27FC236}">
                <a16:creationId xmlns:a16="http://schemas.microsoft.com/office/drawing/2014/main" id="{DE5991DB-E71A-4F4C-BAFB-BAF1550B7D17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2" name="AutoShape 3">
            <a:extLst>
              <a:ext uri="{FF2B5EF4-FFF2-40B4-BE49-F238E27FC236}">
                <a16:creationId xmlns:a16="http://schemas.microsoft.com/office/drawing/2014/main" id="{5DE51FCC-1200-4430-9DB5-67008D7F5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1086" y="59532"/>
            <a:ext cx="1653984" cy="443387"/>
          </a:xfrm>
          <a:prstGeom prst="roundRect">
            <a:avLst>
              <a:gd name="adj" fmla="val 20344"/>
            </a:avLst>
          </a:prstGeom>
          <a:solidFill>
            <a:srgbClr val="0B387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CROME System </a:t>
            </a:r>
          </a:p>
        </p:txBody>
      </p:sp>
      <p:sp>
        <p:nvSpPr>
          <p:cNvPr id="73" name="AutoShape 3">
            <a:extLst>
              <a:ext uri="{FF2B5EF4-FFF2-40B4-BE49-F238E27FC236}">
                <a16:creationId xmlns:a16="http://schemas.microsoft.com/office/drawing/2014/main" id="{15CAB256-54A9-45A8-8E53-A89F54B69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8348" y="59532"/>
            <a:ext cx="6159920" cy="329527"/>
          </a:xfrm>
          <a:prstGeom prst="roundRect">
            <a:avLst>
              <a:gd name="adj" fmla="val 20344"/>
            </a:avLst>
          </a:prstGeom>
          <a:solidFill>
            <a:srgbClr val="1E5AA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1219170"/>
            <a:r>
              <a:rPr lang="en-GB" dirty="0">
                <a:solidFill>
                  <a:prstClr val="white"/>
                </a:solidFill>
                <a:latin typeface="Calibri" panose="020F0502020204030204"/>
              </a:rPr>
              <a:t>Data Analysis using SWAN (NXCALS data)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6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68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114997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F6CF7-6137-4F7D-BE7F-E5ADFDBDB32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B2892A-2A83-4380-9CFD-20E9360434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2935" y="1021399"/>
            <a:ext cx="1480480" cy="12728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5D3D4F8-76C2-4E2B-AF7A-F53ED94983D3}"/>
              </a:ext>
            </a:extLst>
          </p:cNvPr>
          <p:cNvSpPr txBox="1"/>
          <p:nvPr/>
        </p:nvSpPr>
        <p:spPr>
          <a:xfrm>
            <a:off x="2502886" y="2983216"/>
            <a:ext cx="193131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C30808"/>
                </a:solidFill>
              </a:rPr>
              <a:t>CERN Technical Network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4C2CA7-DA01-4D9C-8A28-AFEFC3CF9A8C}"/>
              </a:ext>
            </a:extLst>
          </p:cNvPr>
          <p:cNvSpPr txBox="1"/>
          <p:nvPr/>
        </p:nvSpPr>
        <p:spPr>
          <a:xfrm>
            <a:off x="6523415" y="977145"/>
            <a:ext cx="182882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0000"/>
                </a:solidFill>
              </a:rPr>
              <a:t>Dose rate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0000"/>
                </a:solidFill>
              </a:rPr>
              <a:t>Integrated doses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0000"/>
                </a:solidFill>
              </a:rPr>
              <a:t>Temperature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0000"/>
                </a:solidFill>
              </a:rPr>
              <a:t>Humidity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0000"/>
                </a:solidFill>
              </a:rPr>
              <a:t>High voltage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0000"/>
                </a:solidFill>
              </a:rPr>
              <a:t>Events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0000"/>
                </a:solidFill>
              </a:rPr>
              <a:t>Statuses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60C10D8-14AA-4815-8D5F-D3CBAB9AE4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95621" y="1176631"/>
            <a:ext cx="1331593" cy="133159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5E2A750-3941-45B6-81C8-A57D20714C55}"/>
              </a:ext>
            </a:extLst>
          </p:cNvPr>
          <p:cNvSpPr txBox="1"/>
          <p:nvPr/>
        </p:nvSpPr>
        <p:spPr>
          <a:xfrm>
            <a:off x="10789917" y="733855"/>
            <a:ext cx="11430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latin typeface="Calibri" panose="020F0502020204030204" pitchFamily="34" charset="0"/>
              </a:rPr>
              <a:t>NXCALS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7E5C22-0F2A-4829-B60F-094262891FD7}"/>
              </a:ext>
            </a:extLst>
          </p:cNvPr>
          <p:cNvSpPr txBox="1"/>
          <p:nvPr/>
        </p:nvSpPr>
        <p:spPr>
          <a:xfrm>
            <a:off x="4528857" y="696113"/>
            <a:ext cx="13408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081A3A"/>
                </a:solidFill>
              </a:rPr>
              <a:t>Operational Data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75302D2-B05A-40EB-8700-B6FA7AC852FF}"/>
              </a:ext>
            </a:extLst>
          </p:cNvPr>
          <p:cNvCxnSpPr>
            <a:cxnSpLocks/>
          </p:cNvCxnSpPr>
          <p:nvPr/>
        </p:nvCxnSpPr>
        <p:spPr>
          <a:xfrm>
            <a:off x="8883941" y="1790704"/>
            <a:ext cx="17647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E79AA22-6547-46A0-B6BF-91B3B71CCF6C}"/>
              </a:ext>
            </a:extLst>
          </p:cNvPr>
          <p:cNvSpPr txBox="1"/>
          <p:nvPr/>
        </p:nvSpPr>
        <p:spPr>
          <a:xfrm>
            <a:off x="9060968" y="1837414"/>
            <a:ext cx="83283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00B050"/>
                </a:solidFill>
              </a:rPr>
              <a:t>Injection</a:t>
            </a:r>
          </a:p>
        </p:txBody>
      </p:sp>
      <p:pic>
        <p:nvPicPr>
          <p:cNvPr id="22" name="Picture 5" descr="A close up of a light&#10;&#10;Description automatically generated">
            <a:extLst>
              <a:ext uri="{FF2B5EF4-FFF2-40B4-BE49-F238E27FC236}">
                <a16:creationId xmlns:a16="http://schemas.microsoft.com/office/drawing/2014/main" id="{F52584B3-E18E-4E17-A12D-109D33304E3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47" t="-412" r="38818" b="412"/>
          <a:stretch/>
        </p:blipFill>
        <p:spPr>
          <a:xfrm>
            <a:off x="164786" y="3000149"/>
            <a:ext cx="1592333" cy="3172742"/>
          </a:xfrm>
          <a:prstGeom prst="rect">
            <a:avLst/>
          </a:prstGeom>
        </p:spPr>
      </p:pic>
      <p:pic>
        <p:nvPicPr>
          <p:cNvPr id="26" name="Image 8">
            <a:extLst>
              <a:ext uri="{FF2B5EF4-FFF2-40B4-BE49-F238E27FC236}">
                <a16:creationId xmlns:a16="http://schemas.microsoft.com/office/drawing/2014/main" id="{28737464-2CB3-42A5-AA57-D3D5090301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9396" y="4050577"/>
            <a:ext cx="3567981" cy="1994189"/>
          </a:xfrm>
          <a:prstGeom prst="rect">
            <a:avLst/>
          </a:prstGeom>
        </p:spPr>
      </p:pic>
      <p:grpSp>
        <p:nvGrpSpPr>
          <p:cNvPr id="27" name="Groupe 24">
            <a:extLst>
              <a:ext uri="{FF2B5EF4-FFF2-40B4-BE49-F238E27FC236}">
                <a16:creationId xmlns:a16="http://schemas.microsoft.com/office/drawing/2014/main" id="{939D8779-BDEB-43C7-B2F3-8FFF0CF265F4}"/>
              </a:ext>
            </a:extLst>
          </p:cNvPr>
          <p:cNvGrpSpPr/>
          <p:nvPr/>
        </p:nvGrpSpPr>
        <p:grpSpPr>
          <a:xfrm>
            <a:off x="5385787" y="4612051"/>
            <a:ext cx="1796335" cy="1396243"/>
            <a:chOff x="5592793" y="3066067"/>
            <a:chExt cx="3649156" cy="2963080"/>
          </a:xfrm>
        </p:grpSpPr>
        <p:pic>
          <p:nvPicPr>
            <p:cNvPr id="28" name="Image 7">
              <a:extLst>
                <a:ext uri="{FF2B5EF4-FFF2-40B4-BE49-F238E27FC236}">
                  <a16:creationId xmlns:a16="http://schemas.microsoft.com/office/drawing/2014/main" id="{8EF7662F-3E18-49F3-A432-C5638C00E6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316"/>
            <a:stretch/>
          </p:blipFill>
          <p:spPr>
            <a:xfrm>
              <a:off x="5592793" y="3808428"/>
              <a:ext cx="1979962" cy="2220719"/>
            </a:xfrm>
            <a:prstGeom prst="rect">
              <a:avLst/>
            </a:prstGeom>
          </p:spPr>
        </p:pic>
        <p:cxnSp>
          <p:nvCxnSpPr>
            <p:cNvPr id="29" name="Connecteur droit 46">
              <a:extLst>
                <a:ext uri="{FF2B5EF4-FFF2-40B4-BE49-F238E27FC236}">
                  <a16:creationId xmlns:a16="http://schemas.microsoft.com/office/drawing/2014/main" id="{4F552EDA-A945-4C95-8969-E4FB9FE0B68D}"/>
                </a:ext>
              </a:extLst>
            </p:cNvPr>
            <p:cNvCxnSpPr/>
            <p:nvPr/>
          </p:nvCxnSpPr>
          <p:spPr>
            <a:xfrm>
              <a:off x="6045288" y="3702034"/>
              <a:ext cx="1364628" cy="252893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avec flèche 51">
              <a:extLst>
                <a:ext uri="{FF2B5EF4-FFF2-40B4-BE49-F238E27FC236}">
                  <a16:creationId xmlns:a16="http://schemas.microsoft.com/office/drawing/2014/main" id="{CF12B7A9-130E-4A45-A846-C747734639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15917" y="3494839"/>
              <a:ext cx="165122" cy="20719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ZoneTexte 61">
              <a:extLst>
                <a:ext uri="{FF2B5EF4-FFF2-40B4-BE49-F238E27FC236}">
                  <a16:creationId xmlns:a16="http://schemas.microsoft.com/office/drawing/2014/main" id="{9C729E43-44D1-40A9-ADE6-9C4DCFAB6E9C}"/>
                </a:ext>
              </a:extLst>
            </p:cNvPr>
            <p:cNvSpPr txBox="1"/>
            <p:nvPr/>
          </p:nvSpPr>
          <p:spPr>
            <a:xfrm>
              <a:off x="6271448" y="3066067"/>
              <a:ext cx="2970501" cy="4572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/>
                <a:t>CMPU – Rack Electronics </a:t>
              </a:r>
            </a:p>
          </p:txBody>
        </p:sp>
        <p:cxnSp>
          <p:nvCxnSpPr>
            <p:cNvPr id="32" name="Connecteur droit 58">
              <a:extLst>
                <a:ext uri="{FF2B5EF4-FFF2-40B4-BE49-F238E27FC236}">
                  <a16:creationId xmlns:a16="http://schemas.microsoft.com/office/drawing/2014/main" id="{BF982B41-9297-413D-A59F-FFA0ECEAA1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85732" y="3498122"/>
              <a:ext cx="213988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Left Bracket 32">
            <a:extLst>
              <a:ext uri="{FF2B5EF4-FFF2-40B4-BE49-F238E27FC236}">
                <a16:creationId xmlns:a16="http://schemas.microsoft.com/office/drawing/2014/main" id="{C346BBD2-A213-4C01-A594-493D0F312080}"/>
              </a:ext>
            </a:extLst>
          </p:cNvPr>
          <p:cNvSpPr/>
          <p:nvPr/>
        </p:nvSpPr>
        <p:spPr>
          <a:xfrm rot="5400000">
            <a:off x="4558045" y="1700407"/>
            <a:ext cx="119167" cy="4732175"/>
          </a:xfrm>
          <a:prstGeom prst="leftBracket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Left Bracket 33">
            <a:extLst>
              <a:ext uri="{FF2B5EF4-FFF2-40B4-BE49-F238E27FC236}">
                <a16:creationId xmlns:a16="http://schemas.microsoft.com/office/drawing/2014/main" id="{9F65DBE3-33CD-45C6-A306-F0E54C8366BC}"/>
              </a:ext>
            </a:extLst>
          </p:cNvPr>
          <p:cNvSpPr/>
          <p:nvPr/>
        </p:nvSpPr>
        <p:spPr>
          <a:xfrm rot="5400000">
            <a:off x="990770" y="2067536"/>
            <a:ext cx="83767" cy="1953536"/>
          </a:xfrm>
          <a:prstGeom prst="leftBracket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AE413E2-81C6-4378-927A-CD298361025B}"/>
              </a:ext>
            </a:extLst>
          </p:cNvPr>
          <p:cNvSpPr txBox="1"/>
          <p:nvPr/>
        </p:nvSpPr>
        <p:spPr>
          <a:xfrm>
            <a:off x="2167468" y="3755449"/>
            <a:ext cx="26551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Wired CROME radiation detectors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A7E71A6-5724-4C7C-9023-36E6AE668266}"/>
              </a:ext>
            </a:extLst>
          </p:cNvPr>
          <p:cNvSpPr txBox="1"/>
          <p:nvPr/>
        </p:nvSpPr>
        <p:spPr>
          <a:xfrm>
            <a:off x="0" y="2725421"/>
            <a:ext cx="2116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Wireless CROME rad. det.</a:t>
            </a:r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ACB303D8-ED78-471C-BED2-E5ADE513A33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20785" y="1763013"/>
            <a:ext cx="823736" cy="892472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DFCD2231-BE42-49AD-A50A-FFB864EBBBA3}"/>
              </a:ext>
            </a:extLst>
          </p:cNvPr>
          <p:cNvSpPr txBox="1"/>
          <p:nvPr/>
        </p:nvSpPr>
        <p:spPr>
          <a:xfrm>
            <a:off x="6556013" y="2805378"/>
            <a:ext cx="103385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65000"/>
                  </a:schemeClr>
                </a:solidFill>
              </a:rPr>
              <a:t>TIM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D3F6C57-11C2-4FE1-9509-331DD7D193A1}"/>
              </a:ext>
            </a:extLst>
          </p:cNvPr>
          <p:cNvCxnSpPr>
            <a:cxnSpLocks/>
          </p:cNvCxnSpPr>
          <p:nvPr/>
        </p:nvCxnSpPr>
        <p:spPr>
          <a:xfrm>
            <a:off x="4399703" y="3110174"/>
            <a:ext cx="2046122" cy="0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1E66AEE-3661-4968-BBC1-837D24AC7A15}"/>
              </a:ext>
            </a:extLst>
          </p:cNvPr>
          <p:cNvSpPr txBox="1"/>
          <p:nvPr/>
        </p:nvSpPr>
        <p:spPr>
          <a:xfrm>
            <a:off x="7512683" y="2893174"/>
            <a:ext cx="2548033" cy="7386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1" dirty="0"/>
              <a:t>Internal Voltages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1" dirty="0"/>
              <a:t>Internal Temperatures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1" dirty="0"/>
              <a:t>SoC internal parameters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200" b="1" dirty="0"/>
              <a:t>…</a:t>
            </a:r>
          </a:p>
        </p:txBody>
      </p: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47BFCB52-11FA-4C0D-8FE9-F6544884D77E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9940931" y="2508224"/>
            <a:ext cx="1420487" cy="75428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269BFEB7-94E2-4BF0-A91D-80F11F5A6FE1}"/>
              </a:ext>
            </a:extLst>
          </p:cNvPr>
          <p:cNvSpPr txBox="1"/>
          <p:nvPr/>
        </p:nvSpPr>
        <p:spPr>
          <a:xfrm>
            <a:off x="10294652" y="3328598"/>
            <a:ext cx="8328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00B050"/>
                </a:solidFill>
              </a:rPr>
              <a:t>Injection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7063DB92-1181-451B-B842-5E6DE66B2999}"/>
              </a:ext>
            </a:extLst>
          </p:cNvPr>
          <p:cNvSpPr/>
          <p:nvPr/>
        </p:nvSpPr>
        <p:spPr>
          <a:xfrm>
            <a:off x="4480299" y="955865"/>
            <a:ext cx="4221447" cy="1505936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E74F17C-AC61-43D5-A578-518E7F6C104C}"/>
              </a:ext>
            </a:extLst>
          </p:cNvPr>
          <p:cNvSpPr/>
          <p:nvPr/>
        </p:nvSpPr>
        <p:spPr>
          <a:xfrm>
            <a:off x="6666201" y="2701963"/>
            <a:ext cx="3164542" cy="952645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47CA84-BE77-43BA-9AEE-209FF4251C0B}"/>
              </a:ext>
            </a:extLst>
          </p:cNvPr>
          <p:cNvSpPr txBox="1"/>
          <p:nvPr/>
        </p:nvSpPr>
        <p:spPr>
          <a:xfrm>
            <a:off x="8265345" y="3651652"/>
            <a:ext cx="17953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081A3A"/>
                </a:solidFill>
              </a:rPr>
              <a:t>Non-Operational Data</a:t>
            </a:r>
          </a:p>
          <a:p>
            <a:r>
              <a:rPr lang="en-US" sz="1050" b="1" dirty="0">
                <a:solidFill>
                  <a:srgbClr val="081A3A"/>
                </a:solidFill>
              </a:rPr>
              <a:t> 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B8D9FFCA-F315-4985-A474-FD248CBE9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392" y="2178427"/>
            <a:ext cx="1339905" cy="88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5ADB1121-F9E6-4380-A269-6F02C8763EF4}"/>
              </a:ext>
            </a:extLst>
          </p:cNvPr>
          <p:cNvCxnSpPr>
            <a:cxnSpLocks/>
          </p:cNvCxnSpPr>
          <p:nvPr/>
        </p:nvCxnSpPr>
        <p:spPr>
          <a:xfrm flipV="1">
            <a:off x="3260169" y="3244703"/>
            <a:ext cx="0" cy="270284"/>
          </a:xfrm>
          <a:prstGeom prst="straightConnector1">
            <a:avLst/>
          </a:prstGeom>
          <a:ln w="63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65" name="Graphic 64">
            <a:extLst>
              <a:ext uri="{FF2B5EF4-FFF2-40B4-BE49-F238E27FC236}">
                <a16:creationId xmlns:a16="http://schemas.microsoft.com/office/drawing/2014/main" id="{89147190-85C9-4AFA-AD3C-7872B88A051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94833" y="2448456"/>
            <a:ext cx="400036" cy="433417"/>
          </a:xfrm>
          <a:prstGeom prst="rect">
            <a:avLst/>
          </a:prstGeom>
        </p:spPr>
      </p:pic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B20AB62C-0951-448B-AFE8-AE8BCE718C24}"/>
              </a:ext>
            </a:extLst>
          </p:cNvPr>
          <p:cNvCxnSpPr>
            <a:cxnSpLocks/>
            <a:stCxn id="1030" idx="0"/>
          </p:cNvCxnSpPr>
          <p:nvPr/>
        </p:nvCxnSpPr>
        <p:spPr>
          <a:xfrm rot="5400000" flipH="1" flipV="1">
            <a:off x="3522160" y="1512448"/>
            <a:ext cx="477165" cy="854795"/>
          </a:xfrm>
          <a:prstGeom prst="bentConnector2">
            <a:avLst/>
          </a:prstGeom>
          <a:ln>
            <a:solidFill>
              <a:srgbClr val="081A3A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677D30DF-2430-4F4C-AD90-54BE2D9E4EF9}"/>
              </a:ext>
            </a:extLst>
          </p:cNvPr>
          <p:cNvCxnSpPr>
            <a:cxnSpLocks/>
          </p:cNvCxnSpPr>
          <p:nvPr/>
        </p:nvCxnSpPr>
        <p:spPr>
          <a:xfrm flipV="1">
            <a:off x="3338585" y="3244703"/>
            <a:ext cx="0" cy="270284"/>
          </a:xfrm>
          <a:prstGeom prst="straightConnector1">
            <a:avLst/>
          </a:prstGeom>
          <a:ln w="63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AD4CFF6-CE2E-46B4-83E3-59B0758ABD58}"/>
              </a:ext>
            </a:extLst>
          </p:cNvPr>
          <p:cNvCxnSpPr>
            <a:cxnSpLocks/>
          </p:cNvCxnSpPr>
          <p:nvPr/>
        </p:nvCxnSpPr>
        <p:spPr>
          <a:xfrm flipV="1">
            <a:off x="3409820" y="3245521"/>
            <a:ext cx="0" cy="270284"/>
          </a:xfrm>
          <a:prstGeom prst="straightConnector1">
            <a:avLst/>
          </a:prstGeom>
          <a:ln w="63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Straight Connector 57">
            <a:extLst>
              <a:ext uri="{FF2B5EF4-FFF2-40B4-BE49-F238E27FC236}">
                <a16:creationId xmlns:a16="http://schemas.microsoft.com/office/drawing/2014/main" id="{6DDF4662-8E43-470A-A3DD-64F23BFD53F5}"/>
              </a:ext>
            </a:extLst>
          </p:cNvPr>
          <p:cNvCxnSpPr>
            <a:cxnSpLocks/>
          </p:cNvCxnSpPr>
          <p:nvPr/>
        </p:nvCxnSpPr>
        <p:spPr>
          <a:xfrm flipV="1">
            <a:off x="177342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4" name="Straight Connector 56">
            <a:extLst>
              <a:ext uri="{FF2B5EF4-FFF2-40B4-BE49-F238E27FC236}">
                <a16:creationId xmlns:a16="http://schemas.microsoft.com/office/drawing/2014/main" id="{3DA43E08-5ED6-46D5-B5C6-E254EED888B5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6" name="Straight Connector 35">
            <a:extLst>
              <a:ext uri="{FF2B5EF4-FFF2-40B4-BE49-F238E27FC236}">
                <a16:creationId xmlns:a16="http://schemas.microsoft.com/office/drawing/2014/main" id="{44795476-1AC1-4F83-AEAA-AA8DA6C61382}"/>
              </a:ext>
            </a:extLst>
          </p:cNvPr>
          <p:cNvCxnSpPr>
            <a:cxnSpLocks/>
          </p:cNvCxnSpPr>
          <p:nvPr/>
        </p:nvCxnSpPr>
        <p:spPr>
          <a:xfrm flipV="1">
            <a:off x="177342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7" name="Straight Connector 56">
            <a:extLst>
              <a:ext uri="{FF2B5EF4-FFF2-40B4-BE49-F238E27FC236}">
                <a16:creationId xmlns:a16="http://schemas.microsoft.com/office/drawing/2014/main" id="{016CE566-E83D-449C-887F-7733ED3DE1ED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8" name="Straight Connector 57">
            <a:extLst>
              <a:ext uri="{FF2B5EF4-FFF2-40B4-BE49-F238E27FC236}">
                <a16:creationId xmlns:a16="http://schemas.microsoft.com/office/drawing/2014/main" id="{F5AB3C32-C759-4DA3-8DE5-987E08A32E5A}"/>
              </a:ext>
            </a:extLst>
          </p:cNvPr>
          <p:cNvCxnSpPr>
            <a:cxnSpLocks/>
          </p:cNvCxnSpPr>
          <p:nvPr/>
        </p:nvCxnSpPr>
        <p:spPr>
          <a:xfrm flipV="1">
            <a:off x="177342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3" name="Straight Connector 56">
            <a:extLst>
              <a:ext uri="{FF2B5EF4-FFF2-40B4-BE49-F238E27FC236}">
                <a16:creationId xmlns:a16="http://schemas.microsoft.com/office/drawing/2014/main" id="{4206F46C-97C2-409B-AFAF-FA63AE828AE8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5" name="Straight Connector 35">
            <a:extLst>
              <a:ext uri="{FF2B5EF4-FFF2-40B4-BE49-F238E27FC236}">
                <a16:creationId xmlns:a16="http://schemas.microsoft.com/office/drawing/2014/main" id="{DA4026DB-CA3C-4EBB-841F-78B20D1D1633}"/>
              </a:ext>
            </a:extLst>
          </p:cNvPr>
          <p:cNvCxnSpPr>
            <a:cxnSpLocks/>
          </p:cNvCxnSpPr>
          <p:nvPr/>
        </p:nvCxnSpPr>
        <p:spPr>
          <a:xfrm flipV="1">
            <a:off x="177342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61C79D79-C527-47F4-ABA0-DEF89AB395B6}"/>
              </a:ext>
            </a:extLst>
          </p:cNvPr>
          <p:cNvSpPr/>
          <p:nvPr/>
        </p:nvSpPr>
        <p:spPr>
          <a:xfrm>
            <a:off x="0" y="457201"/>
            <a:ext cx="12192000" cy="45719"/>
          </a:xfrm>
          <a:prstGeom prst="rect">
            <a:avLst/>
          </a:prstGeom>
          <a:solidFill>
            <a:srgbClr val="0B387C"/>
          </a:solidFill>
          <a:ln>
            <a:solidFill>
              <a:srgbClr val="0B38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6">
            <a:extLst>
              <a:ext uri="{FF2B5EF4-FFF2-40B4-BE49-F238E27FC236}">
                <a16:creationId xmlns:a16="http://schemas.microsoft.com/office/drawing/2014/main" id="{50956C38-6A5E-430B-8916-33A6EA16BE92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9" name="AutoShape 3">
            <a:extLst>
              <a:ext uri="{FF2B5EF4-FFF2-40B4-BE49-F238E27FC236}">
                <a16:creationId xmlns:a16="http://schemas.microsoft.com/office/drawing/2014/main" id="{C6454807-9F41-4D53-B942-175CB9CEC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1086" y="59532"/>
            <a:ext cx="1653984" cy="443387"/>
          </a:xfrm>
          <a:prstGeom prst="roundRect">
            <a:avLst>
              <a:gd name="adj" fmla="val 20344"/>
            </a:avLst>
          </a:prstGeom>
          <a:solidFill>
            <a:srgbClr val="0B387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CROME System </a:t>
            </a:r>
          </a:p>
        </p:txBody>
      </p:sp>
      <p:sp>
        <p:nvSpPr>
          <p:cNvPr id="60" name="AutoShape 3">
            <a:extLst>
              <a:ext uri="{FF2B5EF4-FFF2-40B4-BE49-F238E27FC236}">
                <a16:creationId xmlns:a16="http://schemas.microsoft.com/office/drawing/2014/main" id="{4123C22A-F443-4A15-8794-7707C06A10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8348" y="59532"/>
            <a:ext cx="6159920" cy="329527"/>
          </a:xfrm>
          <a:prstGeom prst="roundRect">
            <a:avLst>
              <a:gd name="adj" fmla="val 20344"/>
            </a:avLst>
          </a:prstGeom>
          <a:solidFill>
            <a:srgbClr val="1E5AA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1219170"/>
            <a:r>
              <a:rPr lang="en-GB" dirty="0">
                <a:solidFill>
                  <a:prstClr val="white"/>
                </a:solidFill>
                <a:latin typeface="Calibri" panose="020F0502020204030204"/>
              </a:rPr>
              <a:t>Data Analysis using SWAN (NXCALS data)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6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61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208953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B9AF5-C17A-45F5-8C7E-BB007DBF3DE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ED9AB91-100E-47C8-B07E-ADDA2AAA7EE7}"/>
              </a:ext>
            </a:extLst>
          </p:cNvPr>
          <p:cNvSpPr txBox="1">
            <a:spLocks/>
          </p:cNvSpPr>
          <p:nvPr/>
        </p:nvSpPr>
        <p:spPr>
          <a:xfrm>
            <a:off x="1400960" y="2100146"/>
            <a:ext cx="9952839" cy="6477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/>
              <a:t>Currently: Data sent to NXCALS remains unused</a:t>
            </a:r>
            <a:endParaRPr lang="en-US" sz="2400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51A64B9-36E4-4135-AB68-C8CFCFE4EE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260" y="3105150"/>
            <a:ext cx="647700" cy="6477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8C2D1C22-AB48-4F81-A8A5-5EDF5F55F0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3260" y="2100145"/>
            <a:ext cx="647700" cy="647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F46F6F3-B96E-42A4-814C-F67A065849A9}"/>
              </a:ext>
            </a:extLst>
          </p:cNvPr>
          <p:cNvSpPr txBox="1"/>
          <p:nvPr/>
        </p:nvSpPr>
        <p:spPr>
          <a:xfrm>
            <a:off x="1400960" y="3198167"/>
            <a:ext cx="1003778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/>
              <a:t>Goal: Use data on NXCALS for Predictive Maintenance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61736CC-9180-4594-A635-4EC498B123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3260" y="4149064"/>
            <a:ext cx="647700" cy="6477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9590B57-0DAC-453B-8DA8-8D6860E4CB17}"/>
              </a:ext>
            </a:extLst>
          </p:cNvPr>
          <p:cNvSpPr txBox="1"/>
          <p:nvPr/>
        </p:nvSpPr>
        <p:spPr>
          <a:xfrm>
            <a:off x="1400959" y="4242081"/>
            <a:ext cx="999530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/>
              <a:t>Develop Anomaly Detection process to identify failure precursors</a:t>
            </a:r>
          </a:p>
        </p:txBody>
      </p:sp>
      <p:cxnSp>
        <p:nvCxnSpPr>
          <p:cNvPr id="15" name="Straight Connector 56">
            <a:extLst>
              <a:ext uri="{FF2B5EF4-FFF2-40B4-BE49-F238E27FC236}">
                <a16:creationId xmlns:a16="http://schemas.microsoft.com/office/drawing/2014/main" id="{8CFBB940-34C3-4D51-AA82-6209BE565AEB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56">
            <a:extLst>
              <a:ext uri="{FF2B5EF4-FFF2-40B4-BE49-F238E27FC236}">
                <a16:creationId xmlns:a16="http://schemas.microsoft.com/office/drawing/2014/main" id="{AD966FBE-461A-447B-9CD2-A52ED6F77B5E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56">
            <a:extLst>
              <a:ext uri="{FF2B5EF4-FFF2-40B4-BE49-F238E27FC236}">
                <a16:creationId xmlns:a16="http://schemas.microsoft.com/office/drawing/2014/main" id="{7443C838-3BA5-4861-94EF-F5C2F5DA6996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35FA3428-9B2D-466C-8029-B8748D6CED01}"/>
              </a:ext>
            </a:extLst>
          </p:cNvPr>
          <p:cNvSpPr/>
          <p:nvPr/>
        </p:nvSpPr>
        <p:spPr>
          <a:xfrm>
            <a:off x="0" y="457201"/>
            <a:ext cx="12192000" cy="45719"/>
          </a:xfrm>
          <a:prstGeom prst="rect">
            <a:avLst/>
          </a:prstGeom>
          <a:solidFill>
            <a:srgbClr val="0B387C"/>
          </a:solidFill>
          <a:ln>
            <a:solidFill>
              <a:srgbClr val="0B38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56">
            <a:extLst>
              <a:ext uri="{FF2B5EF4-FFF2-40B4-BE49-F238E27FC236}">
                <a16:creationId xmlns:a16="http://schemas.microsoft.com/office/drawing/2014/main" id="{FFB53B08-27DE-4926-9696-C3A82978A5F1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4" name="AutoShape 3">
            <a:extLst>
              <a:ext uri="{FF2B5EF4-FFF2-40B4-BE49-F238E27FC236}">
                <a16:creationId xmlns:a16="http://schemas.microsoft.com/office/drawing/2014/main" id="{CCB9B9F0-11BE-4D49-9BA2-21C043EB4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1086" y="59532"/>
            <a:ext cx="1653984" cy="329527"/>
          </a:xfrm>
          <a:prstGeom prst="roundRect">
            <a:avLst>
              <a:gd name="adj" fmla="val 20344"/>
            </a:avLst>
          </a:prstGeom>
          <a:solidFill>
            <a:srgbClr val="1E5AAE"/>
          </a:solidFill>
          <a:ln w="9525">
            <a:solidFill>
              <a:srgbClr val="1E5AAE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CROME System </a:t>
            </a:r>
          </a:p>
        </p:txBody>
      </p:sp>
      <p:sp>
        <p:nvSpPr>
          <p:cNvPr id="25" name="AutoShape 3">
            <a:extLst>
              <a:ext uri="{FF2B5EF4-FFF2-40B4-BE49-F238E27FC236}">
                <a16:creationId xmlns:a16="http://schemas.microsoft.com/office/drawing/2014/main" id="{A279BF99-88D6-4D02-9DFA-74DC07B2E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8348" y="59532"/>
            <a:ext cx="6159920" cy="443388"/>
          </a:xfrm>
          <a:prstGeom prst="roundRect">
            <a:avLst>
              <a:gd name="adj" fmla="val 20344"/>
            </a:avLst>
          </a:prstGeom>
          <a:solidFill>
            <a:srgbClr val="0B387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1219170"/>
            <a:r>
              <a:rPr lang="en-GB" dirty="0">
                <a:solidFill>
                  <a:prstClr val="white"/>
                </a:solidFill>
                <a:latin typeface="Calibri" panose="020F0502020204030204"/>
              </a:rPr>
              <a:t>Data Analysis using SWAN (NXCALS data)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17F8801-99F2-412B-ACE5-E144E030A22D}"/>
              </a:ext>
            </a:extLst>
          </p:cNvPr>
          <p:cNvSpPr/>
          <p:nvPr/>
        </p:nvSpPr>
        <p:spPr>
          <a:xfrm>
            <a:off x="173050" y="688418"/>
            <a:ext cx="901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Work Package Overview </a:t>
            </a:r>
          </a:p>
        </p:txBody>
      </p:sp>
      <p:sp>
        <p:nvSpPr>
          <p:cNvPr id="18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82515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4B0CDA-96CB-4A13-B162-55BEFD5E105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3143886-06E4-49B8-A5B1-B88400CEDBFE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14210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/>
            </a:solidFill>
          </a:ln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/>
              <a:t>No System Failures known</a:t>
            </a:r>
          </a:p>
          <a:p>
            <a:r>
              <a:rPr lang="en-US" sz="2400"/>
              <a:t>No data available that represents healthy state of system</a:t>
            </a:r>
          </a:p>
          <a:p>
            <a:r>
              <a:rPr lang="en-US" sz="2400"/>
              <a:t>No definition of anomalous behavior</a:t>
            </a:r>
            <a:endParaRPr lang="en-US" sz="24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4E3D81D-538B-494E-B2D8-8FD725F9583C}"/>
              </a:ext>
            </a:extLst>
          </p:cNvPr>
          <p:cNvSpPr txBox="1">
            <a:spLocks/>
          </p:cNvSpPr>
          <p:nvPr/>
        </p:nvSpPr>
        <p:spPr>
          <a:xfrm>
            <a:off x="908761" y="4313507"/>
            <a:ext cx="10515600" cy="466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2F4526-4553-4B73-9194-2798E7390535}"/>
              </a:ext>
            </a:extLst>
          </p:cNvPr>
          <p:cNvSpPr txBox="1">
            <a:spLocks/>
          </p:cNvSpPr>
          <p:nvPr/>
        </p:nvSpPr>
        <p:spPr>
          <a:xfrm>
            <a:off x="838200" y="3637511"/>
            <a:ext cx="10515600" cy="10852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Anomalies are rare and different</a:t>
            </a:r>
          </a:p>
          <a:p>
            <a:r>
              <a:rPr lang="en-US" sz="2400" dirty="0"/>
              <a:t>Focus on noise in signals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5EFCF9D-E1C1-4073-BBCD-90E9880E37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537" y="3784784"/>
            <a:ext cx="790663" cy="790663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C336DBAC-FED4-4B6B-B031-E855385A68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537" y="2134293"/>
            <a:ext cx="790663" cy="790663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548632AC-0A27-42E2-9E93-E099A532AEF6}"/>
              </a:ext>
            </a:extLst>
          </p:cNvPr>
          <p:cNvSpPr/>
          <p:nvPr/>
        </p:nvSpPr>
        <p:spPr>
          <a:xfrm>
            <a:off x="757129" y="5294128"/>
            <a:ext cx="929058" cy="4666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C8B233-EE8B-4E5D-A2D4-B891B71140C3}"/>
              </a:ext>
            </a:extLst>
          </p:cNvPr>
          <p:cNvSpPr txBox="1"/>
          <p:nvPr/>
        </p:nvSpPr>
        <p:spPr>
          <a:xfrm>
            <a:off x="1686187" y="5347771"/>
            <a:ext cx="9667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multi-level wavelet transform (MRA-WT) for noise extraction</a:t>
            </a:r>
          </a:p>
        </p:txBody>
      </p:sp>
      <p:cxnSp>
        <p:nvCxnSpPr>
          <p:cNvPr id="27" name="Straight Connector 56">
            <a:extLst>
              <a:ext uri="{FF2B5EF4-FFF2-40B4-BE49-F238E27FC236}">
                <a16:creationId xmlns:a16="http://schemas.microsoft.com/office/drawing/2014/main" id="{0933007E-EF70-469E-8278-3C32CD9CECE5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Straight Connector 56">
            <a:extLst>
              <a:ext uri="{FF2B5EF4-FFF2-40B4-BE49-F238E27FC236}">
                <a16:creationId xmlns:a16="http://schemas.microsoft.com/office/drawing/2014/main" id="{E1A42D7B-1A50-4836-A062-5D3B501E5DC6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1" name="Straight Connector 56">
            <a:extLst>
              <a:ext uri="{FF2B5EF4-FFF2-40B4-BE49-F238E27FC236}">
                <a16:creationId xmlns:a16="http://schemas.microsoft.com/office/drawing/2014/main" id="{B1A32B33-02D2-4698-B1B7-2A96E27E05FF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7A1ADB9A-CC28-4E1D-80F0-ED6F5803D601}"/>
              </a:ext>
            </a:extLst>
          </p:cNvPr>
          <p:cNvSpPr/>
          <p:nvPr/>
        </p:nvSpPr>
        <p:spPr>
          <a:xfrm>
            <a:off x="0" y="457201"/>
            <a:ext cx="12192000" cy="45719"/>
          </a:xfrm>
          <a:prstGeom prst="rect">
            <a:avLst/>
          </a:prstGeom>
          <a:solidFill>
            <a:srgbClr val="0B387C"/>
          </a:solidFill>
          <a:ln>
            <a:solidFill>
              <a:srgbClr val="0B38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56">
            <a:extLst>
              <a:ext uri="{FF2B5EF4-FFF2-40B4-BE49-F238E27FC236}">
                <a16:creationId xmlns:a16="http://schemas.microsoft.com/office/drawing/2014/main" id="{8F76D713-CFC8-4E59-A307-2F7B82446874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6" name="AutoShape 3">
            <a:extLst>
              <a:ext uri="{FF2B5EF4-FFF2-40B4-BE49-F238E27FC236}">
                <a16:creationId xmlns:a16="http://schemas.microsoft.com/office/drawing/2014/main" id="{738D45C7-4194-4191-B225-1F867BE36E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1086" y="59532"/>
            <a:ext cx="1653984" cy="329527"/>
          </a:xfrm>
          <a:prstGeom prst="roundRect">
            <a:avLst>
              <a:gd name="adj" fmla="val 20344"/>
            </a:avLst>
          </a:prstGeom>
          <a:solidFill>
            <a:srgbClr val="1E5AAE"/>
          </a:solidFill>
          <a:ln w="9525">
            <a:solidFill>
              <a:srgbClr val="1E5AAE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CROME System </a:t>
            </a:r>
          </a:p>
        </p:txBody>
      </p:sp>
      <p:sp>
        <p:nvSpPr>
          <p:cNvPr id="37" name="AutoShape 3">
            <a:extLst>
              <a:ext uri="{FF2B5EF4-FFF2-40B4-BE49-F238E27FC236}">
                <a16:creationId xmlns:a16="http://schemas.microsoft.com/office/drawing/2014/main" id="{9D0ED478-4D76-46EA-BE1A-7E9F020C58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8348" y="59532"/>
            <a:ext cx="6159920" cy="443388"/>
          </a:xfrm>
          <a:prstGeom prst="roundRect">
            <a:avLst>
              <a:gd name="adj" fmla="val 20344"/>
            </a:avLst>
          </a:prstGeom>
          <a:solidFill>
            <a:srgbClr val="0B387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1219170"/>
            <a:r>
              <a:rPr lang="en-GB" dirty="0">
                <a:solidFill>
                  <a:prstClr val="white"/>
                </a:solidFill>
                <a:latin typeface="Calibri" panose="020F0502020204030204"/>
              </a:rPr>
              <a:t>Data Analysis using SWAN (NXCALS data)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082D06F-8A46-4C0F-BCD6-E9704BEEAC13}"/>
              </a:ext>
            </a:extLst>
          </p:cNvPr>
          <p:cNvSpPr/>
          <p:nvPr/>
        </p:nvSpPr>
        <p:spPr>
          <a:xfrm>
            <a:off x="173050" y="688418"/>
            <a:ext cx="901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Challenges for Anomaly detection  </a:t>
            </a:r>
          </a:p>
        </p:txBody>
      </p:sp>
      <p:sp>
        <p:nvSpPr>
          <p:cNvPr id="18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166038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F33F4-BAD1-4D17-A988-CBA5BD669CA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9" name="Content Placeholder 7" descr="Database outline">
            <a:extLst>
              <a:ext uri="{FF2B5EF4-FFF2-40B4-BE49-F238E27FC236}">
                <a16:creationId xmlns:a16="http://schemas.microsoft.com/office/drawing/2014/main" id="{24B31BC1-906B-4839-90B1-4983F8977E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2359" y="1455511"/>
            <a:ext cx="914400" cy="914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C509AA-79A0-43CA-A8A1-3964EECFABE3}"/>
              </a:ext>
            </a:extLst>
          </p:cNvPr>
          <p:cNvSpPr txBox="1"/>
          <p:nvPr/>
        </p:nvSpPr>
        <p:spPr>
          <a:xfrm>
            <a:off x="489065" y="2325344"/>
            <a:ext cx="12241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NXCALS</a:t>
            </a:r>
          </a:p>
        </p:txBody>
      </p:sp>
      <p:pic>
        <p:nvPicPr>
          <p:cNvPr id="11" name="Content Placeholder 7" descr="Database outline">
            <a:extLst>
              <a:ext uri="{FF2B5EF4-FFF2-40B4-BE49-F238E27FC236}">
                <a16:creationId xmlns:a16="http://schemas.microsoft.com/office/drawing/2014/main" id="{EAD89042-CD54-4280-9DD3-CCC0404221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15288" y="1455532"/>
            <a:ext cx="914400" cy="914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54EC392-D015-44B2-BED7-3D17056C7FA7}"/>
              </a:ext>
            </a:extLst>
          </p:cNvPr>
          <p:cNvSpPr txBox="1"/>
          <p:nvPr/>
        </p:nvSpPr>
        <p:spPr>
          <a:xfrm>
            <a:off x="4405391" y="2325343"/>
            <a:ext cx="133419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CROME Internal Data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C2E9FE7-F59E-46EB-B195-3D9D6D48DCDD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1101133" y="2602343"/>
            <a:ext cx="0" cy="70658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37212A72-CB4D-4D2C-8E21-9664E0DF39EC}"/>
              </a:ext>
            </a:extLst>
          </p:cNvPr>
          <p:cNvSpPr/>
          <p:nvPr/>
        </p:nvSpPr>
        <p:spPr>
          <a:xfrm>
            <a:off x="642359" y="3337448"/>
            <a:ext cx="5097226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E47EB3-3E5F-45AE-993F-E1BF0495C7FE}"/>
              </a:ext>
            </a:extLst>
          </p:cNvPr>
          <p:cNvSpPr txBox="1"/>
          <p:nvPr/>
        </p:nvSpPr>
        <p:spPr>
          <a:xfrm>
            <a:off x="642359" y="3337449"/>
            <a:ext cx="4159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Pre-Processing: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Feature Engineering: Calculate statistical features (raw and extracted noise signal)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Handling of </a:t>
            </a:r>
            <a:r>
              <a:rPr lang="en-US" sz="1600" dirty="0" err="1"/>
              <a:t>Missings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Scaling</a:t>
            </a:r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106E435B-0144-4115-A6D7-748FE3901664}"/>
              </a:ext>
            </a:extLst>
          </p:cNvPr>
          <p:cNvCxnSpPr>
            <a:cxnSpLocks/>
            <a:stCxn id="12" idx="2"/>
          </p:cNvCxnSpPr>
          <p:nvPr/>
        </p:nvCxnSpPr>
        <p:spPr>
          <a:xfrm rot="5400000">
            <a:off x="3050402" y="928499"/>
            <a:ext cx="71245" cy="3972928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2AE332E-4081-4DA8-AF85-AD97994E2F89}"/>
              </a:ext>
            </a:extLst>
          </p:cNvPr>
          <p:cNvSpPr txBox="1"/>
          <p:nvPr/>
        </p:nvSpPr>
        <p:spPr>
          <a:xfrm>
            <a:off x="2545721" y="2702113"/>
            <a:ext cx="1080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Optional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C1E46230-64D7-45D6-923D-94D114654BC7}"/>
              </a:ext>
            </a:extLst>
          </p:cNvPr>
          <p:cNvSpPr/>
          <p:nvPr/>
        </p:nvSpPr>
        <p:spPr>
          <a:xfrm>
            <a:off x="212051" y="5258079"/>
            <a:ext cx="929058" cy="4666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6A0373-7763-47EB-880A-457AD2B36FAE}"/>
              </a:ext>
            </a:extLst>
          </p:cNvPr>
          <p:cNvSpPr txBox="1"/>
          <p:nvPr/>
        </p:nvSpPr>
        <p:spPr>
          <a:xfrm>
            <a:off x="1224251" y="5137482"/>
            <a:ext cx="4420696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Apply Algorithms:</a:t>
            </a:r>
          </a:p>
          <a:p>
            <a:r>
              <a:rPr lang="en-US" sz="2000" dirty="0"/>
              <a:t>Isolation Forest, Autoencoder</a:t>
            </a:r>
          </a:p>
        </p:txBody>
      </p:sp>
      <p:cxnSp>
        <p:nvCxnSpPr>
          <p:cNvPr id="39" name="Straight Connector 57">
            <a:extLst>
              <a:ext uri="{FF2B5EF4-FFF2-40B4-BE49-F238E27FC236}">
                <a16:creationId xmlns:a16="http://schemas.microsoft.com/office/drawing/2014/main" id="{DB59A68E-63BD-41DD-A664-443C4E4403DC}"/>
              </a:ext>
            </a:extLst>
          </p:cNvPr>
          <p:cNvCxnSpPr>
            <a:cxnSpLocks/>
          </p:cNvCxnSpPr>
          <p:nvPr/>
        </p:nvCxnSpPr>
        <p:spPr>
          <a:xfrm flipV="1">
            <a:off x="177342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0" name="Straight Connector 56">
            <a:extLst>
              <a:ext uri="{FF2B5EF4-FFF2-40B4-BE49-F238E27FC236}">
                <a16:creationId xmlns:a16="http://schemas.microsoft.com/office/drawing/2014/main" id="{CDE87FDB-D136-4F01-8C8A-2C80C245DABE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1" name="Straight Connector 35">
            <a:extLst>
              <a:ext uri="{FF2B5EF4-FFF2-40B4-BE49-F238E27FC236}">
                <a16:creationId xmlns:a16="http://schemas.microsoft.com/office/drawing/2014/main" id="{D0033607-5A01-4691-8EE2-BDA1965943F1}"/>
              </a:ext>
            </a:extLst>
          </p:cNvPr>
          <p:cNvCxnSpPr>
            <a:cxnSpLocks/>
          </p:cNvCxnSpPr>
          <p:nvPr/>
        </p:nvCxnSpPr>
        <p:spPr>
          <a:xfrm flipV="1">
            <a:off x="177342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2" name="Straight Connector 56">
            <a:extLst>
              <a:ext uri="{FF2B5EF4-FFF2-40B4-BE49-F238E27FC236}">
                <a16:creationId xmlns:a16="http://schemas.microsoft.com/office/drawing/2014/main" id="{84D4496E-13AB-4A52-8536-3DA3A145D50B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3" name="Straight Connector 57">
            <a:extLst>
              <a:ext uri="{FF2B5EF4-FFF2-40B4-BE49-F238E27FC236}">
                <a16:creationId xmlns:a16="http://schemas.microsoft.com/office/drawing/2014/main" id="{A08E98B1-D821-43A5-8904-2D48606C5C2F}"/>
              </a:ext>
            </a:extLst>
          </p:cNvPr>
          <p:cNvCxnSpPr>
            <a:cxnSpLocks/>
          </p:cNvCxnSpPr>
          <p:nvPr/>
        </p:nvCxnSpPr>
        <p:spPr>
          <a:xfrm flipV="1">
            <a:off x="177342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4" name="Straight Connector 56">
            <a:extLst>
              <a:ext uri="{FF2B5EF4-FFF2-40B4-BE49-F238E27FC236}">
                <a16:creationId xmlns:a16="http://schemas.microsoft.com/office/drawing/2014/main" id="{99BF8A33-D60F-4338-B4BD-80ED32270EC1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5" name="Straight Connector 35">
            <a:extLst>
              <a:ext uri="{FF2B5EF4-FFF2-40B4-BE49-F238E27FC236}">
                <a16:creationId xmlns:a16="http://schemas.microsoft.com/office/drawing/2014/main" id="{0ABF8F02-04C9-49A8-9C67-B044995502C5}"/>
              </a:ext>
            </a:extLst>
          </p:cNvPr>
          <p:cNvCxnSpPr>
            <a:cxnSpLocks/>
          </p:cNvCxnSpPr>
          <p:nvPr/>
        </p:nvCxnSpPr>
        <p:spPr>
          <a:xfrm flipV="1">
            <a:off x="177342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C95C036D-BF04-499C-AF98-02661C5C35C7}"/>
              </a:ext>
            </a:extLst>
          </p:cNvPr>
          <p:cNvSpPr/>
          <p:nvPr/>
        </p:nvSpPr>
        <p:spPr>
          <a:xfrm>
            <a:off x="0" y="457201"/>
            <a:ext cx="12192000" cy="45719"/>
          </a:xfrm>
          <a:prstGeom prst="rect">
            <a:avLst/>
          </a:prstGeom>
          <a:solidFill>
            <a:srgbClr val="0B387C"/>
          </a:solidFill>
          <a:ln>
            <a:solidFill>
              <a:srgbClr val="0B38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56">
            <a:extLst>
              <a:ext uri="{FF2B5EF4-FFF2-40B4-BE49-F238E27FC236}">
                <a16:creationId xmlns:a16="http://schemas.microsoft.com/office/drawing/2014/main" id="{DD3A2E7A-0751-49FB-B4A6-64646FAB8DF4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9" name="AutoShape 3">
            <a:extLst>
              <a:ext uri="{FF2B5EF4-FFF2-40B4-BE49-F238E27FC236}">
                <a16:creationId xmlns:a16="http://schemas.microsoft.com/office/drawing/2014/main" id="{A911C419-39B2-465E-8F56-FCF0B8710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1086" y="59532"/>
            <a:ext cx="1653984" cy="329527"/>
          </a:xfrm>
          <a:prstGeom prst="roundRect">
            <a:avLst>
              <a:gd name="adj" fmla="val 20344"/>
            </a:avLst>
          </a:prstGeom>
          <a:solidFill>
            <a:srgbClr val="1E5AAE"/>
          </a:solidFill>
          <a:ln w="9525">
            <a:solidFill>
              <a:srgbClr val="1E5AAE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CROME System </a:t>
            </a:r>
          </a:p>
        </p:txBody>
      </p:sp>
      <p:sp>
        <p:nvSpPr>
          <p:cNvPr id="50" name="AutoShape 3">
            <a:extLst>
              <a:ext uri="{FF2B5EF4-FFF2-40B4-BE49-F238E27FC236}">
                <a16:creationId xmlns:a16="http://schemas.microsoft.com/office/drawing/2014/main" id="{23E282D9-DFCA-4B7E-839B-59695257C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8348" y="59532"/>
            <a:ext cx="6159920" cy="443388"/>
          </a:xfrm>
          <a:prstGeom prst="roundRect">
            <a:avLst>
              <a:gd name="adj" fmla="val 20344"/>
            </a:avLst>
          </a:prstGeom>
          <a:solidFill>
            <a:srgbClr val="0B387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1219170"/>
            <a:r>
              <a:rPr lang="en-GB" dirty="0">
                <a:solidFill>
                  <a:prstClr val="white"/>
                </a:solidFill>
                <a:latin typeface="Calibri" panose="020F0502020204030204"/>
              </a:rPr>
              <a:t>Data Analysis using SWAN (NXCALS data)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1B1F284-2C44-41DD-ABEF-08049216D128}"/>
              </a:ext>
            </a:extLst>
          </p:cNvPr>
          <p:cNvSpPr/>
          <p:nvPr/>
        </p:nvSpPr>
        <p:spPr>
          <a:xfrm>
            <a:off x="173050" y="688418"/>
            <a:ext cx="901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Anomaly Detection Process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D44BF2D-B6E3-43B3-AB45-AB57D9925F6F}"/>
              </a:ext>
            </a:extLst>
          </p:cNvPr>
          <p:cNvSpPr/>
          <p:nvPr/>
        </p:nvSpPr>
        <p:spPr>
          <a:xfrm>
            <a:off x="168683" y="1014242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Being evaluated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F720B0E-D627-8476-C446-4BB247CD29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2727" y="3308924"/>
            <a:ext cx="3291389" cy="255996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5F94485-533E-B2C3-F86E-80D92C5830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9664" y="3308924"/>
            <a:ext cx="3212336" cy="2520089"/>
          </a:xfrm>
          <a:prstGeom prst="rect">
            <a:avLst/>
          </a:prstGeom>
        </p:spPr>
      </p:pic>
      <p:sp>
        <p:nvSpPr>
          <p:cNvPr id="29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30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425503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284A1-5000-4A93-A9AD-D20678AABF0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9514323-68D9-43FE-B006-C1AF84844C86}"/>
              </a:ext>
            </a:extLst>
          </p:cNvPr>
          <p:cNvSpPr/>
          <p:nvPr/>
        </p:nvSpPr>
        <p:spPr>
          <a:xfrm>
            <a:off x="358466" y="1630897"/>
            <a:ext cx="4435812" cy="4239473"/>
          </a:xfrm>
          <a:prstGeom prst="roundRect">
            <a:avLst>
              <a:gd name="adj" fmla="val 4790"/>
            </a:avLst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7" descr="Database outline">
            <a:extLst>
              <a:ext uri="{FF2B5EF4-FFF2-40B4-BE49-F238E27FC236}">
                <a16:creationId xmlns:a16="http://schemas.microsoft.com/office/drawing/2014/main" id="{47FC5CDB-C4D3-471F-A3DE-8127197CE8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4126" y="3858570"/>
            <a:ext cx="914400" cy="914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60A8689-1871-4BDA-B8B0-44CC5773D59F}"/>
              </a:ext>
            </a:extLst>
          </p:cNvPr>
          <p:cNvSpPr txBox="1"/>
          <p:nvPr/>
        </p:nvSpPr>
        <p:spPr>
          <a:xfrm>
            <a:off x="509262" y="4784415"/>
            <a:ext cx="12241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NXCALS</a:t>
            </a:r>
          </a:p>
        </p:txBody>
      </p:sp>
      <p:pic>
        <p:nvPicPr>
          <p:cNvPr id="11" name="Content Placeholder 7" descr="Database outline">
            <a:extLst>
              <a:ext uri="{FF2B5EF4-FFF2-40B4-BE49-F238E27FC236}">
                <a16:creationId xmlns:a16="http://schemas.microsoft.com/office/drawing/2014/main" id="{9999012A-28CE-4FEF-8D55-B36F119BDB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4126" y="1998969"/>
            <a:ext cx="914400" cy="914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6F02062-EB0C-472F-8261-BCBB6C520BF1}"/>
              </a:ext>
            </a:extLst>
          </p:cNvPr>
          <p:cNvSpPr txBox="1"/>
          <p:nvPr/>
        </p:nvSpPr>
        <p:spPr>
          <a:xfrm>
            <a:off x="479258" y="2947113"/>
            <a:ext cx="12241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Training data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A5D53397-EDF3-4FBD-AC4C-3B05C49E78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27891" y="2132319"/>
            <a:ext cx="647700" cy="6477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DA34E3A-6DC8-478D-9E89-053AFD1EBF3C}"/>
              </a:ext>
            </a:extLst>
          </p:cNvPr>
          <p:cNvSpPr txBox="1"/>
          <p:nvPr/>
        </p:nvSpPr>
        <p:spPr>
          <a:xfrm>
            <a:off x="2129369" y="2854779"/>
            <a:ext cx="144474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Model training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</a:rPr>
              <a:t>e.g. AE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F6119E6-8D51-4502-ABB4-2B5012E43D0B}"/>
              </a:ext>
            </a:extLst>
          </p:cNvPr>
          <p:cNvCxnSpPr>
            <a:stCxn id="11" idx="3"/>
            <a:endCxn id="13" idx="1"/>
          </p:cNvCxnSpPr>
          <p:nvPr/>
        </p:nvCxnSpPr>
        <p:spPr>
          <a:xfrm>
            <a:off x="1548526" y="2456169"/>
            <a:ext cx="9793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phic 15">
            <a:extLst>
              <a:ext uri="{FF2B5EF4-FFF2-40B4-BE49-F238E27FC236}">
                <a16:creationId xmlns:a16="http://schemas.microsoft.com/office/drawing/2014/main" id="{4FFA9DD2-034F-45A3-B71E-C33B67DE47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75875" y="3991920"/>
            <a:ext cx="647700" cy="647700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4649DB8-4920-4AB4-AA0F-796F87F65EF5}"/>
              </a:ext>
            </a:extLst>
          </p:cNvPr>
          <p:cNvSpPr/>
          <p:nvPr/>
        </p:nvSpPr>
        <p:spPr>
          <a:xfrm>
            <a:off x="3685425" y="4285684"/>
            <a:ext cx="228600" cy="640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FFFF"/>
                </a:solidFill>
              </a:ln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7FCDA81-8554-432A-820B-1A6FF4953EAA}"/>
              </a:ext>
            </a:extLst>
          </p:cNvPr>
          <p:cNvSpPr txBox="1"/>
          <p:nvPr/>
        </p:nvSpPr>
        <p:spPr>
          <a:xfrm>
            <a:off x="2878092" y="4735266"/>
            <a:ext cx="184326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Operational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</a:rPr>
              <a:t>Calculate anomaly scores</a:t>
            </a:r>
            <a:endParaRPr lang="en-US" sz="1050" dirty="0">
              <a:solidFill>
                <a:schemeClr val="tx2"/>
              </a:solidFill>
            </a:endParaRP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3DC25DA9-E943-4BB0-9583-6777F748F339}"/>
              </a:ext>
            </a:extLst>
          </p:cNvPr>
          <p:cNvCxnSpPr>
            <a:stCxn id="13" idx="3"/>
            <a:endCxn id="16" idx="0"/>
          </p:cNvCxnSpPr>
          <p:nvPr/>
        </p:nvCxnSpPr>
        <p:spPr>
          <a:xfrm>
            <a:off x="3175591" y="2456169"/>
            <a:ext cx="624134" cy="153575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20289EA-4E60-4724-B4DD-C14EBBF1EBD4}"/>
              </a:ext>
            </a:extLst>
          </p:cNvPr>
          <p:cNvCxnSpPr>
            <a:stCxn id="9" idx="3"/>
            <a:endCxn id="16" idx="1"/>
          </p:cNvCxnSpPr>
          <p:nvPr/>
        </p:nvCxnSpPr>
        <p:spPr>
          <a:xfrm>
            <a:off x="1548526" y="4315770"/>
            <a:ext cx="1927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 26">
            <a:extLst>
              <a:ext uri="{FF2B5EF4-FFF2-40B4-BE49-F238E27FC236}">
                <a16:creationId xmlns:a16="http://schemas.microsoft.com/office/drawing/2014/main" id="{6F8060BF-12A8-473E-85FB-901295293D5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045366" y="4574971"/>
          <a:ext cx="2185424" cy="12954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937468">
                  <a:extLst>
                    <a:ext uri="{9D8B030D-6E8A-4147-A177-3AD203B41FA5}">
                      <a16:colId xmlns:a16="http://schemas.microsoft.com/office/drawing/2014/main" val="3203522644"/>
                    </a:ext>
                  </a:extLst>
                </a:gridCol>
                <a:gridCol w="1247956">
                  <a:extLst>
                    <a:ext uri="{9D8B030D-6E8A-4147-A177-3AD203B41FA5}">
                      <a16:colId xmlns:a16="http://schemas.microsoft.com/office/drawing/2014/main" val="167948316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Sample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Anomaly 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2473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PMIST214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8.564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37637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PMINA0603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4.371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03382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PAXNT211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2.093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66885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10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982358"/>
                  </a:ext>
                </a:extLst>
              </a:tr>
            </a:tbl>
          </a:graphicData>
        </a:graphic>
      </p:graphicFrame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3CE6616-D213-4B68-9D3C-FAC9870F55B6}"/>
              </a:ext>
            </a:extLst>
          </p:cNvPr>
          <p:cNvSpPr/>
          <p:nvPr/>
        </p:nvSpPr>
        <p:spPr>
          <a:xfrm>
            <a:off x="5274012" y="4152184"/>
            <a:ext cx="1728132" cy="327171"/>
          </a:xfrm>
          <a:prstGeom prst="roundRect">
            <a:avLst/>
          </a:prstGeom>
          <a:noFill/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Ranking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36A30E2-24B8-4ED0-94E1-B2956243A0C8}"/>
              </a:ext>
            </a:extLst>
          </p:cNvPr>
          <p:cNvCxnSpPr>
            <a:stCxn id="16" idx="3"/>
            <a:endCxn id="22" idx="1"/>
          </p:cNvCxnSpPr>
          <p:nvPr/>
        </p:nvCxnSpPr>
        <p:spPr>
          <a:xfrm>
            <a:off x="4123575" y="4315770"/>
            <a:ext cx="1150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9DECEE59-8ED1-4659-8D77-E460D4B9FB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10844" y="3783342"/>
            <a:ext cx="3623187" cy="179906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24114ED5-FC6F-4A39-9960-17955B051AAD}"/>
              </a:ext>
            </a:extLst>
          </p:cNvPr>
          <p:cNvSpPr/>
          <p:nvPr/>
        </p:nvSpPr>
        <p:spPr>
          <a:xfrm>
            <a:off x="5067955" y="4865307"/>
            <a:ext cx="2056089" cy="209404"/>
          </a:xfrm>
          <a:prstGeom prst="rect">
            <a:avLst/>
          </a:prstGeom>
          <a:noFill/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A8957C7-3804-4374-BEA8-10831B083AB8}"/>
              </a:ext>
            </a:extLst>
          </p:cNvPr>
          <p:cNvCxnSpPr>
            <a:cxnSpLocks/>
          </p:cNvCxnSpPr>
          <p:nvPr/>
        </p:nvCxnSpPr>
        <p:spPr>
          <a:xfrm>
            <a:off x="7002144" y="4277594"/>
            <a:ext cx="11087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Graphic 26">
            <a:extLst>
              <a:ext uri="{FF2B5EF4-FFF2-40B4-BE49-F238E27FC236}">
                <a16:creationId xmlns:a16="http://schemas.microsoft.com/office/drawing/2014/main" id="{A14F6B4F-4D3E-4220-AA47-EFEB3FAB862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598588" y="2780019"/>
            <a:ext cx="647700" cy="647700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7842F0A-601B-420D-8397-12BC076F39E3}"/>
              </a:ext>
            </a:extLst>
          </p:cNvPr>
          <p:cNvCxnSpPr>
            <a:stCxn id="24" idx="0"/>
            <a:endCxn id="27" idx="2"/>
          </p:cNvCxnSpPr>
          <p:nvPr/>
        </p:nvCxnSpPr>
        <p:spPr>
          <a:xfrm flipV="1">
            <a:off x="9922438" y="3427719"/>
            <a:ext cx="0" cy="3556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3456BB4-60F1-43BF-86CC-2A151E236E17}"/>
              </a:ext>
            </a:extLst>
          </p:cNvPr>
          <p:cNvSpPr txBox="1"/>
          <p:nvPr/>
        </p:nvSpPr>
        <p:spPr>
          <a:xfrm>
            <a:off x="10369273" y="2851563"/>
            <a:ext cx="15376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Manual analysis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</a:rPr>
              <a:t>Assign Label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B22FBF8-979F-4D71-AD22-DA644CD4F355}"/>
              </a:ext>
            </a:extLst>
          </p:cNvPr>
          <p:cNvCxnSpPr>
            <a:cxnSpLocks/>
            <a:stCxn id="27" idx="0"/>
            <a:endCxn id="31" idx="2"/>
          </p:cNvCxnSpPr>
          <p:nvPr/>
        </p:nvCxnSpPr>
        <p:spPr>
          <a:xfrm flipH="1" flipV="1">
            <a:off x="8755022" y="2286727"/>
            <a:ext cx="1167416" cy="4932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9B698585-8FA3-46D0-BADE-F3EE9EBDA2C4}"/>
              </a:ext>
            </a:extLst>
          </p:cNvPr>
          <p:cNvSpPr/>
          <p:nvPr/>
        </p:nvSpPr>
        <p:spPr>
          <a:xfrm>
            <a:off x="8059605" y="1936151"/>
            <a:ext cx="1390834" cy="350576"/>
          </a:xfrm>
          <a:prstGeom prst="roundRect">
            <a:avLst/>
          </a:prstGeom>
          <a:noFill/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Normal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980BF82F-FCB1-46F5-9FE2-406CD6E95EEB}"/>
              </a:ext>
            </a:extLst>
          </p:cNvPr>
          <p:cNvSpPr/>
          <p:nvPr/>
        </p:nvSpPr>
        <p:spPr>
          <a:xfrm>
            <a:off x="10369273" y="1931650"/>
            <a:ext cx="1390834" cy="350576"/>
          </a:xfrm>
          <a:prstGeom prst="roundRect">
            <a:avLst/>
          </a:prstGeom>
          <a:noFill/>
          <a:ln w="127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Anomaly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1296FD4-D4FE-4756-8DC7-20BF17A88B45}"/>
              </a:ext>
            </a:extLst>
          </p:cNvPr>
          <p:cNvCxnSpPr>
            <a:cxnSpLocks/>
            <a:stCxn id="27" idx="0"/>
            <a:endCxn id="32" idx="2"/>
          </p:cNvCxnSpPr>
          <p:nvPr/>
        </p:nvCxnSpPr>
        <p:spPr>
          <a:xfrm flipV="1">
            <a:off x="9922438" y="2282226"/>
            <a:ext cx="1142252" cy="497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4D0D8A83-EE03-4D02-9AC4-FBE4DF4B7F5F}"/>
              </a:ext>
            </a:extLst>
          </p:cNvPr>
          <p:cNvCxnSpPr>
            <a:stCxn id="31" idx="0"/>
            <a:endCxn id="13" idx="0"/>
          </p:cNvCxnSpPr>
          <p:nvPr/>
        </p:nvCxnSpPr>
        <p:spPr>
          <a:xfrm rot="16200000" flipH="1" flipV="1">
            <a:off x="5705298" y="-917406"/>
            <a:ext cx="196168" cy="5903281"/>
          </a:xfrm>
          <a:prstGeom prst="bentConnector3">
            <a:avLst>
              <a:gd name="adj1" fmla="val -11653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Graphic 34">
            <a:extLst>
              <a:ext uri="{FF2B5EF4-FFF2-40B4-BE49-F238E27FC236}">
                <a16:creationId xmlns:a16="http://schemas.microsoft.com/office/drawing/2014/main" id="{C307CF49-1CD5-4B38-8DEF-85E55F5B8A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740840" y="859493"/>
            <a:ext cx="647700" cy="647700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4EEDAF0-F106-47ED-A329-09CC253D9368}"/>
              </a:ext>
            </a:extLst>
          </p:cNvPr>
          <p:cNvCxnSpPr>
            <a:stCxn id="32" idx="0"/>
            <a:endCxn id="35" idx="2"/>
          </p:cNvCxnSpPr>
          <p:nvPr/>
        </p:nvCxnSpPr>
        <p:spPr>
          <a:xfrm flipV="1">
            <a:off x="11064690" y="1507193"/>
            <a:ext cx="0" cy="424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C72844A-E098-4BE4-A245-7ACA66DB87FF}"/>
              </a:ext>
            </a:extLst>
          </p:cNvPr>
          <p:cNvSpPr txBox="1"/>
          <p:nvPr/>
        </p:nvSpPr>
        <p:spPr>
          <a:xfrm>
            <a:off x="10295846" y="553579"/>
            <a:ext cx="15376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Maintenance?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580DE82-F513-406F-BF50-F090EB669B7D}"/>
              </a:ext>
            </a:extLst>
          </p:cNvPr>
          <p:cNvSpPr txBox="1"/>
          <p:nvPr/>
        </p:nvSpPr>
        <p:spPr>
          <a:xfrm>
            <a:off x="5020676" y="1426473"/>
            <a:ext cx="15376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Retrain Model</a:t>
            </a:r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AC746512-273D-4962-862A-34B1E1A0CAE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32080" y="5222671"/>
            <a:ext cx="560240" cy="664633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1F0C2AF0-F1FC-428E-A1D2-AF48AB62D348}"/>
              </a:ext>
            </a:extLst>
          </p:cNvPr>
          <p:cNvSpPr txBox="1"/>
          <p:nvPr/>
        </p:nvSpPr>
        <p:spPr>
          <a:xfrm>
            <a:off x="509262" y="5023464"/>
            <a:ext cx="12241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+ Internals?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AF818AF-67D7-44FC-8B8A-89865977C764}"/>
              </a:ext>
            </a:extLst>
          </p:cNvPr>
          <p:cNvSpPr txBox="1"/>
          <p:nvPr/>
        </p:nvSpPr>
        <p:spPr>
          <a:xfrm>
            <a:off x="1848810" y="4009489"/>
            <a:ext cx="1356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Daily, Weekly, …</a:t>
            </a:r>
          </a:p>
        </p:txBody>
      </p:sp>
      <p:cxnSp>
        <p:nvCxnSpPr>
          <p:cNvPr id="55" name="Straight Connector 56">
            <a:extLst>
              <a:ext uri="{FF2B5EF4-FFF2-40B4-BE49-F238E27FC236}">
                <a16:creationId xmlns:a16="http://schemas.microsoft.com/office/drawing/2014/main" id="{88E463E8-BE6E-4683-8DFB-EAEBD76922EB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BAA388C-25DC-4BC4-9E30-4673037F7F6A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9" name="Straight Connector 56">
            <a:extLst>
              <a:ext uri="{FF2B5EF4-FFF2-40B4-BE49-F238E27FC236}">
                <a16:creationId xmlns:a16="http://schemas.microsoft.com/office/drawing/2014/main" id="{018B4E34-673F-446A-98D7-8704BC6B1E4E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86DB85A1-116F-4A36-A125-391D8B9BEF90}"/>
              </a:ext>
            </a:extLst>
          </p:cNvPr>
          <p:cNvSpPr/>
          <p:nvPr/>
        </p:nvSpPr>
        <p:spPr>
          <a:xfrm>
            <a:off x="0" y="457201"/>
            <a:ext cx="12192000" cy="45719"/>
          </a:xfrm>
          <a:prstGeom prst="rect">
            <a:avLst/>
          </a:prstGeom>
          <a:solidFill>
            <a:srgbClr val="0B387C"/>
          </a:solidFill>
          <a:ln>
            <a:solidFill>
              <a:srgbClr val="0B38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56">
            <a:extLst>
              <a:ext uri="{FF2B5EF4-FFF2-40B4-BE49-F238E27FC236}">
                <a16:creationId xmlns:a16="http://schemas.microsoft.com/office/drawing/2014/main" id="{48E70B86-8EE5-4C56-9BB3-55E9D312AA30}"/>
              </a:ext>
            </a:extLst>
          </p:cNvPr>
          <p:cNvCxnSpPr>
            <a:cxnSpLocks/>
          </p:cNvCxnSpPr>
          <p:nvPr/>
        </p:nvCxnSpPr>
        <p:spPr>
          <a:xfrm flipV="1">
            <a:off x="2973572" y="510362"/>
            <a:ext cx="0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4" name="AutoShape 3">
            <a:extLst>
              <a:ext uri="{FF2B5EF4-FFF2-40B4-BE49-F238E27FC236}">
                <a16:creationId xmlns:a16="http://schemas.microsoft.com/office/drawing/2014/main" id="{F6BD6569-96F7-4DF4-8CDA-CE12AA2099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1086" y="59532"/>
            <a:ext cx="1653984" cy="329527"/>
          </a:xfrm>
          <a:prstGeom prst="roundRect">
            <a:avLst>
              <a:gd name="adj" fmla="val 20344"/>
            </a:avLst>
          </a:prstGeom>
          <a:solidFill>
            <a:srgbClr val="1E5AAE"/>
          </a:solidFill>
          <a:ln w="9525">
            <a:solidFill>
              <a:srgbClr val="1E5AAE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CROME System </a:t>
            </a:r>
          </a:p>
        </p:txBody>
      </p:sp>
      <p:sp>
        <p:nvSpPr>
          <p:cNvPr id="65" name="AutoShape 3">
            <a:extLst>
              <a:ext uri="{FF2B5EF4-FFF2-40B4-BE49-F238E27FC236}">
                <a16:creationId xmlns:a16="http://schemas.microsoft.com/office/drawing/2014/main" id="{088FFAB8-0896-4894-A637-1A11A0682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8348" y="59532"/>
            <a:ext cx="6159920" cy="443388"/>
          </a:xfrm>
          <a:prstGeom prst="roundRect">
            <a:avLst>
              <a:gd name="adj" fmla="val 20344"/>
            </a:avLst>
          </a:prstGeom>
          <a:solidFill>
            <a:srgbClr val="0B387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defTabSz="1219170"/>
            <a:r>
              <a:rPr lang="en-GB" dirty="0">
                <a:solidFill>
                  <a:prstClr val="white"/>
                </a:solidFill>
                <a:latin typeface="Calibri" panose="020F0502020204030204"/>
              </a:rPr>
              <a:t>Data Analysis using SWAN (NXCALS data)</a:t>
            </a:r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D46CFBE-A812-4A82-9411-1DD22CA7FAD1}"/>
              </a:ext>
            </a:extLst>
          </p:cNvPr>
          <p:cNvSpPr/>
          <p:nvPr/>
        </p:nvSpPr>
        <p:spPr>
          <a:xfrm>
            <a:off x="173050" y="688418"/>
            <a:ext cx="901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/>
              <a:t>Preliminary Architecture </a:t>
            </a:r>
            <a:endParaRPr lang="en-US" sz="2400" b="1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3DC0EA1-8FC8-4CE0-A79D-E118D7CEBD23}"/>
              </a:ext>
            </a:extLst>
          </p:cNvPr>
          <p:cNvSpPr/>
          <p:nvPr/>
        </p:nvSpPr>
        <p:spPr>
          <a:xfrm>
            <a:off x="210249" y="1146689"/>
            <a:ext cx="1877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Helvetica LT Std" pitchFamily="34" charset="0"/>
                <a:cs typeface="Arial" charset="0"/>
              </a:rPr>
              <a:t>Feedback Loop</a:t>
            </a:r>
            <a:endParaRPr lang="fr-FR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6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47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382278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1262752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Demo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  <p:sp>
        <p:nvSpPr>
          <p:cNvPr id="9" name="Subtitle 5">
            <a:extLst>
              <a:ext uri="{FF2B5EF4-FFF2-40B4-BE49-F238E27FC236}">
                <a16:creationId xmlns:a16="http://schemas.microsoft.com/office/drawing/2014/main" id="{741B811B-9B4E-4ADA-9D02-9D9C9FA85619}"/>
              </a:ext>
            </a:extLst>
          </p:cNvPr>
          <p:cNvSpPr txBox="1">
            <a:spLocks/>
          </p:cNvSpPr>
          <p:nvPr/>
        </p:nvSpPr>
        <p:spPr>
          <a:xfrm>
            <a:off x="4979651" y="4534251"/>
            <a:ext cx="2460798" cy="23766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buSzPts val="1800"/>
              <a:buNone/>
            </a:pPr>
            <a:r>
              <a:rPr lang="en-US" sz="1400" dirty="0" smtClean="0">
                <a:hlinkClick r:id="rId2"/>
              </a:rPr>
              <a:t>https://swan.cern.ch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0453" y="2290449"/>
            <a:ext cx="3002515" cy="2243802"/>
          </a:xfrm>
          <a:prstGeom prst="rect">
            <a:avLst/>
          </a:prstGeom>
        </p:spPr>
      </p:pic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D8726AA7-F66A-35F1-07CC-849E8289D320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3861949" y="4649962"/>
            <a:ext cx="5228888" cy="419653"/>
          </a:xfrm>
        </p:spPr>
        <p:txBody>
          <a:bodyPr/>
          <a:lstStyle/>
          <a:p>
            <a:r>
              <a:rPr lang="fr-FR" dirty="0"/>
              <a:t>Find the tutorial here : </a:t>
            </a:r>
            <a:r>
              <a:rPr lang="fr-FR" dirty="0">
                <a:hlinkClick r:id="rId4"/>
              </a:rPr>
              <a:t>https://gitlab.cern.ch/hboukaba/nxcals/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4114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2852493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Conclusion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197297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2852493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3600" b="1" dirty="0"/>
              <a:t>How to make sense of this ?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26641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US" sz="2400" b="1" dirty="0"/>
              <a:t>Summary</a:t>
            </a:r>
            <a:endParaRPr lang="en-GB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388436" y="612000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97407"/>
                </a:solidFill>
              </a:rPr>
              <a:t>Evolutions necessary for the operation</a:t>
            </a:r>
            <a:endParaRPr lang="en-GB" dirty="0">
              <a:solidFill>
                <a:srgbClr val="F97407"/>
              </a:solidFill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A7C0295E-2CEF-4AB6-8869-60697817AC05}"/>
              </a:ext>
            </a:extLst>
          </p:cNvPr>
          <p:cNvSpPr txBox="1"/>
          <p:nvPr/>
        </p:nvSpPr>
        <p:spPr>
          <a:xfrm>
            <a:off x="609601" y="1292532"/>
            <a:ext cx="979852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b="1" dirty="0" smtClean="0"/>
              <a:t>REMUS </a:t>
            </a:r>
            <a:r>
              <a:rPr lang="en-US" sz="1700" b="1" dirty="0"/>
              <a:t>Web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REMUS data analysis </a:t>
            </a:r>
            <a:r>
              <a:rPr lang="en-US" sz="1400" dirty="0" smtClean="0"/>
              <a:t>gateway</a:t>
            </a:r>
            <a:endParaRPr lang="en-US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b="1" dirty="0"/>
              <a:t>REMUS Web Dashboards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Share data summary with other</a:t>
            </a:r>
          </a:p>
          <a:p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b="1" dirty="0"/>
              <a:t>REMUS Web </a:t>
            </a:r>
            <a:r>
              <a:rPr lang="en-US" sz="1700" b="1" dirty="0" smtClean="0"/>
              <a:t>Statistics </a:t>
            </a:r>
            <a:r>
              <a:rPr lang="en-US" sz="1700" b="1" smtClean="0"/>
              <a:t>&amp; Reporting</a:t>
            </a:r>
            <a:endParaRPr lang="en-US" sz="17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Efficiently generate reports for analysis and reporting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b="1" dirty="0"/>
              <a:t>InforEAM &amp; HelpAlarm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Interface CERN-wide Maintenance and Alarm </a:t>
            </a:r>
            <a:r>
              <a:rPr lang="en-US" sz="1400" dirty="0" smtClean="0"/>
              <a:t>systems</a:t>
            </a:r>
          </a:p>
          <a:p>
            <a:pPr lvl="1"/>
            <a:endParaRPr lang="en-US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b="1" dirty="0"/>
              <a:t>REMUS data in NXCALS/TIMBER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Long </a:t>
            </a:r>
            <a:r>
              <a:rPr lang="en-US" sz="1400" dirty="0"/>
              <a:t>term Data storage at high resolution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Allow comparison and correlation with other control systems’ </a:t>
            </a:r>
            <a:r>
              <a:rPr lang="en-US" sz="1400" dirty="0" smtClean="0"/>
              <a:t>data</a:t>
            </a:r>
            <a:endParaRPr lang="en-US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b="1" dirty="0"/>
              <a:t>REMUS data in NXCALS/SWAN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Extended </a:t>
            </a:r>
            <a:r>
              <a:rPr lang="en-US" sz="1400" dirty="0"/>
              <a:t>big-data analysis capabilities</a:t>
            </a:r>
          </a:p>
        </p:txBody>
      </p:sp>
      <p:pic>
        <p:nvPicPr>
          <p:cNvPr id="143" name="Picture 142">
            <a:extLst>
              <a:ext uri="{FF2B5EF4-FFF2-40B4-BE49-F238E27FC236}">
                <a16:creationId xmlns:a16="http://schemas.microsoft.com/office/drawing/2014/main" id="{06070F93-7760-458B-9D19-F93262B76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1712" y="3405187"/>
            <a:ext cx="28575" cy="47625"/>
          </a:xfrm>
          <a:prstGeom prst="rect">
            <a:avLst/>
          </a:prstGeom>
        </p:spPr>
      </p:pic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92203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US" sz="2400" b="1" dirty="0"/>
              <a:t>What’s next? : REMUS Web Application Editor</a:t>
            </a:r>
            <a:endParaRPr lang="en-GB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388436" y="612000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97407"/>
                </a:solidFill>
              </a:rPr>
              <a:t>Ease REMUS Application Edition</a:t>
            </a:r>
            <a:endParaRPr lang="en-GB" dirty="0">
              <a:solidFill>
                <a:srgbClr val="F97407"/>
              </a:solidFill>
            </a:endParaRPr>
          </a:p>
        </p:txBody>
      </p:sp>
      <p:pic>
        <p:nvPicPr>
          <p:cNvPr id="143" name="Picture 142">
            <a:extLst>
              <a:ext uri="{FF2B5EF4-FFF2-40B4-BE49-F238E27FC236}">
                <a16:creationId xmlns:a16="http://schemas.microsoft.com/office/drawing/2014/main" id="{06070F93-7760-458B-9D19-F93262B76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1712" y="3405187"/>
            <a:ext cx="28575" cy="47625"/>
          </a:xfrm>
          <a:prstGeom prst="rect">
            <a:avLst/>
          </a:prstGeom>
        </p:spPr>
      </p:pic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7055" y="1195325"/>
            <a:ext cx="7166759" cy="4166542"/>
          </a:xfrm>
          <a:prstGeom prst="rect">
            <a:avLst/>
          </a:prstGeom>
        </p:spPr>
      </p:pic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273766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US" sz="2400" b="1" dirty="0"/>
              <a:t>What’s next? : Net Ambient Doses and Releases Reports</a:t>
            </a:r>
            <a:endParaRPr lang="en-GB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388436" y="612000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97407"/>
                </a:solidFill>
              </a:rPr>
              <a:t>A step further into Knowledge Integration</a:t>
            </a:r>
            <a:endParaRPr lang="en-GB" dirty="0">
              <a:solidFill>
                <a:srgbClr val="F97407"/>
              </a:solidFill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A7C0295E-2CEF-4AB6-8869-60697817AC05}"/>
              </a:ext>
            </a:extLst>
          </p:cNvPr>
          <p:cNvSpPr txBox="1"/>
          <p:nvPr/>
        </p:nvSpPr>
        <p:spPr>
          <a:xfrm>
            <a:off x="609601" y="1292532"/>
            <a:ext cx="979852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Streamline the generation of adjusted Ambient Doses and Releases Reports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Increase reliability of data treatment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Minimize risk of human error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Guaranty repeatability and traceability</a:t>
            </a:r>
          </a:p>
        </p:txBody>
      </p:sp>
      <p:pic>
        <p:nvPicPr>
          <p:cNvPr id="143" name="Picture 142">
            <a:extLst>
              <a:ext uri="{FF2B5EF4-FFF2-40B4-BE49-F238E27FC236}">
                <a16:creationId xmlns:a16="http://schemas.microsoft.com/office/drawing/2014/main" id="{06070F93-7760-458B-9D19-F93262B76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0137" y="3134438"/>
            <a:ext cx="28575" cy="47625"/>
          </a:xfrm>
          <a:prstGeom prst="rect">
            <a:avLst/>
          </a:prstGeom>
        </p:spPr>
      </p:pic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393" y="1861918"/>
            <a:ext cx="1931007" cy="27725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133" y="2197497"/>
            <a:ext cx="1931007" cy="27725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267" y="2533076"/>
            <a:ext cx="1931007" cy="2772549"/>
          </a:xfrm>
          <a:prstGeom prst="rect">
            <a:avLst/>
          </a:prstGeom>
        </p:spPr>
      </p:pic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75393" y="5316122"/>
            <a:ext cx="2892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i="1" dirty="0"/>
              <a:t>Net Ambient Doses and Releases </a:t>
            </a:r>
            <a:r>
              <a:rPr lang="en-GB" sz="700" i="1" dirty="0" smtClean="0"/>
              <a:t>Reports functional specifications. </a:t>
            </a:r>
          </a:p>
          <a:p>
            <a:pPr algn="ctr"/>
            <a:r>
              <a:rPr lang="en-GB" sz="700" i="1" dirty="0" smtClean="0"/>
              <a:t>Credit: F. Malacrida (HSE-RP)</a:t>
            </a:r>
            <a:endParaRPr lang="en-GB" sz="700" i="1" dirty="0"/>
          </a:p>
        </p:txBody>
      </p:sp>
    </p:spTree>
    <p:extLst>
      <p:ext uri="{BB962C8B-B14F-4D97-AF65-F5344CB8AC3E}">
        <p14:creationId xmlns:p14="http://schemas.microsoft.com/office/powerpoint/2010/main" val="77088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US" sz="2400" b="1" dirty="0"/>
              <a:t>A glimpse into the future</a:t>
            </a:r>
            <a:endParaRPr lang="en-GB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388436" y="612000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97407"/>
                </a:solidFill>
              </a:rPr>
              <a:t>Other CERN Web Technologies Projects for Control Systems</a:t>
            </a:r>
            <a:endParaRPr lang="en-GB" dirty="0">
              <a:solidFill>
                <a:srgbClr val="F97407"/>
              </a:solidFill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A7C0295E-2CEF-4AB6-8869-60697817AC05}"/>
              </a:ext>
            </a:extLst>
          </p:cNvPr>
          <p:cNvSpPr txBox="1"/>
          <p:nvPr/>
        </p:nvSpPr>
        <p:spPr>
          <a:xfrm>
            <a:off x="609601" y="1292532"/>
            <a:ext cx="9798526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Growing trend in Industrial Control Systems at CERN and beyond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 smtClean="0"/>
              <a:t>CTTB </a:t>
            </a:r>
            <a:r>
              <a:rPr lang="en-US" sz="1700" dirty="0"/>
              <a:t>Working group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Web Technologies task Force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W.R.A.P. (BE-CSS)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Cross-system live charts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lvl="1"/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Flow Project (</a:t>
            </a:r>
            <a:r>
              <a:rPr lang="en-US" sz="1700" dirty="0" smtClean="0"/>
              <a:t>EN-SMM/BE-CEM</a:t>
            </a:r>
            <a:r>
              <a:rPr lang="en-US" sz="1700" dirty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Live web </a:t>
            </a:r>
            <a:r>
              <a:rPr lang="en-US" sz="1700" dirty="0" smtClean="0"/>
              <a:t>widgets</a:t>
            </a: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43" name="Picture 142">
            <a:extLst>
              <a:ext uri="{FF2B5EF4-FFF2-40B4-BE49-F238E27FC236}">
                <a16:creationId xmlns:a16="http://schemas.microsoft.com/office/drawing/2014/main" id="{06070F93-7760-458B-9D19-F93262B76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1712" y="3405187"/>
            <a:ext cx="28575" cy="4762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882359" y="5646441"/>
            <a:ext cx="4197278" cy="338554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kern="0" dirty="0">
                <a:solidFill>
                  <a:srgbClr val="002060"/>
                </a:solidFill>
              </a:rPr>
              <a:t>CTTB =  </a:t>
            </a:r>
            <a:r>
              <a:rPr lang="en-GB" sz="800" b="1" kern="0" dirty="0">
                <a:solidFill>
                  <a:srgbClr val="002060"/>
                </a:solidFill>
              </a:rPr>
              <a:t>ATS Common Hardware &amp; Software Technologies Technical Board</a:t>
            </a:r>
          </a:p>
          <a:p>
            <a:pPr algn="ctr"/>
            <a:r>
              <a:rPr lang="en-US" sz="800" b="1" kern="0" dirty="0">
                <a:solidFill>
                  <a:srgbClr val="002060"/>
                </a:solidFill>
              </a:rPr>
              <a:t>WRAP = </a:t>
            </a:r>
            <a:r>
              <a:rPr lang="en-GB" sz="800" b="1" kern="0" dirty="0">
                <a:solidFill>
                  <a:srgbClr val="002060"/>
                </a:solidFill>
              </a:rPr>
              <a:t>Web Rapid Application development Platform</a:t>
            </a:r>
            <a:endParaRPr lang="en-US" sz="800" b="1" kern="0" dirty="0">
              <a:solidFill>
                <a:srgbClr val="002060"/>
              </a:solidFill>
            </a:endParaRP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0435" y="2257449"/>
            <a:ext cx="2688625" cy="15565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6490" y="2699696"/>
            <a:ext cx="1919344" cy="2440121"/>
          </a:xfrm>
          <a:prstGeom prst="rect">
            <a:avLst/>
          </a:prstGeom>
        </p:spPr>
      </p:pic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99394" y="3838869"/>
            <a:ext cx="112562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i="1" dirty="0" smtClean="0"/>
              <a:t>WRAP. Credit: BE-CSS</a:t>
            </a:r>
            <a:endParaRPr lang="en-GB" sz="7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9418513" y="5138466"/>
            <a:ext cx="136608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i="1" dirty="0" smtClean="0"/>
              <a:t>Flow Project. Credit: BE-CEM</a:t>
            </a:r>
            <a:endParaRPr lang="en-GB" sz="700" i="1" dirty="0"/>
          </a:p>
        </p:txBody>
      </p:sp>
    </p:spTree>
    <p:extLst>
      <p:ext uri="{BB962C8B-B14F-4D97-AF65-F5344CB8AC3E}">
        <p14:creationId xmlns:p14="http://schemas.microsoft.com/office/powerpoint/2010/main" val="164945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2852493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 smtClean="0"/>
              <a:t>Thank you!</a:t>
            </a:r>
            <a:endParaRPr lang="en-GB" sz="2400" b="1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296961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B26A1-8055-4C2A-ABAC-99B28E3AB0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F9DBFE8-A624-4E33-A4D0-2800F60F351E}"/>
              </a:ext>
            </a:extLst>
          </p:cNvPr>
          <p:cNvSpPr txBox="1">
            <a:spLocks/>
          </p:cNvSpPr>
          <p:nvPr/>
        </p:nvSpPr>
        <p:spPr>
          <a:xfrm>
            <a:off x="367676" y="2852493"/>
            <a:ext cx="11691685" cy="81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400" b="1" dirty="0"/>
              <a:t>Questions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17424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748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/>
          <p:cNvGrpSpPr/>
          <p:nvPr/>
        </p:nvGrpSpPr>
        <p:grpSpPr>
          <a:xfrm>
            <a:off x="2372232" y="2562790"/>
            <a:ext cx="2358275" cy="1855555"/>
            <a:chOff x="16217726" y="19208669"/>
            <a:chExt cx="4944550" cy="3708412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17726" y="19208669"/>
              <a:ext cx="4944550" cy="3708412"/>
            </a:xfrm>
            <a:prstGeom prst="rect">
              <a:avLst/>
            </a:prstGeom>
          </p:spPr>
        </p:pic>
        <p:sp>
          <p:nvSpPr>
            <p:cNvPr id="62" name="Flowchart: Connector 61"/>
            <p:cNvSpPr/>
            <p:nvPr/>
          </p:nvSpPr>
          <p:spPr>
            <a:xfrm>
              <a:off x="19956235" y="20820782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3" name="Flowchart: Connector 62"/>
            <p:cNvSpPr/>
            <p:nvPr/>
          </p:nvSpPr>
          <p:spPr>
            <a:xfrm>
              <a:off x="18978225" y="20646992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4" name="Flowchart: Connector 63"/>
            <p:cNvSpPr/>
            <p:nvPr/>
          </p:nvSpPr>
          <p:spPr>
            <a:xfrm>
              <a:off x="20628177" y="21251913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5" name="Flowchart: Connector 64"/>
            <p:cNvSpPr/>
            <p:nvPr/>
          </p:nvSpPr>
          <p:spPr>
            <a:xfrm>
              <a:off x="19936160" y="20700497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8" name="Flowchart: Connector 67"/>
            <p:cNvSpPr/>
            <p:nvPr/>
          </p:nvSpPr>
          <p:spPr>
            <a:xfrm>
              <a:off x="20248001" y="21497079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9" name="Flowchart: Connector 68"/>
            <p:cNvSpPr/>
            <p:nvPr/>
          </p:nvSpPr>
          <p:spPr>
            <a:xfrm>
              <a:off x="19790443" y="20722870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0" name="Flowchart: Connector 69"/>
            <p:cNvSpPr/>
            <p:nvPr/>
          </p:nvSpPr>
          <p:spPr>
            <a:xfrm>
              <a:off x="17585878" y="22044001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1" name="Flowchart: Connector 70"/>
            <p:cNvSpPr/>
            <p:nvPr/>
          </p:nvSpPr>
          <p:spPr>
            <a:xfrm>
              <a:off x="16548575" y="21406587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2" name="Flowchart: Connector 71"/>
            <p:cNvSpPr/>
            <p:nvPr/>
          </p:nvSpPr>
          <p:spPr>
            <a:xfrm>
              <a:off x="19689386" y="20984773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3" name="Flowchart: Connector 72"/>
            <p:cNvSpPr/>
            <p:nvPr/>
          </p:nvSpPr>
          <p:spPr>
            <a:xfrm>
              <a:off x="20145523" y="20855400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4" name="Flowchart: Connector 73"/>
            <p:cNvSpPr/>
            <p:nvPr/>
          </p:nvSpPr>
          <p:spPr>
            <a:xfrm>
              <a:off x="19381415" y="20966246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6" name="Flowchart: Connector 75"/>
            <p:cNvSpPr/>
            <p:nvPr/>
          </p:nvSpPr>
          <p:spPr>
            <a:xfrm>
              <a:off x="20071328" y="20725927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9" name="Flowchart: Connector 78"/>
            <p:cNvSpPr/>
            <p:nvPr/>
          </p:nvSpPr>
          <p:spPr>
            <a:xfrm>
              <a:off x="20271577" y="20847295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2" name="Flowchart: Connector 81"/>
            <p:cNvSpPr/>
            <p:nvPr/>
          </p:nvSpPr>
          <p:spPr>
            <a:xfrm>
              <a:off x="20047109" y="20966318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6" name="Flowchart: Connector 85"/>
            <p:cNvSpPr/>
            <p:nvPr/>
          </p:nvSpPr>
          <p:spPr>
            <a:xfrm>
              <a:off x="19270599" y="20841301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7" name="Flowchart: Connector 86"/>
            <p:cNvSpPr/>
            <p:nvPr/>
          </p:nvSpPr>
          <p:spPr>
            <a:xfrm>
              <a:off x="19390538" y="20770309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8" name="Flowchart: Connector 87"/>
            <p:cNvSpPr/>
            <p:nvPr/>
          </p:nvSpPr>
          <p:spPr>
            <a:xfrm>
              <a:off x="19632602" y="20744573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9" name="Flowchart: Connector 88"/>
            <p:cNvSpPr/>
            <p:nvPr/>
          </p:nvSpPr>
          <p:spPr>
            <a:xfrm>
              <a:off x="20208550" y="21829506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0" name="Flowchart: Connector 89"/>
            <p:cNvSpPr/>
            <p:nvPr/>
          </p:nvSpPr>
          <p:spPr>
            <a:xfrm>
              <a:off x="17950636" y="20665605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1" name="Flowchart: Connector 90"/>
            <p:cNvSpPr/>
            <p:nvPr/>
          </p:nvSpPr>
          <p:spPr>
            <a:xfrm>
              <a:off x="17007084" y="20923863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2" name="Flowchart: Connector 91"/>
            <p:cNvSpPr/>
            <p:nvPr/>
          </p:nvSpPr>
          <p:spPr>
            <a:xfrm>
              <a:off x="19164403" y="20945560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3" name="Flowchart: Connector 92"/>
            <p:cNvSpPr/>
            <p:nvPr/>
          </p:nvSpPr>
          <p:spPr>
            <a:xfrm>
              <a:off x="19810107" y="20803719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4" name="Flowchart: Connector 93"/>
            <p:cNvSpPr/>
            <p:nvPr/>
          </p:nvSpPr>
          <p:spPr>
            <a:xfrm>
              <a:off x="19295272" y="20932647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5" name="Flowchart: Connector 94"/>
            <p:cNvSpPr/>
            <p:nvPr/>
          </p:nvSpPr>
          <p:spPr>
            <a:xfrm>
              <a:off x="20155097" y="20796270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6" name="Flowchart: Connector 95"/>
            <p:cNvSpPr/>
            <p:nvPr/>
          </p:nvSpPr>
          <p:spPr>
            <a:xfrm>
              <a:off x="20338152" y="20909180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8" name="Flowchart: Connector 97"/>
            <p:cNvSpPr/>
            <p:nvPr/>
          </p:nvSpPr>
          <p:spPr>
            <a:xfrm>
              <a:off x="19464155" y="20683718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9" name="Flowchart: Connector 98"/>
            <p:cNvSpPr/>
            <p:nvPr/>
          </p:nvSpPr>
          <p:spPr>
            <a:xfrm>
              <a:off x="19853469" y="20984772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0" name="Flowchart: Connector 99"/>
            <p:cNvSpPr/>
            <p:nvPr/>
          </p:nvSpPr>
          <p:spPr>
            <a:xfrm>
              <a:off x="20110135" y="20910649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1" name="Flowchart: Connector 100"/>
            <p:cNvSpPr/>
            <p:nvPr/>
          </p:nvSpPr>
          <p:spPr>
            <a:xfrm>
              <a:off x="18843830" y="20966246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2" name="Flowchart: Connector 101"/>
            <p:cNvSpPr/>
            <p:nvPr/>
          </p:nvSpPr>
          <p:spPr>
            <a:xfrm>
              <a:off x="20610214" y="21542798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3" name="Flowchart: Connector 102"/>
            <p:cNvSpPr/>
            <p:nvPr/>
          </p:nvSpPr>
          <p:spPr>
            <a:xfrm>
              <a:off x="20448179" y="21030491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4" name="Flowchart: Connector 103"/>
            <p:cNvSpPr/>
            <p:nvPr/>
          </p:nvSpPr>
          <p:spPr>
            <a:xfrm>
              <a:off x="17513870" y="20730244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5" name="Flowchart: Connector 104"/>
            <p:cNvSpPr/>
            <p:nvPr/>
          </p:nvSpPr>
          <p:spPr>
            <a:xfrm>
              <a:off x="17225838" y="20825971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6" name="Flowchart: Connector 105"/>
            <p:cNvSpPr/>
            <p:nvPr/>
          </p:nvSpPr>
          <p:spPr>
            <a:xfrm>
              <a:off x="16739745" y="21055781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7" name="Flowchart: Connector 106"/>
            <p:cNvSpPr/>
            <p:nvPr/>
          </p:nvSpPr>
          <p:spPr>
            <a:xfrm>
              <a:off x="18626974" y="20624132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8" name="Flowchart: Connector 107"/>
            <p:cNvSpPr/>
            <p:nvPr/>
          </p:nvSpPr>
          <p:spPr>
            <a:xfrm>
              <a:off x="18338377" y="20637999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9" name="Flowchart: Connector 108"/>
            <p:cNvSpPr/>
            <p:nvPr/>
          </p:nvSpPr>
          <p:spPr>
            <a:xfrm>
              <a:off x="19239913" y="20657564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0" name="Flowchart: Connector 109"/>
            <p:cNvSpPr/>
            <p:nvPr/>
          </p:nvSpPr>
          <p:spPr>
            <a:xfrm>
              <a:off x="16577766" y="21196927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1" name="Flowchart: Connector 110"/>
            <p:cNvSpPr/>
            <p:nvPr/>
          </p:nvSpPr>
          <p:spPr>
            <a:xfrm>
              <a:off x="16641959" y="21720160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2" name="Flowchart: Connector 111"/>
            <p:cNvSpPr/>
            <p:nvPr/>
          </p:nvSpPr>
          <p:spPr>
            <a:xfrm>
              <a:off x="17019775" y="21920052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3" name="Flowchart: Connector 112"/>
            <p:cNvSpPr/>
            <p:nvPr/>
          </p:nvSpPr>
          <p:spPr>
            <a:xfrm>
              <a:off x="18233950" y="22116009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4" name="Flowchart: Connector 113"/>
            <p:cNvSpPr/>
            <p:nvPr/>
          </p:nvSpPr>
          <p:spPr>
            <a:xfrm>
              <a:off x="19104278" y="22110001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5" name="Flowchart: Connector 114"/>
            <p:cNvSpPr/>
            <p:nvPr/>
          </p:nvSpPr>
          <p:spPr>
            <a:xfrm>
              <a:off x="19684054" y="22017712"/>
              <a:ext cx="126053" cy="45719"/>
            </a:xfrm>
            <a:prstGeom prst="flowChartConnector">
              <a:avLst/>
            </a:prstGeom>
            <a:solidFill>
              <a:srgbClr val="DDDDDD">
                <a:lumMod val="60000"/>
                <a:lumOff val="40000"/>
              </a:srgbClr>
            </a:solidFill>
            <a:ln w="19050" cap="flat" cmpd="sng" algn="ctr">
              <a:solidFill>
                <a:srgbClr val="DDDDDD">
                  <a:lumMod val="20000"/>
                  <a:lumOff val="8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/>
              <a:t>Context</a:t>
            </a:r>
          </a:p>
        </p:txBody>
      </p:sp>
      <p:pic>
        <p:nvPicPr>
          <p:cNvPr id="16" name="Picture 8" descr="http://today.slac.stanford.edu/images/2008/lhc-control-room3-l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727" y="2261762"/>
            <a:ext cx="1320826" cy="880001"/>
          </a:xfrm>
          <a:prstGeom prst="rect">
            <a:avLst/>
          </a:prstGeom>
          <a:noFill/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696" y="4729194"/>
            <a:ext cx="1293856" cy="89276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1696" y="3531657"/>
            <a:ext cx="1293857" cy="86175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388436" y="612000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97407"/>
                </a:solidFill>
              </a:rPr>
              <a:t>From Instrumentation to Operation</a:t>
            </a:r>
            <a:endParaRPr lang="en-GB" dirty="0">
              <a:solidFill>
                <a:srgbClr val="F97407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33760" y="3186479"/>
            <a:ext cx="1512167" cy="1658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/>
              <a:t>CERN Control Centre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302512" y="4457291"/>
            <a:ext cx="1512168" cy="1529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/>
              <a:t>Experiments Control Rooms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299056" y="5666671"/>
            <a:ext cx="1512168" cy="1529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/>
              <a:t>Safety Control Room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29231" y="4120751"/>
            <a:ext cx="1031977" cy="816073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3210496" y="5003585"/>
            <a:ext cx="1672838" cy="816073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359" y="5270664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52997" y="5270664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33678" y="5270664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28" name="TextBox 27"/>
          <p:cNvSpPr txBox="1"/>
          <p:nvPr/>
        </p:nvSpPr>
        <p:spPr>
          <a:xfrm>
            <a:off x="3210496" y="5003586"/>
            <a:ext cx="17153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</a:rPr>
              <a:t>WATER</a:t>
            </a:r>
            <a:endParaRPr lang="en-GB" sz="9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8383" y="4396561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30" name="TextBox 29"/>
          <p:cNvSpPr txBox="1"/>
          <p:nvPr/>
        </p:nvSpPr>
        <p:spPr>
          <a:xfrm>
            <a:off x="332956" y="4120751"/>
            <a:ext cx="1028253" cy="233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</a:rPr>
              <a:t>VENTILATION</a:t>
            </a:r>
            <a:endParaRPr lang="en-GB" sz="9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32956" y="5009869"/>
            <a:ext cx="2722985" cy="816073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332956" y="5009870"/>
            <a:ext cx="26993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</a:rPr>
              <a:t>AIR</a:t>
            </a:r>
            <a:endParaRPr lang="en-GB" sz="9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19" y="5276948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38" y="5276948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457" y="5276948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094" y="5276948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775" y="5276948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38" name="Rectangle 37"/>
          <p:cNvSpPr/>
          <p:nvPr/>
        </p:nvSpPr>
        <p:spPr>
          <a:xfrm>
            <a:off x="1459459" y="4120750"/>
            <a:ext cx="722231" cy="816073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1469065" y="4120751"/>
            <a:ext cx="7097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accent6">
                    <a:lumMod val="75000"/>
                  </a:schemeClr>
                </a:solidFill>
              </a:rPr>
              <a:t>WEATHER</a:t>
            </a:r>
            <a:endParaRPr lang="en-GB" sz="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811" y="4387829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41" name="Rectangle 40"/>
          <p:cNvSpPr/>
          <p:nvPr/>
        </p:nvSpPr>
        <p:spPr>
          <a:xfrm>
            <a:off x="366168" y="1391815"/>
            <a:ext cx="3746516" cy="81607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369893" y="1391815"/>
            <a:ext cx="37427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</a:rPr>
              <a:t>OPERATIONAL RADIATION PROTECTION</a:t>
            </a:r>
            <a:endParaRPr lang="en-GB" sz="9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32" y="1658893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51" y="1658893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670" y="1658893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988" y="1658893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307" y="1658893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48" name="Rectangle 47"/>
          <p:cNvSpPr/>
          <p:nvPr/>
        </p:nvSpPr>
        <p:spPr>
          <a:xfrm>
            <a:off x="370304" y="2328026"/>
            <a:ext cx="1672838" cy="81607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370304" y="2328026"/>
            <a:ext cx="16728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</a:rPr>
              <a:t>CONTAMINATION</a:t>
            </a:r>
            <a:endParaRPr lang="en-GB" sz="9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67" y="2595104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805" y="2595104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86" y="2595104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53" name="Rectangle 52"/>
          <p:cNvSpPr/>
          <p:nvPr/>
        </p:nvSpPr>
        <p:spPr>
          <a:xfrm>
            <a:off x="348774" y="3231635"/>
            <a:ext cx="1185179" cy="81607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76" y="3504100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95" y="3504100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626" y="1658893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945" y="1658893"/>
            <a:ext cx="445130" cy="445130"/>
          </a:xfrm>
          <a:prstGeom prst="rect">
            <a:avLst/>
          </a:prstGeom>
          <a:ln w="6350">
            <a:solidFill>
              <a:schemeClr val="bg2">
                <a:lumMod val="25000"/>
              </a:schemeClr>
            </a:solidFill>
          </a:ln>
        </p:spPr>
      </p:pic>
      <p:sp>
        <p:nvSpPr>
          <p:cNvPr id="58" name="TextBox 57"/>
          <p:cNvSpPr txBox="1"/>
          <p:nvPr/>
        </p:nvSpPr>
        <p:spPr>
          <a:xfrm>
            <a:off x="359337" y="3231635"/>
            <a:ext cx="11387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6">
                    <a:lumMod val="75000"/>
                  </a:schemeClr>
                </a:solidFill>
              </a:rPr>
              <a:t>GATE</a:t>
            </a:r>
            <a:endParaRPr lang="en-GB" sz="9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286" y="1148130"/>
            <a:ext cx="1319153" cy="881197"/>
          </a:xfrm>
          <a:prstGeom prst="rect">
            <a:avLst/>
          </a:prstGeom>
        </p:spPr>
      </p:pic>
      <p:sp>
        <p:nvSpPr>
          <p:cNvPr id="116" name="Rectangle 115"/>
          <p:cNvSpPr/>
          <p:nvPr/>
        </p:nvSpPr>
        <p:spPr>
          <a:xfrm>
            <a:off x="6290109" y="1872514"/>
            <a:ext cx="1530062" cy="2869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/>
              <a:t>Radiation Protection &amp; Environmental Experts</a:t>
            </a:r>
          </a:p>
        </p:txBody>
      </p:sp>
      <p:sp>
        <p:nvSpPr>
          <p:cNvPr id="97" name="Striped Right Arrow 96"/>
          <p:cNvSpPr/>
          <p:nvPr/>
        </p:nvSpPr>
        <p:spPr>
          <a:xfrm rot="1800000">
            <a:off x="4920418" y="4086164"/>
            <a:ext cx="846823" cy="484632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TextBox 116"/>
          <p:cNvSpPr txBox="1"/>
          <p:nvPr/>
        </p:nvSpPr>
        <p:spPr>
          <a:xfrm>
            <a:off x="4882775" y="1725058"/>
            <a:ext cx="1162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Commands</a:t>
            </a:r>
          </a:p>
          <a:p>
            <a:r>
              <a:rPr lang="en-US" sz="700" dirty="0"/>
              <a:t>    On, Off, Sample, etc.</a:t>
            </a:r>
          </a:p>
          <a:p>
            <a:r>
              <a:rPr lang="en-US" sz="900" dirty="0"/>
              <a:t>Parameters</a:t>
            </a:r>
          </a:p>
          <a:p>
            <a:r>
              <a:rPr lang="en-US" sz="600" dirty="0"/>
              <a:t>    </a:t>
            </a:r>
            <a:r>
              <a:rPr lang="en-US" sz="700" dirty="0"/>
              <a:t>Thresholds, Units, etc.</a:t>
            </a:r>
            <a:endParaRPr lang="en-GB" sz="700" dirty="0"/>
          </a:p>
        </p:txBody>
      </p:sp>
      <p:sp>
        <p:nvSpPr>
          <p:cNvPr id="118" name="Striped Right Arrow 117"/>
          <p:cNvSpPr/>
          <p:nvPr/>
        </p:nvSpPr>
        <p:spPr>
          <a:xfrm rot="9000000">
            <a:off x="4993320" y="2352654"/>
            <a:ext cx="846823" cy="484632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/>
          <p:cNvSpPr txBox="1"/>
          <p:nvPr/>
        </p:nvSpPr>
        <p:spPr>
          <a:xfrm>
            <a:off x="5061574" y="4741150"/>
            <a:ext cx="1082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Measurements</a:t>
            </a:r>
          </a:p>
          <a:p>
            <a:r>
              <a:rPr lang="en-US" sz="900" dirty="0"/>
              <a:t>Alarm signals</a:t>
            </a:r>
          </a:p>
          <a:p>
            <a:r>
              <a:rPr lang="en-US" sz="900" dirty="0"/>
              <a:t>Faults </a:t>
            </a:r>
          </a:p>
          <a:p>
            <a:r>
              <a:rPr lang="en-US" sz="900" dirty="0"/>
              <a:t>Process Statuses</a:t>
            </a:r>
          </a:p>
        </p:txBody>
      </p:sp>
      <p:pic>
        <p:nvPicPr>
          <p:cNvPr id="122" name="Picture 121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8418540" y="1764856"/>
            <a:ext cx="1593369" cy="976517"/>
          </a:xfrm>
          <a:prstGeom prst="rect">
            <a:avLst/>
          </a:prstGeom>
        </p:spPr>
      </p:pic>
      <p:pic>
        <p:nvPicPr>
          <p:cNvPr id="123" name="Picture 122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8608401" y="2867002"/>
            <a:ext cx="1424155" cy="876974"/>
          </a:xfrm>
          <a:prstGeom prst="rect">
            <a:avLst/>
          </a:prstGeom>
        </p:spPr>
      </p:pic>
      <p:pic>
        <p:nvPicPr>
          <p:cNvPr id="124" name="Picture 123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9072162" y="894929"/>
            <a:ext cx="762351" cy="705032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8580964" y="4052973"/>
            <a:ext cx="1567964" cy="1004477"/>
          </a:xfrm>
          <a:prstGeom prst="rect">
            <a:avLst/>
          </a:prstGeom>
        </p:spPr>
      </p:pic>
      <p:sp>
        <p:nvSpPr>
          <p:cNvPr id="126" name="TextBox 125"/>
          <p:cNvSpPr txBox="1"/>
          <p:nvPr/>
        </p:nvSpPr>
        <p:spPr>
          <a:xfrm>
            <a:off x="9424060" y="1492239"/>
            <a:ext cx="964371" cy="215444"/>
          </a:xfrm>
          <a:prstGeom prst="rect">
            <a:avLst/>
          </a:prstGeom>
          <a:ln w="19050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b="1" kern="0" dirty="0">
                <a:solidFill>
                  <a:srgbClr val="0055A0"/>
                </a:solidFill>
              </a:rPr>
              <a:t>50k parameters</a:t>
            </a:r>
            <a:endParaRPr lang="en-GB" sz="800" kern="0" dirty="0">
              <a:solidFill>
                <a:srgbClr val="0055A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9149029" y="3636254"/>
            <a:ext cx="1220654" cy="215444"/>
          </a:xfrm>
          <a:prstGeom prst="rect">
            <a:avLst/>
          </a:prstGeom>
          <a:ln w="19050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b="1" kern="0" dirty="0">
                <a:solidFill>
                  <a:srgbClr val="0055A0"/>
                </a:solidFill>
              </a:rPr>
              <a:t>120k defined alarms</a:t>
            </a:r>
            <a:endParaRPr lang="en-GB" sz="800" kern="0" dirty="0">
              <a:solidFill>
                <a:srgbClr val="0055A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9433251" y="4875620"/>
            <a:ext cx="955180" cy="215444"/>
          </a:xfrm>
          <a:prstGeom prst="rect">
            <a:avLst/>
          </a:prstGeom>
          <a:ln w="19050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b="1" kern="0" dirty="0">
                <a:solidFill>
                  <a:srgbClr val="0055A0"/>
                </a:solidFill>
              </a:rPr>
              <a:t>10M meas./hour</a:t>
            </a:r>
            <a:endParaRPr lang="en-GB" sz="800" kern="0" dirty="0">
              <a:solidFill>
                <a:srgbClr val="0055A0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9585691" y="2574599"/>
            <a:ext cx="802740" cy="215444"/>
          </a:xfrm>
          <a:prstGeom prst="rect">
            <a:avLst/>
          </a:prstGeom>
          <a:ln w="19050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b="1" kern="0" dirty="0">
                <a:solidFill>
                  <a:srgbClr val="0055A0"/>
                </a:solidFill>
              </a:rPr>
              <a:t>800 synoptic</a:t>
            </a:r>
            <a:endParaRPr lang="en-GB" sz="800" kern="0" dirty="0">
              <a:solidFill>
                <a:srgbClr val="0055A0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10657118" y="2143012"/>
            <a:ext cx="11303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97407"/>
                </a:solidFill>
              </a:rPr>
              <a:t>REMUS</a:t>
            </a:r>
          </a:p>
          <a:p>
            <a:pPr algn="ctr"/>
            <a:r>
              <a:rPr lang="en-US" sz="800" dirty="0">
                <a:solidFill>
                  <a:srgbClr val="F97407"/>
                </a:solidFill>
              </a:rPr>
              <a:t>Supervision</a:t>
            </a:r>
          </a:p>
          <a:p>
            <a:pPr algn="ctr"/>
            <a:r>
              <a:rPr lang="en-US" sz="800" dirty="0">
                <a:solidFill>
                  <a:srgbClr val="F97407"/>
                </a:solidFill>
              </a:rPr>
              <a:t>Control</a:t>
            </a:r>
          </a:p>
          <a:p>
            <a:pPr algn="ctr"/>
            <a:r>
              <a:rPr lang="en-GB" sz="800" dirty="0">
                <a:solidFill>
                  <a:srgbClr val="F97407"/>
                </a:solidFill>
              </a:rPr>
              <a:t>Data Acquisition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10808302" y="4323864"/>
            <a:ext cx="113031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97407"/>
                </a:solidFill>
              </a:rPr>
              <a:t>ERGO</a:t>
            </a:r>
            <a:br>
              <a:rPr lang="en-US" dirty="0">
                <a:solidFill>
                  <a:srgbClr val="F97407"/>
                </a:solidFill>
              </a:rPr>
            </a:br>
            <a:r>
              <a:rPr lang="en-US" sz="800" dirty="0">
                <a:solidFill>
                  <a:srgbClr val="F97407"/>
                </a:solidFill>
              </a:rPr>
              <a:t>Data Visualization</a:t>
            </a:r>
            <a:endParaRPr lang="en-GB" sz="800" dirty="0">
              <a:solidFill>
                <a:srgbClr val="F97407"/>
              </a:solidFill>
            </a:endParaRPr>
          </a:p>
        </p:txBody>
      </p:sp>
      <p:sp>
        <p:nvSpPr>
          <p:cNvPr id="7" name="Left Bracket 6"/>
          <p:cNvSpPr/>
          <p:nvPr/>
        </p:nvSpPr>
        <p:spPr>
          <a:xfrm rot="10800000">
            <a:off x="10396365" y="1076858"/>
            <a:ext cx="232442" cy="2834714"/>
          </a:xfrm>
          <a:prstGeom prst="leftBracket">
            <a:avLst/>
          </a:prstGeom>
          <a:ln w="22225">
            <a:solidFill>
              <a:srgbClr val="E35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Left Bracket 138"/>
          <p:cNvSpPr/>
          <p:nvPr/>
        </p:nvSpPr>
        <p:spPr>
          <a:xfrm rot="10800000">
            <a:off x="10390737" y="4008704"/>
            <a:ext cx="232442" cy="1202766"/>
          </a:xfrm>
          <a:prstGeom prst="leftBracket">
            <a:avLst/>
          </a:prstGeom>
          <a:ln w="22225">
            <a:solidFill>
              <a:srgbClr val="E358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TextBox 130"/>
          <p:cNvSpPr txBox="1"/>
          <p:nvPr/>
        </p:nvSpPr>
        <p:spPr>
          <a:xfrm>
            <a:off x="4940770" y="2998252"/>
            <a:ext cx="990360" cy="215444"/>
          </a:xfrm>
          <a:prstGeom prst="rect">
            <a:avLst/>
          </a:prstGeom>
          <a:ln w="19050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b="1" kern="0" dirty="0">
                <a:solidFill>
                  <a:srgbClr val="0055A0"/>
                </a:solidFill>
              </a:rPr>
              <a:t>300 active users</a:t>
            </a:r>
            <a:endParaRPr lang="en-GB" sz="800" kern="0" dirty="0">
              <a:solidFill>
                <a:srgbClr val="0055A0"/>
              </a:solidFill>
            </a:endParaRPr>
          </a:p>
        </p:txBody>
      </p:sp>
      <p:pic>
        <p:nvPicPr>
          <p:cNvPr id="132" name="Picture 2" descr="https://www.reservhotel.com/includes/images/open-247.png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132" y="3287573"/>
            <a:ext cx="429228" cy="391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" name="Rectangle 132"/>
          <p:cNvSpPr/>
          <p:nvPr/>
        </p:nvSpPr>
        <p:spPr>
          <a:xfrm>
            <a:off x="8418541" y="5403609"/>
            <a:ext cx="3661096" cy="584775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kern="0" dirty="0">
                <a:solidFill>
                  <a:srgbClr val="002060"/>
                </a:solidFill>
              </a:rPr>
              <a:t>REMS = </a:t>
            </a:r>
            <a:r>
              <a:rPr lang="en-GB" sz="800" b="1" kern="0" dirty="0">
                <a:solidFill>
                  <a:srgbClr val="002060"/>
                </a:solidFill>
              </a:rPr>
              <a:t>Radiological and Environmental Monitoring System</a:t>
            </a:r>
            <a:endParaRPr lang="en-US" sz="800" b="1" kern="0" dirty="0">
              <a:solidFill>
                <a:srgbClr val="002060"/>
              </a:solidFill>
            </a:endParaRPr>
          </a:p>
          <a:p>
            <a:pPr algn="ctr"/>
            <a:r>
              <a:rPr lang="en-US" sz="800" b="1" kern="0" dirty="0">
                <a:solidFill>
                  <a:srgbClr val="002060"/>
                </a:solidFill>
              </a:rPr>
              <a:t>REMUS =  </a:t>
            </a:r>
            <a:r>
              <a:rPr lang="en-GB" sz="800" b="1" kern="0" dirty="0">
                <a:solidFill>
                  <a:srgbClr val="002060"/>
                </a:solidFill>
              </a:rPr>
              <a:t>Radiation and Environment Monitoring Unified Supervision</a:t>
            </a:r>
            <a:endParaRPr lang="en-GB" sz="700" kern="0" dirty="0">
              <a:solidFill>
                <a:srgbClr val="002060"/>
              </a:solidFill>
            </a:endParaRPr>
          </a:p>
          <a:p>
            <a:pPr algn="ctr"/>
            <a:r>
              <a:rPr lang="en-US" sz="800" b="1" kern="0" dirty="0">
                <a:solidFill>
                  <a:srgbClr val="002060"/>
                </a:solidFill>
              </a:rPr>
              <a:t>ERGO = Environment and Radiation Graphic Observer</a:t>
            </a:r>
          </a:p>
          <a:p>
            <a:pPr algn="ctr"/>
            <a:r>
              <a:rPr lang="en-US" sz="800" b="1" kern="0" dirty="0">
                <a:solidFill>
                  <a:srgbClr val="002060"/>
                </a:solidFill>
              </a:rPr>
              <a:t>SCADA =  </a:t>
            </a:r>
            <a:r>
              <a:rPr lang="en-GB" sz="800" b="1" kern="0" dirty="0">
                <a:solidFill>
                  <a:srgbClr val="002060"/>
                </a:solidFill>
              </a:rPr>
              <a:t>Supervisory Control and Data Acquisition</a:t>
            </a:r>
          </a:p>
        </p:txBody>
      </p:sp>
      <p:sp>
        <p:nvSpPr>
          <p:cNvPr id="13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20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940770" y="3746413"/>
            <a:ext cx="990360" cy="215444"/>
          </a:xfrm>
          <a:prstGeom prst="rect">
            <a:avLst/>
          </a:prstGeom>
          <a:ln w="19050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b="1" kern="0" dirty="0">
                <a:solidFill>
                  <a:srgbClr val="0055A0"/>
                </a:solidFill>
              </a:rPr>
              <a:t>8</a:t>
            </a:r>
            <a:r>
              <a:rPr lang="en-US" sz="800" b="1" kern="0" dirty="0" smtClean="0">
                <a:solidFill>
                  <a:srgbClr val="0055A0"/>
                </a:solidFill>
              </a:rPr>
              <a:t>00 stations</a:t>
            </a:r>
            <a:endParaRPr lang="en-GB" sz="800" kern="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090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116" grpId="0" animBg="1"/>
      <p:bldP spid="97" grpId="0" animBg="1"/>
      <p:bldP spid="117" grpId="0"/>
      <p:bldP spid="118" grpId="0" animBg="1"/>
      <p:bldP spid="119" grpId="0"/>
      <p:bldP spid="126" grpId="0" animBg="1"/>
      <p:bldP spid="127" grpId="0" animBg="1"/>
      <p:bldP spid="128" grpId="0" animBg="1"/>
      <p:bldP spid="129" grpId="0" animBg="1"/>
      <p:bldP spid="134" grpId="0"/>
      <p:bldP spid="135" grpId="0"/>
      <p:bldP spid="7" grpId="0" animBg="1"/>
      <p:bldP spid="139" grpId="0" animBg="1"/>
      <p:bldP spid="131" grpId="0" animBg="1"/>
      <p:bldP spid="1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/>
              <a:t>Problem Statement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88436" y="612000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97407"/>
                </a:solidFill>
              </a:rPr>
              <a:t>From Data to Information</a:t>
            </a:r>
            <a:endParaRPr lang="en-GB" dirty="0">
              <a:solidFill>
                <a:srgbClr val="F97407"/>
              </a:solidFill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840752" y="1565579"/>
            <a:ext cx="3621778" cy="98488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kern="0" dirty="0">
                <a:solidFill>
                  <a:srgbClr val="0055A0"/>
                </a:solidFill>
              </a:rPr>
              <a:t>REMUS Data in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kern="0" dirty="0">
                <a:solidFill>
                  <a:srgbClr val="0055A0"/>
                </a:solidFill>
              </a:rPr>
              <a:t>1,000,000</a:t>
            </a:r>
            <a:r>
              <a:rPr lang="en-US" sz="1400" kern="0" dirty="0">
                <a:solidFill>
                  <a:srgbClr val="0055A0"/>
                </a:solidFill>
              </a:rPr>
              <a:t> online variables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kern="0" dirty="0">
                <a:solidFill>
                  <a:srgbClr val="0055A0"/>
                </a:solidFill>
              </a:rPr>
              <a:t>50,000 </a:t>
            </a:r>
            <a:r>
              <a:rPr lang="en-US" sz="1400" kern="0" dirty="0">
                <a:solidFill>
                  <a:srgbClr val="0055A0"/>
                </a:solidFill>
              </a:rPr>
              <a:t>remote parameters</a:t>
            </a:r>
            <a:endParaRPr lang="en-GB" sz="1400" kern="0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kern="0" dirty="0">
                <a:solidFill>
                  <a:srgbClr val="0055A0"/>
                </a:solidFill>
              </a:rPr>
              <a:t>90,000,000,000</a:t>
            </a:r>
            <a:r>
              <a:rPr lang="en-GB" sz="1400" kern="0" dirty="0">
                <a:solidFill>
                  <a:srgbClr val="0055A0"/>
                </a:solidFill>
              </a:rPr>
              <a:t> measurements / year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A7C0295E-2CEF-4AB6-8869-60697817AC05}"/>
              </a:ext>
            </a:extLst>
          </p:cNvPr>
          <p:cNvSpPr txBox="1"/>
          <p:nvPr/>
        </p:nvSpPr>
        <p:spPr>
          <a:xfrm>
            <a:off x="6252871" y="1543992"/>
            <a:ext cx="4155255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Alerts to Control Rooms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Reports to host state authorities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Data </a:t>
            </a:r>
            <a:r>
              <a:rPr lang="en-US" sz="1700" dirty="0" smtClean="0"/>
              <a:t>analysis</a:t>
            </a: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Dashboards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Aggregated statistics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Predictive maintenance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Anomaly </a:t>
            </a:r>
            <a:r>
              <a:rPr lang="en-US" sz="1700" dirty="0" smtClean="0"/>
              <a:t>detection</a:t>
            </a:r>
            <a:endParaRPr lang="en-US" sz="1700" dirty="0"/>
          </a:p>
        </p:txBody>
      </p:sp>
      <p:pic>
        <p:nvPicPr>
          <p:cNvPr id="143" name="Picture 142">
            <a:extLst>
              <a:ext uri="{FF2B5EF4-FFF2-40B4-BE49-F238E27FC236}">
                <a16:creationId xmlns:a16="http://schemas.microsoft.com/office/drawing/2014/main" id="{06070F93-7760-458B-9D19-F93262B76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1712" y="3405187"/>
            <a:ext cx="28575" cy="47625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927" y="2840257"/>
            <a:ext cx="3793428" cy="1756563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9C2FF52-5AF3-499F-BE8B-4ECEF9F916E3}"/>
              </a:ext>
            </a:extLst>
          </p:cNvPr>
          <p:cNvCxnSpPr>
            <a:cxnSpLocks/>
          </p:cNvCxnSpPr>
          <p:nvPr/>
        </p:nvCxnSpPr>
        <p:spPr>
          <a:xfrm rot="5400000" flipV="1">
            <a:off x="5467911" y="3097474"/>
            <a:ext cx="0" cy="415946"/>
          </a:xfrm>
          <a:prstGeom prst="straightConnector1">
            <a:avLst/>
          </a:prstGeom>
          <a:ln w="76200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22317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/>
              <a:t>REMADS Project (2019-2021)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88436" y="612000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97407"/>
                </a:solidFill>
              </a:rPr>
              <a:t>Integrated in HSE RAMSES Program</a:t>
            </a:r>
            <a:endParaRPr lang="en-GB" dirty="0">
              <a:solidFill>
                <a:srgbClr val="F97407"/>
              </a:solidFill>
            </a:endParaRPr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313502" y="5130450"/>
            <a:ext cx="2770937" cy="830997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kern="0" dirty="0">
                <a:solidFill>
                  <a:srgbClr val="002060"/>
                </a:solidFill>
              </a:rPr>
              <a:t>REMADS =  </a:t>
            </a:r>
            <a:r>
              <a:rPr lang="en-GB" sz="800" b="1" kern="0" dirty="0">
                <a:solidFill>
                  <a:srgbClr val="002060"/>
                </a:solidFill>
              </a:rPr>
              <a:t>REMus Analytics and Data Services</a:t>
            </a:r>
          </a:p>
          <a:p>
            <a:pPr algn="ctr"/>
            <a:r>
              <a:rPr lang="en-GB" sz="800" b="1" kern="0" dirty="0">
                <a:solidFill>
                  <a:srgbClr val="002060"/>
                </a:solidFill>
              </a:rPr>
              <a:t>GPN =  General Purpose Network</a:t>
            </a:r>
          </a:p>
          <a:p>
            <a:pPr algn="ctr"/>
            <a:r>
              <a:rPr lang="en-US" sz="800" b="1" kern="0" dirty="0">
                <a:solidFill>
                  <a:srgbClr val="002060"/>
                </a:solidFill>
              </a:rPr>
              <a:t>LAN = Local Area Network</a:t>
            </a:r>
          </a:p>
          <a:p>
            <a:pPr algn="ctr"/>
            <a:r>
              <a:rPr lang="en-US" sz="800" b="1" kern="0" dirty="0">
                <a:solidFill>
                  <a:srgbClr val="002060"/>
                </a:solidFill>
              </a:rPr>
              <a:t>LoRaWAN = </a:t>
            </a:r>
            <a:r>
              <a:rPr lang="en-GB" sz="800" b="1" kern="0" dirty="0">
                <a:solidFill>
                  <a:srgbClr val="002060"/>
                </a:solidFill>
              </a:rPr>
              <a:t>Long Range Wide Area Network</a:t>
            </a:r>
          </a:p>
          <a:p>
            <a:pPr algn="ctr"/>
            <a:r>
              <a:rPr lang="en-GB" sz="800" b="1" kern="0" dirty="0">
                <a:solidFill>
                  <a:srgbClr val="002060"/>
                </a:solidFill>
              </a:rPr>
              <a:t>NXCALS =  Next CERN Accelerators Logging Service</a:t>
            </a:r>
          </a:p>
          <a:p>
            <a:pPr algn="ctr"/>
            <a:r>
              <a:rPr lang="en-US" sz="800" b="1" kern="0" dirty="0">
                <a:solidFill>
                  <a:srgbClr val="002060"/>
                </a:solidFill>
              </a:rPr>
              <a:t>EAM = Enterprise Asset Management</a:t>
            </a:r>
            <a:endParaRPr lang="en-GB" sz="700" kern="0" dirty="0">
              <a:solidFill>
                <a:srgbClr val="00206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C0295E-2CEF-4AB6-8869-60697817AC05}"/>
              </a:ext>
            </a:extLst>
          </p:cNvPr>
          <p:cNvSpPr txBox="1"/>
          <p:nvPr/>
        </p:nvSpPr>
        <p:spPr>
          <a:xfrm>
            <a:off x="657225" y="1152386"/>
            <a:ext cx="5857875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6 months discussions with </a:t>
            </a:r>
            <a:r>
              <a:rPr lang="en-US" sz="1700" dirty="0" smtClean="0"/>
              <a:t>REMS </a:t>
            </a:r>
            <a:r>
              <a:rPr lang="en-US" sz="1700" dirty="0"/>
              <a:t>Users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User Requirement Specification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Project Proposition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9C2FF52-5AF3-499F-BE8B-4ECEF9F916E3}"/>
              </a:ext>
            </a:extLst>
          </p:cNvPr>
          <p:cNvCxnSpPr>
            <a:cxnSpLocks/>
          </p:cNvCxnSpPr>
          <p:nvPr/>
        </p:nvCxnSpPr>
        <p:spPr>
          <a:xfrm>
            <a:off x="2043112" y="1488844"/>
            <a:ext cx="0" cy="282806"/>
          </a:xfrm>
          <a:prstGeom prst="straightConnector1">
            <a:avLst/>
          </a:prstGeom>
          <a:ln w="50800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249" y="4353975"/>
            <a:ext cx="2107903" cy="1309416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7021533" y="4436362"/>
            <a:ext cx="2149044" cy="1092607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28600" lvl="1" algn="ctr">
              <a:lnSpc>
                <a:spcPts val="1800"/>
              </a:lnSpc>
              <a:spcBef>
                <a:spcPts val="300"/>
              </a:spcBef>
            </a:pPr>
            <a:r>
              <a:rPr lang="en-US" sz="1100" b="1" dirty="0">
                <a:solidFill>
                  <a:srgbClr val="00B050"/>
                </a:solidFill>
              </a:rPr>
              <a:t>REMUS Web</a:t>
            </a:r>
          </a:p>
          <a:p>
            <a:pPr marL="228600" lvl="1" algn="ctr">
              <a:lnSpc>
                <a:spcPts val="1800"/>
              </a:lnSpc>
              <a:spcBef>
                <a:spcPts val="300"/>
              </a:spcBef>
            </a:pPr>
            <a:r>
              <a:rPr lang="en-US" sz="1100" dirty="0">
                <a:solidFill>
                  <a:srgbClr val="00B050"/>
                </a:solidFill>
              </a:rPr>
              <a:t>Data Analysis toolbox</a:t>
            </a:r>
          </a:p>
          <a:p>
            <a:pPr marL="228600" lvl="1" algn="ctr">
              <a:lnSpc>
                <a:spcPts val="1800"/>
              </a:lnSpc>
              <a:spcBef>
                <a:spcPts val="300"/>
              </a:spcBef>
            </a:pPr>
            <a:r>
              <a:rPr lang="en-US" sz="1100" dirty="0">
                <a:solidFill>
                  <a:srgbClr val="00B050"/>
                </a:solidFill>
              </a:rPr>
              <a:t>Portable system for on-site intervention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672" y="4355671"/>
            <a:ext cx="2086464" cy="1339886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2369757" y="4603044"/>
            <a:ext cx="1906968" cy="823302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28600" lvl="1" algn="ctr">
              <a:lnSpc>
                <a:spcPts val="1800"/>
              </a:lnSpc>
              <a:spcBef>
                <a:spcPts val="300"/>
              </a:spcBef>
            </a:pPr>
            <a:r>
              <a:rPr lang="en-US" sz="1200" b="1" dirty="0">
                <a:solidFill>
                  <a:srgbClr val="00B050"/>
                </a:solidFill>
              </a:rPr>
              <a:t>ERGO 4.0</a:t>
            </a:r>
            <a:endParaRPr lang="en-GB" sz="1200" b="1" dirty="0">
              <a:solidFill>
                <a:srgbClr val="00B050"/>
              </a:solidFill>
            </a:endParaRPr>
          </a:p>
          <a:p>
            <a:pPr marL="228600" lvl="1" algn="ctr">
              <a:lnSpc>
                <a:spcPts val="1800"/>
              </a:lnSpc>
              <a:spcBef>
                <a:spcPts val="300"/>
              </a:spcBef>
            </a:pPr>
            <a:r>
              <a:rPr lang="en-GB" sz="1100" dirty="0">
                <a:solidFill>
                  <a:srgbClr val="00B050"/>
                </a:solidFill>
              </a:rPr>
              <a:t>Complex transformation operations on Trends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0208" y="3011906"/>
            <a:ext cx="1793295" cy="1105532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9609295" y="3245357"/>
            <a:ext cx="2286772" cy="861774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28600" lvl="1" algn="ctr">
              <a:lnSpc>
                <a:spcPts val="1800"/>
              </a:lnSpc>
              <a:spcBef>
                <a:spcPts val="300"/>
              </a:spcBef>
            </a:pPr>
            <a:r>
              <a:rPr lang="en-US" sz="1200" b="1" dirty="0" smtClean="0">
                <a:solidFill>
                  <a:srgbClr val="00B050"/>
                </a:solidFill>
              </a:rPr>
              <a:t>InforEAM </a:t>
            </a:r>
            <a:r>
              <a:rPr lang="en-US" sz="1200" b="1" dirty="0">
                <a:solidFill>
                  <a:srgbClr val="00B050"/>
                </a:solidFill>
              </a:rPr>
              <a:t>Integration</a:t>
            </a:r>
          </a:p>
          <a:p>
            <a:pPr marL="228600" lvl="1" algn="ctr">
              <a:lnSpc>
                <a:spcPts val="1800"/>
              </a:lnSpc>
              <a:spcBef>
                <a:spcPts val="300"/>
              </a:spcBef>
            </a:pPr>
            <a:r>
              <a:rPr lang="en-US" sz="1100" dirty="0" smtClean="0">
                <a:solidFill>
                  <a:srgbClr val="00B050"/>
                </a:solidFill>
              </a:rPr>
              <a:t>Maintenance Management</a:t>
            </a:r>
          </a:p>
          <a:p>
            <a:pPr marL="228600" lvl="1" algn="ctr">
              <a:lnSpc>
                <a:spcPts val="1800"/>
              </a:lnSpc>
              <a:spcBef>
                <a:spcPts val="300"/>
              </a:spcBef>
            </a:pPr>
            <a:r>
              <a:rPr lang="en-US" sz="1100" dirty="0" smtClean="0">
                <a:solidFill>
                  <a:srgbClr val="00B050"/>
                </a:solidFill>
              </a:rPr>
              <a:t>Information System</a:t>
            </a:r>
            <a:endParaRPr lang="en-GB" sz="1100" dirty="0">
              <a:solidFill>
                <a:srgbClr val="00B050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1131688" y="3109263"/>
            <a:ext cx="1929733" cy="1054135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28600" lvl="1" algn="ctr">
              <a:lnSpc>
                <a:spcPts val="1800"/>
              </a:lnSpc>
              <a:spcBef>
                <a:spcPts val="300"/>
              </a:spcBef>
            </a:pPr>
            <a:r>
              <a:rPr lang="en-US" sz="1200" b="1" dirty="0">
                <a:solidFill>
                  <a:srgbClr val="00B050"/>
                </a:solidFill>
              </a:rPr>
              <a:t>REMUS GPN</a:t>
            </a:r>
          </a:p>
          <a:p>
            <a:pPr marL="228600" lvl="1" algn="ctr">
              <a:lnSpc>
                <a:spcPts val="1800"/>
              </a:lnSpc>
              <a:spcBef>
                <a:spcPts val="300"/>
              </a:spcBef>
            </a:pPr>
            <a:r>
              <a:rPr lang="en-US" sz="1100" dirty="0">
                <a:solidFill>
                  <a:srgbClr val="00B050"/>
                </a:solidFill>
              </a:rPr>
              <a:t>Secured GPN </a:t>
            </a:r>
            <a:r>
              <a:rPr lang="en-US" sz="1100" dirty="0" smtClean="0">
                <a:solidFill>
                  <a:srgbClr val="00B050"/>
                </a:solidFill>
              </a:rPr>
              <a:t>LAN/Wifi/4G/</a:t>
            </a:r>
            <a:r>
              <a:rPr lang="en-US" sz="1100" dirty="0" err="1" smtClean="0">
                <a:solidFill>
                  <a:srgbClr val="00B050"/>
                </a:solidFill>
              </a:rPr>
              <a:t>LoRaWAN</a:t>
            </a:r>
            <a:r>
              <a:rPr lang="en-US" sz="1100" dirty="0" smtClean="0">
                <a:solidFill>
                  <a:srgbClr val="00B050"/>
                </a:solidFill>
              </a:rPr>
              <a:t> </a:t>
            </a:r>
            <a:r>
              <a:rPr lang="en-US" sz="1100" dirty="0">
                <a:solidFill>
                  <a:srgbClr val="00B050"/>
                </a:solidFill>
              </a:rPr>
              <a:t>connectivity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58" y="3320165"/>
            <a:ext cx="278561" cy="1558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11" y="3552814"/>
            <a:ext cx="493721" cy="246861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660775" y="3309403"/>
            <a:ext cx="3225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chemeClr val="bg2">
                    <a:lumMod val="10000"/>
                  </a:schemeClr>
                </a:solidFill>
              </a:rPr>
              <a:t>4G</a:t>
            </a:r>
            <a:endParaRPr lang="en-GB" sz="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18" y="3550492"/>
            <a:ext cx="230643" cy="230643"/>
          </a:xfrm>
          <a:prstGeom prst="rect">
            <a:avLst/>
          </a:prstGeom>
        </p:spPr>
      </p:pic>
      <p:pic>
        <p:nvPicPr>
          <p:cNvPr id="1026" name="Picture 2" descr="146,989 Completed Stock Photos and Images - 123R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4570" y="642248"/>
            <a:ext cx="1764787" cy="176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9C2FF52-5AF3-499F-BE8B-4ECEF9F916E3}"/>
              </a:ext>
            </a:extLst>
          </p:cNvPr>
          <p:cNvCxnSpPr>
            <a:cxnSpLocks/>
          </p:cNvCxnSpPr>
          <p:nvPr/>
        </p:nvCxnSpPr>
        <p:spPr>
          <a:xfrm>
            <a:off x="2051837" y="2004669"/>
            <a:ext cx="0" cy="282806"/>
          </a:xfrm>
          <a:prstGeom prst="straightConnector1">
            <a:avLst/>
          </a:prstGeom>
          <a:ln w="50800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83208" y="2724219"/>
            <a:ext cx="1084552" cy="1206654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5C8315A1-AD56-E545-8BC0-EBF435A9D318}"/>
              </a:ext>
            </a:extLst>
          </p:cNvPr>
          <p:cNvSpPr/>
          <p:nvPr/>
        </p:nvSpPr>
        <p:spPr>
          <a:xfrm>
            <a:off x="5030035" y="3224679"/>
            <a:ext cx="1991497" cy="823302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28600" lvl="1" algn="ctr">
              <a:lnSpc>
                <a:spcPts val="1800"/>
              </a:lnSpc>
              <a:spcBef>
                <a:spcPts val="300"/>
              </a:spcBef>
            </a:pPr>
            <a:r>
              <a:rPr lang="en-US" sz="1200" b="1" dirty="0">
                <a:solidFill>
                  <a:srgbClr val="00B050"/>
                </a:solidFill>
              </a:rPr>
              <a:t>CERN data-stores</a:t>
            </a:r>
          </a:p>
          <a:p>
            <a:pPr marL="228600" lvl="1" algn="ctr">
              <a:lnSpc>
                <a:spcPts val="1800"/>
              </a:lnSpc>
              <a:spcBef>
                <a:spcPts val="300"/>
              </a:spcBef>
            </a:pPr>
            <a:r>
              <a:rPr lang="en-GB" sz="1100" dirty="0">
                <a:solidFill>
                  <a:srgbClr val="00B050"/>
                </a:solidFill>
              </a:rPr>
              <a:t>Integration with Kafka and Hadoop (NXCALS)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60982" y="3087428"/>
            <a:ext cx="1316624" cy="987007"/>
          </a:xfrm>
          <a:prstGeom prst="rect">
            <a:avLst/>
          </a:prstGeom>
        </p:spPr>
      </p:pic>
      <p:sp>
        <p:nvSpPr>
          <p:cNvPr id="35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</p:spTree>
    <p:extLst>
      <p:ext uri="{BB962C8B-B14F-4D97-AF65-F5344CB8AC3E}">
        <p14:creationId xmlns:p14="http://schemas.microsoft.com/office/powerpoint/2010/main" val="85452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7" grpId="0" animBg="1"/>
      <p:bldP spid="28" grpId="0" animBg="1"/>
      <p:bldP spid="31" grpId="0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4844239" y="2554584"/>
            <a:ext cx="2851920" cy="1738938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kern="0" dirty="0" smtClean="0">
                <a:solidFill>
                  <a:srgbClr val="002060"/>
                </a:solidFill>
              </a:rPr>
              <a:t>Data</a:t>
            </a:r>
          </a:p>
          <a:p>
            <a:pPr algn="ctr"/>
            <a:endParaRPr lang="en-US" sz="2000" b="1" kern="0" dirty="0">
              <a:solidFill>
                <a:srgbClr val="002060"/>
              </a:solidFill>
            </a:endParaRPr>
          </a:p>
          <a:p>
            <a:pPr algn="ctr"/>
            <a:endParaRPr lang="en-US" sz="2000" b="1" kern="0" dirty="0" smtClean="0">
              <a:solidFill>
                <a:srgbClr val="002060"/>
              </a:solidFill>
            </a:endParaRPr>
          </a:p>
          <a:p>
            <a:pPr algn="ctr"/>
            <a:endParaRPr lang="en-US" sz="2000" b="1" kern="0" dirty="0">
              <a:solidFill>
                <a:srgbClr val="002060"/>
              </a:solidFill>
            </a:endParaRPr>
          </a:p>
          <a:p>
            <a:pPr algn="ctr"/>
            <a:endParaRPr lang="en-US" sz="2000" b="1" kern="0" dirty="0" smtClean="0">
              <a:solidFill>
                <a:srgbClr val="002060"/>
              </a:solidFill>
            </a:endParaRPr>
          </a:p>
          <a:p>
            <a:pPr algn="ctr"/>
            <a:endParaRPr lang="en-GB" sz="700" kern="0" dirty="0">
              <a:solidFill>
                <a:srgbClr val="002060"/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3F1D3F-DA84-ED42-86E9-B437874DC1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16C532-A2CB-B24E-93F3-D193FF216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94" y="13649"/>
            <a:ext cx="11691685" cy="816084"/>
          </a:xfrm>
        </p:spPr>
        <p:txBody>
          <a:bodyPr>
            <a:noAutofit/>
          </a:bodyPr>
          <a:lstStyle/>
          <a:p>
            <a:r>
              <a:rPr lang="en-GB" sz="2400" b="1" dirty="0"/>
              <a:t>Collaboration with other Departments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88436" y="612000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97407"/>
                </a:solidFill>
              </a:rPr>
              <a:t>CERN-wide services used</a:t>
            </a:r>
            <a:endParaRPr lang="en-GB" dirty="0">
              <a:solidFill>
                <a:srgbClr val="F97407"/>
              </a:solidFill>
            </a:endParaRP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F0DC0569-1EAA-D74B-B736-1E2DC64BB0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137351" y="6262302"/>
            <a:ext cx="87207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FFFF"/>
                </a:solidFill>
                <a:latin typeface="Arial" panose="020B0604020202020204"/>
              </a:rPr>
              <a:t>21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.06.2022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7C0295E-2CEF-4AB6-8869-60697817AC05}"/>
              </a:ext>
            </a:extLst>
          </p:cNvPr>
          <p:cNvSpPr txBox="1"/>
          <p:nvPr/>
        </p:nvSpPr>
        <p:spPr>
          <a:xfrm>
            <a:off x="8029094" y="2440034"/>
            <a:ext cx="41629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Data Streaming Platform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Transmit Real-Time data out of REMUS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Managed by </a:t>
            </a:r>
            <a:r>
              <a:rPr lang="en-US" sz="1600" b="1" dirty="0"/>
              <a:t>IT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C0295E-2CEF-4AB6-8869-60697817AC05}"/>
              </a:ext>
            </a:extLst>
          </p:cNvPr>
          <p:cNvSpPr txBox="1"/>
          <p:nvPr/>
        </p:nvSpPr>
        <p:spPr>
          <a:xfrm>
            <a:off x="332788" y="2200518"/>
            <a:ext cx="41785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Big data technologies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Centralizes CERN accelerator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Managed by </a:t>
            </a:r>
            <a:r>
              <a:rPr lang="en-US" sz="1600" b="1" dirty="0"/>
              <a:t>BE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C0295E-2CEF-4AB6-8869-60697817AC05}"/>
              </a:ext>
            </a:extLst>
          </p:cNvPr>
          <p:cNvSpPr txBox="1"/>
          <p:nvPr/>
        </p:nvSpPr>
        <p:spPr>
          <a:xfrm>
            <a:off x="8043982" y="4334692"/>
            <a:ext cx="327171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 smtClean="0"/>
              <a:t>Time </a:t>
            </a:r>
            <a:r>
              <a:rPr lang="en-US" sz="1700" dirty="0"/>
              <a:t>Series Database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Buffer Real Time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Managed by </a:t>
            </a:r>
            <a:r>
              <a:rPr lang="en-US" sz="1700" b="1" dirty="0"/>
              <a:t>IT</a:t>
            </a:r>
          </a:p>
        </p:txBody>
      </p:sp>
      <p:cxnSp>
        <p:nvCxnSpPr>
          <p:cNvPr id="24" name="Straight Connector 23"/>
          <p:cNvCxnSpPr>
            <a:stCxn id="57" idx="3"/>
            <a:endCxn id="30" idx="1"/>
          </p:cNvCxnSpPr>
          <p:nvPr/>
        </p:nvCxnSpPr>
        <p:spPr>
          <a:xfrm>
            <a:off x="3302684" y="1762463"/>
            <a:ext cx="1692809" cy="148685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60" idx="1"/>
            <a:endCxn id="34" idx="3"/>
          </p:cNvCxnSpPr>
          <p:nvPr/>
        </p:nvCxnSpPr>
        <p:spPr>
          <a:xfrm flipH="1">
            <a:off x="7567193" y="2230241"/>
            <a:ext cx="679197" cy="150179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61" idx="1"/>
            <a:endCxn id="34" idx="3"/>
          </p:cNvCxnSpPr>
          <p:nvPr/>
        </p:nvCxnSpPr>
        <p:spPr>
          <a:xfrm flipH="1" flipV="1">
            <a:off x="7567193" y="3732035"/>
            <a:ext cx="729909" cy="3792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icture 9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17" y="3311376"/>
            <a:ext cx="2977258" cy="1416944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9142168" y="1288152"/>
            <a:ext cx="2844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>
                <a:solidFill>
                  <a:schemeClr val="bg2">
                    <a:lumMod val="25000"/>
                  </a:schemeClr>
                </a:solidFill>
              </a:rPr>
              <a:t>Apache Kafka®:</a:t>
            </a:r>
            <a:r>
              <a:rPr lang="en-GB" sz="1000" b="1" i="1" dirty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algn="ctr"/>
            <a:r>
              <a:rPr lang="en-GB" sz="1000" b="1" i="1" dirty="0">
                <a:solidFill>
                  <a:schemeClr val="bg2">
                    <a:lumMod val="25000"/>
                  </a:schemeClr>
                </a:solidFill>
              </a:rPr>
              <a:t>open-source distributed streaming platform</a:t>
            </a:r>
            <a:endParaRPr lang="en-GB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2654" y="1743757"/>
            <a:ext cx="255813" cy="19186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149" y="1755611"/>
            <a:ext cx="634261" cy="17146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204" y="1951960"/>
            <a:ext cx="426632" cy="28911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590" y="2074573"/>
            <a:ext cx="416016" cy="23384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090" y="1962065"/>
            <a:ext cx="440905" cy="440905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2014017" y="1562408"/>
            <a:ext cx="1288667" cy="400110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kern="0" dirty="0">
                <a:solidFill>
                  <a:srgbClr val="002060"/>
                </a:solidFill>
              </a:rPr>
              <a:t>NXCALS</a:t>
            </a:r>
            <a:endParaRPr lang="en-GB" sz="700" kern="0" dirty="0">
              <a:solidFill>
                <a:srgbClr val="00206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8246390" y="2030186"/>
            <a:ext cx="1288667" cy="400110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kern="0" dirty="0">
                <a:solidFill>
                  <a:srgbClr val="002060"/>
                </a:solidFill>
              </a:rPr>
              <a:t>     </a:t>
            </a:r>
            <a:endParaRPr lang="en-GB" sz="700" kern="0" dirty="0">
              <a:solidFill>
                <a:srgbClr val="002060"/>
              </a:solidFill>
            </a:endParaRPr>
          </a:p>
        </p:txBody>
      </p:sp>
      <p:pic>
        <p:nvPicPr>
          <p:cNvPr id="108" name="Picture 10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987" y="2034931"/>
            <a:ext cx="779065" cy="409509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297102" y="3911195"/>
            <a:ext cx="1288667" cy="400110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kern="0" dirty="0">
                <a:solidFill>
                  <a:srgbClr val="002060"/>
                </a:solidFill>
              </a:rPr>
              <a:t>     </a:t>
            </a:r>
            <a:endParaRPr lang="en-GB" sz="700" kern="0" dirty="0">
              <a:solidFill>
                <a:srgbClr val="002060"/>
              </a:solidFill>
            </a:endParaRPr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895" y="3851979"/>
            <a:ext cx="1138726" cy="569363"/>
          </a:xfrm>
          <a:prstGeom prst="rect">
            <a:avLst/>
          </a:prstGeom>
        </p:spPr>
      </p:pic>
      <p:sp>
        <p:nvSpPr>
          <p:cNvPr id="28" name="Espace réservé du pied de page 4">
            <a:extLst>
              <a:ext uri="{FF2B5EF4-FFF2-40B4-BE49-F238E27FC236}">
                <a16:creationId xmlns:a16="http://schemas.microsoft.com/office/drawing/2014/main" id="{64D86766-DDA9-C546-A2F8-7ED1BA7E308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167468" y="6262302"/>
            <a:ext cx="45720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EDMS no: 2746071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34419" y="4691468"/>
            <a:ext cx="4019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00" i="1" dirty="0" smtClean="0"/>
              <a:t>Source: </a:t>
            </a:r>
            <a:r>
              <a:rPr lang="en-GB" sz="700" i="1" dirty="0"/>
              <a:t>NXCALS - Architecture and Challenges of the Next CERN Accelerator Logging Service, </a:t>
            </a:r>
            <a:endParaRPr lang="en-GB" sz="700" i="1" dirty="0" smtClean="0"/>
          </a:p>
          <a:p>
            <a:pPr algn="ctr"/>
            <a:r>
              <a:rPr lang="en-GB" sz="700" i="1" dirty="0"/>
              <a:t>J. </a:t>
            </a:r>
            <a:r>
              <a:rPr lang="en-GB" sz="700" i="1" dirty="0" err="1"/>
              <a:t>Woźniak</a:t>
            </a:r>
            <a:r>
              <a:rPr lang="en-GB" sz="700" i="1" dirty="0"/>
              <a:t> and Chris Roderick, </a:t>
            </a:r>
            <a:r>
              <a:rPr lang="en-GB" sz="700" i="1" dirty="0" smtClean="0"/>
              <a:t>2019</a:t>
            </a:r>
            <a:endParaRPr lang="en-GB" sz="700" i="1" dirty="0"/>
          </a:p>
        </p:txBody>
      </p:sp>
      <p:sp>
        <p:nvSpPr>
          <p:cNvPr id="30" name="Rectangle 29"/>
          <p:cNvSpPr/>
          <p:nvPr/>
        </p:nvSpPr>
        <p:spPr>
          <a:xfrm>
            <a:off x="4995493" y="3049261"/>
            <a:ext cx="2574770" cy="400110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kern="0" dirty="0" smtClean="0">
                <a:solidFill>
                  <a:srgbClr val="002060"/>
                </a:solidFill>
              </a:rPr>
              <a:t>Long Term Storage</a:t>
            </a:r>
            <a:endParaRPr lang="en-GB" sz="700" kern="0" dirty="0">
              <a:solidFill>
                <a:srgbClr val="00206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992423" y="3531980"/>
            <a:ext cx="2574770" cy="400110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kern="0" dirty="0" smtClean="0">
                <a:solidFill>
                  <a:srgbClr val="002060"/>
                </a:solidFill>
              </a:rPr>
              <a:t>Near-Real Time</a:t>
            </a:r>
            <a:endParaRPr lang="en-GB" sz="700" kern="0" dirty="0">
              <a:solidFill>
                <a:srgbClr val="00206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313502" y="5740043"/>
            <a:ext cx="2770937" cy="215444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b="1" kern="0" dirty="0" smtClean="0">
                <a:solidFill>
                  <a:srgbClr val="002060"/>
                </a:solidFill>
              </a:rPr>
              <a:t>NXCALS </a:t>
            </a:r>
            <a:r>
              <a:rPr lang="en-GB" sz="800" b="1" kern="0" dirty="0">
                <a:solidFill>
                  <a:srgbClr val="002060"/>
                </a:solidFill>
              </a:rPr>
              <a:t>=  Next CERN Accelerators Logging </a:t>
            </a:r>
            <a:r>
              <a:rPr lang="en-GB" sz="800" b="1" kern="0" dirty="0" smtClean="0">
                <a:solidFill>
                  <a:srgbClr val="002060"/>
                </a:solidFill>
              </a:rPr>
              <a:t>Service</a:t>
            </a:r>
            <a:endParaRPr lang="en-GB" sz="800" b="1" kern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27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41" grpId="0"/>
      <p:bldP spid="57" grpId="0" animBg="1"/>
      <p:bldP spid="60" grpId="0" animBg="1"/>
      <p:bldP spid="61" grpId="0" animBg="1"/>
      <p:bldP spid="33" grpId="0"/>
    </p:bldLst>
  </p:timing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38405</TotalTime>
  <Words>1941</Words>
  <Application>Microsoft Office PowerPoint</Application>
  <PresentationFormat>Widescreen</PresentationFormat>
  <Paragraphs>627</Paragraphs>
  <Slides>56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56</vt:i4>
      </vt:variant>
    </vt:vector>
  </HeadingPairs>
  <TitlesOfParts>
    <vt:vector size="63" baseType="lpstr">
      <vt:lpstr>Apple Symbols</vt:lpstr>
      <vt:lpstr>Arial</vt:lpstr>
      <vt:lpstr>Calibri</vt:lpstr>
      <vt:lpstr>Helvetica LT Std</vt:lpstr>
      <vt:lpstr>Wingdings</vt:lpstr>
      <vt:lpstr>CERNCorporate16-9</vt:lpstr>
      <vt:lpstr>End Slides</vt:lpstr>
      <vt:lpstr>PowerPoint Presentation</vt:lpstr>
      <vt:lpstr>HSE Seminar: Exploiting data of the Radiological and Environmental Monitoring System</vt:lpstr>
      <vt:lpstr>PowerPoint Presentation</vt:lpstr>
      <vt:lpstr>PowerPoint Presentation</vt:lpstr>
      <vt:lpstr>PowerPoint Presentation</vt:lpstr>
      <vt:lpstr>Context</vt:lpstr>
      <vt:lpstr>Problem Statement</vt:lpstr>
      <vt:lpstr>REMADS Project (2019-2021)</vt:lpstr>
      <vt:lpstr>Collaboration with other Departments</vt:lpstr>
      <vt:lpstr>Why &amp; How to use the newly available Software Tools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Statistics  Channels / Events</vt:lpstr>
      <vt:lpstr>PowerPoint Presentation</vt:lpstr>
      <vt:lpstr>PowerPoint Presentation</vt:lpstr>
      <vt:lpstr>PowerPoint Presentation</vt:lpstr>
      <vt:lpstr>Reporting  Measurement / Parameter / Snapshot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What’s next? : REMUS Web Application Editor</vt:lpstr>
      <vt:lpstr>What’s next? : Net Ambient Doses and Releases Reports</vt:lpstr>
      <vt:lpstr>A glimpse into the future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adrien.ledeul@cern.ch</dc:creator>
  <cp:lastModifiedBy>Adrien Robert Ledeul</cp:lastModifiedBy>
  <cp:revision>1511</cp:revision>
  <cp:lastPrinted>2018-10-05T13:03:14Z</cp:lastPrinted>
  <dcterms:created xsi:type="dcterms:W3CDTF">2016-01-26T10:53:29Z</dcterms:created>
  <dcterms:modified xsi:type="dcterms:W3CDTF">2022-06-21T12:04:28Z</dcterms:modified>
</cp:coreProperties>
</file>