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72" r:id="rId2"/>
  </p:sldMasterIdLst>
  <p:notesMasterIdLst>
    <p:notesMasterId r:id="rId18"/>
  </p:notesMasterIdLst>
  <p:handoutMasterIdLst>
    <p:handoutMasterId r:id="rId19"/>
  </p:handoutMasterIdLst>
  <p:sldIdLst>
    <p:sldId id="280" r:id="rId3"/>
    <p:sldId id="439" r:id="rId4"/>
    <p:sldId id="290" r:id="rId5"/>
    <p:sldId id="438" r:id="rId6"/>
    <p:sldId id="434" r:id="rId7"/>
    <p:sldId id="426" r:id="rId8"/>
    <p:sldId id="435" r:id="rId9"/>
    <p:sldId id="436" r:id="rId10"/>
    <p:sldId id="440" r:id="rId11"/>
    <p:sldId id="442" r:id="rId12"/>
    <p:sldId id="427" r:id="rId13"/>
    <p:sldId id="430" r:id="rId14"/>
    <p:sldId id="414" r:id="rId15"/>
    <p:sldId id="406" r:id="rId16"/>
    <p:sldId id="441" r:id="rId1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13C"/>
    <a:srgbClr val="1F497D"/>
    <a:srgbClr val="1E386B"/>
    <a:srgbClr val="2C669E"/>
    <a:srgbClr val="0157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0" autoAdjust="0"/>
    <p:restoredTop sz="94609" autoAdjust="0"/>
  </p:normalViewPr>
  <p:slideViewPr>
    <p:cSldViewPr snapToObjects="1" showGuides="1">
      <p:cViewPr varScale="1">
        <p:scale>
          <a:sx n="62" d="100"/>
          <a:sy n="62" d="100"/>
        </p:scale>
        <p:origin x="1368" y="34"/>
      </p:cViewPr>
      <p:guideLst>
        <p:guide orient="horz" pos="2976"/>
        <p:guide pos="5472"/>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31/05/2022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058260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31/05/2022</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3448721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571530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a:t>To edit /remove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p:txBody>
          <a:bodyPr/>
          <a:lstStyle/>
          <a:p>
            <a:r>
              <a:rPr lang="en-GB"/>
              <a:t>To edit /remove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To edit /remove footer: Insert -&gt; Header &amp; Footer</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To edit /remove footer: Insert -&gt; Header &amp; Footer</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6" name="Espace réservé du pied de page 5"/>
          <p:cNvSpPr>
            <a:spLocks noGrp="1"/>
          </p:cNvSpPr>
          <p:nvPr>
            <p:ph type="ftr" sz="quarter" idx="11"/>
          </p:nvPr>
        </p:nvSpPr>
        <p:spPr/>
        <p:txBody>
          <a:bodyPr/>
          <a:lstStyle/>
          <a:p>
            <a:r>
              <a:rPr lang="en-GB"/>
              <a:t>To edit /remove footer: Insert -&gt; Header &amp; Footer</a:t>
            </a:r>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5" name="Espace réservé du texte 11"/>
          <p:cNvSpPr>
            <a:spLocks noGrp="1"/>
          </p:cNvSpPr>
          <p:nvPr>
            <p:ph type="body" sz="quarter" idx="13" hasCustomPrompt="1"/>
          </p:nvPr>
        </p:nvSpPr>
        <p:spPr>
          <a:xfrm>
            <a:off x="762000" y="3329145"/>
            <a:ext cx="7924800" cy="603911"/>
          </a:xfrm>
          <a:prstGeom prst="rect">
            <a:avLst/>
          </a:prstGeom>
        </p:spPr>
        <p:txBody>
          <a:bodyPr vert="horz" lIns="0" tIns="0" rIns="0" bIns="0"/>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fr-FR" dirty="0" err="1"/>
              <a:t>presentation</a:t>
            </a:r>
            <a:r>
              <a:rPr lang="fr-FR" dirty="0"/>
              <a:t> </a:t>
            </a:r>
            <a:r>
              <a:rPr lang="fr-FR" dirty="0" err="1"/>
              <a:t>title</a:t>
            </a:r>
            <a:r>
              <a:rPr lang="fr-FR" dirty="0"/>
              <a:t> slide 1</a:t>
            </a:r>
          </a:p>
        </p:txBody>
      </p:sp>
      <p:sp>
        <p:nvSpPr>
          <p:cNvPr id="6"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7" name="Espace réservé du texte 11"/>
          <p:cNvSpPr>
            <a:spLocks noGrp="1"/>
          </p:cNvSpPr>
          <p:nvPr>
            <p:ph type="body" sz="quarter" idx="15" hasCustomPrompt="1"/>
          </p:nvPr>
        </p:nvSpPr>
        <p:spPr>
          <a:xfrm>
            <a:off x="762000" y="4192035"/>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5"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baseline="0">
                <a:solidFill>
                  <a:schemeClr val="bg1">
                    <a:lumMod val="95000"/>
                  </a:schemeClr>
                </a:solidFill>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dirty="0"/>
              <a:t>To edit /remove footer: Insert -&gt; Header &amp; Footer</a:t>
            </a:r>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6550223"/>
            <a:ext cx="9144000" cy="307777"/>
          </a:xfrm>
          <a:prstGeom prst="rect">
            <a:avLst/>
          </a:prstGeom>
        </p:spPr>
        <p:txBody>
          <a:bodyPr wrap="square">
            <a:spAutoFit/>
          </a:bodyPr>
          <a:lstStyle/>
          <a:p>
            <a:pPr algn="ctr"/>
            <a:r>
              <a:rPr lang="fr-FR" sz="1400" dirty="0">
                <a:solidFill>
                  <a:srgbClr val="F8B13C"/>
                </a:solidFill>
                <a:latin typeface="Arial"/>
                <a:cs typeface="Arial"/>
              </a:rPr>
              <a:t>ARIES </a:t>
            </a:r>
            <a:r>
              <a:rPr lang="fr-FR" sz="1400" dirty="0" err="1">
                <a:solidFill>
                  <a:srgbClr val="F8B13C"/>
                </a:solidFill>
                <a:latin typeface="Arial"/>
                <a:cs typeface="Arial"/>
              </a:rPr>
              <a:t>is</a:t>
            </a:r>
            <a:r>
              <a:rPr lang="fr-FR" sz="1400" dirty="0">
                <a:solidFill>
                  <a:srgbClr val="F8B13C"/>
                </a:solidFill>
                <a:latin typeface="Arial"/>
                <a:cs typeface="Arial"/>
              </a:rPr>
              <a:t> </a:t>
            </a:r>
            <a:r>
              <a:rPr lang="fr-FR" sz="1400" dirty="0" err="1">
                <a:solidFill>
                  <a:srgbClr val="F8B13C"/>
                </a:solidFill>
                <a:latin typeface="Arial"/>
                <a:cs typeface="Arial"/>
              </a:rPr>
              <a:t>co-funded</a:t>
            </a:r>
            <a:r>
              <a:rPr lang="fr-FR" sz="1400" dirty="0">
                <a:solidFill>
                  <a:srgbClr val="F8B13C"/>
                </a:solidFill>
                <a:latin typeface="Arial"/>
                <a:cs typeface="Arial"/>
              </a:rPr>
              <a:t> by the </a:t>
            </a:r>
            <a:r>
              <a:rPr lang="fr-FR" sz="1400" dirty="0" err="1">
                <a:solidFill>
                  <a:srgbClr val="F8B13C"/>
                </a:solidFill>
                <a:latin typeface="Arial"/>
                <a:cs typeface="Arial"/>
              </a:rPr>
              <a:t>European</a:t>
            </a:r>
            <a:r>
              <a:rPr lang="fr-FR" sz="1400" dirty="0">
                <a:solidFill>
                  <a:srgbClr val="F8B13C"/>
                </a:solidFill>
                <a:latin typeface="Arial"/>
                <a:cs typeface="Arial"/>
              </a:rPr>
              <a:t> Commission Grant Agreement </a:t>
            </a:r>
            <a:r>
              <a:rPr lang="fr-FR" sz="1400" dirty="0" err="1">
                <a:solidFill>
                  <a:srgbClr val="F8B13C"/>
                </a:solidFill>
                <a:latin typeface="Arial"/>
                <a:cs typeface="Arial"/>
              </a:rPr>
              <a:t>number</a:t>
            </a:r>
            <a:r>
              <a:rPr lang="fr-FR" sz="1400" dirty="0">
                <a:solidFill>
                  <a:srgbClr val="F8B13C"/>
                </a:solidFill>
                <a:latin typeface="Arial"/>
                <a:cs typeface="Arial"/>
              </a:rPr>
              <a:t> 730871</a:t>
            </a:r>
            <a:endParaRPr lang="en-GB" sz="1400" dirty="0">
              <a:solidFill>
                <a:srgbClr val="F8B13C"/>
              </a:solidFill>
              <a:latin typeface="Arial"/>
              <a:cs typeface="Arial"/>
            </a:endParaRPr>
          </a:p>
        </p:txBody>
      </p:sp>
      <p:pic>
        <p:nvPicPr>
          <p:cNvPr id="8" name="Image 7" descr="ARIE-logo-BL-trans-PPT.png"/>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81000" y="381000"/>
            <a:ext cx="3230988" cy="2130623"/>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79512" y="2996952"/>
            <a:ext cx="8640960" cy="1933834"/>
          </a:xfrm>
        </p:spPr>
        <p:txBody>
          <a:bodyPr/>
          <a:lstStyle/>
          <a:p>
            <a:r>
              <a:rPr lang="en-GB" sz="4000" dirty="0"/>
              <a:t>Coordinator Report to the 6th ARIES Governing Board Meeting</a:t>
            </a:r>
          </a:p>
          <a:p>
            <a:r>
              <a:rPr lang="en-GB" sz="2800" dirty="0"/>
              <a:t>Status, scientific progress, contractual obligations</a:t>
            </a:r>
          </a:p>
          <a:p>
            <a:endParaRPr lang="en-GB" sz="2400" dirty="0"/>
          </a:p>
        </p:txBody>
      </p:sp>
      <p:sp>
        <p:nvSpPr>
          <p:cNvPr id="3" name="Text Placeholder 2"/>
          <p:cNvSpPr>
            <a:spLocks noGrp="1"/>
          </p:cNvSpPr>
          <p:nvPr>
            <p:ph type="body" sz="quarter" idx="14"/>
          </p:nvPr>
        </p:nvSpPr>
        <p:spPr>
          <a:xfrm>
            <a:off x="739486" y="5119891"/>
            <a:ext cx="7924800" cy="378210"/>
          </a:xfrm>
        </p:spPr>
        <p:txBody>
          <a:bodyPr/>
          <a:lstStyle/>
          <a:p>
            <a:r>
              <a:rPr lang="fr-CH" dirty="0"/>
              <a:t>Maurizio Vretenar, CERN, Project </a:t>
            </a:r>
            <a:r>
              <a:rPr lang="fr-CH" dirty="0" err="1"/>
              <a:t>Coordinator</a:t>
            </a:r>
            <a:r>
              <a:rPr lang="fr-CH" dirty="0"/>
              <a:t>, 31 May 2022</a:t>
            </a:r>
            <a:endParaRPr lang="en-GB"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93995" y="402067"/>
            <a:ext cx="2670291" cy="1496682"/>
          </a:xfrm>
          <a:prstGeom prst="rect">
            <a:avLst/>
          </a:prstGeom>
        </p:spPr>
      </p:pic>
    </p:spTree>
    <p:extLst>
      <p:ext uri="{BB962C8B-B14F-4D97-AF65-F5344CB8AC3E}">
        <p14:creationId xmlns:p14="http://schemas.microsoft.com/office/powerpoint/2010/main" val="2426578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F0735-24F1-488A-AA03-94B0A54DAAEB}"/>
              </a:ext>
            </a:extLst>
          </p:cNvPr>
          <p:cNvSpPr>
            <a:spLocks noGrp="1"/>
          </p:cNvSpPr>
          <p:nvPr>
            <p:ph type="title"/>
          </p:nvPr>
        </p:nvSpPr>
        <p:spPr/>
        <p:txBody>
          <a:bodyPr/>
          <a:lstStyle/>
          <a:p>
            <a:r>
              <a:rPr lang="fr-CH" dirty="0"/>
              <a:t>ARIES and Covid-19</a:t>
            </a:r>
            <a:endParaRPr lang="en-GB" dirty="0"/>
          </a:p>
        </p:txBody>
      </p:sp>
      <p:sp>
        <p:nvSpPr>
          <p:cNvPr id="3" name="Content Placeholder 2">
            <a:extLst>
              <a:ext uri="{FF2B5EF4-FFF2-40B4-BE49-F238E27FC236}">
                <a16:creationId xmlns:a16="http://schemas.microsoft.com/office/drawing/2014/main" id="{1F768BCC-38F8-4027-A456-339793E03225}"/>
              </a:ext>
            </a:extLst>
          </p:cNvPr>
          <p:cNvSpPr>
            <a:spLocks noGrp="1"/>
          </p:cNvSpPr>
          <p:nvPr>
            <p:ph idx="1"/>
          </p:nvPr>
        </p:nvSpPr>
        <p:spPr>
          <a:xfrm>
            <a:off x="519349" y="1294201"/>
            <a:ext cx="8229600" cy="4525963"/>
          </a:xfrm>
        </p:spPr>
        <p:txBody>
          <a:bodyPr>
            <a:normAutofit fontScale="92500"/>
          </a:bodyPr>
          <a:lstStyle/>
          <a:p>
            <a:r>
              <a:rPr lang="en-GB" dirty="0"/>
              <a:t>Main effects of Covid: a) all in-person meetings went </a:t>
            </a:r>
            <a:r>
              <a:rPr lang="en-GB" dirty="0">
                <a:solidFill>
                  <a:srgbClr val="FF0000"/>
                </a:solidFill>
              </a:rPr>
              <a:t>online</a:t>
            </a:r>
            <a:r>
              <a:rPr lang="en-GB" dirty="0"/>
              <a:t>, losing the important direct personal contacts that are an essential background to innovation; b) many laboratory activities were </a:t>
            </a:r>
            <a:r>
              <a:rPr lang="en-GB" dirty="0">
                <a:solidFill>
                  <a:srgbClr val="FF0000"/>
                </a:solidFill>
              </a:rPr>
              <a:t>slowed down</a:t>
            </a:r>
            <a:r>
              <a:rPr lang="en-GB" dirty="0"/>
              <a:t>; c) access to some TA facilities was </a:t>
            </a:r>
            <a:r>
              <a:rPr lang="en-GB" dirty="0">
                <a:solidFill>
                  <a:srgbClr val="FF0000"/>
                </a:solidFill>
              </a:rPr>
              <a:t>not possible </a:t>
            </a:r>
            <a:r>
              <a:rPr lang="en-GB" dirty="0"/>
              <a:t>– and could not be made virtual.</a:t>
            </a:r>
          </a:p>
          <a:p>
            <a:r>
              <a:rPr lang="en-GB" dirty="0"/>
              <a:t>But </a:t>
            </a:r>
            <a:r>
              <a:rPr lang="en-GB" dirty="0">
                <a:solidFill>
                  <a:srgbClr val="FF0000"/>
                </a:solidFill>
              </a:rPr>
              <a:t>we succeeded</a:t>
            </a:r>
            <a:r>
              <a:rPr lang="en-GB" dirty="0"/>
              <a:t>: despite the delays, deliverables and access were completed thanks to the dedication and efforts of the teams – and to the extension foreseen in the Amendment.</a:t>
            </a:r>
          </a:p>
          <a:p>
            <a:r>
              <a:rPr lang="en-GB" dirty="0"/>
              <a:t>One </a:t>
            </a:r>
            <a:r>
              <a:rPr lang="en-GB" dirty="0">
                <a:solidFill>
                  <a:srgbClr val="FF0000"/>
                </a:solidFill>
              </a:rPr>
              <a:t>positive aspect</a:t>
            </a:r>
            <a:r>
              <a:rPr lang="en-GB" dirty="0"/>
              <a:t>: I encouraged the Task Leaders to use unspent travel budget to hire and support additional young collaborators, to be used to improve the quality of our deliverables. This worked well in many laboratories.  </a:t>
            </a:r>
          </a:p>
        </p:txBody>
      </p:sp>
      <p:sp>
        <p:nvSpPr>
          <p:cNvPr id="5" name="Slide Number Placeholder 4">
            <a:extLst>
              <a:ext uri="{FF2B5EF4-FFF2-40B4-BE49-F238E27FC236}">
                <a16:creationId xmlns:a16="http://schemas.microsoft.com/office/drawing/2014/main" id="{9ADD5451-56B7-4F09-8D48-6132B3790388}"/>
              </a:ext>
            </a:extLst>
          </p:cNvPr>
          <p:cNvSpPr>
            <a:spLocks noGrp="1"/>
          </p:cNvSpPr>
          <p:nvPr>
            <p:ph type="sldNum" sz="quarter" idx="12"/>
          </p:nvPr>
        </p:nvSpPr>
        <p:spPr/>
        <p:txBody>
          <a:bodyPr/>
          <a:lstStyle/>
          <a:p>
            <a:fld id="{81B4523E-0E60-2F49-A1DB-8E66CE3DE81B}" type="slidenum">
              <a:rPr lang="en-GB" smtClean="0"/>
              <a:pPr/>
              <a:t>10</a:t>
            </a:fld>
            <a:endParaRPr lang="en-GB"/>
          </a:p>
        </p:txBody>
      </p:sp>
    </p:spTree>
    <p:extLst>
      <p:ext uri="{BB962C8B-B14F-4D97-AF65-F5344CB8AC3E}">
        <p14:creationId xmlns:p14="http://schemas.microsoft.com/office/powerpoint/2010/main" val="1394651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4AB4-82FA-4108-A60E-B4490A212B70}"/>
              </a:ext>
            </a:extLst>
          </p:cNvPr>
          <p:cNvSpPr>
            <a:spLocks noGrp="1"/>
          </p:cNvSpPr>
          <p:nvPr>
            <p:ph type="title"/>
          </p:nvPr>
        </p:nvSpPr>
        <p:spPr/>
        <p:txBody>
          <a:bodyPr/>
          <a:lstStyle/>
          <a:p>
            <a:r>
              <a:rPr lang="fr-CH" dirty="0"/>
              <a:t>The 3rd and last </a:t>
            </a:r>
            <a:r>
              <a:rPr lang="fr-CH" dirty="0" err="1"/>
              <a:t>Periodic</a:t>
            </a:r>
            <a:r>
              <a:rPr lang="fr-CH" dirty="0"/>
              <a:t> Report</a:t>
            </a:r>
            <a:endParaRPr lang="en-GB" dirty="0"/>
          </a:p>
        </p:txBody>
      </p:sp>
      <p:sp>
        <p:nvSpPr>
          <p:cNvPr id="3" name="Content Placeholder 2">
            <a:extLst>
              <a:ext uri="{FF2B5EF4-FFF2-40B4-BE49-F238E27FC236}">
                <a16:creationId xmlns:a16="http://schemas.microsoft.com/office/drawing/2014/main" id="{5BBCD074-E49C-473D-8B86-BFC19C37BFEF}"/>
              </a:ext>
            </a:extLst>
          </p:cNvPr>
          <p:cNvSpPr>
            <a:spLocks noGrp="1"/>
          </p:cNvSpPr>
          <p:nvPr>
            <p:ph idx="1"/>
          </p:nvPr>
        </p:nvSpPr>
        <p:spPr>
          <a:xfrm>
            <a:off x="678396" y="1340768"/>
            <a:ext cx="7787208" cy="4320480"/>
          </a:xfrm>
        </p:spPr>
        <p:txBody>
          <a:bodyPr>
            <a:normAutofit fontScale="92500" lnSpcReduction="10000"/>
          </a:bodyPr>
          <a:lstStyle/>
          <a:p>
            <a:pPr>
              <a:spcBef>
                <a:spcPts val="1200"/>
              </a:spcBef>
            </a:pPr>
            <a:r>
              <a:rPr lang="en-GB" dirty="0"/>
              <a:t>By the deadline of 30 June, we have to submit the </a:t>
            </a:r>
            <a:r>
              <a:rPr lang="en-GB" b="1" dirty="0">
                <a:solidFill>
                  <a:srgbClr val="FF0000"/>
                </a:solidFill>
              </a:rPr>
              <a:t>Periodic Report 3 </a:t>
            </a:r>
            <a:r>
              <a:rPr lang="en-GB" dirty="0"/>
              <a:t>covering the last 2 years of the project (May 2020 – April 2022). This report will indicate that </a:t>
            </a:r>
            <a:r>
              <a:rPr lang="en-GB" dirty="0">
                <a:solidFill>
                  <a:srgbClr val="FF0000"/>
                </a:solidFill>
              </a:rPr>
              <a:t>all ARIES goals have been reached</a:t>
            </a:r>
            <a:r>
              <a:rPr lang="en-GB" dirty="0"/>
              <a:t> (including deliverables, milestones, and an adequate amount of access) – a “Final Report” is no longer needed. </a:t>
            </a:r>
          </a:p>
          <a:p>
            <a:pPr>
              <a:spcBef>
                <a:spcPts val="1200"/>
              </a:spcBef>
            </a:pPr>
            <a:r>
              <a:rPr lang="en-GB" dirty="0"/>
              <a:t>The Work Packages that ended in 2021 (all Networks and JRA’s) have </a:t>
            </a:r>
            <a:r>
              <a:rPr lang="en-GB" dirty="0">
                <a:solidFill>
                  <a:srgbClr val="FF0000"/>
                </a:solidFill>
              </a:rPr>
              <a:t>already provided </a:t>
            </a:r>
            <a:r>
              <a:rPr lang="en-GB" dirty="0"/>
              <a:t>the text that will be used for preparation of the Report. The </a:t>
            </a:r>
            <a:r>
              <a:rPr lang="en-GB" dirty="0">
                <a:solidFill>
                  <a:srgbClr val="FF0000"/>
                </a:solidFill>
              </a:rPr>
              <a:t>TNAs </a:t>
            </a:r>
            <a:r>
              <a:rPr lang="en-GB" dirty="0"/>
              <a:t>have been provided their text at the end of April. </a:t>
            </a:r>
          </a:p>
          <a:p>
            <a:pPr>
              <a:spcBef>
                <a:spcPts val="1200"/>
              </a:spcBef>
            </a:pPr>
            <a:r>
              <a:rPr lang="en-GB" dirty="0"/>
              <a:t>The CERN Project Team (Valerie and Sabrina) is assembling the Periodic Report that should be submitted at the end of this month. </a:t>
            </a:r>
          </a:p>
        </p:txBody>
      </p:sp>
      <p:sp>
        <p:nvSpPr>
          <p:cNvPr id="5" name="Slide Number Placeholder 4">
            <a:extLst>
              <a:ext uri="{FF2B5EF4-FFF2-40B4-BE49-F238E27FC236}">
                <a16:creationId xmlns:a16="http://schemas.microsoft.com/office/drawing/2014/main" id="{570C5764-BDD6-410C-9477-F6E518811B2D}"/>
              </a:ext>
            </a:extLst>
          </p:cNvPr>
          <p:cNvSpPr>
            <a:spLocks noGrp="1"/>
          </p:cNvSpPr>
          <p:nvPr>
            <p:ph type="sldNum" sz="quarter" idx="12"/>
          </p:nvPr>
        </p:nvSpPr>
        <p:spPr/>
        <p:txBody>
          <a:bodyPr/>
          <a:lstStyle/>
          <a:p>
            <a:fld id="{81B4523E-0E60-2F49-A1DB-8E66CE3DE81B}" type="slidenum">
              <a:rPr lang="en-GB" smtClean="0"/>
              <a:pPr/>
              <a:t>11</a:t>
            </a:fld>
            <a:endParaRPr lang="en-GB"/>
          </a:p>
        </p:txBody>
      </p:sp>
    </p:spTree>
    <p:extLst>
      <p:ext uri="{BB962C8B-B14F-4D97-AF65-F5344CB8AC3E}">
        <p14:creationId xmlns:p14="http://schemas.microsoft.com/office/powerpoint/2010/main" val="1376334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4AB4-82FA-4108-A60E-B4490A212B70}"/>
              </a:ext>
            </a:extLst>
          </p:cNvPr>
          <p:cNvSpPr>
            <a:spLocks noGrp="1"/>
          </p:cNvSpPr>
          <p:nvPr>
            <p:ph type="title"/>
          </p:nvPr>
        </p:nvSpPr>
        <p:spPr>
          <a:xfrm>
            <a:off x="457200" y="274638"/>
            <a:ext cx="8435280" cy="561974"/>
          </a:xfrm>
        </p:spPr>
        <p:txBody>
          <a:bodyPr/>
          <a:lstStyle/>
          <a:p>
            <a:r>
              <a:rPr lang="fr-CH" dirty="0"/>
              <a:t>The Final </a:t>
            </a:r>
            <a:r>
              <a:rPr lang="fr-CH" dirty="0" err="1"/>
              <a:t>Review</a:t>
            </a:r>
            <a:endParaRPr lang="en-GB" dirty="0"/>
          </a:p>
        </p:txBody>
      </p:sp>
      <p:sp>
        <p:nvSpPr>
          <p:cNvPr id="3" name="Content Placeholder 2">
            <a:extLst>
              <a:ext uri="{FF2B5EF4-FFF2-40B4-BE49-F238E27FC236}">
                <a16:creationId xmlns:a16="http://schemas.microsoft.com/office/drawing/2014/main" id="{5BBCD074-E49C-473D-8B86-BFC19C37BFEF}"/>
              </a:ext>
            </a:extLst>
          </p:cNvPr>
          <p:cNvSpPr>
            <a:spLocks noGrp="1"/>
          </p:cNvSpPr>
          <p:nvPr>
            <p:ph idx="1"/>
          </p:nvPr>
        </p:nvSpPr>
        <p:spPr>
          <a:xfrm>
            <a:off x="457200" y="1549979"/>
            <a:ext cx="8100754" cy="3355975"/>
          </a:xfrm>
        </p:spPr>
        <p:txBody>
          <a:bodyPr>
            <a:normAutofit fontScale="92500"/>
          </a:bodyPr>
          <a:lstStyle/>
          <a:p>
            <a:pPr>
              <a:spcBef>
                <a:spcPts val="1200"/>
              </a:spcBef>
            </a:pPr>
            <a:r>
              <a:rPr lang="en-GB" dirty="0"/>
              <a:t>The new Project Officer, Antonio Ventura from the REA Agency, has organised a «</a:t>
            </a:r>
            <a:r>
              <a:rPr lang="en-GB" dirty="0">
                <a:solidFill>
                  <a:srgbClr val="FF0000"/>
                </a:solidFill>
              </a:rPr>
              <a:t>Final Review</a:t>
            </a:r>
            <a:r>
              <a:rPr lang="en-GB" dirty="0"/>
              <a:t>» of the Project in the form of a 1-day Zoom event on </a:t>
            </a:r>
            <a:r>
              <a:rPr lang="en-GB" b="1" dirty="0">
                <a:solidFill>
                  <a:srgbClr val="FF0000"/>
                </a:solidFill>
              </a:rPr>
              <a:t>15 July</a:t>
            </a:r>
            <a:r>
              <a:rPr lang="en-GB" dirty="0"/>
              <a:t>, at the presence of the Expert reviewer </a:t>
            </a:r>
            <a:r>
              <a:rPr lang="en-GB" dirty="0">
                <a:solidFill>
                  <a:srgbClr val="FF0000"/>
                </a:solidFill>
              </a:rPr>
              <a:t>Prof. Maria José Garcia </a:t>
            </a:r>
            <a:r>
              <a:rPr lang="en-GB" dirty="0" err="1">
                <a:solidFill>
                  <a:srgbClr val="FF0000"/>
                </a:solidFill>
              </a:rPr>
              <a:t>Borge</a:t>
            </a:r>
            <a:r>
              <a:rPr lang="en-GB" dirty="0"/>
              <a:t>. </a:t>
            </a:r>
          </a:p>
          <a:p>
            <a:pPr>
              <a:spcBef>
                <a:spcPts val="1200"/>
              </a:spcBef>
            </a:pPr>
            <a:r>
              <a:rPr lang="en-GB" dirty="0"/>
              <a:t>The Review will include a general presentation on the project, and 15’ presentations by all WP Coordinators – using the same format and content of the Final Annual Meeting of May.</a:t>
            </a:r>
          </a:p>
          <a:p>
            <a:pPr>
              <a:spcBef>
                <a:spcPts val="1200"/>
              </a:spcBef>
            </a:pPr>
            <a:r>
              <a:rPr lang="en-GB" dirty="0"/>
              <a:t>This Review is an essential step to claim the full success of the project and unblock the final payment.</a:t>
            </a:r>
          </a:p>
        </p:txBody>
      </p:sp>
      <p:sp>
        <p:nvSpPr>
          <p:cNvPr id="5" name="Slide Number Placeholder 4">
            <a:extLst>
              <a:ext uri="{FF2B5EF4-FFF2-40B4-BE49-F238E27FC236}">
                <a16:creationId xmlns:a16="http://schemas.microsoft.com/office/drawing/2014/main" id="{570C5764-BDD6-410C-9477-F6E518811B2D}"/>
              </a:ext>
            </a:extLst>
          </p:cNvPr>
          <p:cNvSpPr>
            <a:spLocks noGrp="1"/>
          </p:cNvSpPr>
          <p:nvPr>
            <p:ph type="sldNum" sz="quarter" idx="12"/>
          </p:nvPr>
        </p:nvSpPr>
        <p:spPr/>
        <p:txBody>
          <a:bodyPr/>
          <a:lstStyle/>
          <a:p>
            <a:fld id="{81B4523E-0E60-2F49-A1DB-8E66CE3DE81B}" type="slidenum">
              <a:rPr lang="en-GB" smtClean="0"/>
              <a:pPr/>
              <a:t>12</a:t>
            </a:fld>
            <a:endParaRPr lang="en-GB"/>
          </a:p>
        </p:txBody>
      </p:sp>
    </p:spTree>
    <p:extLst>
      <p:ext uri="{BB962C8B-B14F-4D97-AF65-F5344CB8AC3E}">
        <p14:creationId xmlns:p14="http://schemas.microsoft.com/office/powerpoint/2010/main" val="2199327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AA3B237-9B2B-431D-94DB-0373EE41972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59865" y="987741"/>
            <a:ext cx="3264070" cy="1656184"/>
          </a:xfrm>
          <a:prstGeom prst="rect">
            <a:avLst/>
          </a:prstGeom>
        </p:spPr>
      </p:pic>
      <p:sp>
        <p:nvSpPr>
          <p:cNvPr id="2" name="Title 1">
            <a:extLst>
              <a:ext uri="{FF2B5EF4-FFF2-40B4-BE49-F238E27FC236}">
                <a16:creationId xmlns:a16="http://schemas.microsoft.com/office/drawing/2014/main" id="{26B94FDB-BD57-46F7-8BB8-CAF334F0F037}"/>
              </a:ext>
            </a:extLst>
          </p:cNvPr>
          <p:cNvSpPr>
            <a:spLocks noGrp="1"/>
          </p:cNvSpPr>
          <p:nvPr>
            <p:ph type="title"/>
          </p:nvPr>
        </p:nvSpPr>
        <p:spPr/>
        <p:txBody>
          <a:bodyPr/>
          <a:lstStyle/>
          <a:p>
            <a:r>
              <a:rPr lang="fr-CH" dirty="0"/>
              <a:t>The </a:t>
            </a:r>
            <a:r>
              <a:rPr lang="fr-CH" dirty="0" err="1"/>
              <a:t>legacy</a:t>
            </a:r>
            <a:r>
              <a:rPr lang="fr-CH" dirty="0"/>
              <a:t> of ARIES: I.FAST</a:t>
            </a:r>
            <a:endParaRPr lang="en-GB" dirty="0"/>
          </a:p>
        </p:txBody>
      </p:sp>
      <p:sp>
        <p:nvSpPr>
          <p:cNvPr id="3" name="Content Placeholder 2">
            <a:extLst>
              <a:ext uri="{FF2B5EF4-FFF2-40B4-BE49-F238E27FC236}">
                <a16:creationId xmlns:a16="http://schemas.microsoft.com/office/drawing/2014/main" id="{CF60DC47-3FDD-483C-AC3B-C0F806392C64}"/>
              </a:ext>
            </a:extLst>
          </p:cNvPr>
          <p:cNvSpPr>
            <a:spLocks noGrp="1"/>
          </p:cNvSpPr>
          <p:nvPr>
            <p:ph idx="1"/>
          </p:nvPr>
        </p:nvSpPr>
        <p:spPr>
          <a:xfrm>
            <a:off x="451094" y="2766747"/>
            <a:ext cx="8229600" cy="2880320"/>
          </a:xfrm>
        </p:spPr>
        <p:txBody>
          <a:bodyPr>
            <a:normAutofit fontScale="92500" lnSpcReduction="10000"/>
          </a:bodyPr>
          <a:lstStyle/>
          <a:p>
            <a:r>
              <a:rPr lang="en-GB" dirty="0">
                <a:latin typeface="+mn-lt"/>
              </a:rPr>
              <a:t>In November 2020, the EC has approved the </a:t>
            </a:r>
            <a:r>
              <a:rPr lang="en-GB" b="1" dirty="0">
                <a:solidFill>
                  <a:srgbClr val="FF0000"/>
                </a:solidFill>
                <a:latin typeface="+mn-lt"/>
              </a:rPr>
              <a:t>Innovation Pilot Project </a:t>
            </a:r>
            <a:r>
              <a:rPr lang="en-GB" dirty="0">
                <a:latin typeface="+mn-lt"/>
              </a:rPr>
              <a:t>I.FAST (Innovation Fostering in Accelerator Science and Technology), submitted to the last call of Horizon 2020. </a:t>
            </a:r>
          </a:p>
          <a:p>
            <a:r>
              <a:rPr lang="en-GB" b="1" dirty="0">
                <a:solidFill>
                  <a:srgbClr val="FF0000"/>
                </a:solidFill>
                <a:latin typeface="+mn-lt"/>
              </a:rPr>
              <a:t>I.FAST </a:t>
            </a:r>
            <a:r>
              <a:rPr lang="en-GB" dirty="0">
                <a:latin typeface="+mn-lt"/>
              </a:rPr>
              <a:t>is a collection of joint R&amp;D activities with industry and strategy groups to develop ideas and technologies for the next generation of particle accelerators, grouped into </a:t>
            </a:r>
            <a:r>
              <a:rPr lang="en-GB" dirty="0">
                <a:solidFill>
                  <a:srgbClr val="FF0000"/>
                </a:solidFill>
                <a:latin typeface="+mn-lt"/>
              </a:rPr>
              <a:t>13 thematic areas</a:t>
            </a:r>
            <a:r>
              <a:rPr lang="en-GB" dirty="0">
                <a:latin typeface="+mn-lt"/>
              </a:rPr>
              <a:t>.</a:t>
            </a:r>
          </a:p>
          <a:p>
            <a:r>
              <a:rPr lang="en-GB" dirty="0">
                <a:latin typeface="+mn-lt"/>
              </a:rPr>
              <a:t>There is no Transnational Access, some Networks activities continue as strategy groups, and the largest fraction of the project is made of JRA-type activities with strong industry participation.    </a:t>
            </a:r>
          </a:p>
        </p:txBody>
      </p:sp>
      <p:sp>
        <p:nvSpPr>
          <p:cNvPr id="5" name="Slide Number Placeholder 4">
            <a:extLst>
              <a:ext uri="{FF2B5EF4-FFF2-40B4-BE49-F238E27FC236}">
                <a16:creationId xmlns:a16="http://schemas.microsoft.com/office/drawing/2014/main" id="{41801619-8305-4108-B6CF-1FB9F0FD33EE}"/>
              </a:ext>
            </a:extLst>
          </p:cNvPr>
          <p:cNvSpPr>
            <a:spLocks noGrp="1"/>
          </p:cNvSpPr>
          <p:nvPr>
            <p:ph type="sldNum" sz="quarter" idx="12"/>
          </p:nvPr>
        </p:nvSpPr>
        <p:spPr/>
        <p:txBody>
          <a:bodyPr/>
          <a:lstStyle/>
          <a:p>
            <a:fld id="{81B4523E-0E60-2F49-A1DB-8E66CE3DE81B}" type="slidenum">
              <a:rPr lang="en-GB" smtClean="0"/>
              <a:pPr/>
              <a:t>13</a:t>
            </a:fld>
            <a:endParaRPr lang="en-GB"/>
          </a:p>
        </p:txBody>
      </p:sp>
      <p:sp>
        <p:nvSpPr>
          <p:cNvPr id="8" name="TextBox 7">
            <a:extLst>
              <a:ext uri="{FF2B5EF4-FFF2-40B4-BE49-F238E27FC236}">
                <a16:creationId xmlns:a16="http://schemas.microsoft.com/office/drawing/2014/main" id="{EFC23A1F-A9B7-416B-BB52-3CFE0A414395}"/>
              </a:ext>
            </a:extLst>
          </p:cNvPr>
          <p:cNvSpPr txBox="1"/>
          <p:nvPr/>
        </p:nvSpPr>
        <p:spPr>
          <a:xfrm>
            <a:off x="4123935" y="1354168"/>
            <a:ext cx="4536504" cy="923330"/>
          </a:xfrm>
          <a:prstGeom prst="rect">
            <a:avLst/>
          </a:prstGeom>
          <a:noFill/>
        </p:spPr>
        <p:txBody>
          <a:bodyPr wrap="square" rtlCol="0">
            <a:spAutoFit/>
          </a:bodyPr>
          <a:lstStyle/>
          <a:p>
            <a:r>
              <a:rPr lang="fr-CH" dirty="0"/>
              <a:t>Innovation Pilots,</a:t>
            </a:r>
          </a:p>
          <a:p>
            <a:r>
              <a:rPr lang="fr-CH" dirty="0"/>
              <a:t>a new EC instrument for «super-</a:t>
            </a:r>
            <a:r>
              <a:rPr lang="fr-CH" dirty="0" err="1"/>
              <a:t>advanced</a:t>
            </a:r>
            <a:r>
              <a:rPr lang="fr-CH" dirty="0"/>
              <a:t>» </a:t>
            </a:r>
            <a:r>
              <a:rPr lang="fr-CH" dirty="0" err="1"/>
              <a:t>Research</a:t>
            </a:r>
            <a:r>
              <a:rPr lang="fr-CH" dirty="0"/>
              <a:t> Infrastructure </a:t>
            </a:r>
            <a:r>
              <a:rPr lang="fr-CH" dirty="0" err="1"/>
              <a:t>communities</a:t>
            </a:r>
            <a:r>
              <a:rPr lang="fr-CH" dirty="0"/>
              <a:t>  </a:t>
            </a:r>
            <a:endParaRPr lang="en-GB" dirty="0"/>
          </a:p>
        </p:txBody>
      </p:sp>
    </p:spTree>
    <p:extLst>
      <p:ext uri="{BB962C8B-B14F-4D97-AF65-F5344CB8AC3E}">
        <p14:creationId xmlns:p14="http://schemas.microsoft.com/office/powerpoint/2010/main" val="3608692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0C0CB-1EBF-46A7-AB57-DC15F69D8B0B}"/>
              </a:ext>
            </a:extLst>
          </p:cNvPr>
          <p:cNvSpPr>
            <a:spLocks noGrp="1"/>
          </p:cNvSpPr>
          <p:nvPr>
            <p:ph type="title"/>
          </p:nvPr>
        </p:nvSpPr>
        <p:spPr/>
        <p:txBody>
          <a:bodyPr/>
          <a:lstStyle/>
          <a:p>
            <a:r>
              <a:rPr lang="fr-CH" sz="2800" dirty="0"/>
              <a:t>The </a:t>
            </a:r>
            <a:r>
              <a:rPr lang="fr-CH" sz="2800" dirty="0" err="1"/>
              <a:t>legacy</a:t>
            </a:r>
            <a:r>
              <a:rPr lang="fr-CH" sz="2800" dirty="0"/>
              <a:t> of ARIES: EURO-</a:t>
            </a:r>
            <a:r>
              <a:rPr lang="fr-CH" sz="2800" dirty="0" err="1"/>
              <a:t>Labs</a:t>
            </a:r>
            <a:endParaRPr lang="en-GB" sz="2800" dirty="0"/>
          </a:p>
        </p:txBody>
      </p:sp>
      <p:sp>
        <p:nvSpPr>
          <p:cNvPr id="5" name="Slide Number Placeholder 4">
            <a:extLst>
              <a:ext uri="{FF2B5EF4-FFF2-40B4-BE49-F238E27FC236}">
                <a16:creationId xmlns:a16="http://schemas.microsoft.com/office/drawing/2014/main" id="{4F43B0FC-3D44-469B-8BB5-B918292C542F}"/>
              </a:ext>
            </a:extLst>
          </p:cNvPr>
          <p:cNvSpPr>
            <a:spLocks noGrp="1"/>
          </p:cNvSpPr>
          <p:nvPr>
            <p:ph type="sldNum" sz="quarter" idx="12"/>
          </p:nvPr>
        </p:nvSpPr>
        <p:spPr/>
        <p:txBody>
          <a:bodyPr/>
          <a:lstStyle/>
          <a:p>
            <a:fld id="{81B4523E-0E60-2F49-A1DB-8E66CE3DE81B}" type="slidenum">
              <a:rPr lang="en-GB" smtClean="0"/>
              <a:pPr/>
              <a:t>14</a:t>
            </a:fld>
            <a:endParaRPr lang="en-GB"/>
          </a:p>
        </p:txBody>
      </p:sp>
      <p:pic>
        <p:nvPicPr>
          <p:cNvPr id="8" name="Picture 7">
            <a:extLst>
              <a:ext uri="{FF2B5EF4-FFF2-40B4-BE49-F238E27FC236}">
                <a16:creationId xmlns:a16="http://schemas.microsoft.com/office/drawing/2014/main" id="{B8B831B2-A42D-4599-BA43-4CCA7431DBB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1196752"/>
            <a:ext cx="8534400" cy="4223434"/>
          </a:xfrm>
          <a:prstGeom prst="rect">
            <a:avLst/>
          </a:prstGeom>
        </p:spPr>
      </p:pic>
    </p:spTree>
    <p:extLst>
      <p:ext uri="{BB962C8B-B14F-4D97-AF65-F5344CB8AC3E}">
        <p14:creationId xmlns:p14="http://schemas.microsoft.com/office/powerpoint/2010/main" val="3520360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BB10F-3EB7-4C3C-BA93-0B6637CE5320}"/>
              </a:ext>
            </a:extLst>
          </p:cNvPr>
          <p:cNvSpPr>
            <a:spLocks noGrp="1"/>
          </p:cNvSpPr>
          <p:nvPr>
            <p:ph type="title"/>
          </p:nvPr>
        </p:nvSpPr>
        <p:spPr/>
        <p:txBody>
          <a:bodyPr/>
          <a:lstStyle/>
          <a:p>
            <a:r>
              <a:rPr lang="fr-CH" dirty="0"/>
              <a:t>A final </a:t>
            </a:r>
            <a:r>
              <a:rPr lang="fr-CH" dirty="0" err="1"/>
              <a:t>word</a:t>
            </a:r>
            <a:endParaRPr lang="en-GB" dirty="0"/>
          </a:p>
        </p:txBody>
      </p:sp>
      <p:sp>
        <p:nvSpPr>
          <p:cNvPr id="3" name="Content Placeholder 2">
            <a:extLst>
              <a:ext uri="{FF2B5EF4-FFF2-40B4-BE49-F238E27FC236}">
                <a16:creationId xmlns:a16="http://schemas.microsoft.com/office/drawing/2014/main" id="{27D1F6EC-8D55-4640-B57B-3F2E436FBCC4}"/>
              </a:ext>
            </a:extLst>
          </p:cNvPr>
          <p:cNvSpPr>
            <a:spLocks noGrp="1"/>
          </p:cNvSpPr>
          <p:nvPr>
            <p:ph idx="1"/>
          </p:nvPr>
        </p:nvSpPr>
        <p:spPr>
          <a:xfrm>
            <a:off x="457200" y="1057398"/>
            <a:ext cx="7283152" cy="2311525"/>
          </a:xfrm>
        </p:spPr>
        <p:txBody>
          <a:bodyPr/>
          <a:lstStyle/>
          <a:p>
            <a:pPr marL="0" indent="0">
              <a:buNone/>
            </a:pPr>
            <a:r>
              <a:rPr lang="en-GB" dirty="0"/>
              <a:t>At the end of 5 fruitful years of work, I wish to thank the ARIES Governing Board and its Chair for their continuous support and encouragement. </a:t>
            </a:r>
          </a:p>
          <a:p>
            <a:pPr marL="0" indent="0">
              <a:buNone/>
            </a:pPr>
            <a:r>
              <a:rPr lang="en-GB" dirty="0"/>
              <a:t>The success of a project is also due to the competence and engagement of its governing bodies.   </a:t>
            </a:r>
          </a:p>
        </p:txBody>
      </p:sp>
      <p:sp>
        <p:nvSpPr>
          <p:cNvPr id="5" name="Slide Number Placeholder 4">
            <a:extLst>
              <a:ext uri="{FF2B5EF4-FFF2-40B4-BE49-F238E27FC236}">
                <a16:creationId xmlns:a16="http://schemas.microsoft.com/office/drawing/2014/main" id="{088FEB0C-35C3-484A-9C56-1F3F406EA2DB}"/>
              </a:ext>
            </a:extLst>
          </p:cNvPr>
          <p:cNvSpPr>
            <a:spLocks noGrp="1"/>
          </p:cNvSpPr>
          <p:nvPr>
            <p:ph type="sldNum" sz="quarter" idx="12"/>
          </p:nvPr>
        </p:nvSpPr>
        <p:spPr/>
        <p:txBody>
          <a:bodyPr/>
          <a:lstStyle/>
          <a:p>
            <a:fld id="{81B4523E-0E60-2F49-A1DB-8E66CE3DE81B}" type="slidenum">
              <a:rPr lang="en-GB" smtClean="0"/>
              <a:pPr/>
              <a:t>15</a:t>
            </a:fld>
            <a:endParaRPr lang="en-GB"/>
          </a:p>
        </p:txBody>
      </p:sp>
      <p:pic>
        <p:nvPicPr>
          <p:cNvPr id="8" name="Picture 7">
            <a:extLst>
              <a:ext uri="{FF2B5EF4-FFF2-40B4-BE49-F238E27FC236}">
                <a16:creationId xmlns:a16="http://schemas.microsoft.com/office/drawing/2014/main" id="{D29CE536-F80E-4335-91CB-9011DE55989E}"/>
              </a:ext>
            </a:extLst>
          </p:cNvPr>
          <p:cNvPicPr>
            <a:picLocks noChangeAspect="1"/>
          </p:cNvPicPr>
          <p:nvPr/>
        </p:nvPicPr>
        <p:blipFill>
          <a:blip r:embed="rId2"/>
          <a:stretch>
            <a:fillRect/>
          </a:stretch>
        </p:blipFill>
        <p:spPr>
          <a:xfrm>
            <a:off x="3902289" y="3340542"/>
            <a:ext cx="3870430" cy="2575595"/>
          </a:xfrm>
          <a:prstGeom prst="rect">
            <a:avLst/>
          </a:prstGeom>
        </p:spPr>
      </p:pic>
    </p:spTree>
    <p:extLst>
      <p:ext uri="{BB962C8B-B14F-4D97-AF65-F5344CB8AC3E}">
        <p14:creationId xmlns:p14="http://schemas.microsoft.com/office/powerpoint/2010/main" val="366231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A1312-8F0D-459C-935B-2F423C7C9FA3}"/>
              </a:ext>
            </a:extLst>
          </p:cNvPr>
          <p:cNvSpPr>
            <a:spLocks noGrp="1"/>
          </p:cNvSpPr>
          <p:nvPr>
            <p:ph type="title"/>
          </p:nvPr>
        </p:nvSpPr>
        <p:spPr/>
        <p:txBody>
          <a:bodyPr/>
          <a:lstStyle/>
          <a:p>
            <a:r>
              <a:rPr lang="fr-CH" dirty="0"/>
              <a:t>The ARIES timeline</a:t>
            </a:r>
            <a:endParaRPr lang="en-GB" dirty="0"/>
          </a:p>
        </p:txBody>
      </p:sp>
      <p:sp>
        <p:nvSpPr>
          <p:cNvPr id="3" name="Content Placeholder 2">
            <a:extLst>
              <a:ext uri="{FF2B5EF4-FFF2-40B4-BE49-F238E27FC236}">
                <a16:creationId xmlns:a16="http://schemas.microsoft.com/office/drawing/2014/main" id="{9C69CA44-5553-45B8-9DB3-A57380A5F7BC}"/>
              </a:ext>
            </a:extLst>
          </p:cNvPr>
          <p:cNvSpPr>
            <a:spLocks noGrp="1"/>
          </p:cNvSpPr>
          <p:nvPr>
            <p:ph idx="1"/>
          </p:nvPr>
        </p:nvSpPr>
        <p:spPr>
          <a:xfrm>
            <a:off x="251520" y="990600"/>
            <a:ext cx="8640960" cy="5592762"/>
          </a:xfrm>
        </p:spPr>
        <p:txBody>
          <a:bodyPr>
            <a:normAutofit fontScale="85000" lnSpcReduction="20000"/>
          </a:bodyPr>
          <a:lstStyle/>
          <a:p>
            <a:pPr>
              <a:spcBef>
                <a:spcPts val="600"/>
              </a:spcBef>
            </a:pPr>
            <a:r>
              <a:rPr lang="en-GB" dirty="0"/>
              <a:t>2014: internal call for proposals to go into a new project under the name of «Eucard3» (51 proposals submitted).</a:t>
            </a:r>
          </a:p>
          <a:p>
            <a:pPr>
              <a:spcBef>
                <a:spcPts val="600"/>
              </a:spcBef>
            </a:pPr>
            <a:r>
              <a:rPr lang="en-GB" dirty="0"/>
              <a:t>Early 2016: the name ARIES (Accelerator Research and Innovation for European Science and Society) is selected.</a:t>
            </a:r>
          </a:p>
          <a:p>
            <a:pPr>
              <a:spcBef>
                <a:spcPts val="600"/>
              </a:spcBef>
            </a:pPr>
            <a:r>
              <a:rPr lang="en-GB" dirty="0"/>
              <a:t>Proposal submitted 4 April 2016.</a:t>
            </a:r>
          </a:p>
          <a:p>
            <a:pPr>
              <a:spcBef>
                <a:spcPts val="600"/>
              </a:spcBef>
            </a:pPr>
            <a:r>
              <a:rPr lang="en-GB" dirty="0"/>
              <a:t>26 August 2016 received the Evaluation report: 14.5/15, the highest ever for an accelerator integration project. ARIES is 3rd out of 28 projects.</a:t>
            </a:r>
          </a:p>
          <a:p>
            <a:pPr>
              <a:spcBef>
                <a:spcPts val="600"/>
              </a:spcBef>
            </a:pPr>
            <a:r>
              <a:rPr lang="en-GB" dirty="0"/>
              <a:t>1 May 2017: official start of the project.</a:t>
            </a:r>
          </a:p>
          <a:p>
            <a:pPr>
              <a:spcBef>
                <a:spcPts val="600"/>
              </a:spcBef>
            </a:pPr>
            <a:r>
              <a:rPr lang="en-GB" dirty="0"/>
              <a:t>End of February 2020: start of the Covid-19 crisis, all meetings go online and access is drastically reduced.</a:t>
            </a:r>
          </a:p>
          <a:p>
            <a:pPr>
              <a:spcBef>
                <a:spcPts val="600"/>
              </a:spcBef>
            </a:pPr>
            <a:r>
              <a:rPr lang="en-GB" dirty="0"/>
              <a:t>September 2022: an Amendment to the Grant Agreement redistributes the target figures for Transnational Access and extends the TA’s by one full year, and the other WP’s by a few (maximum 9) months.</a:t>
            </a:r>
          </a:p>
          <a:p>
            <a:pPr>
              <a:spcBef>
                <a:spcPts val="600"/>
              </a:spcBef>
            </a:pPr>
            <a:r>
              <a:rPr lang="en-GB" dirty="0"/>
              <a:t>End of December 2022: all NA’s and JRA’s are terminated.</a:t>
            </a:r>
          </a:p>
          <a:p>
            <a:pPr>
              <a:spcBef>
                <a:spcPts val="600"/>
              </a:spcBef>
            </a:pPr>
            <a:r>
              <a:rPr lang="en-GB" dirty="0"/>
              <a:t>End of April 2022: ARIES is officially closed, time until end of June to submit final reporting and all deliverables.</a:t>
            </a:r>
          </a:p>
          <a:p>
            <a:pPr>
              <a:spcBef>
                <a:spcPts val="600"/>
              </a:spcBef>
            </a:pPr>
            <a:r>
              <a:rPr lang="en-GB" dirty="0"/>
              <a:t>2 - 3 May 2022: final Project Meeting at CERN (first in person since April 2019).   </a:t>
            </a:r>
          </a:p>
        </p:txBody>
      </p:sp>
      <p:sp>
        <p:nvSpPr>
          <p:cNvPr id="5" name="Slide Number Placeholder 4">
            <a:extLst>
              <a:ext uri="{FF2B5EF4-FFF2-40B4-BE49-F238E27FC236}">
                <a16:creationId xmlns:a16="http://schemas.microsoft.com/office/drawing/2014/main" id="{E94A8E23-C57D-4EFE-816E-37B3FFA74C8B}"/>
              </a:ext>
            </a:extLst>
          </p:cNvPr>
          <p:cNvSpPr>
            <a:spLocks noGrp="1"/>
          </p:cNvSpPr>
          <p:nvPr>
            <p:ph type="sldNum" sz="quarter" idx="12"/>
          </p:nvPr>
        </p:nvSpPr>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790133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What</a:t>
            </a:r>
            <a:r>
              <a:rPr lang="fr-CH" dirty="0"/>
              <a:t> </a:t>
            </a:r>
            <a:r>
              <a:rPr lang="fr-CH" dirty="0" err="1"/>
              <a:t>we</a:t>
            </a:r>
            <a:r>
              <a:rPr lang="fr-CH" dirty="0"/>
              <a:t> </a:t>
            </a:r>
            <a:r>
              <a:rPr lang="fr-CH" dirty="0" err="1"/>
              <a:t>promised</a:t>
            </a:r>
            <a:r>
              <a:rPr lang="fr-CH" dirty="0"/>
              <a:t>: the four ARIES </a:t>
            </a:r>
            <a:r>
              <a:rPr lang="fr-CH" dirty="0" err="1"/>
              <a:t>pillars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
        <p:nvSpPr>
          <p:cNvPr id="6" name="Rounded Rectangle 5"/>
          <p:cNvSpPr/>
          <p:nvPr/>
        </p:nvSpPr>
        <p:spPr>
          <a:xfrm>
            <a:off x="2452048" y="950228"/>
            <a:ext cx="200152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400" dirty="0"/>
          </a:p>
          <a:p>
            <a:pPr algn="ctr"/>
            <a:endParaRPr lang="fr-CH" sz="2400" dirty="0"/>
          </a:p>
          <a:p>
            <a:pPr algn="ctr"/>
            <a:endParaRPr lang="fr-CH" sz="2400" dirty="0"/>
          </a:p>
          <a:p>
            <a:pPr algn="ctr"/>
            <a:r>
              <a:rPr lang="fr-CH" sz="2400" dirty="0" err="1"/>
              <a:t>access</a:t>
            </a:r>
            <a:endParaRPr lang="en-GB" sz="2400" dirty="0"/>
          </a:p>
        </p:txBody>
      </p:sp>
      <p:sp>
        <p:nvSpPr>
          <p:cNvPr id="7" name="Rounded Rectangle 6"/>
          <p:cNvSpPr/>
          <p:nvPr/>
        </p:nvSpPr>
        <p:spPr>
          <a:xfrm>
            <a:off x="4555168" y="950228"/>
            <a:ext cx="203708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400" dirty="0"/>
          </a:p>
          <a:p>
            <a:pPr algn="ctr"/>
            <a:endParaRPr lang="fr-CH" sz="2400" dirty="0"/>
          </a:p>
          <a:p>
            <a:pPr algn="ctr"/>
            <a:endParaRPr lang="fr-CH" sz="2400" dirty="0"/>
          </a:p>
          <a:p>
            <a:pPr algn="ctr"/>
            <a:r>
              <a:rPr lang="fr-CH" sz="2400" dirty="0"/>
              <a:t>innovation</a:t>
            </a:r>
            <a:endParaRPr lang="en-GB" sz="2400" dirty="0"/>
          </a:p>
        </p:txBody>
      </p:sp>
      <p:sp>
        <p:nvSpPr>
          <p:cNvPr id="8" name="Rounded Rectangle 7"/>
          <p:cNvSpPr/>
          <p:nvPr/>
        </p:nvSpPr>
        <p:spPr>
          <a:xfrm>
            <a:off x="6688768" y="950228"/>
            <a:ext cx="205740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400" dirty="0"/>
          </a:p>
          <a:p>
            <a:pPr algn="ctr"/>
            <a:endParaRPr lang="fr-CH" sz="2400" dirty="0"/>
          </a:p>
          <a:p>
            <a:pPr algn="ctr"/>
            <a:endParaRPr lang="fr-CH" sz="2400" dirty="0"/>
          </a:p>
          <a:p>
            <a:pPr algn="ctr"/>
            <a:r>
              <a:rPr lang="fr-CH" sz="2400" dirty="0" err="1"/>
              <a:t>sustainability</a:t>
            </a:r>
            <a:endParaRPr lang="en-GB" sz="2400" dirty="0"/>
          </a:p>
        </p:txBody>
      </p:sp>
      <p:sp>
        <p:nvSpPr>
          <p:cNvPr id="9" name="Rounded Rectangle 8"/>
          <p:cNvSpPr/>
          <p:nvPr/>
        </p:nvSpPr>
        <p:spPr>
          <a:xfrm>
            <a:off x="323528" y="950228"/>
            <a:ext cx="200152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400" dirty="0"/>
          </a:p>
          <a:p>
            <a:pPr algn="ctr"/>
            <a:endParaRPr lang="fr-CH" sz="2400" dirty="0"/>
          </a:p>
          <a:p>
            <a:pPr algn="ctr"/>
            <a:endParaRPr lang="fr-CH" sz="2400" dirty="0"/>
          </a:p>
          <a:p>
            <a:pPr algn="ctr"/>
            <a:r>
              <a:rPr lang="fr-CH" sz="2400" dirty="0"/>
              <a:t>excellence</a:t>
            </a:r>
            <a:endParaRPr lang="en-GB" sz="2400" dirty="0"/>
          </a:p>
        </p:txBody>
      </p:sp>
      <p:sp>
        <p:nvSpPr>
          <p:cNvPr id="10" name="TextBox 9"/>
          <p:cNvSpPr txBox="1"/>
          <p:nvPr/>
        </p:nvSpPr>
        <p:spPr>
          <a:xfrm>
            <a:off x="328608" y="3119805"/>
            <a:ext cx="1981200" cy="295465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1200"/>
              </a:spcBef>
            </a:pPr>
            <a:r>
              <a:rPr lang="en-US" sz="1600" dirty="0"/>
              <a:t>Develop </a:t>
            </a:r>
            <a:r>
              <a:rPr lang="en-US" sz="1600" b="1" dirty="0"/>
              <a:t>key accelerator  technologies </a:t>
            </a:r>
            <a:r>
              <a:rPr lang="en-US" sz="1600" dirty="0"/>
              <a:t>to make more performant, affordable, reliable and sustainable the present and future accelerators</a:t>
            </a:r>
          </a:p>
          <a:p>
            <a:pPr>
              <a:spcBef>
                <a:spcPts val="1200"/>
              </a:spcBef>
            </a:pPr>
            <a:r>
              <a:rPr lang="en-US" sz="1600" dirty="0"/>
              <a:t>Improve the European </a:t>
            </a:r>
            <a:r>
              <a:rPr lang="en-US" sz="1600" b="1" dirty="0"/>
              <a:t>accelerator infrastructure</a:t>
            </a:r>
          </a:p>
        </p:txBody>
      </p:sp>
      <p:sp>
        <p:nvSpPr>
          <p:cNvPr id="11" name="TextBox 10"/>
          <p:cNvSpPr txBox="1"/>
          <p:nvPr/>
        </p:nvSpPr>
        <p:spPr>
          <a:xfrm>
            <a:off x="2436808" y="3119805"/>
            <a:ext cx="1981200" cy="295465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1200"/>
              </a:spcBef>
            </a:pPr>
            <a:r>
              <a:rPr lang="en-US" sz="1600" dirty="0"/>
              <a:t>New scheme of Transnational Access opening </a:t>
            </a:r>
            <a:r>
              <a:rPr lang="en-US" sz="1600" b="1" dirty="0"/>
              <a:t>14 accelerator test facilities </a:t>
            </a:r>
          </a:p>
          <a:p>
            <a:pPr>
              <a:spcBef>
                <a:spcPts val="1200"/>
              </a:spcBef>
            </a:pPr>
            <a:r>
              <a:rPr lang="en-US" sz="1600" b="1" dirty="0"/>
              <a:t>Enlarged consortium </a:t>
            </a:r>
            <a:r>
              <a:rPr lang="en-US" sz="1600" dirty="0"/>
              <a:t>with </a:t>
            </a:r>
            <a:r>
              <a:rPr lang="en-US" sz="1600" b="1" dirty="0"/>
              <a:t>20 new partners </a:t>
            </a:r>
            <a:r>
              <a:rPr lang="en-US" sz="1600" dirty="0"/>
              <a:t>in accelerator projects and </a:t>
            </a:r>
            <a:r>
              <a:rPr lang="en-US" sz="1600" b="1" dirty="0"/>
              <a:t>6 new countries</a:t>
            </a:r>
            <a:r>
              <a:rPr lang="en-US" sz="1600" dirty="0"/>
              <a:t> in the East and South of Europe</a:t>
            </a:r>
          </a:p>
        </p:txBody>
      </p:sp>
      <p:sp>
        <p:nvSpPr>
          <p:cNvPr id="12" name="TextBox 11"/>
          <p:cNvSpPr txBox="1"/>
          <p:nvPr/>
        </p:nvSpPr>
        <p:spPr>
          <a:xfrm>
            <a:off x="4611048" y="3119805"/>
            <a:ext cx="1981200" cy="295465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600"/>
              </a:spcBef>
            </a:pPr>
            <a:r>
              <a:rPr lang="en-US" sz="1600" dirty="0"/>
              <a:t>Enhanced </a:t>
            </a:r>
            <a:r>
              <a:rPr lang="en-US" sz="1600" b="1" dirty="0"/>
              <a:t>industrial participation </a:t>
            </a:r>
            <a:r>
              <a:rPr lang="en-US" sz="1600" dirty="0"/>
              <a:t>(7 industries and 1 association)</a:t>
            </a:r>
          </a:p>
          <a:p>
            <a:pPr>
              <a:spcBef>
                <a:spcPts val="600"/>
              </a:spcBef>
            </a:pPr>
            <a:r>
              <a:rPr lang="en-US" sz="1600" dirty="0"/>
              <a:t>3 new </a:t>
            </a:r>
            <a:r>
              <a:rPr lang="en-US" sz="1600" b="1" dirty="0"/>
              <a:t>co-innovation programmes </a:t>
            </a:r>
            <a:r>
              <a:rPr lang="en-US" sz="1600" dirty="0"/>
              <a:t>with industry</a:t>
            </a:r>
          </a:p>
          <a:p>
            <a:pPr>
              <a:spcBef>
                <a:spcPts val="600"/>
              </a:spcBef>
            </a:pPr>
            <a:r>
              <a:rPr lang="en-US" sz="1600" dirty="0"/>
              <a:t>Development of </a:t>
            </a:r>
            <a:r>
              <a:rPr lang="en-US" sz="1600" b="1" dirty="0"/>
              <a:t>societal applications </a:t>
            </a:r>
            <a:r>
              <a:rPr lang="en-US" sz="1600" dirty="0"/>
              <a:t>(medicine, industry, environment)</a:t>
            </a:r>
          </a:p>
        </p:txBody>
      </p:sp>
      <p:sp>
        <p:nvSpPr>
          <p:cNvPr id="13" name="TextBox 12"/>
          <p:cNvSpPr txBox="1"/>
          <p:nvPr/>
        </p:nvSpPr>
        <p:spPr>
          <a:xfrm>
            <a:off x="6792215" y="3119805"/>
            <a:ext cx="1981200" cy="295465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1200"/>
              </a:spcBef>
            </a:pPr>
            <a:r>
              <a:rPr lang="en-US" sz="1600" dirty="0"/>
              <a:t>Joint programme with TIARA to develop a </a:t>
            </a:r>
            <a:r>
              <a:rPr lang="en-US" sz="1600" b="1" dirty="0"/>
              <a:t>model for sustainable accelerator science </a:t>
            </a:r>
            <a:r>
              <a:rPr lang="en-US" sz="1600" dirty="0"/>
              <a:t>in Europe</a:t>
            </a:r>
          </a:p>
          <a:p>
            <a:pPr>
              <a:spcBef>
                <a:spcPts val="1200"/>
              </a:spcBef>
            </a:pPr>
            <a:r>
              <a:rPr lang="en-US" sz="1600" b="1" dirty="0"/>
              <a:t>Training programme </a:t>
            </a:r>
            <a:r>
              <a:rPr lang="en-US" sz="1600" dirty="0"/>
              <a:t>for the new generations of accelerator scientists and engineers</a:t>
            </a:r>
          </a:p>
        </p:txBody>
      </p:sp>
      <p:pic>
        <p:nvPicPr>
          <p:cNvPr id="14" name="Picture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3780" y="1062405"/>
            <a:ext cx="1255736" cy="1255736"/>
          </a:xfrm>
          <a:prstGeom prst="rect">
            <a:avLst/>
          </a:prstGeom>
        </p:spPr>
      </p:pic>
      <p:pic>
        <p:nvPicPr>
          <p:cNvPr id="15" name="Picture 1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52095" y="1141805"/>
            <a:ext cx="1590653" cy="1176336"/>
          </a:xfrm>
          <a:prstGeom prst="rect">
            <a:avLst/>
          </a:prstGeom>
        </p:spPr>
      </p:pic>
      <p:pic>
        <p:nvPicPr>
          <p:cNvPr id="16" name="Picture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4905" y="1141804"/>
            <a:ext cx="1539811" cy="1184932"/>
          </a:xfrm>
          <a:prstGeom prst="rect">
            <a:avLst/>
          </a:prstGeom>
        </p:spPr>
      </p:pic>
      <p:pic>
        <p:nvPicPr>
          <p:cNvPr id="17" name="Picture 1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010860" y="1062405"/>
            <a:ext cx="1390421" cy="1295620"/>
          </a:xfrm>
          <a:prstGeom prst="rect">
            <a:avLst/>
          </a:prstGeom>
        </p:spPr>
      </p:pic>
    </p:spTree>
    <p:extLst>
      <p:ext uri="{BB962C8B-B14F-4D97-AF65-F5344CB8AC3E}">
        <p14:creationId xmlns:p14="http://schemas.microsoft.com/office/powerpoint/2010/main" val="2684546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B39F6-46B5-4E68-B5CB-DA973824255F}"/>
              </a:ext>
            </a:extLst>
          </p:cNvPr>
          <p:cNvSpPr>
            <a:spLocks noGrp="1"/>
          </p:cNvSpPr>
          <p:nvPr>
            <p:ph type="title"/>
          </p:nvPr>
        </p:nvSpPr>
        <p:spPr>
          <a:xfrm>
            <a:off x="467544" y="192246"/>
            <a:ext cx="8174565" cy="561974"/>
          </a:xfrm>
        </p:spPr>
        <p:txBody>
          <a:bodyPr/>
          <a:lstStyle/>
          <a:p>
            <a:r>
              <a:rPr lang="fr-CH" dirty="0"/>
              <a:t>Main ARIES </a:t>
            </a:r>
            <a:r>
              <a:rPr lang="fr-CH" dirty="0" err="1"/>
              <a:t>success</a:t>
            </a:r>
            <a:r>
              <a:rPr lang="fr-CH" dirty="0"/>
              <a:t> stories (</a:t>
            </a:r>
            <a:r>
              <a:rPr lang="fr-CH" dirty="0" err="1"/>
              <a:t>personal</a:t>
            </a:r>
            <a:r>
              <a:rPr lang="fr-CH" dirty="0"/>
              <a:t> </a:t>
            </a:r>
            <a:r>
              <a:rPr lang="fr-CH" dirty="0" err="1"/>
              <a:t>view</a:t>
            </a:r>
            <a:r>
              <a:rPr lang="fr-CH" dirty="0"/>
              <a:t>)</a:t>
            </a:r>
            <a:endParaRPr lang="en-GB" dirty="0"/>
          </a:p>
        </p:txBody>
      </p:sp>
      <p:sp>
        <p:nvSpPr>
          <p:cNvPr id="3" name="Content Placeholder 2">
            <a:extLst>
              <a:ext uri="{FF2B5EF4-FFF2-40B4-BE49-F238E27FC236}">
                <a16:creationId xmlns:a16="http://schemas.microsoft.com/office/drawing/2014/main" id="{41AF2190-4350-442C-9246-01E1F51ECAD3}"/>
              </a:ext>
            </a:extLst>
          </p:cNvPr>
          <p:cNvSpPr>
            <a:spLocks noGrp="1"/>
          </p:cNvSpPr>
          <p:nvPr>
            <p:ph idx="1"/>
          </p:nvPr>
        </p:nvSpPr>
        <p:spPr>
          <a:xfrm>
            <a:off x="289535" y="989556"/>
            <a:ext cx="8470515" cy="5366794"/>
          </a:xfrm>
        </p:spPr>
        <p:txBody>
          <a:bodyPr>
            <a:normAutofit fontScale="85000" lnSpcReduction="20000"/>
          </a:bodyPr>
          <a:lstStyle/>
          <a:p>
            <a:pPr marL="457200" indent="-457200">
              <a:spcBef>
                <a:spcPts val="600"/>
              </a:spcBef>
              <a:buSzPct val="100000"/>
              <a:buFont typeface="+mj-lt"/>
              <a:buAutoNum type="arabicPeriod"/>
            </a:pPr>
            <a:r>
              <a:rPr lang="en-GB" dirty="0"/>
              <a:t>We have contributed to promote </a:t>
            </a:r>
            <a:r>
              <a:rPr lang="en-GB" b="1" dirty="0">
                <a:solidFill>
                  <a:srgbClr val="FF0000"/>
                </a:solidFill>
              </a:rPr>
              <a:t>plasma and laser </a:t>
            </a:r>
            <a:r>
              <a:rPr lang="en-GB" dirty="0"/>
              <a:t>based acceleration, creating the environment for the success of EuPRAXIA in ESFRI.</a:t>
            </a:r>
          </a:p>
          <a:p>
            <a:pPr marL="457200" indent="-457200">
              <a:spcBef>
                <a:spcPts val="600"/>
              </a:spcBef>
              <a:buSzPct val="100000"/>
              <a:buFont typeface="+mj-lt"/>
              <a:buAutoNum type="arabicPeriod"/>
            </a:pPr>
            <a:r>
              <a:rPr lang="en-GB" dirty="0"/>
              <a:t>We have contributed to relaunching after many years the study in Europe of the </a:t>
            </a:r>
            <a:r>
              <a:rPr lang="en-GB" b="1" dirty="0">
                <a:solidFill>
                  <a:srgbClr val="FF0000"/>
                </a:solidFill>
              </a:rPr>
              <a:t>Muon Collider</a:t>
            </a:r>
            <a:r>
              <a:rPr lang="en-GB" dirty="0"/>
              <a:t>.</a:t>
            </a:r>
          </a:p>
          <a:p>
            <a:pPr marL="457200" indent="-457200">
              <a:spcBef>
                <a:spcPts val="600"/>
              </a:spcBef>
              <a:buSzPct val="100000"/>
              <a:buFont typeface="+mj-lt"/>
              <a:buAutoNum type="arabicPeriod"/>
            </a:pPr>
            <a:r>
              <a:rPr lang="en-GB" b="1" dirty="0">
                <a:solidFill>
                  <a:srgbClr val="FF0000"/>
                </a:solidFill>
              </a:rPr>
              <a:t>High Temperature Superconductivity</a:t>
            </a:r>
            <a:r>
              <a:rPr lang="en-GB" dirty="0"/>
              <a:t> magnet studies have continued in Europe only thanks to ARIES.</a:t>
            </a:r>
          </a:p>
          <a:p>
            <a:pPr marL="457200" indent="-457200">
              <a:spcBef>
                <a:spcPts val="600"/>
              </a:spcBef>
              <a:buSzPct val="100000"/>
              <a:buFont typeface="+mj-lt"/>
              <a:buAutoNum type="arabicPeriod"/>
            </a:pPr>
            <a:r>
              <a:rPr lang="en-GB" dirty="0"/>
              <a:t>The </a:t>
            </a:r>
            <a:r>
              <a:rPr lang="en-GB" b="1" dirty="0">
                <a:solidFill>
                  <a:srgbClr val="FF0000"/>
                </a:solidFill>
              </a:rPr>
              <a:t>Proof-of-Concept </a:t>
            </a:r>
            <a:r>
              <a:rPr lang="en-GB" dirty="0"/>
              <a:t>Innovation Fund has started an efficient scheme for internal selection and support of innovative projects.</a:t>
            </a:r>
          </a:p>
          <a:p>
            <a:pPr marL="457200" indent="-457200">
              <a:spcBef>
                <a:spcPts val="600"/>
              </a:spcBef>
              <a:buSzPct val="100000"/>
              <a:buFont typeface="+mj-lt"/>
              <a:buAutoNum type="arabicPeriod"/>
            </a:pPr>
            <a:r>
              <a:rPr lang="en-GB" dirty="0"/>
              <a:t>New applications to society have been identified and supported, in particular for the </a:t>
            </a:r>
            <a:r>
              <a:rPr lang="en-GB" b="1" dirty="0">
                <a:solidFill>
                  <a:srgbClr val="FF0000"/>
                </a:solidFill>
              </a:rPr>
              <a:t>environment</a:t>
            </a:r>
            <a:r>
              <a:rPr lang="en-GB" dirty="0"/>
              <a:t> (ship exhaust, sludge, etc.).</a:t>
            </a:r>
          </a:p>
          <a:p>
            <a:pPr marL="457200" indent="-457200">
              <a:spcBef>
                <a:spcPts val="600"/>
              </a:spcBef>
              <a:buSzPct val="100000"/>
              <a:buFont typeface="+mj-lt"/>
              <a:buAutoNum type="arabicPeriod"/>
            </a:pPr>
            <a:r>
              <a:rPr lang="en-GB" dirty="0"/>
              <a:t>The WP6 Workshops have investigated many </a:t>
            </a:r>
            <a:r>
              <a:rPr lang="en-GB" b="1" dirty="0">
                <a:solidFill>
                  <a:srgbClr val="FF0000"/>
                </a:solidFill>
              </a:rPr>
              <a:t>new perspectives </a:t>
            </a:r>
            <a:r>
              <a:rPr lang="en-GB" dirty="0"/>
              <a:t>for accelerators (muon collider, gravitational waves, etc.).</a:t>
            </a:r>
          </a:p>
          <a:p>
            <a:pPr marL="457200" indent="-457200">
              <a:spcBef>
                <a:spcPts val="600"/>
              </a:spcBef>
              <a:buSzPct val="100000"/>
              <a:buFont typeface="+mj-lt"/>
              <a:buAutoNum type="arabicPeriod"/>
            </a:pPr>
            <a:r>
              <a:rPr lang="en-GB" dirty="0"/>
              <a:t>An </a:t>
            </a:r>
            <a:r>
              <a:rPr lang="en-GB" b="1" dirty="0">
                <a:solidFill>
                  <a:srgbClr val="FF0000"/>
                </a:solidFill>
              </a:rPr>
              <a:t>electron gun </a:t>
            </a:r>
            <a:r>
              <a:rPr lang="en-GB" dirty="0"/>
              <a:t>for electron lenses has been assembled and tested for the first time.</a:t>
            </a:r>
          </a:p>
          <a:p>
            <a:pPr marL="457200" indent="-457200">
              <a:spcBef>
                <a:spcPts val="600"/>
              </a:spcBef>
              <a:buSzPct val="100000"/>
              <a:buFont typeface="+mj-lt"/>
              <a:buAutoNum type="arabicPeriod"/>
            </a:pPr>
            <a:r>
              <a:rPr lang="en-GB" dirty="0"/>
              <a:t>Most of our </a:t>
            </a:r>
            <a:r>
              <a:rPr lang="en-GB" b="1" dirty="0">
                <a:solidFill>
                  <a:srgbClr val="FF0000"/>
                </a:solidFill>
              </a:rPr>
              <a:t>innovative TNA facilities</a:t>
            </a:r>
            <a:r>
              <a:rPr lang="en-GB" dirty="0"/>
              <a:t> have provided access to a variety of users, producing science and </a:t>
            </a:r>
            <a:r>
              <a:rPr lang="en-GB" dirty="0">
                <a:solidFill>
                  <a:srgbClr val="FF0000"/>
                </a:solidFill>
              </a:rPr>
              <a:t>enlarging our user community</a:t>
            </a:r>
            <a:r>
              <a:rPr lang="en-GB" dirty="0"/>
              <a:t>.  </a:t>
            </a:r>
          </a:p>
          <a:p>
            <a:pPr marL="457200" indent="-457200">
              <a:spcBef>
                <a:spcPts val="600"/>
              </a:spcBef>
              <a:buSzPct val="100000"/>
              <a:buFont typeface="+mj-lt"/>
              <a:buAutoNum type="arabicPeriod"/>
            </a:pPr>
            <a:r>
              <a:rPr lang="en-GB" dirty="0"/>
              <a:t>The </a:t>
            </a:r>
            <a:r>
              <a:rPr lang="en-GB" b="1" dirty="0">
                <a:solidFill>
                  <a:srgbClr val="FF0000"/>
                </a:solidFill>
              </a:rPr>
              <a:t>MOOC</a:t>
            </a:r>
            <a:r>
              <a:rPr lang="en-GB" dirty="0"/>
              <a:t> (Massive Open Online Course) has inaugurated a new way of teaching accelerators and of reaching to the younger generations.</a:t>
            </a:r>
          </a:p>
        </p:txBody>
      </p:sp>
      <p:sp>
        <p:nvSpPr>
          <p:cNvPr id="5" name="Slide Number Placeholder 4">
            <a:extLst>
              <a:ext uri="{FF2B5EF4-FFF2-40B4-BE49-F238E27FC236}">
                <a16:creationId xmlns:a16="http://schemas.microsoft.com/office/drawing/2014/main" id="{B502FF59-CE05-4B09-A4B9-AC054229C9F5}"/>
              </a:ext>
            </a:extLst>
          </p:cNvPr>
          <p:cNvSpPr>
            <a:spLocks noGrp="1"/>
          </p:cNvSpPr>
          <p:nvPr>
            <p:ph type="sldNum" sz="quarter" idx="12"/>
          </p:nvPr>
        </p:nvSpPr>
        <p:spPr/>
        <p:txBody>
          <a:bodyPr/>
          <a:lstStyle/>
          <a:p>
            <a:fld id="{81B4523E-0E60-2F49-A1DB-8E66CE3DE81B}" type="slidenum">
              <a:rPr lang="en-GB" smtClean="0"/>
              <a:pPr/>
              <a:t>4</a:t>
            </a:fld>
            <a:endParaRPr lang="en-GB"/>
          </a:p>
        </p:txBody>
      </p:sp>
    </p:spTree>
    <p:extLst>
      <p:ext uri="{BB962C8B-B14F-4D97-AF65-F5344CB8AC3E}">
        <p14:creationId xmlns:p14="http://schemas.microsoft.com/office/powerpoint/2010/main" val="2519650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E023B-F627-430E-94A2-CE10CF12A049}"/>
              </a:ext>
            </a:extLst>
          </p:cNvPr>
          <p:cNvSpPr>
            <a:spLocks noGrp="1"/>
          </p:cNvSpPr>
          <p:nvPr>
            <p:ph type="title"/>
          </p:nvPr>
        </p:nvSpPr>
        <p:spPr>
          <a:xfrm>
            <a:off x="457200" y="274638"/>
            <a:ext cx="8363272" cy="561974"/>
          </a:xfrm>
        </p:spPr>
        <p:txBody>
          <a:bodyPr/>
          <a:lstStyle/>
          <a:p>
            <a:r>
              <a:rPr lang="en-GB" sz="2800" dirty="0"/>
              <a:t>From ARIES to the ESPP Update</a:t>
            </a:r>
          </a:p>
        </p:txBody>
      </p:sp>
      <p:sp>
        <p:nvSpPr>
          <p:cNvPr id="3" name="Content Placeholder 2">
            <a:extLst>
              <a:ext uri="{FF2B5EF4-FFF2-40B4-BE49-F238E27FC236}">
                <a16:creationId xmlns:a16="http://schemas.microsoft.com/office/drawing/2014/main" id="{2BECDFD8-EEFC-492D-B294-6421E2B861E7}"/>
              </a:ext>
            </a:extLst>
          </p:cNvPr>
          <p:cNvSpPr>
            <a:spLocks noGrp="1"/>
          </p:cNvSpPr>
          <p:nvPr>
            <p:ph idx="1"/>
          </p:nvPr>
        </p:nvSpPr>
        <p:spPr>
          <a:xfrm>
            <a:off x="457199" y="990600"/>
            <a:ext cx="8363273" cy="4525963"/>
          </a:xfrm>
        </p:spPr>
        <p:txBody>
          <a:bodyPr>
            <a:normAutofit fontScale="85000" lnSpcReduction="10000"/>
          </a:bodyPr>
          <a:lstStyle/>
          <a:p>
            <a:pPr marL="0" indent="0">
              <a:buNone/>
            </a:pPr>
            <a:r>
              <a:rPr lang="en-GB" dirty="0">
                <a:latin typeface="+mn-lt"/>
              </a:rPr>
              <a:t>The conclusions of the recent update of the European Strategy for Particle Physics fully incorporate the strategic objectives of ARIES, and base many of their accelerator R&amp;D recommendations on the results of ARIES:</a:t>
            </a:r>
          </a:p>
          <a:p>
            <a:r>
              <a:rPr lang="en-GB" b="1" dirty="0">
                <a:solidFill>
                  <a:srgbClr val="FF0000"/>
                </a:solidFill>
                <a:latin typeface="+mn-lt"/>
              </a:rPr>
              <a:t>Strengthen the European ecosystem of research centres</a:t>
            </a:r>
            <a:r>
              <a:rPr lang="en-GB" dirty="0">
                <a:latin typeface="+mn-lt"/>
              </a:rPr>
              <a:t>: </a:t>
            </a:r>
            <a:r>
              <a:rPr lang="en-GB" i="1" dirty="0">
                <a:latin typeface="+mn-lt"/>
              </a:rPr>
              <a:t>one of the main goals of ARIES.</a:t>
            </a:r>
          </a:p>
          <a:p>
            <a:r>
              <a:rPr lang="en-GB" b="1" dirty="0">
                <a:solidFill>
                  <a:srgbClr val="FF0000"/>
                </a:solidFill>
                <a:latin typeface="+mn-lt"/>
              </a:rPr>
              <a:t>Launch a vigorous R&amp;D on innovative accelerator technologies</a:t>
            </a:r>
            <a:r>
              <a:rPr lang="en-GB" dirty="0">
                <a:latin typeface="+mn-lt"/>
              </a:rPr>
              <a:t>: </a:t>
            </a:r>
            <a:r>
              <a:rPr lang="en-GB" i="1" dirty="0">
                <a:latin typeface="+mn-lt"/>
              </a:rPr>
              <a:t>was the main goal of ARIES, and continues now in I.FAST (HTS magnets, muon colliders, plasma </a:t>
            </a:r>
            <a:r>
              <a:rPr lang="en-GB" i="1" dirty="0" err="1">
                <a:latin typeface="+mn-lt"/>
              </a:rPr>
              <a:t>wakefield</a:t>
            </a:r>
            <a:r>
              <a:rPr lang="en-GB" i="1" dirty="0">
                <a:latin typeface="+mn-lt"/>
              </a:rPr>
              <a:t>)</a:t>
            </a:r>
          </a:p>
          <a:p>
            <a:r>
              <a:rPr lang="en-GB" b="1" dirty="0">
                <a:solidFill>
                  <a:srgbClr val="FF0000"/>
                </a:solidFill>
                <a:latin typeface="+mn-lt"/>
              </a:rPr>
              <a:t>Develop synergies with neighbouring fields</a:t>
            </a:r>
            <a:r>
              <a:rPr lang="en-GB" dirty="0">
                <a:latin typeface="+mn-lt"/>
              </a:rPr>
              <a:t>: </a:t>
            </a:r>
            <a:r>
              <a:rPr lang="en-GB" i="1" dirty="0">
                <a:latin typeface="+mn-lt"/>
              </a:rPr>
              <a:t>ARIES (and before EuCARD2) have launched a strong synergetic effort with synchrotron light sources, neutron sources, and industrial/societal applications.</a:t>
            </a:r>
          </a:p>
          <a:p>
            <a:r>
              <a:rPr lang="en-GB" b="1" dirty="0">
                <a:solidFill>
                  <a:srgbClr val="FF0000"/>
                </a:solidFill>
                <a:latin typeface="+mn-lt"/>
              </a:rPr>
              <a:t>Mitigate environmental impact of particle physics</a:t>
            </a:r>
            <a:r>
              <a:rPr lang="en-GB" dirty="0">
                <a:latin typeface="+mn-lt"/>
              </a:rPr>
              <a:t>: </a:t>
            </a:r>
            <a:r>
              <a:rPr lang="en-GB" i="1" dirty="0">
                <a:latin typeface="+mn-lt"/>
              </a:rPr>
              <a:t>one of the key themes of ARIES.</a:t>
            </a:r>
          </a:p>
          <a:p>
            <a:r>
              <a:rPr lang="en-GB" b="1" dirty="0">
                <a:solidFill>
                  <a:srgbClr val="FF0000"/>
                </a:solidFill>
                <a:latin typeface="+mn-lt"/>
              </a:rPr>
              <a:t>Knowledge and technology transfer, training of next generation, education and communication</a:t>
            </a:r>
            <a:r>
              <a:rPr lang="en-GB" dirty="0">
                <a:latin typeface="+mn-lt"/>
              </a:rPr>
              <a:t>: </a:t>
            </a:r>
            <a:r>
              <a:rPr lang="en-GB" i="1" dirty="0">
                <a:latin typeface="+mn-lt"/>
              </a:rPr>
              <a:t>key topics in ARIES. </a:t>
            </a:r>
          </a:p>
          <a:p>
            <a:endParaRPr lang="en-GB" dirty="0">
              <a:latin typeface="+mn-lt"/>
            </a:endParaRPr>
          </a:p>
        </p:txBody>
      </p:sp>
      <p:sp>
        <p:nvSpPr>
          <p:cNvPr id="5" name="Slide Number Placeholder 4">
            <a:extLst>
              <a:ext uri="{FF2B5EF4-FFF2-40B4-BE49-F238E27FC236}">
                <a16:creationId xmlns:a16="http://schemas.microsoft.com/office/drawing/2014/main" id="{66B404D9-95DE-48A4-BF5A-49FBEC4F3971}"/>
              </a:ext>
            </a:extLst>
          </p:cNvPr>
          <p:cNvSpPr>
            <a:spLocks noGrp="1"/>
          </p:cNvSpPr>
          <p:nvPr>
            <p:ph type="sldNum" sz="quarter" idx="12"/>
          </p:nvPr>
        </p:nvSpPr>
        <p:spPr/>
        <p:txBody>
          <a:bodyPr/>
          <a:lstStyle/>
          <a:p>
            <a:fld id="{81B4523E-0E60-2F49-A1DB-8E66CE3DE81B}" type="slidenum">
              <a:rPr lang="en-GB" smtClean="0"/>
              <a:pPr/>
              <a:t>5</a:t>
            </a:fld>
            <a:endParaRPr lang="en-GB"/>
          </a:p>
        </p:txBody>
      </p:sp>
      <p:pic>
        <p:nvPicPr>
          <p:cNvPr id="8" name="Picture 7">
            <a:extLst>
              <a:ext uri="{FF2B5EF4-FFF2-40B4-BE49-F238E27FC236}">
                <a16:creationId xmlns:a16="http://schemas.microsoft.com/office/drawing/2014/main" id="{41FE7608-A20D-4110-B748-9E716B214E19}"/>
              </a:ext>
            </a:extLst>
          </p:cNvPr>
          <p:cNvPicPr>
            <a:picLocks noChangeAspect="1"/>
          </p:cNvPicPr>
          <p:nvPr/>
        </p:nvPicPr>
        <p:blipFill>
          <a:blip r:embed="rId2"/>
          <a:stretch>
            <a:fillRect/>
          </a:stretch>
        </p:blipFill>
        <p:spPr>
          <a:xfrm>
            <a:off x="103312" y="5506606"/>
            <a:ext cx="2000250" cy="1123950"/>
          </a:xfrm>
          <a:prstGeom prst="rect">
            <a:avLst/>
          </a:prstGeom>
        </p:spPr>
      </p:pic>
    </p:spTree>
    <p:extLst>
      <p:ext uri="{BB962C8B-B14F-4D97-AF65-F5344CB8AC3E}">
        <p14:creationId xmlns:p14="http://schemas.microsoft.com/office/powerpoint/2010/main" val="577329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81D6F-ACD8-44DB-9EBD-7E946E903333}"/>
              </a:ext>
            </a:extLst>
          </p:cNvPr>
          <p:cNvSpPr>
            <a:spLocks noGrp="1"/>
          </p:cNvSpPr>
          <p:nvPr>
            <p:ph type="title"/>
          </p:nvPr>
        </p:nvSpPr>
        <p:spPr/>
        <p:txBody>
          <a:bodyPr/>
          <a:lstStyle/>
          <a:p>
            <a:r>
              <a:rPr lang="fr-CH" dirty="0"/>
              <a:t>The ARIES «soft objectives»</a:t>
            </a:r>
            <a:endParaRPr lang="en-GB" dirty="0"/>
          </a:p>
        </p:txBody>
      </p:sp>
      <p:sp>
        <p:nvSpPr>
          <p:cNvPr id="3" name="Content Placeholder 2">
            <a:extLst>
              <a:ext uri="{FF2B5EF4-FFF2-40B4-BE49-F238E27FC236}">
                <a16:creationId xmlns:a16="http://schemas.microsoft.com/office/drawing/2014/main" id="{77D0FC02-BD36-4F0C-9764-1046B960188D}"/>
              </a:ext>
            </a:extLst>
          </p:cNvPr>
          <p:cNvSpPr>
            <a:spLocks noGrp="1"/>
          </p:cNvSpPr>
          <p:nvPr>
            <p:ph idx="1"/>
          </p:nvPr>
        </p:nvSpPr>
        <p:spPr>
          <a:xfrm>
            <a:off x="457200" y="990601"/>
            <a:ext cx="8229600" cy="1286272"/>
          </a:xfrm>
        </p:spPr>
        <p:txBody>
          <a:bodyPr>
            <a:normAutofit fontScale="92500" lnSpcReduction="10000"/>
          </a:bodyPr>
          <a:lstStyle/>
          <a:p>
            <a:r>
              <a:rPr lang="en-GB" dirty="0"/>
              <a:t>One of the main goals of ARIES was not only to produce science and innovation, but to create a community including both industry and researchers around that would sustain the science and innovation.</a:t>
            </a:r>
          </a:p>
        </p:txBody>
      </p:sp>
      <p:sp>
        <p:nvSpPr>
          <p:cNvPr id="5" name="Slide Number Placeholder 4">
            <a:extLst>
              <a:ext uri="{FF2B5EF4-FFF2-40B4-BE49-F238E27FC236}">
                <a16:creationId xmlns:a16="http://schemas.microsoft.com/office/drawing/2014/main" id="{C6102531-E12C-4BB4-8F4F-0F0ED4639397}"/>
              </a:ext>
            </a:extLst>
          </p:cNvPr>
          <p:cNvSpPr>
            <a:spLocks noGrp="1"/>
          </p:cNvSpPr>
          <p:nvPr>
            <p:ph type="sldNum" sz="quarter" idx="12"/>
          </p:nvPr>
        </p:nvSpPr>
        <p:spPr/>
        <p:txBody>
          <a:bodyPr/>
          <a:lstStyle/>
          <a:p>
            <a:fld id="{81B4523E-0E60-2F49-A1DB-8E66CE3DE81B}" type="slidenum">
              <a:rPr lang="en-GB" smtClean="0"/>
              <a:pPr/>
              <a:t>6</a:t>
            </a:fld>
            <a:endParaRPr lang="en-GB"/>
          </a:p>
        </p:txBody>
      </p:sp>
      <p:pic>
        <p:nvPicPr>
          <p:cNvPr id="6" name="Picture 5">
            <a:extLst>
              <a:ext uri="{FF2B5EF4-FFF2-40B4-BE49-F238E27FC236}">
                <a16:creationId xmlns:a16="http://schemas.microsoft.com/office/drawing/2014/main" id="{3AA90EBB-968F-4374-BD7E-69E5817CA4C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576" y="2430861"/>
            <a:ext cx="4733594" cy="2662647"/>
          </a:xfrm>
          <a:prstGeom prst="rect">
            <a:avLst/>
          </a:prstGeom>
        </p:spPr>
      </p:pic>
      <p:sp>
        <p:nvSpPr>
          <p:cNvPr id="7" name="TextBox 6">
            <a:extLst>
              <a:ext uri="{FF2B5EF4-FFF2-40B4-BE49-F238E27FC236}">
                <a16:creationId xmlns:a16="http://schemas.microsoft.com/office/drawing/2014/main" id="{17399F70-8B6F-4F3B-8EEE-C7BA76C8151F}"/>
              </a:ext>
            </a:extLst>
          </p:cNvPr>
          <p:cNvSpPr txBox="1"/>
          <p:nvPr/>
        </p:nvSpPr>
        <p:spPr>
          <a:xfrm>
            <a:off x="418048" y="5247496"/>
            <a:ext cx="5267468" cy="369332"/>
          </a:xfrm>
          <a:prstGeom prst="rect">
            <a:avLst/>
          </a:prstGeom>
          <a:noFill/>
        </p:spPr>
        <p:txBody>
          <a:bodyPr wrap="none" rtlCol="0">
            <a:spAutoFit/>
          </a:bodyPr>
          <a:lstStyle/>
          <a:p>
            <a:r>
              <a:rPr lang="fr-CH" dirty="0"/>
              <a:t>ARIES</a:t>
            </a:r>
            <a:r>
              <a:rPr lang="en-US" dirty="0"/>
              <a:t>-industry co-innovation workshop, Brussels 2018</a:t>
            </a:r>
            <a:endParaRPr lang="en-GB" dirty="0"/>
          </a:p>
        </p:txBody>
      </p:sp>
      <p:pic>
        <p:nvPicPr>
          <p:cNvPr id="8" name="Picture 7">
            <a:extLst>
              <a:ext uri="{FF2B5EF4-FFF2-40B4-BE49-F238E27FC236}">
                <a16:creationId xmlns:a16="http://schemas.microsoft.com/office/drawing/2014/main" id="{D08AC348-2DC2-4319-ADDC-063E4F8CCC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51036" y="2096206"/>
            <a:ext cx="2437388" cy="4333135"/>
          </a:xfrm>
          <a:prstGeom prst="rect">
            <a:avLst/>
          </a:prstGeom>
        </p:spPr>
      </p:pic>
    </p:spTree>
    <p:extLst>
      <p:ext uri="{BB962C8B-B14F-4D97-AF65-F5344CB8AC3E}">
        <p14:creationId xmlns:p14="http://schemas.microsoft.com/office/powerpoint/2010/main" val="1095660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084DE-880D-4CBE-8441-F94C689AF86E}"/>
              </a:ext>
            </a:extLst>
          </p:cNvPr>
          <p:cNvSpPr>
            <a:spLocks noGrp="1"/>
          </p:cNvSpPr>
          <p:nvPr>
            <p:ph type="title"/>
          </p:nvPr>
        </p:nvSpPr>
        <p:spPr/>
        <p:txBody>
          <a:bodyPr/>
          <a:lstStyle/>
          <a:p>
            <a:r>
              <a:rPr lang="en-GB" dirty="0"/>
              <a:t>Measurable results: the ARIES Deliverables</a:t>
            </a:r>
          </a:p>
        </p:txBody>
      </p:sp>
      <p:sp>
        <p:nvSpPr>
          <p:cNvPr id="3" name="Content Placeholder 2">
            <a:extLst>
              <a:ext uri="{FF2B5EF4-FFF2-40B4-BE49-F238E27FC236}">
                <a16:creationId xmlns:a16="http://schemas.microsoft.com/office/drawing/2014/main" id="{FEDBA221-68AC-4B93-936E-79CA5631CA8F}"/>
              </a:ext>
            </a:extLst>
          </p:cNvPr>
          <p:cNvSpPr>
            <a:spLocks noGrp="1"/>
          </p:cNvSpPr>
          <p:nvPr>
            <p:ph idx="1"/>
          </p:nvPr>
        </p:nvSpPr>
        <p:spPr>
          <a:xfrm>
            <a:off x="6448400" y="1333499"/>
            <a:ext cx="2444080" cy="3535661"/>
          </a:xfrm>
        </p:spPr>
        <p:txBody>
          <a:bodyPr>
            <a:normAutofit fontScale="92500" lnSpcReduction="10000"/>
          </a:bodyPr>
          <a:lstStyle/>
          <a:p>
            <a:pPr marL="0" indent="0">
              <a:buNone/>
            </a:pPr>
            <a:r>
              <a:rPr lang="en-GB" sz="2000" dirty="0"/>
              <a:t>Missing only the 5 deliverable reports from the TA’s (being compiled at CERN, will be submitted in June) and the final version of D16.3 (Test of electron gun completed) by IAP, ready but waiting for final beam measurements to take place in June.</a:t>
            </a:r>
          </a:p>
        </p:txBody>
      </p:sp>
      <p:sp>
        <p:nvSpPr>
          <p:cNvPr id="5" name="Slide Number Placeholder 4">
            <a:extLst>
              <a:ext uri="{FF2B5EF4-FFF2-40B4-BE49-F238E27FC236}">
                <a16:creationId xmlns:a16="http://schemas.microsoft.com/office/drawing/2014/main" id="{F82322C2-7191-4034-958A-B801F7BD56D5}"/>
              </a:ext>
            </a:extLst>
          </p:cNvPr>
          <p:cNvSpPr>
            <a:spLocks noGrp="1"/>
          </p:cNvSpPr>
          <p:nvPr>
            <p:ph type="sldNum" sz="quarter" idx="12"/>
          </p:nvPr>
        </p:nvSpPr>
        <p:spPr/>
        <p:txBody>
          <a:bodyPr/>
          <a:lstStyle/>
          <a:p>
            <a:fld id="{81B4523E-0E60-2F49-A1DB-8E66CE3DE81B}" type="slidenum">
              <a:rPr lang="en-GB" smtClean="0"/>
              <a:pPr/>
              <a:t>7</a:t>
            </a:fld>
            <a:endParaRPr lang="en-GB"/>
          </a:p>
        </p:txBody>
      </p:sp>
      <p:pic>
        <p:nvPicPr>
          <p:cNvPr id="6" name="Picture 5">
            <a:extLst>
              <a:ext uri="{FF2B5EF4-FFF2-40B4-BE49-F238E27FC236}">
                <a16:creationId xmlns:a16="http://schemas.microsoft.com/office/drawing/2014/main" id="{969BF7EC-7E51-46A1-A1BB-C2DA16ED503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5030" y="1346762"/>
            <a:ext cx="5717010" cy="3364823"/>
          </a:xfrm>
          <a:prstGeom prst="rect">
            <a:avLst/>
          </a:prstGeom>
        </p:spPr>
      </p:pic>
      <p:sp>
        <p:nvSpPr>
          <p:cNvPr id="7" name="TextBox 6">
            <a:extLst>
              <a:ext uri="{FF2B5EF4-FFF2-40B4-BE49-F238E27FC236}">
                <a16:creationId xmlns:a16="http://schemas.microsoft.com/office/drawing/2014/main" id="{EB57A66F-F1D3-4196-8FD4-E07643D24A8B}"/>
              </a:ext>
            </a:extLst>
          </p:cNvPr>
          <p:cNvSpPr txBox="1"/>
          <p:nvPr/>
        </p:nvSpPr>
        <p:spPr>
          <a:xfrm>
            <a:off x="355030" y="5326572"/>
            <a:ext cx="8435279" cy="369332"/>
          </a:xfrm>
          <a:prstGeom prst="rect">
            <a:avLst/>
          </a:prstGeom>
          <a:noFill/>
        </p:spPr>
        <p:txBody>
          <a:bodyPr wrap="square" rtlCol="0">
            <a:spAutoFit/>
          </a:bodyPr>
          <a:lstStyle/>
          <a:p>
            <a:r>
              <a:rPr lang="en-GB" dirty="0"/>
              <a:t>Successful final rush, with 12 Deliverables submitted between April and December 2021</a:t>
            </a:r>
          </a:p>
        </p:txBody>
      </p:sp>
    </p:spTree>
    <p:extLst>
      <p:ext uri="{BB962C8B-B14F-4D97-AF65-F5344CB8AC3E}">
        <p14:creationId xmlns:p14="http://schemas.microsoft.com/office/powerpoint/2010/main" val="1907617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DD942-F23C-4736-ADC5-BE24ED3648B4}"/>
              </a:ext>
            </a:extLst>
          </p:cNvPr>
          <p:cNvSpPr>
            <a:spLocks noGrp="1"/>
          </p:cNvSpPr>
          <p:nvPr>
            <p:ph type="title"/>
          </p:nvPr>
        </p:nvSpPr>
        <p:spPr/>
        <p:txBody>
          <a:bodyPr/>
          <a:lstStyle/>
          <a:p>
            <a:r>
              <a:rPr lang="en-GB" dirty="0"/>
              <a:t>ARIES Milestones</a:t>
            </a:r>
          </a:p>
        </p:txBody>
      </p:sp>
      <p:sp>
        <p:nvSpPr>
          <p:cNvPr id="3" name="Content Placeholder 2">
            <a:extLst>
              <a:ext uri="{FF2B5EF4-FFF2-40B4-BE49-F238E27FC236}">
                <a16:creationId xmlns:a16="http://schemas.microsoft.com/office/drawing/2014/main" id="{E5FB1389-7B5F-4B47-9A1A-7A94A75D71E7}"/>
              </a:ext>
            </a:extLst>
          </p:cNvPr>
          <p:cNvSpPr>
            <a:spLocks noGrp="1"/>
          </p:cNvSpPr>
          <p:nvPr>
            <p:ph idx="1"/>
          </p:nvPr>
        </p:nvSpPr>
        <p:spPr>
          <a:xfrm>
            <a:off x="1043608" y="4941168"/>
            <a:ext cx="7211144" cy="561974"/>
          </a:xfrm>
        </p:spPr>
        <p:txBody>
          <a:bodyPr>
            <a:normAutofit fontScale="85000" lnSpcReduction="10000"/>
          </a:bodyPr>
          <a:lstStyle/>
          <a:p>
            <a:r>
              <a:rPr lang="en-GB" dirty="0"/>
              <a:t>For the Milestones, we only miss only MS62 (Dissemination of R&amp;D results) in preparation from WP17 (material studies)</a:t>
            </a:r>
          </a:p>
        </p:txBody>
      </p:sp>
      <p:sp>
        <p:nvSpPr>
          <p:cNvPr id="5" name="Slide Number Placeholder 4">
            <a:extLst>
              <a:ext uri="{FF2B5EF4-FFF2-40B4-BE49-F238E27FC236}">
                <a16:creationId xmlns:a16="http://schemas.microsoft.com/office/drawing/2014/main" id="{347E9B8A-AA36-4AD6-ACAD-FC60BDB975F2}"/>
              </a:ext>
            </a:extLst>
          </p:cNvPr>
          <p:cNvSpPr>
            <a:spLocks noGrp="1"/>
          </p:cNvSpPr>
          <p:nvPr>
            <p:ph type="sldNum" sz="quarter" idx="12"/>
          </p:nvPr>
        </p:nvSpPr>
        <p:spPr/>
        <p:txBody>
          <a:bodyPr/>
          <a:lstStyle/>
          <a:p>
            <a:fld id="{81B4523E-0E60-2F49-A1DB-8E66CE3DE81B}" type="slidenum">
              <a:rPr lang="en-GB" smtClean="0"/>
              <a:pPr/>
              <a:t>8</a:t>
            </a:fld>
            <a:endParaRPr lang="en-GB"/>
          </a:p>
        </p:txBody>
      </p:sp>
      <p:pic>
        <p:nvPicPr>
          <p:cNvPr id="7" name="Picture 6">
            <a:extLst>
              <a:ext uri="{FF2B5EF4-FFF2-40B4-BE49-F238E27FC236}">
                <a16:creationId xmlns:a16="http://schemas.microsoft.com/office/drawing/2014/main" id="{64C9698F-340D-4707-AA40-7AF38B22EC8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7890" y="1022925"/>
            <a:ext cx="6668220" cy="3731930"/>
          </a:xfrm>
          <a:prstGeom prst="rect">
            <a:avLst/>
          </a:prstGeom>
        </p:spPr>
      </p:pic>
    </p:spTree>
    <p:extLst>
      <p:ext uri="{BB962C8B-B14F-4D97-AF65-F5344CB8AC3E}">
        <p14:creationId xmlns:p14="http://schemas.microsoft.com/office/powerpoint/2010/main" val="1714759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3EEA0-28A0-4243-80E4-AA308636404F}"/>
              </a:ext>
            </a:extLst>
          </p:cNvPr>
          <p:cNvSpPr>
            <a:spLocks noGrp="1"/>
          </p:cNvSpPr>
          <p:nvPr>
            <p:ph type="title"/>
          </p:nvPr>
        </p:nvSpPr>
        <p:spPr/>
        <p:txBody>
          <a:bodyPr/>
          <a:lstStyle/>
          <a:p>
            <a:r>
              <a:rPr lang="fr-CH" dirty="0"/>
              <a:t>The ARIES Transnational Access</a:t>
            </a:r>
            <a:endParaRPr lang="en-GB" dirty="0"/>
          </a:p>
        </p:txBody>
      </p:sp>
      <p:sp>
        <p:nvSpPr>
          <p:cNvPr id="3" name="Content Placeholder 2">
            <a:extLst>
              <a:ext uri="{FF2B5EF4-FFF2-40B4-BE49-F238E27FC236}">
                <a16:creationId xmlns:a16="http://schemas.microsoft.com/office/drawing/2014/main" id="{0D8ADA7A-9690-4529-A3E3-315C312122CD}"/>
              </a:ext>
            </a:extLst>
          </p:cNvPr>
          <p:cNvSpPr>
            <a:spLocks noGrp="1"/>
          </p:cNvSpPr>
          <p:nvPr>
            <p:ph idx="1"/>
          </p:nvPr>
        </p:nvSpPr>
        <p:spPr>
          <a:xfrm>
            <a:off x="304800" y="4167829"/>
            <a:ext cx="8229600" cy="2038018"/>
          </a:xfrm>
        </p:spPr>
        <p:txBody>
          <a:bodyPr>
            <a:normAutofit fontScale="77500" lnSpcReduction="20000"/>
          </a:bodyPr>
          <a:lstStyle/>
          <a:p>
            <a:r>
              <a:rPr lang="en-GB" dirty="0"/>
              <a:t>The total number of Access Units promised in the Amended Annex1 (18’724) has been largely exceeded (23’905, 128%).</a:t>
            </a:r>
          </a:p>
          <a:p>
            <a:r>
              <a:rPr lang="en-GB" dirty="0"/>
              <a:t>Only 2 facilities have provided zero or very limited access because of technical problems: Gersemi at UU and SINBAD at DESY.</a:t>
            </a:r>
          </a:p>
          <a:p>
            <a:r>
              <a:rPr lang="en-GB" dirty="0"/>
              <a:t>Other facilities have provided a reduced access, compensated by others.</a:t>
            </a:r>
          </a:p>
          <a:p>
            <a:r>
              <a:rPr lang="en-GB" dirty="0"/>
              <a:t>In a discussion with the Project Officer, he acknowledged that this situation is typical of R&amp;D projects and should not lead to a reduction in EC contribution.</a:t>
            </a:r>
          </a:p>
        </p:txBody>
      </p:sp>
      <p:sp>
        <p:nvSpPr>
          <p:cNvPr id="5" name="Slide Number Placeholder 4">
            <a:extLst>
              <a:ext uri="{FF2B5EF4-FFF2-40B4-BE49-F238E27FC236}">
                <a16:creationId xmlns:a16="http://schemas.microsoft.com/office/drawing/2014/main" id="{302F6F65-D0E1-4176-81FC-426BF71E2E93}"/>
              </a:ext>
            </a:extLst>
          </p:cNvPr>
          <p:cNvSpPr>
            <a:spLocks noGrp="1"/>
          </p:cNvSpPr>
          <p:nvPr>
            <p:ph type="sldNum" sz="quarter" idx="12"/>
          </p:nvPr>
        </p:nvSpPr>
        <p:spPr/>
        <p:txBody>
          <a:bodyPr/>
          <a:lstStyle/>
          <a:p>
            <a:fld id="{81B4523E-0E60-2F49-A1DB-8E66CE3DE81B}" type="slidenum">
              <a:rPr lang="en-GB" smtClean="0"/>
              <a:pPr/>
              <a:t>9</a:t>
            </a:fld>
            <a:endParaRPr lang="en-GB"/>
          </a:p>
        </p:txBody>
      </p:sp>
      <p:pic>
        <p:nvPicPr>
          <p:cNvPr id="6" name="Picture 5">
            <a:extLst>
              <a:ext uri="{FF2B5EF4-FFF2-40B4-BE49-F238E27FC236}">
                <a16:creationId xmlns:a16="http://schemas.microsoft.com/office/drawing/2014/main" id="{F4562B06-6D09-4EA8-8CC3-512BDDAE61C4}"/>
              </a:ext>
            </a:extLst>
          </p:cNvPr>
          <p:cNvPicPr>
            <a:picLocks noChangeAspect="1"/>
          </p:cNvPicPr>
          <p:nvPr/>
        </p:nvPicPr>
        <p:blipFill>
          <a:blip r:embed="rId2"/>
          <a:stretch>
            <a:fillRect/>
          </a:stretch>
        </p:blipFill>
        <p:spPr>
          <a:xfrm>
            <a:off x="1403648" y="859662"/>
            <a:ext cx="6558762" cy="3308453"/>
          </a:xfrm>
          <a:prstGeom prst="rect">
            <a:avLst/>
          </a:prstGeom>
        </p:spPr>
      </p:pic>
    </p:spTree>
    <p:extLst>
      <p:ext uri="{BB962C8B-B14F-4D97-AF65-F5344CB8AC3E}">
        <p14:creationId xmlns:p14="http://schemas.microsoft.com/office/powerpoint/2010/main" val="262053158"/>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16957</TotalTime>
  <Words>1492</Words>
  <Application>Microsoft Office PowerPoint</Application>
  <PresentationFormat>On-screen Show (4:3)</PresentationFormat>
  <Paragraphs>107</Paragraphs>
  <Slides>15</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Arial</vt:lpstr>
      <vt:lpstr>Calibri</vt:lpstr>
      <vt:lpstr>Thème Office</vt:lpstr>
      <vt:lpstr>Thème Office</vt:lpstr>
      <vt:lpstr>PowerPoint Presentation</vt:lpstr>
      <vt:lpstr>The ARIES timeline</vt:lpstr>
      <vt:lpstr>What we promised: the four ARIES pillars</vt:lpstr>
      <vt:lpstr>Main ARIES success stories (personal view)</vt:lpstr>
      <vt:lpstr>From ARIES to the ESPP Update</vt:lpstr>
      <vt:lpstr>The ARIES «soft objectives»</vt:lpstr>
      <vt:lpstr>Measurable results: the ARIES Deliverables</vt:lpstr>
      <vt:lpstr>ARIES Milestones</vt:lpstr>
      <vt:lpstr>The ARIES Transnational Access</vt:lpstr>
      <vt:lpstr>ARIES and Covid-19</vt:lpstr>
      <vt:lpstr>The 3rd and last Periodic Report</vt:lpstr>
      <vt:lpstr>The Final Review</vt:lpstr>
      <vt:lpstr>The legacy of ARIES: I.FAST</vt:lpstr>
      <vt:lpstr>The legacy of ARIES: EURO-Labs</vt:lpstr>
      <vt:lpstr>A final word</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Maurizio Vretenar</cp:lastModifiedBy>
  <cp:revision>769</cp:revision>
  <dcterms:created xsi:type="dcterms:W3CDTF">2017-04-26T09:15:49Z</dcterms:created>
  <dcterms:modified xsi:type="dcterms:W3CDTF">2022-05-31T10:21:44Z</dcterms:modified>
</cp:coreProperties>
</file>