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22"/>
  </p:notesMasterIdLst>
  <p:sldIdLst>
    <p:sldId id="366" r:id="rId5"/>
    <p:sldId id="387" r:id="rId6"/>
    <p:sldId id="385" r:id="rId7"/>
    <p:sldId id="408" r:id="rId8"/>
    <p:sldId id="386" r:id="rId9"/>
    <p:sldId id="388" r:id="rId10"/>
    <p:sldId id="400" r:id="rId11"/>
    <p:sldId id="401" r:id="rId12"/>
    <p:sldId id="399" r:id="rId13"/>
    <p:sldId id="402" r:id="rId14"/>
    <p:sldId id="403" r:id="rId15"/>
    <p:sldId id="404" r:id="rId16"/>
    <p:sldId id="405" r:id="rId17"/>
    <p:sldId id="407" r:id="rId18"/>
    <p:sldId id="406" r:id="rId19"/>
    <p:sldId id="384" r:id="rId20"/>
    <p:sldId id="311" r:id="rId21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6621" autoAdjust="0"/>
  </p:normalViewPr>
  <p:slideViewPr>
    <p:cSldViewPr>
      <p:cViewPr varScale="1">
        <p:scale>
          <a:sx n="157" d="100"/>
          <a:sy n="157" d="100"/>
        </p:scale>
        <p:origin x="156" y="1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53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r">
              <a:defRPr sz="1200"/>
            </a:lvl1pPr>
          </a:lstStyle>
          <a:p>
            <a:fld id="{59CED7F6-1DC5-4862-95CE-5C71AC19364D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8" tIns="46104" rIns="92208" bIns="4610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2208" tIns="46104" rIns="92208" bIns="4610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r">
              <a:defRPr sz="1200"/>
            </a:lvl1pPr>
          </a:lstStyle>
          <a:p>
            <a:fld id="{5E396261-4E26-4387-8E15-A0DC1A76DF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67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solidFill>
            <a:schemeClr val="tx2"/>
          </a:solidFill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429509" y="6215083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 algn="r"/>
            <a:r>
              <a:rPr lang="en-GB" dirty="0"/>
              <a:t>21/04/2022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43" y="6357958"/>
            <a:ext cx="12192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414"/>
            <a:ext cx="10972800" cy="7254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5072098"/>
          </a:xfr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/>
            </a:lvl1pPr>
            <a:lvl2pPr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lvl2pPr>
            <a:lvl3pPr>
              <a:buFont typeface="Webdings" pitchFamily="18" charset="2"/>
              <a:buChar char=""/>
              <a:defRPr/>
            </a:lvl3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21/04/2022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43" y="6357958"/>
            <a:ext cx="12192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414"/>
            <a:ext cx="10972800" cy="72547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2984"/>
            <a:ext cx="5384800" cy="5072098"/>
          </a:xfrm>
        </p:spPr>
        <p:txBody>
          <a:bodyPr/>
          <a:lstStyle>
            <a:lvl1pPr marL="342900" indent="-342900">
              <a:buSzPct val="70000"/>
              <a:buFont typeface="Wingdings 2" panose="05020102010507070707" pitchFamily="18" charset="2"/>
              <a:buChar char="¢"/>
              <a:defRPr sz="2800"/>
            </a:lvl1pPr>
            <a:lvl2pPr marL="742950" indent="-285750">
              <a:buClr>
                <a:srgbClr val="FF0000"/>
              </a:buClr>
              <a:buFont typeface="Wingdings" panose="05000000000000000000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42984"/>
            <a:ext cx="5384800" cy="5072098"/>
          </a:xfrm>
        </p:spPr>
        <p:txBody>
          <a:bodyPr/>
          <a:lstStyle>
            <a:lvl1pPr marL="342900" indent="-342900">
              <a:buSzPct val="70000"/>
              <a:buFont typeface="Wingdings 2" panose="05020102010507070707" pitchFamily="18" charset="2"/>
              <a:buChar char="¢"/>
              <a:defRPr sz="2800"/>
            </a:lvl1pPr>
            <a:lvl2pPr marL="742950" indent="-285750">
              <a:buClr>
                <a:srgbClr val="FF0000"/>
              </a:buClr>
              <a:buFont typeface="Wingdings" panose="05000000000000000000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21/04/2022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021278"/>
            <a:ext cx="11376024" cy="5179497"/>
          </a:xfrm>
        </p:spPr>
        <p:txBody>
          <a:bodyPr/>
          <a:lstStyle>
            <a:lvl1pPr marL="342900" indent="-342900">
              <a:buSzPct val="120000"/>
              <a:buFont typeface="Wingdings" panose="05000000000000000000" pitchFamily="2" charset="2"/>
              <a:buChar char="§"/>
              <a:defRPr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28650" indent="-261938">
              <a:buClr>
                <a:srgbClr val="FF0000"/>
              </a:buClr>
              <a:buFont typeface="Wingdings" panose="05000000000000000000" pitchFamily="2" charset="2"/>
              <a:buChar char="§"/>
              <a:tabLst/>
              <a:defRPr sz="18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58620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04/12/2020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MPP - BLMINJ Architecture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261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christos.zamantzas@cern.ch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21/04/2022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86200"/>
            <a:ext cx="11353800" cy="1196975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LHC BLM:</a:t>
            </a:r>
            <a:r>
              <a:rPr lang="en-GB" dirty="0"/>
              <a:t> </a:t>
            </a:r>
            <a:br>
              <a:rPr lang="en-GB" dirty="0"/>
            </a:br>
            <a:r>
              <a:rPr lang="en-GB" sz="3600" dirty="0"/>
              <a:t>Status of MP system commissioning before first beam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181600"/>
            <a:ext cx="11430000" cy="1143000"/>
          </a:xfrm>
        </p:spPr>
        <p:txBody>
          <a:bodyPr>
            <a:normAutofit fontScale="85000" lnSpcReduction="20000"/>
          </a:bodyPr>
          <a:lstStyle/>
          <a:p>
            <a:r>
              <a:rPr lang="en-US" sz="1800" dirty="0"/>
              <a:t>Christos Zamantzas on behalf of BLM team</a:t>
            </a:r>
          </a:p>
          <a:p>
            <a:br>
              <a:rPr lang="en-US" sz="1800" dirty="0"/>
            </a:br>
            <a:r>
              <a:rPr lang="en-US" sz="1800" dirty="0">
                <a:solidFill>
                  <a:schemeClr val="tx2"/>
                </a:solidFill>
              </a:rPr>
              <a:t>SY-BI-BL:</a:t>
            </a:r>
            <a:r>
              <a:rPr lang="en-US" sz="1800" dirty="0">
                <a:solidFill>
                  <a:schemeClr val="tx1"/>
                </a:solidFill>
              </a:rPr>
              <a:t> Anders Toft Lernevall, Jean Michel Meyer, Jose Carlos Esteban Felipe, Belen Maria Salvachua Ferrando, Sara Morales Vigo, Eva Calvo Giraldo, Ewald Effinger,  Mathieu Saccani, William Vigano' </a:t>
            </a:r>
          </a:p>
          <a:p>
            <a:r>
              <a:rPr lang="en-US" sz="1800" dirty="0">
                <a:solidFill>
                  <a:schemeClr val="tx2"/>
                </a:solidFill>
              </a:rPr>
              <a:t>SY-BI-SW:</a:t>
            </a:r>
            <a:r>
              <a:rPr lang="en-US" sz="1800" dirty="0">
                <a:solidFill>
                  <a:schemeClr val="tx1"/>
                </a:solidFill>
              </a:rPr>
              <a:t> Georges-Henry Hemelsoet, Manuel Gonzalez Berges, Mathieu Rodrigues Da Conceicao, Stephen Jackson </a:t>
            </a:r>
          </a:p>
        </p:txBody>
      </p:sp>
      <p:pic>
        <p:nvPicPr>
          <p:cNvPr id="1026" name="Picture 2" descr="C:\SVN\CERN_temporary\MPP\CERN_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2341563" cy="234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581400" y="1238071"/>
            <a:ext cx="77149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4000" dirty="0">
                <a:solidFill>
                  <a:schemeClr val="tx2"/>
                </a:solidFill>
              </a:rPr>
              <a:t>Machine Protection Panel</a:t>
            </a:r>
            <a:br>
              <a:rPr lang="en-GB" sz="4000" dirty="0">
                <a:solidFill>
                  <a:schemeClr val="tx2"/>
                </a:solidFill>
              </a:rPr>
            </a:br>
            <a:r>
              <a:rPr lang="en-GB" sz="3200" dirty="0">
                <a:solidFill>
                  <a:schemeClr val="tx2"/>
                </a:solidFill>
              </a:rPr>
              <a:t>April 2022</a:t>
            </a:r>
            <a:endParaRPr lang="en-GB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012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A50B2-3645-4B56-9C57-C0EC179E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Known issues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894622-A105-494F-805B-8B00E56299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F213B4-1B44-46F0-A7AF-B197A7789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21/04/2022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81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BED7C-4E2F-47A3-9736-31B4641B7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Crate Missing Messages</a:t>
            </a:r>
          </a:p>
        </p:txBody>
      </p:sp>
      <p:pic>
        <p:nvPicPr>
          <p:cNvPr id="9" name="Content Placeholder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42E174D-C3E3-4306-9B83-479BF5F642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652" y="1143000"/>
            <a:ext cx="6639896" cy="401160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EBD802-56E5-4A51-AADD-B7DEAC26E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2DF9C-2FFF-4D3D-93A1-BCFDE0778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11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1626AB-3F00-487D-9E2E-FC66D7862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21/04/2022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F3C6C6C-A025-40FC-93E2-5714BC012CA0}"/>
              </a:ext>
            </a:extLst>
          </p:cNvPr>
          <p:cNvSpPr txBox="1">
            <a:spLocks/>
          </p:cNvSpPr>
          <p:nvPr/>
        </p:nvSpPr>
        <p:spPr>
          <a:xfrm>
            <a:off x="228600" y="1197755"/>
            <a:ext cx="5029200" cy="48228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24000" indent="-324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ebdings" pitchFamily="18" charset="2"/>
              <a:buChar char="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Fixed display warns regularly with messages that one of the crates is ‘down’</a:t>
            </a:r>
          </a:p>
          <a:p>
            <a:pPr lvl="1"/>
            <a:r>
              <a:rPr lang="en-GB" sz="2000" dirty="0"/>
              <a:t>Frequency ~ 5-6 messages per 24h</a:t>
            </a:r>
          </a:p>
          <a:p>
            <a:pPr lvl="1"/>
            <a:r>
              <a:rPr lang="en-GB" sz="2000" dirty="0"/>
              <a:t>Crates are random</a:t>
            </a:r>
          </a:p>
          <a:p>
            <a:pPr lvl="1"/>
            <a:endParaRPr lang="en-GB" sz="2000" dirty="0"/>
          </a:p>
          <a:p>
            <a:r>
              <a:rPr lang="en-GB" sz="2400" dirty="0"/>
              <a:t>Data in NXCALS do not have gaps</a:t>
            </a:r>
          </a:p>
          <a:p>
            <a:r>
              <a:rPr lang="en-GB" sz="2400" dirty="0"/>
              <a:t>Could not find correlation with any activity/action</a:t>
            </a:r>
          </a:p>
          <a:p>
            <a:pPr lvl="1"/>
            <a:r>
              <a:rPr lang="en-GB" sz="2000" dirty="0"/>
              <a:t>Not a critical issue but could mislead</a:t>
            </a:r>
          </a:p>
          <a:p>
            <a:pPr lvl="1"/>
            <a:r>
              <a:rPr lang="en-GB" sz="2000" dirty="0"/>
              <a:t>Will continue investigation   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33656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79029-DC16-4022-858F-9CC517782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1414"/>
            <a:ext cx="10972800" cy="72547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XPOC &amp; PM Buffers</a:t>
            </a:r>
            <a:endParaRPr lang="en-GB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50372B7-4826-BE29-9445-4884E313B1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142984"/>
            <a:ext cx="5867400" cy="5072098"/>
          </a:xfrm>
        </p:spPr>
        <p:txBody>
          <a:bodyPr>
            <a:normAutofit/>
          </a:bodyPr>
          <a:lstStyle/>
          <a:p>
            <a:r>
              <a:rPr lang="en-US" sz="2400" dirty="0"/>
              <a:t>XPOC and PM buffers remain frozen or do not get restarted causing missing data</a:t>
            </a:r>
          </a:p>
          <a:p>
            <a:r>
              <a:rPr lang="en-US" sz="2400" dirty="0"/>
              <a:t>Functionality (simplified): </a:t>
            </a:r>
          </a:p>
          <a:p>
            <a:pPr lvl="1"/>
            <a:r>
              <a:rPr lang="en-US" sz="2000" dirty="0"/>
              <a:t>Two memories serve XPOC-b1, XPOC-b2 and PM</a:t>
            </a:r>
          </a:p>
          <a:p>
            <a:pPr lvl="1"/>
            <a:r>
              <a:rPr lang="en-US" sz="2000" dirty="0"/>
              <a:t>BeamDumped1 &amp; 2 freeze the buffers</a:t>
            </a:r>
          </a:p>
          <a:p>
            <a:pPr lvl="1"/>
            <a:r>
              <a:rPr lang="en-US" sz="2000" dirty="0"/>
              <a:t>Server waits if there is also a GPM1 before restarting them to read the additional data </a:t>
            </a:r>
          </a:p>
          <a:p>
            <a:pPr lvl="1"/>
            <a:r>
              <a:rPr lang="en-US" sz="2000" dirty="0"/>
              <a:t>Buffers are restarted if all actions completed or wait time reached.</a:t>
            </a:r>
          </a:p>
          <a:p>
            <a:r>
              <a:rPr lang="en-US" sz="2400" dirty="0"/>
              <a:t>Issue seems like a ‘race condition’ </a:t>
            </a:r>
          </a:p>
          <a:p>
            <a:r>
              <a:rPr lang="en-US" sz="2400" dirty="0"/>
              <a:t>Did not manage to reproduce it</a:t>
            </a:r>
          </a:p>
          <a:p>
            <a:pPr lvl="1"/>
            <a:r>
              <a:rPr lang="en-US" sz="2000" dirty="0"/>
              <a:t>Additional debugging info added to the design    </a:t>
            </a:r>
          </a:p>
        </p:txBody>
      </p:sp>
      <p:pic>
        <p:nvPicPr>
          <p:cNvPr id="8" name="Content Placeholder 7" descr="A computer screen capture&#10;&#10;Description automatically generated with medium confidence">
            <a:extLst>
              <a:ext uri="{FF2B5EF4-FFF2-40B4-BE49-F238E27FC236}">
                <a16:creationId xmlns:a16="http://schemas.microsoft.com/office/drawing/2014/main" id="{4F7D0EB9-8B61-4D5E-B63E-AEC1D3DFB66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14" r="28408" b="5351"/>
          <a:stretch/>
        </p:blipFill>
        <p:spPr>
          <a:xfrm>
            <a:off x="6629400" y="1600200"/>
            <a:ext cx="5384800" cy="3378962"/>
          </a:xfr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BC18E-37A0-4E7F-BC5F-32DA6F223E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christos.zamantzas@cern.ch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C9BA25-BA34-40D3-969D-B1B8410C8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en-GB" noProof="0" smtClean="0"/>
              <a:pPr>
                <a:spcAft>
                  <a:spcPts val="600"/>
                </a:spcAft>
              </a:pPr>
              <a:t>12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D696B3-51E5-4AD5-A932-4326394FA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21/04/2022</a:t>
            </a:r>
          </a:p>
        </p:txBody>
      </p:sp>
    </p:spTree>
    <p:extLst>
      <p:ext uri="{BB962C8B-B14F-4D97-AF65-F5344CB8AC3E}">
        <p14:creationId xmlns:p14="http://schemas.microsoft.com/office/powerpoint/2010/main" val="987973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4A8DE-3F57-4FA3-8DE2-D05F30BC3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1414"/>
            <a:ext cx="10972800" cy="72547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Collimation Data</a:t>
            </a:r>
            <a:endParaRPr lang="en-GB"/>
          </a:p>
        </p:txBody>
      </p:sp>
      <p:pic>
        <p:nvPicPr>
          <p:cNvPr id="8" name="Content Placeholder 7" descr="Timeline&#10;&#10;Description automatically generated">
            <a:extLst>
              <a:ext uri="{FF2B5EF4-FFF2-40B4-BE49-F238E27FC236}">
                <a16:creationId xmlns:a16="http://schemas.microsoft.com/office/drawing/2014/main" id="{57A4AA06-20D4-46C3-BE60-42B82BF7400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07770"/>
            <a:ext cx="5384800" cy="4442460"/>
          </a:xfrm>
          <a:noFill/>
        </p:spPr>
      </p:pic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10013D8A-3B96-3335-CC39-FC6C77D82B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142984"/>
            <a:ext cx="5384800" cy="507209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Few packets are missing regularly from the 100 Hz data</a:t>
            </a:r>
          </a:p>
          <a:p>
            <a:r>
              <a:rPr lang="en-US" dirty="0"/>
              <a:t>Issue identified to be with the readout and validation of all the settings</a:t>
            </a:r>
          </a:p>
          <a:p>
            <a:pPr lvl="1"/>
            <a:r>
              <a:rPr lang="en-US" dirty="0"/>
              <a:t>VME bus is occupied for 20-30 </a:t>
            </a:r>
            <a:r>
              <a:rPr lang="en-US" dirty="0" err="1"/>
              <a:t>ms</a:t>
            </a:r>
            <a:r>
              <a:rPr lang="en-US" dirty="0"/>
              <a:t> reading the flash memory contents</a:t>
            </a:r>
          </a:p>
          <a:p>
            <a:pPr lvl="1"/>
            <a:r>
              <a:rPr lang="en-US" dirty="0"/>
              <a:t>Part of the new functionality that checks everything at 1 Hz</a:t>
            </a:r>
          </a:p>
          <a:p>
            <a:r>
              <a:rPr lang="en-US" dirty="0"/>
              <a:t>New version to be deployed </a:t>
            </a:r>
          </a:p>
          <a:p>
            <a:pPr lvl="1"/>
            <a:r>
              <a:rPr lang="en-US" dirty="0"/>
              <a:t>Will remove (for now) the check for the BLECS settings; settings will continue to be checked before each injection </a:t>
            </a:r>
          </a:p>
          <a:p>
            <a:pPr lvl="1"/>
            <a:r>
              <a:rPr lang="en-US" dirty="0"/>
              <a:t>Keep this function only for the BLETC, i.e. thresholds, names, flags and all critical parameters</a:t>
            </a:r>
          </a:p>
          <a:p>
            <a:r>
              <a:rPr lang="en-US" dirty="0"/>
              <a:t>Need deployment window from OP </a:t>
            </a:r>
          </a:p>
          <a:p>
            <a:pPr lvl="1"/>
            <a:r>
              <a:rPr lang="en-US" dirty="0"/>
              <a:t>Could be today or any of the next days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857EC-2EAA-4A05-9E44-3F038C36B7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christos.zamantzas@cern.ch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F27053-2BBB-4E4F-A628-E5A79853E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en-GB" noProof="0" smtClean="0"/>
              <a:pPr>
                <a:spcAft>
                  <a:spcPts val="600"/>
                </a:spcAft>
              </a:pPr>
              <a:t>13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B942A-47E4-4B30-A1AC-2B6FA676E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21/04/2022</a:t>
            </a:r>
          </a:p>
        </p:txBody>
      </p:sp>
    </p:spTree>
    <p:extLst>
      <p:ext uri="{BB962C8B-B14F-4D97-AF65-F5344CB8AC3E}">
        <p14:creationId xmlns:p14="http://schemas.microsoft.com/office/powerpoint/2010/main" val="406746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99802-B654-4FCB-9DE5-9D9B423EE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 Checkout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A99A9-28B4-47F2-B173-A10C26DB17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AF708B-73D6-4AD6-94B6-E5243A120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21/04/2022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83181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0D32FD9-3951-408B-867F-8D00C1EC1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System Checkout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80482F2-8B06-4913-880C-1495CAF13A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Hardware Checkout completed: </a:t>
            </a:r>
          </a:p>
          <a:p>
            <a:r>
              <a:rPr lang="en-GB" dirty="0"/>
              <a:t>All detector connection vs LSA verified</a:t>
            </a:r>
          </a:p>
          <a:p>
            <a:r>
              <a:rPr lang="en-GB" dirty="0"/>
              <a:t>Thresholds &amp; flags have been updated</a:t>
            </a:r>
          </a:p>
          <a:p>
            <a:pPr lvl="1"/>
            <a:r>
              <a:rPr lang="en-GB" dirty="0"/>
              <a:t>Verified all settings &amp; tools are in good state</a:t>
            </a:r>
          </a:p>
          <a:p>
            <a:r>
              <a:rPr lang="en-GB" dirty="0"/>
              <a:t>Energy level distribution in the crate</a:t>
            </a:r>
          </a:p>
          <a:p>
            <a:pPr lvl="1"/>
            <a:r>
              <a:rPr lang="en-GB" dirty="0"/>
              <a:t>Ramps show correct threshold selection</a:t>
            </a:r>
          </a:p>
          <a:p>
            <a:r>
              <a:rPr lang="en-GB" dirty="0"/>
              <a:t>Interlocks are generated &amp; propagate to the CIBUs</a:t>
            </a:r>
          </a:p>
          <a:p>
            <a:pPr lvl="1"/>
            <a:r>
              <a:rPr lang="en-GB" dirty="0"/>
              <a:t>All bypass for LS2 development removed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Machine Checkout parts pending:</a:t>
            </a:r>
          </a:p>
          <a:p>
            <a:pPr marL="324000" marR="0" lvl="0" indent="-3240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prstClr val="black"/>
              </a:buClr>
              <a:buSzPct val="70000"/>
              <a:buFont typeface="Wingdings 2" pitchFamily="18" charset="2"/>
              <a:buChar char=""/>
              <a:tabLst/>
              <a:defRPr/>
            </a:pPr>
            <a:r>
              <a:rPr lang="en-GB" dirty="0"/>
              <a:t> SIS </a:t>
            </a:r>
            <a:r>
              <a:rPr lang="en-GB" dirty="0" err="1">
                <a:solidFill>
                  <a:prstClr val="black"/>
                </a:solidFill>
                <a:latin typeface="Calibri"/>
              </a:rPr>
              <a:t>i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nterlocks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for missing HV, crate or corrupted settings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Need an hour in the CCC with help from OP 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356AC0-E5FD-41B6-A94B-5CE75C639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FFD142-1C38-4D1D-B8F0-74E825919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15</a:t>
            </a:fld>
            <a:endParaRPr lang="en-GB" noProof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8C88C4D-5BD2-41C5-AEC9-09C1FAEBB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21/04/2022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6988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Thank you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4358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Special systems (modified LHCBLM types)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CMS: Beam Condition Monitoring</a:t>
            </a:r>
          </a:p>
          <a:p>
            <a:pPr lvl="1"/>
            <a:r>
              <a:rPr lang="en-GB" dirty="0"/>
              <a:t>Complete system w/ LHC interlocks to be supported </a:t>
            </a:r>
          </a:p>
          <a:p>
            <a:pPr lvl="1"/>
            <a:r>
              <a:rPr lang="en-GB" dirty="0"/>
              <a:t>Support threshold management</a:t>
            </a:r>
          </a:p>
          <a:p>
            <a:pPr lvl="1"/>
            <a:r>
              <a:rPr lang="en-GB" dirty="0"/>
              <a:t>Outside the LHC Controls environment with add. complexity to diagnose issues  </a:t>
            </a:r>
          </a:p>
          <a:p>
            <a:r>
              <a:rPr lang="en-GB" dirty="0"/>
              <a:t>ATLAS: Beam Condition Monitoring</a:t>
            </a:r>
          </a:p>
          <a:p>
            <a:pPr lvl="1"/>
            <a:r>
              <a:rPr lang="en-GB" dirty="0"/>
              <a:t>Processing electronics </a:t>
            </a:r>
          </a:p>
          <a:p>
            <a:pPr lvl="1"/>
            <a:r>
              <a:rPr lang="en-GB" dirty="0"/>
              <a:t>Support threshold management</a:t>
            </a:r>
          </a:p>
          <a:p>
            <a:pPr lvl="1"/>
            <a:r>
              <a:rPr lang="en-GB" dirty="0"/>
              <a:t>Custom firmware (circa 2011 – unmaintainable)</a:t>
            </a:r>
          </a:p>
          <a:p>
            <a:r>
              <a:rPr lang="en-GB" dirty="0"/>
              <a:t>SPS: detectors and electronics are deployed mostly for MDs </a:t>
            </a:r>
          </a:p>
          <a:p>
            <a:pPr lvl="1"/>
            <a:r>
              <a:rPr lang="en-GB" dirty="0"/>
              <a:t>Detectors at LSS2, LSS4 and LSS5</a:t>
            </a:r>
          </a:p>
          <a:p>
            <a:pPr lvl="1"/>
            <a:r>
              <a:rPr lang="en-GB" dirty="0"/>
              <a:t>Electronics at BA2 and BA5</a:t>
            </a:r>
          </a:p>
          <a:p>
            <a:r>
              <a:rPr lang="en-GB" dirty="0"/>
              <a:t>CHARM: detectors and electronics for spill monitoring</a:t>
            </a:r>
          </a:p>
          <a:p>
            <a:pPr lvl="1"/>
            <a:r>
              <a:rPr lang="en-GB" dirty="0"/>
              <a:t>Complete system to maintain</a:t>
            </a:r>
          </a:p>
          <a:p>
            <a:pPr lvl="1"/>
            <a:r>
              <a:rPr lang="en-GB" dirty="0"/>
              <a:t>Not interlocked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00B3E4D-0030-4658-AF19-A3ED120503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95BB728D-9C1D-4803-8B40-F914AF818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21/04/2022</a:t>
            </a:r>
          </a:p>
        </p:txBody>
      </p:sp>
    </p:spTree>
    <p:extLst>
      <p:ext uri="{BB962C8B-B14F-4D97-AF65-F5344CB8AC3E}">
        <p14:creationId xmlns:p14="http://schemas.microsoft.com/office/powerpoint/2010/main" val="2406787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8A62B-2297-4583-A8A8-CA1F525E5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 on new installations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B1253B-D8CA-430B-9F85-808775CF15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A73DC4-C96D-4183-9CC0-BDF52052C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/>
              <a:t>21/04/2022</a:t>
            </a:r>
          </a:p>
        </p:txBody>
      </p:sp>
    </p:spTree>
    <p:extLst>
      <p:ext uri="{BB962C8B-B14F-4D97-AF65-F5344CB8AC3E}">
        <p14:creationId xmlns:p14="http://schemas.microsoft.com/office/powerpoint/2010/main" val="1162082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710A5-5350-472C-B953-FE8EA0535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Diode Boxes installation in LSS3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D2E2A9-9042-4E08-A1FF-81DD81547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198" y="4274322"/>
            <a:ext cx="5943601" cy="1745477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Installed 36 Diode boxes in LSS3</a:t>
            </a:r>
          </a:p>
          <a:p>
            <a:r>
              <a:rPr lang="en-GB" sz="2400" dirty="0"/>
              <a:t>Validated at the lab and </a:t>
            </a:r>
          </a:p>
          <a:p>
            <a:r>
              <a:rPr lang="en-GB" sz="2400" dirty="0"/>
              <a:t>Tested with modulation of the detector’s bias supply at LHC installation.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C1F09-4194-4AD9-BF96-A5698A230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86D18D-E496-42B6-85BC-DB8B3859C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7AB12C-89AF-49B3-A1ED-3A5C7EE76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21/04/2022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F3C0D7-FC09-4941-919B-695966035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072620"/>
            <a:ext cx="5517967" cy="41384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3844BD-CC46-4477-9018-328158129B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05" t="3194" r="28402" b="-3194"/>
          <a:stretch/>
        </p:blipFill>
        <p:spPr>
          <a:xfrm>
            <a:off x="5105400" y="1075668"/>
            <a:ext cx="5638800" cy="3228198"/>
          </a:xfrm>
          <a:prstGeom prst="rect">
            <a:avLst/>
          </a:prstGeom>
        </p:spPr>
      </p:pic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B78CD4D1-31EE-41FE-9DAC-9E953DBF6D40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9" t="2620" r="10647" b="15707"/>
          <a:stretch/>
        </p:blipFill>
        <p:spPr>
          <a:xfrm rot="5400000">
            <a:off x="10105076" y="2408876"/>
            <a:ext cx="1300825" cy="241582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6C04A8A-C7E9-4B4E-9667-7AFCA699C5C1}"/>
              </a:ext>
            </a:extLst>
          </p:cNvPr>
          <p:cNvCxnSpPr>
            <a:cxnSpLocks/>
          </p:cNvCxnSpPr>
          <p:nvPr/>
        </p:nvCxnSpPr>
        <p:spPr>
          <a:xfrm flipH="1" flipV="1">
            <a:off x="10363200" y="2438400"/>
            <a:ext cx="990600" cy="3952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7059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D9CEF-1271-4B18-8DA1-83527DAB5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Additional Signal Filters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6AC97-F655-4FE9-A1B0-9903438A26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Filters added to the following detectors:</a:t>
            </a:r>
          </a:p>
          <a:p>
            <a:pPr lvl="1"/>
            <a:r>
              <a:rPr lang="en-GB" dirty="0"/>
              <a:t>On top of the QBBI interconnects (cell 8/9 left of IR2), i.e.</a:t>
            </a:r>
          </a:p>
          <a:p>
            <a:pPr lvl="2"/>
            <a:r>
              <a:rPr lang="en-GB" dirty="0"/>
              <a:t>BLMBI.08L2.B0T10_MBB-MBA_07L2</a:t>
            </a:r>
          </a:p>
          <a:p>
            <a:pPr lvl="2"/>
            <a:r>
              <a:rPr lang="en-GB" dirty="0"/>
              <a:t>BLMBI.09L2.B0T10_MBB-MBA_08L2</a:t>
            </a:r>
          </a:p>
          <a:p>
            <a:pPr lvl="1"/>
            <a:endParaRPr lang="en-GB" dirty="0"/>
          </a:p>
          <a:p>
            <a:r>
              <a:rPr lang="en-GB" dirty="0"/>
              <a:t>Filters prepared for future installation (if needed):</a:t>
            </a:r>
          </a:p>
          <a:p>
            <a:pPr lvl="1"/>
            <a:r>
              <a:rPr lang="en-GB" dirty="0"/>
              <a:t>For Beam 1 detectors on Q7/Q8 right of IR8, i.e.</a:t>
            </a:r>
          </a:p>
          <a:p>
            <a:pPr lvl="2"/>
            <a:r>
              <a:rPr lang="en-GB" dirty="0"/>
              <a:t>BLMQI.07R8.B1I10_MQM</a:t>
            </a:r>
          </a:p>
          <a:p>
            <a:pPr lvl="2"/>
            <a:r>
              <a:rPr lang="en-GB" dirty="0"/>
              <a:t>BLMQI.07R8.B1I20_MQM</a:t>
            </a:r>
          </a:p>
          <a:p>
            <a:pPr lvl="2"/>
            <a:r>
              <a:rPr lang="en-GB" dirty="0"/>
              <a:t>BLMQI.07R8.B1I30_MQM</a:t>
            </a:r>
          </a:p>
          <a:p>
            <a:pPr lvl="2"/>
            <a:endParaRPr lang="en-GB" dirty="0"/>
          </a:p>
          <a:p>
            <a:pPr lvl="2"/>
            <a:r>
              <a:rPr lang="en-GB" dirty="0"/>
              <a:t>BLMQI.08R8.B1I10_MQML</a:t>
            </a:r>
          </a:p>
          <a:p>
            <a:pPr lvl="2"/>
            <a:r>
              <a:rPr lang="en-GB" dirty="0"/>
              <a:t>BLMQI.08R8.B1I20_MQML</a:t>
            </a:r>
          </a:p>
          <a:p>
            <a:pPr lvl="2"/>
            <a:r>
              <a:rPr lang="en-GB" dirty="0"/>
              <a:t>BLMQI.08R8.B1I30_MQML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F39360-B28D-40D7-9215-4D1E90E01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8DE4BF-9E0B-4364-A1AE-092FDB2B6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F9B77D-9F3E-44FC-91F1-8BED15B58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21/04/2022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432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D407C-899A-4CD0-B018-03466BC44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CryoBLM</a:t>
            </a:r>
            <a:r>
              <a:rPr lang="en-US" dirty="0"/>
              <a:t> Installation at 9L5 and 9R7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845E6-8797-4FB4-BB00-662EBD2B6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2984"/>
            <a:ext cx="8229600" cy="1600216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Installation completed with two </a:t>
            </a:r>
            <a:r>
              <a:rPr lang="en-GB" dirty="0" err="1"/>
              <a:t>CryoBLM</a:t>
            </a:r>
            <a:r>
              <a:rPr lang="en-GB" dirty="0"/>
              <a:t> detectors per point </a:t>
            </a:r>
          </a:p>
          <a:p>
            <a:r>
              <a:rPr lang="en-GB" dirty="0"/>
              <a:t>Additional external Diamond detectors for cross-check</a:t>
            </a:r>
          </a:p>
          <a:p>
            <a:r>
              <a:rPr lang="en-GB" dirty="0"/>
              <a:t>All detectors in DC measurement mode with standard LHC electronics </a:t>
            </a:r>
          </a:p>
          <a:p>
            <a:pPr lvl="1"/>
            <a:r>
              <a:rPr lang="en-GB" dirty="0"/>
              <a:t>BLECF modules integrating at 40 </a:t>
            </a:r>
            <a:r>
              <a:rPr lang="el-GR" dirty="0"/>
              <a:t>μ</a:t>
            </a:r>
            <a:r>
              <a:rPr lang="en-GB" dirty="0"/>
              <a:t>s</a:t>
            </a:r>
          </a:p>
          <a:p>
            <a:r>
              <a:rPr lang="en-GB" dirty="0"/>
              <a:t>Could be modified in the future for AC measurements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5FB62-C673-4F69-8BCF-78C4AA9E1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08D0FB-4BEA-43B0-A424-A32BD3669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5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3A04F6-ED0B-48DE-87FF-EA5A280C1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21/04/2022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56A6FC-97BA-4528-B0E2-1E25AC2896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3048000"/>
            <a:ext cx="4842192" cy="2723733"/>
          </a:xfrm>
          <a:prstGeom prst="rect">
            <a:avLst/>
          </a:prstGeom>
        </p:spPr>
      </p:pic>
      <p:pic>
        <p:nvPicPr>
          <p:cNvPr id="9" name="Content Placeholder 11">
            <a:extLst>
              <a:ext uri="{FF2B5EF4-FFF2-40B4-BE49-F238E27FC236}">
                <a16:creationId xmlns:a16="http://schemas.microsoft.com/office/drawing/2014/main" id="{D7DA17B9-7707-4FD5-9068-AE2C55EB9547}"/>
              </a:ext>
            </a:extLst>
          </p:cNvPr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43839" y="2289723"/>
            <a:ext cx="4572166" cy="2571843"/>
          </a:xfrm>
          <a:prstGeom prst="rect">
            <a:avLst/>
          </a:prstGeom>
        </p:spPr>
      </p:pic>
      <p:pic>
        <p:nvPicPr>
          <p:cNvPr id="11" name="Picture 10" descr="A picture containing indoor, dirty&#10;&#10;Description automatically generated">
            <a:extLst>
              <a:ext uri="{FF2B5EF4-FFF2-40B4-BE49-F238E27FC236}">
                <a16:creationId xmlns:a16="http://schemas.microsoft.com/office/drawing/2014/main" id="{46673336-2CB0-4C51-B295-35A5E870C2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8000" y="3328416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434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30A2A-8E59-4D51-982D-668781201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Interlock Inhibit at Injection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E56DDC-3D41-4436-898F-44AC9DAD58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FF1EF3-A2B1-4655-BD6D-B07346723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/>
              <a:t>21/04/2022</a:t>
            </a:r>
          </a:p>
        </p:txBody>
      </p:sp>
    </p:spTree>
    <p:extLst>
      <p:ext uri="{BB962C8B-B14F-4D97-AF65-F5344CB8AC3E}">
        <p14:creationId xmlns:p14="http://schemas.microsoft.com/office/powerpoint/2010/main" val="1168122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3DE96-A5CC-4129-8B8C-53A913CF8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Interlock Inhibit Firmware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C144A-092A-492A-89F1-A63E5E2B8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8620" y="1142984"/>
            <a:ext cx="5232380" cy="5072098"/>
          </a:xfrm>
        </p:spPr>
        <p:txBody>
          <a:bodyPr>
            <a:normAutofit fontScale="62500" lnSpcReduction="20000"/>
          </a:bodyPr>
          <a:lstStyle/>
          <a:p>
            <a:r>
              <a:rPr lang="en-GB" dirty="0">
                <a:solidFill>
                  <a:schemeClr val="tx2"/>
                </a:solidFill>
              </a:rPr>
              <a:t>Run 2 </a:t>
            </a:r>
          </a:p>
          <a:p>
            <a:pPr marL="536575" lvl="1" indent="-268288"/>
            <a:r>
              <a:rPr lang="en-GB" dirty="0"/>
              <a:t>Special firmware version at two ‘injection’ crates</a:t>
            </a:r>
          </a:p>
          <a:p>
            <a:pPr marL="536575" lvl="1" indent="-268288"/>
            <a:r>
              <a:rPr lang="en-GB" dirty="0"/>
              <a:t>Would be active only if </a:t>
            </a:r>
          </a:p>
          <a:p>
            <a:pPr marL="804863" lvl="2" indent="-268288"/>
            <a:r>
              <a:rPr lang="en-GB" dirty="0"/>
              <a:t>Energy &lt; 491 GeV, i.e. first two energy levels</a:t>
            </a:r>
          </a:p>
          <a:p>
            <a:pPr marL="804863" lvl="2" indent="-268288"/>
            <a:r>
              <a:rPr lang="en-GB" dirty="0"/>
              <a:t>Timer is set &gt; 0 </a:t>
            </a:r>
          </a:p>
          <a:p>
            <a:pPr marL="804863" lvl="2" indent="-268288"/>
            <a:r>
              <a:rPr lang="en-GB" dirty="0"/>
              <a:t>Injection event received</a:t>
            </a:r>
          </a:p>
          <a:p>
            <a:pPr marL="536575" lvl="1" indent="-268288"/>
            <a:r>
              <a:rPr lang="en-GB" dirty="0"/>
              <a:t>Would act only to the channels defined as ‘MASKABLE’</a:t>
            </a:r>
          </a:p>
          <a:p>
            <a:pPr marL="536575" lvl="1" indent="-268288"/>
            <a:endParaRPr lang="en-GB" dirty="0"/>
          </a:p>
          <a:p>
            <a:pPr marL="76350" indent="-358775"/>
            <a:r>
              <a:rPr lang="en-GB" dirty="0">
                <a:solidFill>
                  <a:schemeClr val="tx2"/>
                </a:solidFill>
              </a:rPr>
              <a:t>Run 3 </a:t>
            </a:r>
          </a:p>
          <a:p>
            <a:pPr marL="536575" lvl="1" indent="-268288"/>
            <a:r>
              <a:rPr lang="en-GB" dirty="0"/>
              <a:t>Deployed in all LHCBLM crates</a:t>
            </a:r>
          </a:p>
          <a:p>
            <a:pPr marL="936625" lvl="2" indent="-268288"/>
            <a:r>
              <a:rPr lang="en-GB" dirty="0"/>
              <a:t>Same firmware version/binary since 2015</a:t>
            </a:r>
          </a:p>
          <a:p>
            <a:pPr marL="536575" lvl="1" indent="-268288"/>
            <a:r>
              <a:rPr lang="en-GB" dirty="0"/>
              <a:t>Newer version under development; </a:t>
            </a:r>
          </a:p>
          <a:p>
            <a:pPr marL="936625" lvl="2" indent="-268288"/>
            <a:r>
              <a:rPr lang="en-GB" dirty="0"/>
              <a:t>mostly ready, some issues with the ‘Sanity Checks’ holding us back </a:t>
            </a:r>
          </a:p>
          <a:p>
            <a:pPr marL="536575" lvl="1" indent="-268288"/>
            <a:r>
              <a:rPr lang="en-GB" dirty="0"/>
              <a:t>Conditions to become active remain the same</a:t>
            </a:r>
          </a:p>
          <a:p>
            <a:pPr marL="536575" lvl="1" indent="-268288"/>
            <a:r>
              <a:rPr lang="en-GB" dirty="0"/>
              <a:t>Roll-back to version without this functionality is very quick, i.e. link old version and reboot. 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FE70D-1B9C-4731-A8F3-A677DDAE3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9214D5-CAD2-48AD-B81D-0E3C98800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7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8CE438-A37E-4144-8159-D0538E24D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21/04/2022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A6ED13-C93D-43EB-A00D-9659D2EFB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" y="1142984"/>
            <a:ext cx="6502421" cy="487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B245D-B1C5-4EAD-AF02-2ECE430D3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Interlock Inhibit Software </a:t>
            </a:r>
          </a:p>
        </p:txBody>
      </p:sp>
      <p:pic>
        <p:nvPicPr>
          <p:cNvPr id="14" name="Content Placeholder 13" descr="Graphical user interface, text, application, Word, email&#10;&#10;Description automatically generated">
            <a:extLst>
              <a:ext uri="{FF2B5EF4-FFF2-40B4-BE49-F238E27FC236}">
                <a16:creationId xmlns:a16="http://schemas.microsoft.com/office/drawing/2014/main" id="{B72FEC61-0CCC-4B7C-AC0E-508498475F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3727499"/>
            <a:ext cx="5263993" cy="252090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0DB7B-911E-4FA3-9E3F-626710D6E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C2F033-A84C-44B7-93B6-F9122092F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8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C634D-9A47-4E8A-B196-E8049DDF4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21/04/2022</a:t>
            </a:r>
          </a:p>
        </p:txBody>
      </p:sp>
      <p:pic>
        <p:nvPicPr>
          <p:cNvPr id="16" name="Picture 1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A1E1629-BAB1-43DF-92FE-A8D1B7CFAA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039369"/>
            <a:ext cx="5263993" cy="2618231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BF0B8B7-EE13-497B-BEA7-792C373A250E}"/>
              </a:ext>
            </a:extLst>
          </p:cNvPr>
          <p:cNvSpPr txBox="1">
            <a:spLocks/>
          </p:cNvSpPr>
          <p:nvPr/>
        </p:nvSpPr>
        <p:spPr>
          <a:xfrm>
            <a:off x="5791200" y="1142984"/>
            <a:ext cx="5562600" cy="5072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24000" indent="-324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ebdings" pitchFamily="18" charset="2"/>
              <a:buChar char="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Two new properties to set and monitor the function</a:t>
            </a:r>
          </a:p>
          <a:p>
            <a:r>
              <a:rPr lang="en-GB" sz="2400" i="1" dirty="0" err="1"/>
              <a:t>InjectionInhibit</a:t>
            </a:r>
            <a:r>
              <a:rPr lang="en-GB" sz="2400" i="1" dirty="0" err="1">
                <a:solidFill>
                  <a:schemeClr val="tx2"/>
                </a:solidFill>
              </a:rPr>
              <a:t>Setting</a:t>
            </a:r>
            <a:endParaRPr lang="en-GB" sz="2400" i="1" dirty="0">
              <a:solidFill>
                <a:schemeClr val="tx2"/>
              </a:solidFill>
            </a:endParaRPr>
          </a:p>
          <a:p>
            <a:pPr marL="536575" lvl="1" indent="-268288"/>
            <a:r>
              <a:rPr lang="en-GB" sz="2000" dirty="0"/>
              <a:t>Set the timer value for the inhibit</a:t>
            </a:r>
          </a:p>
          <a:p>
            <a:pPr marL="117625" indent="-268288"/>
            <a:r>
              <a:rPr lang="en-GB" sz="2400" i="1" dirty="0" err="1"/>
              <a:t>InjectionInhibit</a:t>
            </a:r>
            <a:r>
              <a:rPr lang="en-GB" sz="2400" i="1" dirty="0" err="1">
                <a:solidFill>
                  <a:schemeClr val="tx2"/>
                </a:solidFill>
              </a:rPr>
              <a:t>Acquisition</a:t>
            </a:r>
            <a:endParaRPr lang="en-GB" sz="2400" i="1" dirty="0">
              <a:solidFill>
                <a:schemeClr val="tx2"/>
              </a:solidFill>
            </a:endParaRPr>
          </a:p>
          <a:p>
            <a:pPr marL="536575" lvl="1" indent="-268288"/>
            <a:r>
              <a:rPr lang="en-GB" sz="2000" dirty="0"/>
              <a:t>Timer Setting </a:t>
            </a:r>
          </a:p>
          <a:p>
            <a:pPr marL="936625" lvl="2" indent="-268288"/>
            <a:r>
              <a:rPr lang="en-GB" sz="1800" dirty="0"/>
              <a:t>Shows the value configured for this crate</a:t>
            </a:r>
          </a:p>
          <a:p>
            <a:pPr marL="536575" lvl="1" indent="-268288"/>
            <a:r>
              <a:rPr lang="en-GB" sz="2000" dirty="0"/>
              <a:t>Timer Countdown </a:t>
            </a:r>
          </a:p>
          <a:p>
            <a:pPr marL="936625" lvl="2" indent="-268288"/>
            <a:r>
              <a:rPr lang="en-GB" sz="1800" dirty="0"/>
              <a:t>MSB is high when the function is active </a:t>
            </a:r>
          </a:p>
          <a:p>
            <a:pPr marL="936625" lvl="2" indent="-268288"/>
            <a:r>
              <a:rPr lang="en-GB" sz="1800" dirty="0"/>
              <a:t>The remaining bits show the value of the timer as it decreases </a:t>
            </a:r>
          </a:p>
        </p:txBody>
      </p:sp>
    </p:spTree>
    <p:extLst>
      <p:ext uri="{BB962C8B-B14F-4D97-AF65-F5344CB8AC3E}">
        <p14:creationId xmlns:p14="http://schemas.microsoft.com/office/powerpoint/2010/main" val="715689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Injection Interlock Inhibit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en-GB" dirty="0">
                <a:solidFill>
                  <a:srgbClr val="FF0000"/>
                </a:solidFill>
              </a:rPr>
              <a:t>Prerequisite before any test</a:t>
            </a:r>
          </a:p>
          <a:p>
            <a:pPr lvl="1"/>
            <a:r>
              <a:rPr lang="en-GB" dirty="0"/>
              <a:t>Decide which crates &amp; detectors need the functionality</a:t>
            </a:r>
          </a:p>
          <a:p>
            <a:pPr lvl="1"/>
            <a:r>
              <a:rPr lang="en-GB" dirty="0"/>
              <a:t>For the identified crates: </a:t>
            </a:r>
          </a:p>
          <a:p>
            <a:pPr lvl="2"/>
            <a:r>
              <a:rPr lang="en-GB" dirty="0"/>
              <a:t>Set Timer (some value other than zero) to those crates    </a:t>
            </a:r>
          </a:p>
          <a:p>
            <a:pPr lvl="2"/>
            <a:r>
              <a:rPr lang="en-GB" dirty="0"/>
              <a:t>Change flag of all channels that should not be blindable to ‘UNMASKABLE’</a:t>
            </a:r>
          </a:p>
          <a:p>
            <a:pPr lvl="2"/>
            <a:r>
              <a:rPr lang="en-GB" dirty="0"/>
              <a:t>Change flag of all channels that should be blindable to ‘MASKABLE’</a:t>
            </a:r>
          </a:p>
          <a:p>
            <a:pPr lvl="0"/>
            <a:r>
              <a:rPr lang="en-GB" dirty="0"/>
              <a:t>Tests with pilot beam</a:t>
            </a:r>
          </a:p>
          <a:p>
            <a:pPr lvl="1"/>
            <a:r>
              <a:rPr lang="en-GB" dirty="0"/>
              <a:t>During commissioning of injection protection system</a:t>
            </a:r>
          </a:p>
          <a:p>
            <a:pPr lvl="1"/>
            <a:r>
              <a:rPr lang="en-GB" dirty="0"/>
              <a:t>Create losses above dump threshold</a:t>
            </a:r>
          </a:p>
          <a:p>
            <a:pPr lvl="1"/>
            <a:r>
              <a:rPr lang="en-GB" dirty="0"/>
              <a:t>Modify </a:t>
            </a:r>
            <a:r>
              <a:rPr lang="en-GB" dirty="0" err="1"/>
              <a:t>blindout</a:t>
            </a:r>
            <a:r>
              <a:rPr lang="en-GB" dirty="0"/>
              <a:t> time</a:t>
            </a:r>
          </a:p>
          <a:p>
            <a:pPr lvl="1"/>
            <a:r>
              <a:rPr lang="en-GB" dirty="0"/>
              <a:t>Record interlock input from </a:t>
            </a:r>
            <a:r>
              <a:rPr lang="en-GB" dirty="0" err="1"/>
              <a:t>blindable</a:t>
            </a:r>
            <a:r>
              <a:rPr lang="en-GB" dirty="0"/>
              <a:t>/non-</a:t>
            </a:r>
            <a:r>
              <a:rPr lang="en-GB" dirty="0" err="1"/>
              <a:t>blindable</a:t>
            </a:r>
            <a:r>
              <a:rPr lang="en-GB" dirty="0"/>
              <a:t> crates</a:t>
            </a:r>
          </a:p>
          <a:p>
            <a:pPr lvl="1"/>
            <a:r>
              <a:rPr lang="en-GB" dirty="0"/>
              <a:t>If losses above dump threshold cannot be reached, lower the monitor factor of </a:t>
            </a:r>
            <a:r>
              <a:rPr lang="en-GB" dirty="0" err="1"/>
              <a:t>blindable</a:t>
            </a:r>
            <a:r>
              <a:rPr lang="en-GB" dirty="0"/>
              <a:t> crates BLMs</a:t>
            </a:r>
          </a:p>
          <a:p>
            <a:pPr lvl="0"/>
            <a:r>
              <a:rPr lang="en-GB" dirty="0"/>
              <a:t>Tests with trains</a:t>
            </a:r>
          </a:p>
          <a:p>
            <a:pPr lvl="1"/>
            <a:r>
              <a:rPr lang="en-GB" dirty="0"/>
              <a:t>288 b or what is being used for scrubbing</a:t>
            </a:r>
          </a:p>
          <a:p>
            <a:pPr lvl="1"/>
            <a:r>
              <a:rPr lang="en-GB" dirty="0"/>
              <a:t>Tighten TCDIs from 5 sig to 4.5 sig (likely settings for </a:t>
            </a:r>
            <a:r>
              <a:rPr lang="en-GB" dirty="0" err="1"/>
              <a:t>Hilumi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Tighten monitor factor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Criteria for successful test:</a:t>
            </a:r>
          </a:p>
          <a:p>
            <a:pPr lvl="0"/>
            <a:r>
              <a:rPr lang="en-GB" dirty="0">
                <a:solidFill>
                  <a:schemeClr val="tx2"/>
                </a:solidFill>
              </a:rPr>
              <a:t>Functionality:</a:t>
            </a:r>
            <a:r>
              <a:rPr lang="en-GB" dirty="0"/>
              <a:t> ‘blindable’ detectors DO NOT interlock within given </a:t>
            </a:r>
            <a:r>
              <a:rPr lang="en-GB" dirty="0" err="1"/>
              <a:t>blindout</a:t>
            </a:r>
            <a:r>
              <a:rPr lang="en-GB" dirty="0"/>
              <a:t> time and losses above threshold</a:t>
            </a:r>
          </a:p>
          <a:p>
            <a:pPr lvl="0"/>
            <a:r>
              <a:rPr lang="en-GB" dirty="0">
                <a:solidFill>
                  <a:schemeClr val="tx2"/>
                </a:solidFill>
              </a:rPr>
              <a:t>Redundancy:</a:t>
            </a:r>
            <a:r>
              <a:rPr lang="en-GB" dirty="0"/>
              <a:t> ‘non-blindable’ detectors DO interlock in case losses go above threshold on those, while blindable ones do not interlock</a:t>
            </a:r>
          </a:p>
          <a:p>
            <a:pPr lvl="0"/>
            <a:r>
              <a:rPr lang="en-GB" dirty="0">
                <a:solidFill>
                  <a:schemeClr val="tx2"/>
                </a:solidFill>
              </a:rPr>
              <a:t>Inhibit time:</a:t>
            </a:r>
            <a:r>
              <a:rPr lang="en-GB" dirty="0"/>
              <a:t> setup the necessary </a:t>
            </a:r>
            <a:r>
              <a:rPr lang="en-GB" dirty="0" err="1"/>
              <a:t>blindout</a:t>
            </a:r>
            <a:r>
              <a:rPr lang="en-GB" dirty="0"/>
              <a:t> time – not critical, can be adjusted later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9</a:t>
            </a:fld>
            <a:endParaRPr lang="en-GB" noProof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6D7AB643-1672-419D-B42E-F9078D0DC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21/04/2022</a:t>
            </a:r>
          </a:p>
        </p:txBody>
      </p:sp>
    </p:spTree>
    <p:extLst>
      <p:ext uri="{BB962C8B-B14F-4D97-AF65-F5344CB8AC3E}">
        <p14:creationId xmlns:p14="http://schemas.microsoft.com/office/powerpoint/2010/main" val="2532469999"/>
      </p:ext>
    </p:extLst>
  </p:cSld>
  <p:clrMapOvr>
    <a:masterClrMapping/>
  </p:clrMapOvr>
</p:sld>
</file>

<file path=ppt/theme/theme1.xml><?xml version="1.0" encoding="utf-8"?>
<a:theme xmlns:a="http://schemas.openxmlformats.org/drawingml/2006/main" name="czam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0AD1B85AA1334EB75668604335D839" ma:contentTypeVersion="0" ma:contentTypeDescription="Create a new document." ma:contentTypeScope="" ma:versionID="8cd5b4a686609e268594931d8bf2940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ea781b3863f05b73618f10f146ecd1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262AF34-D535-43F1-A8AE-096783A108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A6299E7-7954-474A-8AD6-9016965946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9742B3-1080-4E2F-9893-24549E1C0F30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czamTheme</Template>
  <TotalTime>35822</TotalTime>
  <Words>1154</Words>
  <Application>Microsoft Office PowerPoint</Application>
  <PresentationFormat>Widescreen</PresentationFormat>
  <Paragraphs>176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Webdings</vt:lpstr>
      <vt:lpstr>Wingdings</vt:lpstr>
      <vt:lpstr>Wingdings 2</vt:lpstr>
      <vt:lpstr>czamTheme</vt:lpstr>
      <vt:lpstr>LHC BLM:  Status of MP system commissioning before first beam </vt:lpstr>
      <vt:lpstr>Update on new installations</vt:lpstr>
      <vt:lpstr>Diode Boxes installation in LSS3</vt:lpstr>
      <vt:lpstr>Additional Signal Filters </vt:lpstr>
      <vt:lpstr>CryoBLM Installation at 9L5 and 9R7</vt:lpstr>
      <vt:lpstr>Interlock Inhibit at Injection</vt:lpstr>
      <vt:lpstr>Interlock Inhibit Firmware  </vt:lpstr>
      <vt:lpstr>Interlock Inhibit Software </vt:lpstr>
      <vt:lpstr>Injection Interlock Inhibit </vt:lpstr>
      <vt:lpstr>Known issues</vt:lpstr>
      <vt:lpstr>Crate Missing Messages</vt:lpstr>
      <vt:lpstr>XPOC &amp; PM Buffers</vt:lpstr>
      <vt:lpstr>Collimation Data</vt:lpstr>
      <vt:lpstr>System Checkout</vt:lpstr>
      <vt:lpstr>System Checkout </vt:lpstr>
      <vt:lpstr>Thank you</vt:lpstr>
      <vt:lpstr>Special systems (modified LHCBLM types)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MPP_presentation_CZ</dc:title>
  <dc:creator>Christos Zamantzas</dc:creator>
  <cp:keywords>FPGA; injection; modification; BLM</cp:keywords>
  <cp:lastModifiedBy>Christos Zamantzas</cp:lastModifiedBy>
  <cp:revision>2198</cp:revision>
  <dcterms:created xsi:type="dcterms:W3CDTF">2006-08-16T00:00:00Z</dcterms:created>
  <dcterms:modified xsi:type="dcterms:W3CDTF">2022-04-21T07:32:31Z</dcterms:modified>
  <cp:category>Conferences</cp:category>
  <cp:contentStatus>WIP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0x010100AE0AD1B85AA1334EB75668604335D839</vt:lpwstr>
  </property>
  <property fmtid="{D5CDD505-2E9C-101B-9397-08002B2CF9AE}" pid="3" name="IsMyDocuments">
    <vt:bool>true</vt:bool>
  </property>
</Properties>
</file>