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37571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7AA3BFF-D9BA-41C0-9F55-312A43A59847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0A210C9-B76A-47B5-AC6B-3B0A5F0AA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551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7AA3BFF-D9BA-41C0-9F55-312A43A59847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0A210C9-B76A-47B5-AC6B-3B0A5F0AA2CE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16387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7AA3BFF-D9BA-41C0-9F55-312A43A59847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0A210C9-B76A-47B5-AC6B-3B0A5F0AA2C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755186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7AA3BFF-D9BA-41C0-9F55-312A43A59847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0A210C9-B76A-47B5-AC6B-3B0A5F0AA2C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275895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7AA3BFF-D9BA-41C0-9F55-312A43A59847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0A210C9-B76A-47B5-AC6B-3B0A5F0AA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1396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7AA3BFF-D9BA-41C0-9F55-312A43A59847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0A210C9-B76A-47B5-AC6B-3B0A5F0AA2CE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5626989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7AA3BFF-D9BA-41C0-9F55-312A43A59847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0A210C9-B76A-47B5-AC6B-3B0A5F0AA2C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199143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7AA3BFF-D9BA-41C0-9F55-312A43A59847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0A210C9-B76A-47B5-AC6B-3B0A5F0AA2C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497250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3BFF-D9BA-41C0-9F55-312A43A59847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10C9-B76A-47B5-AC6B-3B0A5F0AA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8447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3BFF-D9BA-41C0-9F55-312A43A59847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10C9-B76A-47B5-AC6B-3B0A5F0AA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360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3BFF-D9BA-41C0-9F55-312A43A59847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10C9-B76A-47B5-AC6B-3B0A5F0AA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1281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3BFF-D9BA-41C0-9F55-312A43A59847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10C9-B76A-47B5-AC6B-3B0A5F0AA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5880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486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3BFF-D9BA-41C0-9F55-312A43A59847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10C9-B76A-47B5-AC6B-3B0A5F0AA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485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2167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3BFF-D9BA-41C0-9F55-312A43A59847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10C9-B76A-47B5-AC6B-3B0A5F0AA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655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3BFF-D9BA-41C0-9F55-312A43A59847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10C9-B76A-47B5-AC6B-3B0A5F0AA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192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3BFF-D9BA-41C0-9F55-312A43A59847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10C9-B76A-47B5-AC6B-3B0A5F0AA2CE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61043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3BFF-D9BA-41C0-9F55-312A43A59847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10C9-B76A-47B5-AC6B-3B0A5F0AA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604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3BFF-D9BA-41C0-9F55-312A43A59847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10C9-B76A-47B5-AC6B-3B0A5F0AA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164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3BFF-D9BA-41C0-9F55-312A43A59847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10C9-B76A-47B5-AC6B-3B0A5F0AA2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170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67AA3BFF-D9BA-41C0-9F55-312A43A59847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0A210C9-B76A-47B5-AC6B-3B0A5F0AA2C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067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718369" TargetMode="Externa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725282" TargetMode="External"/><Relationship Id="rId13" Type="http://schemas.openxmlformats.org/officeDocument/2006/relationships/hyperlink" Target="https://edms.cern.ch/project/CERN-0000160637" TargetMode="External"/><Relationship Id="rId3" Type="http://schemas.openxmlformats.org/officeDocument/2006/relationships/hyperlink" Target="https://edms.cern.ch/document/2718357" TargetMode="External"/><Relationship Id="rId7" Type="http://schemas.openxmlformats.org/officeDocument/2006/relationships/hyperlink" Target="https://edms.cern.ch/document/2727083" TargetMode="External"/><Relationship Id="rId12" Type="http://schemas.openxmlformats.org/officeDocument/2006/relationships/hyperlink" Target="https://edms.cern.ch/project/CERN-0000228947" TargetMode="External"/><Relationship Id="rId2" Type="http://schemas.openxmlformats.org/officeDocument/2006/relationships/hyperlink" Target="https://edms.cern.ch/document/2721631" TargetMode="Externa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edms.cern.ch/document/2719555" TargetMode="External"/><Relationship Id="rId11" Type="http://schemas.openxmlformats.org/officeDocument/2006/relationships/hyperlink" Target="https://edms.cern.ch/document/2159723" TargetMode="External"/><Relationship Id="rId5" Type="http://schemas.openxmlformats.org/officeDocument/2006/relationships/hyperlink" Target="https://edms.cern.ch/document/2713654" TargetMode="External"/><Relationship Id="rId10" Type="http://schemas.openxmlformats.org/officeDocument/2006/relationships/hyperlink" Target="https://edms.cern.ch/document/2725986" TargetMode="External"/><Relationship Id="rId4" Type="http://schemas.openxmlformats.org/officeDocument/2006/relationships/hyperlink" Target="https://edms.cern.ch/document/2718369" TargetMode="External"/><Relationship Id="rId9" Type="http://schemas.openxmlformats.org/officeDocument/2006/relationships/hyperlink" Target="https://edms.cern.ch/document/1575024" TargetMode="External"/><Relationship Id="rId14" Type="http://schemas.openxmlformats.org/officeDocument/2006/relationships/hyperlink" Target="https://edms.cern.ch/document/272531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SM18 changes after safety audit </a:t>
            </a:r>
            <a:br>
              <a:rPr lang="en-US" dirty="0" smtClean="0"/>
            </a:br>
            <a:r>
              <a:rPr lang="en-US" dirty="0" smtClean="0"/>
              <a:t>&amp; safety awareness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F.J.Mangiarotti</a:t>
            </a:r>
            <a:r>
              <a:rPr lang="en-US" dirty="0" smtClean="0"/>
              <a:t> – 14.04.2022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288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936832" cy="435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New role: “</a:t>
            </a:r>
            <a:r>
              <a:rPr lang="en-US" dirty="0" err="1" smtClean="0"/>
              <a:t>Operateur</a:t>
            </a:r>
            <a:r>
              <a:rPr lang="en-US" dirty="0" smtClean="0"/>
              <a:t> Responsible” (OR) who allows or denies tests and access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Clearly defined test areas with their 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More strict procedure for non-standard tests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 few new activities in the horizontal and vertical test plans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Several new written documents in EDMS</a:t>
            </a:r>
            <a:endParaRPr lang="en-GB" dirty="0"/>
          </a:p>
        </p:txBody>
      </p:sp>
      <p:sp>
        <p:nvSpPr>
          <p:cNvPr id="4" name="Right Brace 3"/>
          <p:cNvSpPr/>
          <p:nvPr/>
        </p:nvSpPr>
        <p:spPr>
          <a:xfrm>
            <a:off x="8277726" y="1684421"/>
            <a:ext cx="441158" cy="137962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975558" y="1862555"/>
            <a:ext cx="280845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Affects all who work near our benches</a:t>
            </a:r>
          </a:p>
          <a:p>
            <a:pPr algn="l"/>
            <a:r>
              <a:rPr lang="en-US" dirty="0" smtClean="0"/>
              <a:t>Subject of the training later</a:t>
            </a:r>
            <a:endParaRPr lang="en-GB" dirty="0" smtClean="0"/>
          </a:p>
        </p:txBody>
      </p:sp>
      <p:sp>
        <p:nvSpPr>
          <p:cNvPr id="6" name="Right Brace 5"/>
          <p:cNvSpPr/>
          <p:nvPr/>
        </p:nvSpPr>
        <p:spPr>
          <a:xfrm>
            <a:off x="8718884" y="3785937"/>
            <a:ext cx="441158" cy="137962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9320463" y="4337247"/>
            <a:ext cx="268813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Affects mainly our team</a:t>
            </a:r>
            <a:endParaRPr lang="en-GB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87"/>
          <a:stretch/>
        </p:blipFill>
        <p:spPr>
          <a:xfrm>
            <a:off x="8265694" y="5370479"/>
            <a:ext cx="1788696" cy="12641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55"/>
          <a:stretch/>
        </p:blipFill>
        <p:spPr>
          <a:xfrm>
            <a:off x="10122570" y="5168300"/>
            <a:ext cx="1661443" cy="1326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685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Non-standard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https://edms.cern.ch/document/2718369</a:t>
            </a:r>
            <a:endParaRPr lang="en-GB" dirty="0" smtClean="0"/>
          </a:p>
          <a:p>
            <a:r>
              <a:rPr lang="en-US" dirty="0" smtClean="0"/>
              <a:t>Triggered if:</a:t>
            </a:r>
          </a:p>
          <a:p>
            <a:pPr lvl="1"/>
            <a:r>
              <a:rPr lang="en-US" dirty="0" smtClean="0"/>
              <a:t>New test, equipment or configuration</a:t>
            </a:r>
          </a:p>
          <a:p>
            <a:pPr lvl="1"/>
            <a:r>
              <a:rPr lang="en-US" dirty="0" smtClean="0"/>
              <a:t>Equipment not foreseen in safety analysis</a:t>
            </a:r>
          </a:p>
          <a:p>
            <a:pPr lvl="1"/>
            <a:r>
              <a:rPr lang="en-US" dirty="0" smtClean="0"/>
              <a:t>PLC modifications required</a:t>
            </a:r>
          </a:p>
          <a:p>
            <a:r>
              <a:rPr lang="en-US" dirty="0" smtClean="0"/>
              <a:t>We need a test procedure with (main points):</a:t>
            </a:r>
          </a:p>
          <a:p>
            <a:pPr lvl="1"/>
            <a:r>
              <a:rPr lang="en-US" dirty="0" smtClean="0"/>
              <a:t>On-site meeting with OR, TSO, test engineer</a:t>
            </a:r>
          </a:p>
          <a:p>
            <a:pPr lvl="1"/>
            <a:r>
              <a:rPr lang="en-US" dirty="0" smtClean="0"/>
              <a:t>Risk analysis (in this station and others, and in other power circuits)</a:t>
            </a:r>
          </a:p>
          <a:p>
            <a:pPr lvl="1"/>
            <a:r>
              <a:rPr lang="en-US" dirty="0" smtClean="0"/>
              <a:t>List of steps and check list to prepare the test, do the test and return to standard after 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6751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activities in the test plan (Carpenter)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90" y="1592263"/>
            <a:ext cx="6441990" cy="4608512"/>
          </a:xfrm>
        </p:spPr>
        <p:txBody>
          <a:bodyPr/>
          <a:lstStyle/>
          <a:p>
            <a:r>
              <a:rPr lang="en-US" dirty="0" smtClean="0"/>
              <a:t>There are some new activities that act as “holding points”: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smtClean="0"/>
              <a:t>For the test engineer (before cool down, </a:t>
            </a:r>
            <a:r>
              <a:rPr lang="en-US" b="0" dirty="0"/>
              <a:t>high </a:t>
            </a:r>
            <a:r>
              <a:rPr lang="en-US" b="0" dirty="0" smtClean="0"/>
              <a:t>current powering and warm up)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smtClean="0"/>
              <a:t>For the OR (request cool down, patrol and fencing, </a:t>
            </a:r>
            <a:r>
              <a:rPr lang="en-US" b="0" dirty="0" err="1" smtClean="0"/>
              <a:t>etc</a:t>
            </a:r>
            <a:r>
              <a:rPr lang="en-US" b="0" dirty="0" smtClean="0"/>
              <a:t>)</a:t>
            </a:r>
          </a:p>
          <a:p>
            <a:r>
              <a:rPr lang="en-US" dirty="0" smtClean="0"/>
              <a:t>It will be important that the person who does the work signs</a:t>
            </a:r>
          </a:p>
          <a:p>
            <a:endParaRPr lang="en-US" b="0" dirty="0"/>
          </a:p>
          <a:p>
            <a:r>
              <a:rPr lang="en-US" b="0" dirty="0" smtClean="0"/>
              <a:t>Implementation in Carpenter expected during the week of 25.04</a:t>
            </a:r>
            <a:endParaRPr lang="en-GB" b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5485" y="1377150"/>
            <a:ext cx="5256515" cy="482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774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(and old) documents in EDMS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Test zone definition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Operator Responsible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Non-standard test procedure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Horizontal</a:t>
            </a:r>
            <a:r>
              <a:rPr lang="en-US" dirty="0" smtClean="0"/>
              <a:t> and </a:t>
            </a:r>
            <a:r>
              <a:rPr lang="en-US" dirty="0" smtClean="0">
                <a:hlinkClick r:id="rId6"/>
              </a:rPr>
              <a:t>Vertical</a:t>
            </a:r>
            <a:r>
              <a:rPr lang="en-US" dirty="0" smtClean="0"/>
              <a:t> test procedure</a:t>
            </a:r>
          </a:p>
          <a:p>
            <a:r>
              <a:rPr lang="en-US" dirty="0" smtClean="0"/>
              <a:t>DC circuits for ABC (ongoing), </a:t>
            </a:r>
            <a:r>
              <a:rPr lang="en-US" dirty="0" smtClean="0">
                <a:hlinkClick r:id="rId7"/>
              </a:rPr>
              <a:t>Cluster D</a:t>
            </a:r>
            <a:r>
              <a:rPr lang="en-US" dirty="0" smtClean="0"/>
              <a:t> and </a:t>
            </a:r>
            <a:r>
              <a:rPr lang="en-US" dirty="0" smtClean="0">
                <a:hlinkClick r:id="rId8"/>
              </a:rPr>
              <a:t>Cluster G+H</a:t>
            </a:r>
            <a:endParaRPr lang="en-US" dirty="0" smtClean="0"/>
          </a:p>
          <a:p>
            <a:r>
              <a:rPr lang="en-US" dirty="0" smtClean="0"/>
              <a:t>Lockout procedure for </a:t>
            </a:r>
            <a:r>
              <a:rPr lang="en-US" dirty="0" smtClean="0">
                <a:hlinkClick r:id="rId9"/>
              </a:rPr>
              <a:t>ABC</a:t>
            </a:r>
            <a:r>
              <a:rPr lang="en-US" dirty="0" smtClean="0"/>
              <a:t>, </a:t>
            </a:r>
            <a:r>
              <a:rPr lang="en-US" dirty="0" smtClean="0">
                <a:hlinkClick r:id="rId10"/>
              </a:rPr>
              <a:t>Cluster D</a:t>
            </a:r>
            <a:r>
              <a:rPr lang="en-US" dirty="0" smtClean="0"/>
              <a:t> and </a:t>
            </a:r>
            <a:r>
              <a:rPr lang="en-US" dirty="0" smtClean="0">
                <a:hlinkClick r:id="rId11"/>
              </a:rPr>
              <a:t>Cluster G+H</a:t>
            </a:r>
            <a:endParaRPr lang="en-US" dirty="0" smtClean="0"/>
          </a:p>
          <a:p>
            <a:r>
              <a:rPr lang="en-US" dirty="0" smtClean="0"/>
              <a:t>Modus operandi for </a:t>
            </a:r>
            <a:r>
              <a:rPr lang="en-US" dirty="0" smtClean="0">
                <a:hlinkClick r:id="rId12"/>
              </a:rPr>
              <a:t>Horizontal</a:t>
            </a:r>
            <a:r>
              <a:rPr lang="en-US" dirty="0" smtClean="0"/>
              <a:t> and </a:t>
            </a:r>
            <a:r>
              <a:rPr lang="en-US" dirty="0" smtClean="0">
                <a:hlinkClick r:id="rId13"/>
              </a:rPr>
              <a:t>Vertical</a:t>
            </a:r>
            <a:r>
              <a:rPr lang="en-US" dirty="0" smtClean="0"/>
              <a:t> magnets</a:t>
            </a:r>
          </a:p>
          <a:p>
            <a:r>
              <a:rPr lang="en-US" dirty="0" smtClean="0">
                <a:hlinkClick r:id="rId14"/>
              </a:rPr>
              <a:t>Training presentation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850346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16x9_2021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16x9_2021" id="{E6588A15-68E5-4671-ACB4-45924010DD6E}" vid="{72270FA3-8472-4097-B245-DF27778B2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CERN_16x9_2021</Template>
  <TotalTime>22</TotalTime>
  <Words>277</Words>
  <Application>Microsoft Office PowerPoint</Application>
  <PresentationFormat>Widescreen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CERN_16x9_2021</vt:lpstr>
      <vt:lpstr>SM18 changes after safety audit  &amp; safety awareness</vt:lpstr>
      <vt:lpstr>Changes</vt:lpstr>
      <vt:lpstr>Non-standard tests</vt:lpstr>
      <vt:lpstr>New activities in the test plan (Carpenter)</vt:lpstr>
      <vt:lpstr>New (and old) documents in EDMS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SM18 changes after safety audit  &amp; safety awareness</dc:title>
  <dc:creator>Franco Julio Mangiarotti</dc:creator>
  <cp:lastModifiedBy>Franco Julio Mangiarotti</cp:lastModifiedBy>
  <cp:revision>21</cp:revision>
  <dcterms:created xsi:type="dcterms:W3CDTF">2022-04-14T12:32:55Z</dcterms:created>
  <dcterms:modified xsi:type="dcterms:W3CDTF">2022-04-14T12:55:44Z</dcterms:modified>
</cp:coreProperties>
</file>