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58" r:id="rId4"/>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6" autoAdjust="0"/>
    <p:restoredTop sz="94660"/>
  </p:normalViewPr>
  <p:slideViewPr>
    <p:cSldViewPr snapToGrid="0">
      <p:cViewPr varScale="1">
        <p:scale>
          <a:sx n="76" d="100"/>
          <a:sy n="76" d="100"/>
        </p:scale>
        <p:origin x="114" y="5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69807-2BBD-4388-9ED0-C05EA5F66B4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1C08080-51AC-447D-9B6E-9ADFF113873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99EB430-E01B-439E-9BC8-BCDC0F34982A}"/>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5" name="Footer Placeholder 4">
            <a:extLst>
              <a:ext uri="{FF2B5EF4-FFF2-40B4-BE49-F238E27FC236}">
                <a16:creationId xmlns:a16="http://schemas.microsoft.com/office/drawing/2014/main" id="{1D654ECC-C9B7-4EE9-AB56-0D0CBD103B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830052-6CC8-4506-9950-E8655AD1C15A}"/>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549007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81DCA-3AEF-4880-A476-C1B1D1651AB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A8DE1B-F648-4713-83EB-4474ED03C2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38C813-4C93-4C45-8508-73CDA9BEA146}"/>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5" name="Footer Placeholder 4">
            <a:extLst>
              <a:ext uri="{FF2B5EF4-FFF2-40B4-BE49-F238E27FC236}">
                <a16:creationId xmlns:a16="http://schemas.microsoft.com/office/drawing/2014/main" id="{680C25C6-963C-40F0-9549-E5252CD71BB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8221B64-20AF-4D34-B86A-64007B78D17A}"/>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442171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2F6CE9-EEA3-412C-8CC4-735E31DF880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26DAF82-9EB6-4536-A2F6-FEBD2F906E2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2A52085-27FE-4425-9C21-682773046DA0}"/>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5" name="Footer Placeholder 4">
            <a:extLst>
              <a:ext uri="{FF2B5EF4-FFF2-40B4-BE49-F238E27FC236}">
                <a16:creationId xmlns:a16="http://schemas.microsoft.com/office/drawing/2014/main" id="{7278FFAE-BFF3-42BB-B386-659D5B5A8D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8F7C78-B526-49F8-B079-083719B63228}"/>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1412768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1FC3D-C8BF-46AB-8723-919E6EA759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760385E-F47F-49BB-9861-F25E3B6016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F09F53-4B36-4B87-B3C6-E9AAFB20BE9C}"/>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5" name="Footer Placeholder 4">
            <a:extLst>
              <a:ext uri="{FF2B5EF4-FFF2-40B4-BE49-F238E27FC236}">
                <a16:creationId xmlns:a16="http://schemas.microsoft.com/office/drawing/2014/main" id="{7968188C-AA87-4F31-A91C-D64D3DC349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581B52-FAFB-4CAA-8F84-1DF8BD536D65}"/>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1708968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666F9-DD8C-4643-9060-02D258EA79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511FD83-C87B-44D4-B7CA-C1536EDC99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02AADA0-18F6-4CC5-A946-E625FFF77348}"/>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5" name="Footer Placeholder 4">
            <a:extLst>
              <a:ext uri="{FF2B5EF4-FFF2-40B4-BE49-F238E27FC236}">
                <a16:creationId xmlns:a16="http://schemas.microsoft.com/office/drawing/2014/main" id="{2BC2AD0E-7E88-481D-B099-5125BDF6177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A94EE5-D48A-4840-9F8D-A9CC8B0680AE}"/>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3739130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C97A7-D92C-4D09-931F-800F0B80455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B99D05-C56B-4A49-B266-A87129C4A83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F4342B8-819C-4ADE-AD61-062CC5A42B5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9C09BA7-ECF7-410D-AF24-B5A104A43A35}"/>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6" name="Footer Placeholder 5">
            <a:extLst>
              <a:ext uri="{FF2B5EF4-FFF2-40B4-BE49-F238E27FC236}">
                <a16:creationId xmlns:a16="http://schemas.microsoft.com/office/drawing/2014/main" id="{A54F5CF6-A471-4165-B75A-6585397F58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B0BBA5-6194-4210-A8E8-859B006A32D7}"/>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2424661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3A703-AC34-4B76-9598-2294C94ABE6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04FCB82-0546-4AAA-A69B-7FAD81700F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1295EC9-EEE7-47BA-A597-886AFAA9CE0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1E676FC-440B-4669-B825-9494515FC0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EAF69D8-C978-46D4-8961-1C40D0D02A2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B80138A-9C58-478E-B9A5-7FF801624E12}"/>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8" name="Footer Placeholder 7">
            <a:extLst>
              <a:ext uri="{FF2B5EF4-FFF2-40B4-BE49-F238E27FC236}">
                <a16:creationId xmlns:a16="http://schemas.microsoft.com/office/drawing/2014/main" id="{4C957700-CEAD-4B89-AE62-084C03628F6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357FC10-4294-4528-BFBB-3049A3CA49B7}"/>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2569408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BB2AE-37F1-43CD-B6E1-56FD63EB539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01CE615-D887-4FFC-9D3A-6A44217D9CBA}"/>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4" name="Footer Placeholder 3">
            <a:extLst>
              <a:ext uri="{FF2B5EF4-FFF2-40B4-BE49-F238E27FC236}">
                <a16:creationId xmlns:a16="http://schemas.microsoft.com/office/drawing/2014/main" id="{3F36C766-A303-4383-92E3-0FB5A8C9EEB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FBC5E18-3686-46CB-9902-7236D092FCFA}"/>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3761111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0F3BF2-1E8E-412C-A98B-1EAC4935BEDE}"/>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3" name="Footer Placeholder 2">
            <a:extLst>
              <a:ext uri="{FF2B5EF4-FFF2-40B4-BE49-F238E27FC236}">
                <a16:creationId xmlns:a16="http://schemas.microsoft.com/office/drawing/2014/main" id="{A3ED70AA-2256-4DB5-9545-88B4444C52E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E0A6900-F4E5-4FB7-ACC2-C768A1677C95}"/>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1775625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F0EB9-4549-4BD8-9430-DF2DA5F75C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ACE558-C41C-4769-BD7A-3128A6D713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E9F133B-7ED9-49CB-906E-62EA5112BF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746403-0B0C-4F4B-93C0-1852E08D628E}"/>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6" name="Footer Placeholder 5">
            <a:extLst>
              <a:ext uri="{FF2B5EF4-FFF2-40B4-BE49-F238E27FC236}">
                <a16:creationId xmlns:a16="http://schemas.microsoft.com/office/drawing/2014/main" id="{3383135D-470E-43DD-ADC6-3F317EE1FD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900A2A5-2A72-449F-991C-E35033D5CD17}"/>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3151065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0ED07-ADDA-4F81-B7E8-D9AD44EEED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C521B79-9CC6-4D8B-A32F-C280611004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1C58DF8-3EA7-4E7A-A60A-08C5ED6B7F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AC3D36-C5A0-4558-AF7F-F1B8BDB04C84}"/>
              </a:ext>
            </a:extLst>
          </p:cNvPr>
          <p:cNvSpPr>
            <a:spLocks noGrp="1"/>
          </p:cNvSpPr>
          <p:nvPr>
            <p:ph type="dt" sz="half" idx="10"/>
          </p:nvPr>
        </p:nvSpPr>
        <p:spPr/>
        <p:txBody>
          <a:bodyPr/>
          <a:lstStyle/>
          <a:p>
            <a:fld id="{632329D5-1E79-4C85-AD89-7D174C7DA44B}" type="datetimeFigureOut">
              <a:rPr lang="en-GB" smtClean="0"/>
              <a:t>09/05/2022</a:t>
            </a:fld>
            <a:endParaRPr lang="en-GB"/>
          </a:p>
        </p:txBody>
      </p:sp>
      <p:sp>
        <p:nvSpPr>
          <p:cNvPr id="6" name="Footer Placeholder 5">
            <a:extLst>
              <a:ext uri="{FF2B5EF4-FFF2-40B4-BE49-F238E27FC236}">
                <a16:creationId xmlns:a16="http://schemas.microsoft.com/office/drawing/2014/main" id="{D2E2D5B1-6301-440B-A59C-AE67E362079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C1EA70-9780-4029-B6CD-968F8140AA9E}"/>
              </a:ext>
            </a:extLst>
          </p:cNvPr>
          <p:cNvSpPr>
            <a:spLocks noGrp="1"/>
          </p:cNvSpPr>
          <p:nvPr>
            <p:ph type="sldNum" sz="quarter" idx="12"/>
          </p:nvPr>
        </p:nvSpPr>
        <p:spPr/>
        <p:txBody>
          <a:bodyPr/>
          <a:lstStyle/>
          <a:p>
            <a:fld id="{5BA891BA-DB20-455F-8946-82AB985D7846}" type="slidenum">
              <a:rPr lang="en-GB" smtClean="0"/>
              <a:t>‹#›</a:t>
            </a:fld>
            <a:endParaRPr lang="en-GB"/>
          </a:p>
        </p:txBody>
      </p:sp>
    </p:spTree>
    <p:extLst>
      <p:ext uri="{BB962C8B-B14F-4D97-AF65-F5344CB8AC3E}">
        <p14:creationId xmlns:p14="http://schemas.microsoft.com/office/powerpoint/2010/main" val="799121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A1532C8-E9B7-4F27-8A3C-17701A7105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65F762A-3602-41AD-AD7D-761B8C7249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41AE30-A9D2-4B9B-8FBB-DA8C8A2093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329D5-1E79-4C85-AD89-7D174C7DA44B}" type="datetimeFigureOut">
              <a:rPr lang="en-GB" smtClean="0"/>
              <a:t>09/05/2022</a:t>
            </a:fld>
            <a:endParaRPr lang="en-GB"/>
          </a:p>
        </p:txBody>
      </p:sp>
      <p:sp>
        <p:nvSpPr>
          <p:cNvPr id="5" name="Footer Placeholder 4">
            <a:extLst>
              <a:ext uri="{FF2B5EF4-FFF2-40B4-BE49-F238E27FC236}">
                <a16:creationId xmlns:a16="http://schemas.microsoft.com/office/drawing/2014/main" id="{C626C293-DB2B-496C-8200-801349B6B0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658B40A-10BE-499C-BF27-C4660AE536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A891BA-DB20-455F-8946-82AB985D7846}" type="slidenum">
              <a:rPr lang="en-GB" smtClean="0"/>
              <a:t>‹#›</a:t>
            </a:fld>
            <a:endParaRPr lang="en-GB"/>
          </a:p>
        </p:txBody>
      </p:sp>
    </p:spTree>
    <p:extLst>
      <p:ext uri="{BB962C8B-B14F-4D97-AF65-F5344CB8AC3E}">
        <p14:creationId xmlns:p14="http://schemas.microsoft.com/office/powerpoint/2010/main" val="28552505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087079/" TargetMode="External"/><Relationship Id="rId2" Type="http://schemas.openxmlformats.org/officeDocument/2006/relationships/hyperlink" Target="https://edms.cern.ch/document/2113420/0.1"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05852-16C6-4704-82CE-3BE14EA1B2AF}"/>
              </a:ext>
            </a:extLst>
          </p:cNvPr>
          <p:cNvSpPr>
            <a:spLocks noGrp="1"/>
          </p:cNvSpPr>
          <p:nvPr>
            <p:ph type="title"/>
          </p:nvPr>
        </p:nvSpPr>
        <p:spPr>
          <a:xfrm>
            <a:off x="411982" y="365125"/>
            <a:ext cx="10941818" cy="1325563"/>
          </a:xfrm>
        </p:spPr>
        <p:txBody>
          <a:bodyPr/>
          <a:lstStyle/>
          <a:p>
            <a:r>
              <a:rPr lang="en-US" dirty="0"/>
              <a:t>Brainstorm on updated NA primary lines spec requests – May 2022</a:t>
            </a:r>
            <a:endParaRPr lang="en-GB" dirty="0"/>
          </a:p>
        </p:txBody>
      </p:sp>
      <p:sp>
        <p:nvSpPr>
          <p:cNvPr id="3" name="Content Placeholder 2">
            <a:extLst>
              <a:ext uri="{FF2B5EF4-FFF2-40B4-BE49-F238E27FC236}">
                <a16:creationId xmlns:a16="http://schemas.microsoft.com/office/drawing/2014/main" id="{FDC3E227-3133-436D-B701-D9D47D421FBA}"/>
              </a:ext>
            </a:extLst>
          </p:cNvPr>
          <p:cNvSpPr>
            <a:spLocks noGrp="1"/>
          </p:cNvSpPr>
          <p:nvPr>
            <p:ph idx="1"/>
          </p:nvPr>
        </p:nvSpPr>
        <p:spPr>
          <a:xfrm>
            <a:off x="15491" y="3138487"/>
            <a:ext cx="10515600" cy="3719513"/>
          </a:xfrm>
        </p:spPr>
        <p:txBody>
          <a:bodyPr/>
          <a:lstStyle/>
          <a:p>
            <a:r>
              <a:rPr lang="en-GB" dirty="0" err="1"/>
              <a:t>Func</a:t>
            </a:r>
            <a:r>
              <a:rPr lang="en-GB" dirty="0"/>
              <a:t> specs circulated in 2019: </a:t>
            </a:r>
            <a:r>
              <a:rPr lang="en-GB" dirty="0">
                <a:hlinkClick r:id="rId2"/>
              </a:rPr>
              <a:t>https://edms.cern.ch/document/2113420/0.1</a:t>
            </a:r>
            <a:endParaRPr lang="en-GB" dirty="0"/>
          </a:p>
          <a:p>
            <a:r>
              <a:rPr lang="en-GB" dirty="0"/>
              <a:t>Updated version prepared after 2021 experience and debrief during topical meetings</a:t>
            </a:r>
          </a:p>
          <a:p>
            <a:pPr lvl="1"/>
            <a:r>
              <a:rPr lang="en-GB" dirty="0"/>
              <a:t>Final draft  presented @ </a:t>
            </a:r>
            <a:r>
              <a:rPr lang="en-GB" dirty="0">
                <a:hlinkClick r:id="rId3"/>
              </a:rPr>
              <a:t>https://indico.cern.ch/event/1087079/</a:t>
            </a:r>
            <a:r>
              <a:rPr lang="en-GB" dirty="0"/>
              <a:t> </a:t>
            </a:r>
          </a:p>
          <a:p>
            <a:pPr lvl="1"/>
            <a:r>
              <a:rPr lang="en-GB" b="1" dirty="0"/>
              <a:t>Not on EDMS yet, not circulated not approved</a:t>
            </a:r>
          </a:p>
          <a:p>
            <a:r>
              <a:rPr lang="en-GB" dirty="0"/>
              <a:t>Next slides: summarize changes between 2 versions</a:t>
            </a:r>
          </a:p>
          <a:p>
            <a:pPr marL="457200" lvl="1" indent="0">
              <a:buNone/>
            </a:pPr>
            <a:endParaRPr lang="en-GB" dirty="0"/>
          </a:p>
          <a:p>
            <a:endParaRPr lang="en-GB" dirty="0"/>
          </a:p>
        </p:txBody>
      </p:sp>
      <p:pic>
        <p:nvPicPr>
          <p:cNvPr id="5" name="Picture 4">
            <a:extLst>
              <a:ext uri="{FF2B5EF4-FFF2-40B4-BE49-F238E27FC236}">
                <a16:creationId xmlns:a16="http://schemas.microsoft.com/office/drawing/2014/main" id="{37000468-38A2-4C24-819E-95EECB21F31F}"/>
              </a:ext>
            </a:extLst>
          </p:cNvPr>
          <p:cNvPicPr>
            <a:picLocks noChangeAspect="1"/>
          </p:cNvPicPr>
          <p:nvPr/>
        </p:nvPicPr>
        <p:blipFill>
          <a:blip r:embed="rId4"/>
          <a:stretch>
            <a:fillRect/>
          </a:stretch>
        </p:blipFill>
        <p:spPr>
          <a:xfrm>
            <a:off x="7054852" y="825501"/>
            <a:ext cx="5137148" cy="2408038"/>
          </a:xfrm>
          <a:prstGeom prst="rect">
            <a:avLst/>
          </a:prstGeom>
        </p:spPr>
      </p:pic>
      <p:sp>
        <p:nvSpPr>
          <p:cNvPr id="6" name="TextBox 5">
            <a:extLst>
              <a:ext uri="{FF2B5EF4-FFF2-40B4-BE49-F238E27FC236}">
                <a16:creationId xmlns:a16="http://schemas.microsoft.com/office/drawing/2014/main" id="{84EFD506-D916-4119-87FF-24D40569CF57}"/>
              </a:ext>
            </a:extLst>
          </p:cNvPr>
          <p:cNvSpPr txBox="1"/>
          <p:nvPr/>
        </p:nvSpPr>
        <p:spPr>
          <a:xfrm>
            <a:off x="411982" y="1908115"/>
            <a:ext cx="3887474" cy="523220"/>
          </a:xfrm>
          <a:prstGeom prst="rect">
            <a:avLst/>
          </a:prstGeom>
          <a:noFill/>
        </p:spPr>
        <p:txBody>
          <a:bodyPr wrap="none" rtlCol="0">
            <a:spAutoFit/>
          </a:bodyPr>
          <a:lstStyle/>
          <a:p>
            <a:r>
              <a:rPr lang="en-US" sz="2800" dirty="0"/>
              <a:t>Aurelie , Michel, Federico</a:t>
            </a:r>
            <a:endParaRPr lang="en-GB" sz="2800" dirty="0"/>
          </a:p>
        </p:txBody>
      </p:sp>
    </p:spTree>
    <p:extLst>
      <p:ext uri="{BB962C8B-B14F-4D97-AF65-F5344CB8AC3E}">
        <p14:creationId xmlns:p14="http://schemas.microsoft.com/office/powerpoint/2010/main" val="3934517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DD8C41AD-9ED7-467E-BE2B-442E75FBF569}"/>
              </a:ext>
            </a:extLst>
          </p:cNvPr>
          <p:cNvGraphicFramePr>
            <a:graphicFrameLocks noGrp="1"/>
          </p:cNvGraphicFramePr>
          <p:nvPr>
            <p:extLst>
              <p:ext uri="{D42A27DB-BD31-4B8C-83A1-F6EECF244321}">
                <p14:modId xmlns:p14="http://schemas.microsoft.com/office/powerpoint/2010/main" val="633226251"/>
              </p:ext>
            </p:extLst>
          </p:nvPr>
        </p:nvGraphicFramePr>
        <p:xfrm>
          <a:off x="342900" y="218504"/>
          <a:ext cx="11531600" cy="5059680"/>
        </p:xfrm>
        <a:graphic>
          <a:graphicData uri="http://schemas.openxmlformats.org/drawingml/2006/table">
            <a:tbl>
              <a:tblPr firstRow="1" bandRow="1">
                <a:tableStyleId>{5C22544A-7EE6-4342-B048-85BDC9FD1C3A}</a:tableStyleId>
              </a:tblPr>
              <a:tblGrid>
                <a:gridCol w="5759443">
                  <a:extLst>
                    <a:ext uri="{9D8B030D-6E8A-4147-A177-3AD203B41FA5}">
                      <a16:colId xmlns:a16="http://schemas.microsoft.com/office/drawing/2014/main" val="4150966536"/>
                    </a:ext>
                  </a:extLst>
                </a:gridCol>
                <a:gridCol w="5772157">
                  <a:extLst>
                    <a:ext uri="{9D8B030D-6E8A-4147-A177-3AD203B41FA5}">
                      <a16:colId xmlns:a16="http://schemas.microsoft.com/office/drawing/2014/main" val="3072801974"/>
                    </a:ext>
                  </a:extLst>
                </a:gridCol>
              </a:tblGrid>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1" kern="1200" dirty="0">
                          <a:solidFill>
                            <a:schemeClr val="dk1"/>
                          </a:solidFill>
                          <a:latin typeface="+mn-lt"/>
                          <a:ea typeface="+mn-ea"/>
                          <a:cs typeface="+mn-cs"/>
                        </a:rPr>
                        <a:t>4.6.2  Improved beam position monitoring in TT21</a:t>
                      </a:r>
                    </a:p>
                    <a:p>
                      <a:r>
                        <a:rPr lang="en-GB" sz="1400" b="0" kern="1200" dirty="0">
                          <a:solidFill>
                            <a:schemeClr val="dk1"/>
                          </a:solidFill>
                          <a:latin typeface="+mn-lt"/>
                          <a:ea typeface="+mn-ea"/>
                          <a:cs typeface="+mn-cs"/>
                        </a:rPr>
                        <a:t>The operational set-up and steering of the beam through the North Area primary transfer lines is complicated by the lack of resolution on the beam position measured by the split foils position monitors (BSP: 2 channels only, H: left/right and V: up/down). In addition, the beam profile is non-Gaussian in the horizontal plane affecting the accuracy of the reconstructed beam position. The problem encountered recently is that the optics measurements (kick response and dispersion measurements) needed to qualify and validate different transfer line optics settings are challenging to carry out and intrinsically inaccurate. With the operational implementation of crystal-assisted slow extraction in Run 3 becoming increasingly likely it will be important to be able to qualify new optics applied in TT21-25 to deal with the portion of the beam that is channelled into the transfer lines.</a:t>
                      </a:r>
                    </a:p>
                    <a:p>
                      <a:endParaRPr lang="en-GB" sz="14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sz="20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11467725"/>
                  </a:ext>
                </a:extLst>
              </a:tr>
              <a:tr h="370840">
                <a:tc>
                  <a:txBody>
                    <a:bodyPr/>
                    <a:lstStyle/>
                    <a:p>
                      <a:r>
                        <a:rPr lang="fr-CH" sz="2000" dirty="0" err="1">
                          <a:solidFill>
                            <a:schemeClr val="bg1"/>
                          </a:solidFill>
                        </a:rPr>
                        <a:t>Specs</a:t>
                      </a:r>
                      <a:r>
                        <a:rPr lang="fr-CH" sz="2000" dirty="0">
                          <a:solidFill>
                            <a:schemeClr val="bg1"/>
                          </a:solidFill>
                        </a:rPr>
                        <a:t> 2019</a:t>
                      </a:r>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fr-CH" sz="2000" dirty="0" err="1">
                          <a:solidFill>
                            <a:schemeClr val="bg1"/>
                          </a:solidFill>
                        </a:rPr>
                        <a:t>Specs</a:t>
                      </a:r>
                      <a:r>
                        <a:rPr lang="fr-CH" sz="2000" dirty="0">
                          <a:solidFill>
                            <a:schemeClr val="bg1"/>
                          </a:solidFill>
                        </a:rPr>
                        <a:t> 2022</a:t>
                      </a:r>
                      <a:endParaRPr lang="en-GB"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058914883"/>
                  </a:ext>
                </a:extLst>
              </a:tr>
              <a:tr h="370840">
                <a:tc>
                  <a:txBody>
                    <a:bodyPr/>
                    <a:lstStyle/>
                    <a:p>
                      <a:r>
                        <a:rPr lang="en-GB" sz="1400" dirty="0"/>
                        <a:t> </a:t>
                      </a:r>
                    </a:p>
                    <a:p>
                      <a:r>
                        <a:rPr lang="en-GB" sz="1400" dirty="0"/>
                        <a:t>It is requested to upgrade the BSP monitors in TT21 with the requested specification collected in Table 6, see [14] for more details. Although the proposed solution is an </a:t>
                      </a:r>
                      <a:r>
                        <a:rPr lang="en-GB" sz="1400" b="1" dirty="0"/>
                        <a:t>exchange of three BSP </a:t>
                      </a:r>
                      <a:r>
                        <a:rPr lang="en-GB" sz="1400" dirty="0"/>
                        <a:t>systems with BSG (grid with 15 wires per plane) and </a:t>
                      </a:r>
                      <a:r>
                        <a:rPr lang="en-GB" sz="1400" b="1" dirty="0"/>
                        <a:t>a new vertical BSG system</a:t>
                      </a:r>
                      <a:r>
                        <a:rPr lang="en-GB" sz="1400" dirty="0"/>
                        <a:t>, the choice of technology is of course optional. The specification considers both the operational optics and the TT20 BDF optics that was tested during recent MD’s testing the prototype BDF target on in front of T6.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400" kern="1200" dirty="0">
                        <a:solidFill>
                          <a:schemeClr val="dk1"/>
                        </a:solidFill>
                        <a:latin typeface="+mn-lt"/>
                        <a:ea typeface="+mn-ea"/>
                        <a:cs typeface="+mn-cs"/>
                      </a:endParaRPr>
                    </a:p>
                    <a:p>
                      <a:r>
                        <a:rPr lang="en-GB" sz="1400" kern="1200" dirty="0">
                          <a:solidFill>
                            <a:schemeClr val="dk1"/>
                          </a:solidFill>
                          <a:latin typeface="+mn-lt"/>
                          <a:ea typeface="+mn-ea"/>
                          <a:cs typeface="+mn-cs"/>
                        </a:rPr>
                        <a:t>It is requested to update </a:t>
                      </a:r>
                      <a:r>
                        <a:rPr lang="en-GB" sz="1400" b="1" kern="1200" dirty="0">
                          <a:solidFill>
                            <a:schemeClr val="dk1"/>
                          </a:solidFill>
                          <a:latin typeface="+mn-lt"/>
                          <a:ea typeface="+mn-ea"/>
                          <a:cs typeface="+mn-cs"/>
                        </a:rPr>
                        <a:t>all BSPs in TT20 </a:t>
                      </a:r>
                      <a:r>
                        <a:rPr lang="en-GB" sz="1400" kern="1200" dirty="0">
                          <a:solidFill>
                            <a:schemeClr val="dk1"/>
                          </a:solidFill>
                          <a:latin typeface="+mn-lt"/>
                          <a:ea typeface="+mn-ea"/>
                          <a:cs typeface="+mn-cs"/>
                        </a:rPr>
                        <a:t>lines with more accurate position monitors, which could be BPMs, BSGs or any other beam position monitor device that is able to cope with the beam parameters specified in Table 1. The number of devices per line are listed in Table 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dk1"/>
                        </a:solidFill>
                        <a:effectLst/>
                        <a:latin typeface="+mn-lt"/>
                        <a:ea typeface="+mn-ea"/>
                        <a:cs typeface="+mn-cs"/>
                      </a:endParaRPr>
                    </a:p>
                    <a:p>
                      <a:endParaRPr lang="en-GB" sz="1400" kern="120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a:solidFill>
                          <a:schemeClr val="dk1"/>
                        </a:solidFill>
                        <a:latin typeface="+mn-lt"/>
                        <a:ea typeface="+mn-ea"/>
                        <a:cs typeface="+mn-cs"/>
                      </a:endParaRPr>
                    </a:p>
                    <a:p>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87255324"/>
                  </a:ext>
                </a:extLst>
              </a:tr>
            </a:tbl>
          </a:graphicData>
        </a:graphic>
      </p:graphicFrame>
      <p:sp>
        <p:nvSpPr>
          <p:cNvPr id="2" name="TextBox 1">
            <a:extLst>
              <a:ext uri="{FF2B5EF4-FFF2-40B4-BE49-F238E27FC236}">
                <a16:creationId xmlns:a16="http://schemas.microsoft.com/office/drawing/2014/main" id="{97C8E4AD-BE84-4D6D-A71F-87C9CBBB72DA}"/>
              </a:ext>
            </a:extLst>
          </p:cNvPr>
          <p:cNvSpPr txBox="1"/>
          <p:nvPr/>
        </p:nvSpPr>
        <p:spPr>
          <a:xfrm>
            <a:off x="1790700" y="4559300"/>
            <a:ext cx="3682418" cy="46166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2400" b="1" dirty="0">
                <a:ln/>
                <a:solidFill>
                  <a:schemeClr val="bg1"/>
                </a:solidFill>
              </a:rPr>
              <a:t>3 BSPs </a:t>
            </a:r>
            <a:r>
              <a:rPr lang="en-US" sz="2400" b="1" dirty="0">
                <a:ln/>
                <a:solidFill>
                  <a:schemeClr val="bg1"/>
                </a:solidFill>
                <a:sym typeface="Wingdings" panose="05000000000000000000" pitchFamily="2" charset="2"/>
              </a:rPr>
              <a:t> BSG + 1 new BSG </a:t>
            </a:r>
            <a:endParaRPr lang="en-GB" sz="2400" b="1" dirty="0">
              <a:ln/>
              <a:solidFill>
                <a:schemeClr val="bg1"/>
              </a:solidFill>
            </a:endParaRPr>
          </a:p>
        </p:txBody>
      </p:sp>
      <p:sp>
        <p:nvSpPr>
          <p:cNvPr id="7" name="TextBox 6">
            <a:extLst>
              <a:ext uri="{FF2B5EF4-FFF2-40B4-BE49-F238E27FC236}">
                <a16:creationId xmlns:a16="http://schemas.microsoft.com/office/drawing/2014/main" id="{2FA59A10-DD3C-47A4-92D8-4B474841E107}"/>
              </a:ext>
            </a:extLst>
          </p:cNvPr>
          <p:cNvSpPr txBox="1"/>
          <p:nvPr/>
        </p:nvSpPr>
        <p:spPr>
          <a:xfrm>
            <a:off x="6438900" y="4559300"/>
            <a:ext cx="2215543" cy="46166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2400" b="1" dirty="0">
                <a:ln/>
                <a:solidFill>
                  <a:schemeClr val="bg1"/>
                </a:solidFill>
              </a:rPr>
              <a:t>All  BSPs </a:t>
            </a:r>
            <a:r>
              <a:rPr lang="en-US" sz="2400" b="1" dirty="0">
                <a:ln/>
                <a:solidFill>
                  <a:schemeClr val="bg1"/>
                </a:solidFill>
                <a:sym typeface="Wingdings" panose="05000000000000000000" pitchFamily="2" charset="2"/>
              </a:rPr>
              <a:t> BSG</a:t>
            </a:r>
            <a:endParaRPr lang="en-GB" sz="2400" b="1" dirty="0">
              <a:ln/>
              <a:solidFill>
                <a:schemeClr val="bg1"/>
              </a:solidFill>
            </a:endParaRPr>
          </a:p>
        </p:txBody>
      </p:sp>
      <p:sp>
        <p:nvSpPr>
          <p:cNvPr id="8" name="TextBox 7">
            <a:extLst>
              <a:ext uri="{FF2B5EF4-FFF2-40B4-BE49-F238E27FC236}">
                <a16:creationId xmlns:a16="http://schemas.microsoft.com/office/drawing/2014/main" id="{B0B537C4-39E0-4260-8F1C-B20849ED305E}"/>
              </a:ext>
            </a:extLst>
          </p:cNvPr>
          <p:cNvSpPr txBox="1"/>
          <p:nvPr/>
        </p:nvSpPr>
        <p:spPr>
          <a:xfrm>
            <a:off x="4365346" y="5666293"/>
            <a:ext cx="2957284" cy="461665"/>
          </a:xfrm>
          <a:prstGeom prst="rect">
            <a:avLst/>
          </a:prstGeom>
        </p:spPr>
        <p:style>
          <a:lnRef idx="1">
            <a:schemeClr val="accent1"/>
          </a:lnRef>
          <a:fillRef idx="3">
            <a:schemeClr val="accent1"/>
          </a:fillRef>
          <a:effectRef idx="2">
            <a:schemeClr val="accent1"/>
          </a:effectRef>
          <a:fontRef idx="minor">
            <a:schemeClr val="lt1"/>
          </a:fontRef>
        </p:style>
        <p:txBody>
          <a:bodyPr wrap="non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2400" b="1" dirty="0">
                <a:ln/>
                <a:solidFill>
                  <a:schemeClr val="bg1"/>
                </a:solidFill>
              </a:rPr>
              <a:t>Numbers in next slide</a:t>
            </a:r>
            <a:endParaRPr lang="en-GB" sz="2400" b="1" dirty="0">
              <a:ln/>
              <a:solidFill>
                <a:schemeClr val="bg1"/>
              </a:solidFill>
            </a:endParaRPr>
          </a:p>
        </p:txBody>
      </p:sp>
    </p:spTree>
    <p:extLst>
      <p:ext uri="{BB962C8B-B14F-4D97-AF65-F5344CB8AC3E}">
        <p14:creationId xmlns:p14="http://schemas.microsoft.com/office/powerpoint/2010/main" val="1384427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DD8C41AD-9ED7-467E-BE2B-442E75FBF569}"/>
              </a:ext>
            </a:extLst>
          </p:cNvPr>
          <p:cNvGraphicFramePr>
            <a:graphicFrameLocks noGrp="1"/>
          </p:cNvGraphicFramePr>
          <p:nvPr>
            <p:extLst>
              <p:ext uri="{D42A27DB-BD31-4B8C-83A1-F6EECF244321}">
                <p14:modId xmlns:p14="http://schemas.microsoft.com/office/powerpoint/2010/main" val="1505934930"/>
              </p:ext>
            </p:extLst>
          </p:nvPr>
        </p:nvGraphicFramePr>
        <p:xfrm>
          <a:off x="272561" y="218504"/>
          <a:ext cx="11765363" cy="6262683"/>
        </p:xfrm>
        <a:graphic>
          <a:graphicData uri="http://schemas.openxmlformats.org/drawingml/2006/table">
            <a:tbl>
              <a:tblPr firstRow="1" bandRow="1">
                <a:tableStyleId>{5C22544A-7EE6-4342-B048-85BDC9FD1C3A}</a:tableStyleId>
              </a:tblPr>
              <a:tblGrid>
                <a:gridCol w="4600890">
                  <a:extLst>
                    <a:ext uri="{9D8B030D-6E8A-4147-A177-3AD203B41FA5}">
                      <a16:colId xmlns:a16="http://schemas.microsoft.com/office/drawing/2014/main" val="4150966536"/>
                    </a:ext>
                  </a:extLst>
                </a:gridCol>
                <a:gridCol w="7164473">
                  <a:extLst>
                    <a:ext uri="{9D8B030D-6E8A-4147-A177-3AD203B41FA5}">
                      <a16:colId xmlns:a16="http://schemas.microsoft.com/office/drawing/2014/main" val="3072801974"/>
                    </a:ext>
                  </a:extLst>
                </a:gridCol>
              </a:tblGrid>
              <a:tr h="446525">
                <a:tc>
                  <a:txBody>
                    <a:bodyPr/>
                    <a:lstStyle/>
                    <a:p>
                      <a:r>
                        <a:rPr lang="fr-CH" sz="2000" dirty="0" err="1"/>
                        <a:t>Specs</a:t>
                      </a:r>
                      <a:r>
                        <a:rPr lang="fr-CH" sz="2000" dirty="0"/>
                        <a:t> 2019</a:t>
                      </a:r>
                      <a:endParaRPr lang="en-GB" sz="2000" dirty="0"/>
                    </a:p>
                  </a:txBody>
                  <a:tcPr>
                    <a:lnB w="12700" cap="flat" cmpd="sng" algn="ctr">
                      <a:solidFill>
                        <a:schemeClr val="tx1"/>
                      </a:solidFill>
                      <a:prstDash val="solid"/>
                      <a:round/>
                      <a:headEnd type="none" w="med" len="med"/>
                      <a:tailEnd type="none" w="med" len="med"/>
                    </a:lnB>
                  </a:tcPr>
                </a:tc>
                <a:tc>
                  <a:txBody>
                    <a:bodyPr/>
                    <a:lstStyle/>
                    <a:p>
                      <a:r>
                        <a:rPr lang="fr-CH" sz="2000" dirty="0" err="1"/>
                        <a:t>Specs</a:t>
                      </a:r>
                      <a:r>
                        <a:rPr lang="fr-CH" sz="2000" dirty="0"/>
                        <a:t> 2022</a:t>
                      </a:r>
                      <a:endParaRPr lang="en-GB" sz="2000"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7440428"/>
                  </a:ext>
                </a:extLst>
              </a:tr>
              <a:tr h="5816158">
                <a:tc>
                  <a:txBody>
                    <a:bodyPr/>
                    <a:lstStyle/>
                    <a:p>
                      <a:r>
                        <a:rPr lang="en-GB" sz="1200" b="1" dirty="0"/>
                        <a:t>Table 6: Requested modifications for the beam position/profile monitors in TT21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effectLst/>
                        <a:latin typeface="+mn-lt"/>
                        <a:ea typeface="+mn-ea"/>
                        <a:cs typeface="+mn-cs"/>
                      </a:endParaRPr>
                    </a:p>
                    <a:p>
                      <a:endParaRPr lang="en-GB" sz="1200" kern="120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dk1"/>
                        </a:solidFill>
                        <a:latin typeface="+mn-lt"/>
                        <a:ea typeface="+mn-ea"/>
                        <a:cs typeface="+mn-cs"/>
                      </a:endParaRPr>
                    </a:p>
                    <a:p>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87255324"/>
                  </a:ext>
                </a:extLst>
              </a:tr>
            </a:tbl>
          </a:graphicData>
        </a:graphic>
      </p:graphicFrame>
      <p:graphicFrame>
        <p:nvGraphicFramePr>
          <p:cNvPr id="2" name="Table 1">
            <a:extLst>
              <a:ext uri="{FF2B5EF4-FFF2-40B4-BE49-F238E27FC236}">
                <a16:creationId xmlns:a16="http://schemas.microsoft.com/office/drawing/2014/main" id="{7245868D-9402-437E-832B-0C8416B92B87}"/>
              </a:ext>
            </a:extLst>
          </p:cNvPr>
          <p:cNvGraphicFramePr>
            <a:graphicFrameLocks noGrp="1"/>
          </p:cNvGraphicFramePr>
          <p:nvPr>
            <p:extLst>
              <p:ext uri="{D42A27DB-BD31-4B8C-83A1-F6EECF244321}">
                <p14:modId xmlns:p14="http://schemas.microsoft.com/office/powerpoint/2010/main" val="754444885"/>
              </p:ext>
            </p:extLst>
          </p:nvPr>
        </p:nvGraphicFramePr>
        <p:xfrm>
          <a:off x="5138213" y="1662094"/>
          <a:ext cx="1626578" cy="1378500"/>
        </p:xfrm>
        <a:graphic>
          <a:graphicData uri="http://schemas.openxmlformats.org/drawingml/2006/table">
            <a:tbl>
              <a:tblPr firstRow="1" firstCol="1">
                <a:tableStyleId>{5C22544A-7EE6-4342-B048-85BDC9FD1C3A}</a:tableStyleId>
              </a:tblPr>
              <a:tblGrid>
                <a:gridCol w="545123">
                  <a:extLst>
                    <a:ext uri="{9D8B030D-6E8A-4147-A177-3AD203B41FA5}">
                      <a16:colId xmlns:a16="http://schemas.microsoft.com/office/drawing/2014/main" val="3896148178"/>
                    </a:ext>
                  </a:extLst>
                </a:gridCol>
                <a:gridCol w="1081455">
                  <a:extLst>
                    <a:ext uri="{9D8B030D-6E8A-4147-A177-3AD203B41FA5}">
                      <a16:colId xmlns:a16="http://schemas.microsoft.com/office/drawing/2014/main" val="604585598"/>
                    </a:ext>
                  </a:extLst>
                </a:gridCol>
              </a:tblGrid>
              <a:tr h="227235">
                <a:tc>
                  <a:txBody>
                    <a:bodyPr/>
                    <a:lstStyle/>
                    <a:p>
                      <a:pPr algn="ctr">
                        <a:lnSpc>
                          <a:spcPts val="1200"/>
                        </a:lnSpc>
                      </a:pPr>
                      <a:r>
                        <a:rPr lang="en-US" sz="1100">
                          <a:solidFill>
                            <a:sysClr val="windowText" lastClr="000000"/>
                          </a:solidFill>
                          <a:effectLst/>
                        </a:rPr>
                        <a:t>Line</a:t>
                      </a:r>
                      <a:endParaRPr lang="en-GB" sz="12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sz="1100" dirty="0">
                          <a:solidFill>
                            <a:sysClr val="windowText" lastClr="000000"/>
                          </a:solidFill>
                          <a:effectLst/>
                        </a:rPr>
                        <a:t>Number or BSPs</a:t>
                      </a:r>
                      <a:endParaRPr lang="en-GB" sz="12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545550"/>
                  </a:ext>
                </a:extLst>
              </a:tr>
              <a:tr h="212147">
                <a:tc>
                  <a:txBody>
                    <a:bodyPr/>
                    <a:lstStyle/>
                    <a:p>
                      <a:pPr algn="ctr">
                        <a:lnSpc>
                          <a:spcPts val="1200"/>
                        </a:lnSpc>
                      </a:pPr>
                      <a:r>
                        <a:rPr lang="en-US" sz="1100" dirty="0">
                          <a:solidFill>
                            <a:sysClr val="windowText" lastClr="000000"/>
                          </a:solidFill>
                          <a:effectLst/>
                        </a:rPr>
                        <a:t>TT21</a:t>
                      </a:r>
                      <a:endParaRPr lang="en-GB" sz="12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sz="1100" dirty="0">
                          <a:effectLst/>
                        </a:rPr>
                        <a:t>19</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6346676"/>
                  </a:ext>
                </a:extLst>
              </a:tr>
              <a:tr h="247353">
                <a:tc>
                  <a:txBody>
                    <a:bodyPr/>
                    <a:lstStyle/>
                    <a:p>
                      <a:pPr algn="ctr">
                        <a:lnSpc>
                          <a:spcPts val="1200"/>
                        </a:lnSpc>
                      </a:pPr>
                      <a:r>
                        <a:rPr lang="en-US" sz="1100" dirty="0">
                          <a:solidFill>
                            <a:sysClr val="windowText" lastClr="000000"/>
                          </a:solidFill>
                          <a:effectLst/>
                        </a:rPr>
                        <a:t>TT22</a:t>
                      </a:r>
                      <a:endParaRPr lang="en-GB" sz="12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sz="1100" dirty="0">
                          <a:effectLst/>
                        </a:rPr>
                        <a:t>3</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2463816"/>
                  </a:ext>
                </a:extLst>
              </a:tr>
              <a:tr h="232265">
                <a:tc>
                  <a:txBody>
                    <a:bodyPr/>
                    <a:lstStyle/>
                    <a:p>
                      <a:pPr algn="ctr">
                        <a:lnSpc>
                          <a:spcPts val="1200"/>
                        </a:lnSpc>
                      </a:pPr>
                      <a:r>
                        <a:rPr lang="en-US" sz="1100">
                          <a:solidFill>
                            <a:sysClr val="windowText" lastClr="000000"/>
                          </a:solidFill>
                          <a:effectLst/>
                        </a:rPr>
                        <a:t>TT23</a:t>
                      </a:r>
                      <a:endParaRPr lang="en-GB" sz="12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sz="1100" dirty="0">
                          <a:effectLst/>
                        </a:rPr>
                        <a:t>4</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44874798"/>
                  </a:ext>
                </a:extLst>
              </a:tr>
              <a:tr h="227235">
                <a:tc>
                  <a:txBody>
                    <a:bodyPr/>
                    <a:lstStyle/>
                    <a:p>
                      <a:pPr algn="ctr">
                        <a:lnSpc>
                          <a:spcPts val="1200"/>
                        </a:lnSpc>
                      </a:pPr>
                      <a:r>
                        <a:rPr lang="en-US" sz="1100">
                          <a:solidFill>
                            <a:sysClr val="windowText" lastClr="000000"/>
                          </a:solidFill>
                          <a:effectLst/>
                        </a:rPr>
                        <a:t>TT24</a:t>
                      </a:r>
                      <a:endParaRPr lang="en-GB" sz="12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sz="1100">
                          <a:effectLst/>
                        </a:rPr>
                        <a:t>4</a:t>
                      </a:r>
                      <a:endParaRPr lang="en-GB" sz="120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78227182"/>
                  </a:ext>
                </a:extLst>
              </a:tr>
              <a:tr h="232265">
                <a:tc>
                  <a:txBody>
                    <a:bodyPr/>
                    <a:lstStyle/>
                    <a:p>
                      <a:pPr algn="ctr">
                        <a:lnSpc>
                          <a:spcPts val="1200"/>
                        </a:lnSpc>
                      </a:pPr>
                      <a:r>
                        <a:rPr lang="en-US" sz="1100" dirty="0">
                          <a:solidFill>
                            <a:sysClr val="windowText" lastClr="000000"/>
                          </a:solidFill>
                          <a:effectLst/>
                        </a:rPr>
                        <a:t>TT25</a:t>
                      </a:r>
                      <a:endParaRPr lang="en-GB" sz="12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pPr>
                      <a:r>
                        <a:rPr lang="en-US" sz="1100" dirty="0">
                          <a:effectLst/>
                        </a:rPr>
                        <a:t>5</a:t>
                      </a:r>
                      <a:endParaRPr lang="en-GB" sz="12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17901154"/>
                  </a:ext>
                </a:extLst>
              </a:tr>
            </a:tbl>
          </a:graphicData>
        </a:graphic>
      </p:graphicFrame>
      <p:graphicFrame>
        <p:nvGraphicFramePr>
          <p:cNvPr id="5" name="Table 6">
            <a:extLst>
              <a:ext uri="{FF2B5EF4-FFF2-40B4-BE49-F238E27FC236}">
                <a16:creationId xmlns:a16="http://schemas.microsoft.com/office/drawing/2014/main" id="{EE74C10B-C425-44FA-8BDF-97C0E27E7B2D}"/>
              </a:ext>
            </a:extLst>
          </p:cNvPr>
          <p:cNvGraphicFramePr>
            <a:graphicFrameLocks noGrp="1"/>
          </p:cNvGraphicFramePr>
          <p:nvPr>
            <p:extLst>
              <p:ext uri="{D42A27DB-BD31-4B8C-83A1-F6EECF244321}">
                <p14:modId xmlns:p14="http://schemas.microsoft.com/office/powerpoint/2010/main" val="2257931815"/>
              </p:ext>
            </p:extLst>
          </p:nvPr>
        </p:nvGraphicFramePr>
        <p:xfrm>
          <a:off x="272562" y="1326164"/>
          <a:ext cx="4480310" cy="2286000"/>
        </p:xfrm>
        <a:graphic>
          <a:graphicData uri="http://schemas.openxmlformats.org/drawingml/2006/table">
            <a:tbl>
              <a:tblPr firstRow="1" bandRow="1">
                <a:tableStyleId>{5C22544A-7EE6-4342-B048-85BDC9FD1C3A}</a:tableStyleId>
              </a:tblPr>
              <a:tblGrid>
                <a:gridCol w="896062">
                  <a:extLst>
                    <a:ext uri="{9D8B030D-6E8A-4147-A177-3AD203B41FA5}">
                      <a16:colId xmlns:a16="http://schemas.microsoft.com/office/drawing/2014/main" val="3598106221"/>
                    </a:ext>
                  </a:extLst>
                </a:gridCol>
                <a:gridCol w="896062">
                  <a:extLst>
                    <a:ext uri="{9D8B030D-6E8A-4147-A177-3AD203B41FA5}">
                      <a16:colId xmlns:a16="http://schemas.microsoft.com/office/drawing/2014/main" val="3226864045"/>
                    </a:ext>
                  </a:extLst>
                </a:gridCol>
                <a:gridCol w="896062">
                  <a:extLst>
                    <a:ext uri="{9D8B030D-6E8A-4147-A177-3AD203B41FA5}">
                      <a16:colId xmlns:a16="http://schemas.microsoft.com/office/drawing/2014/main" val="4127968943"/>
                    </a:ext>
                  </a:extLst>
                </a:gridCol>
                <a:gridCol w="896062">
                  <a:extLst>
                    <a:ext uri="{9D8B030D-6E8A-4147-A177-3AD203B41FA5}">
                      <a16:colId xmlns:a16="http://schemas.microsoft.com/office/drawing/2014/main" val="3933420225"/>
                    </a:ext>
                  </a:extLst>
                </a:gridCol>
                <a:gridCol w="896062">
                  <a:extLst>
                    <a:ext uri="{9D8B030D-6E8A-4147-A177-3AD203B41FA5}">
                      <a16:colId xmlns:a16="http://schemas.microsoft.com/office/drawing/2014/main" val="3476133470"/>
                    </a:ext>
                  </a:extLst>
                </a:gridCol>
              </a:tblGrid>
              <a:tr h="231063">
                <a:tc>
                  <a:txBody>
                    <a:bodyPr/>
                    <a:lstStyle/>
                    <a:p>
                      <a:r>
                        <a:rPr lang="en-GB" sz="1000" dirty="0">
                          <a:solidFill>
                            <a:sysClr val="windowText" lastClr="000000"/>
                          </a:solidFill>
                        </a:rPr>
                        <a:t>Current device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r>
                        <a:rPr lang="en-GB" sz="1000" dirty="0">
                          <a:solidFill>
                            <a:sysClr val="windowText" lastClr="000000"/>
                          </a:solidFill>
                        </a:rPr>
                        <a:t>Horizontal [mm]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dirty="0"/>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solidFill>
                            <a:sysClr val="windowText" lastClr="000000"/>
                          </a:solidFill>
                        </a:rPr>
                        <a:t>Vertical [mm]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3685810891"/>
                  </a:ext>
                </a:extLst>
              </a:tr>
              <a:tr h="231063">
                <a:tc>
                  <a:txBody>
                    <a:bodyPr/>
                    <a:lstStyle/>
                    <a:p>
                      <a:endParaRPr lang="en-GB" sz="1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Resolution (</a:t>
                      </a:r>
                      <a:r>
                        <a:rPr lang="el-GR" sz="1000" dirty="0">
                          <a:solidFill>
                            <a:sysClr val="windowText" lastClr="000000"/>
                          </a:solidFill>
                        </a:rPr>
                        <a:t>σ</a:t>
                      </a:r>
                      <a:r>
                        <a:rPr lang="en-GB" sz="1000" dirty="0">
                          <a:solidFill>
                            <a:sysClr val="windowText" lastClr="00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Coverage (</a:t>
                      </a:r>
                      <a:r>
                        <a:rPr lang="el-GR" sz="1000" dirty="0">
                          <a:solidFill>
                            <a:sysClr val="windowText" lastClr="000000"/>
                          </a:solidFill>
                        </a:rPr>
                        <a:t>σ</a:t>
                      </a:r>
                      <a:r>
                        <a:rPr lang="en-GB" sz="1000" dirty="0">
                          <a:solidFill>
                            <a:sysClr val="windowText" lastClr="00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Resolution (</a:t>
                      </a:r>
                      <a:r>
                        <a:rPr lang="el-GR" sz="1000" dirty="0">
                          <a:solidFill>
                            <a:sysClr val="windowText" lastClr="000000"/>
                          </a:solidFill>
                        </a:rPr>
                        <a:t>σ</a:t>
                      </a:r>
                      <a:r>
                        <a:rPr lang="en-GB" sz="1000" dirty="0">
                          <a:solidFill>
                            <a:sysClr val="windowText" lastClr="00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dirty="0">
                          <a:solidFill>
                            <a:sysClr val="windowText" lastClr="000000"/>
                          </a:solidFill>
                        </a:rPr>
                        <a:t>Coverage (</a:t>
                      </a:r>
                      <a:r>
                        <a:rPr lang="el-GR" sz="1200" dirty="0">
                          <a:solidFill>
                            <a:sysClr val="windowText" lastClr="000000"/>
                          </a:solidFill>
                        </a:rPr>
                        <a:t>σ</a:t>
                      </a:r>
                      <a:r>
                        <a:rPr lang="en-GB" sz="1200" dirty="0">
                          <a:solidFill>
                            <a:sysClr val="windowText" lastClr="00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18089445"/>
                  </a:ext>
                </a:extLst>
              </a:tr>
              <a:tr h="231063">
                <a:tc>
                  <a:txBody>
                    <a:bodyPr/>
                    <a:lstStyle/>
                    <a:p>
                      <a:r>
                        <a:rPr lang="en-GB" sz="1000" dirty="0">
                          <a:solidFill>
                            <a:sysClr val="windowText" lastClr="000000"/>
                          </a:solidFill>
                        </a:rPr>
                        <a:t>BSP.210508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1.5 (1.0 – 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22.5 (15 - 23)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1.5 (1.2 – 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22.5 (18 – 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78120382"/>
                  </a:ext>
                </a:extLst>
              </a:tr>
              <a:tr h="231063">
                <a:tc>
                  <a:txBody>
                    <a:bodyPr/>
                    <a:lstStyle/>
                    <a:p>
                      <a:r>
                        <a:rPr lang="en-GB" sz="1000" dirty="0">
                          <a:solidFill>
                            <a:sysClr val="windowText" lastClr="000000"/>
                          </a:solidFill>
                        </a:rPr>
                        <a:t>BSP.210858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2.5 (0.8 – 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37.5 (12 – 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2.5 (0.9 – 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37.5 (14 – 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37141802"/>
                  </a:ext>
                </a:extLst>
              </a:tr>
              <a:tr h="539147">
                <a:tc>
                  <a:txBody>
                    <a:bodyPr/>
                    <a:lstStyle/>
                    <a:p>
                      <a:r>
                        <a:rPr lang="en-GB" sz="1000" dirty="0">
                          <a:solidFill>
                            <a:sysClr val="windowText" lastClr="000000"/>
                          </a:solidFill>
                        </a:rPr>
                        <a:t>Location downstream of QNLD211 (</a:t>
                      </a:r>
                      <a:r>
                        <a:rPr lang="en-GB" sz="1000" dirty="0" err="1">
                          <a:solidFill>
                            <a:sysClr val="windowText" lastClr="000000"/>
                          </a:solidFill>
                        </a:rPr>
                        <a:t>tbd</a:t>
                      </a:r>
                      <a:r>
                        <a:rPr lang="en-GB" sz="1000" dirty="0">
                          <a:solidFill>
                            <a:sysClr val="windowText" lastClr="000000"/>
                          </a:solidFill>
                        </a:rPr>
                        <a:t>) [11]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lang="en-GB" sz="1000" dirty="0">
                          <a:solidFill>
                            <a:sysClr val="windowText" lastClr="000000"/>
                          </a:solidFill>
                        </a:rPr>
                        <a:t>none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sz="12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2.5 (1.1 – 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37.5 (16 – 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3175856"/>
                  </a:ext>
                </a:extLst>
              </a:tr>
              <a:tr h="231063">
                <a:tc>
                  <a:txBody>
                    <a:bodyPr/>
                    <a:lstStyle/>
                    <a:p>
                      <a:r>
                        <a:rPr lang="en-GB" sz="1000" dirty="0">
                          <a:solidFill>
                            <a:sysClr val="windowText" lastClr="000000"/>
                          </a:solidFill>
                        </a:rPr>
                        <a:t>BSPH.211411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5.0 (1.9 – 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solidFill>
                            <a:sysClr val="windowText" lastClr="000000"/>
                          </a:solidFill>
                        </a:rPr>
                        <a:t>75.0 (29 – 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lang="en-GB" sz="1000" dirty="0">
                          <a:solidFill>
                            <a:sysClr val="windowText" lastClr="000000"/>
                          </a:solidFill>
                        </a:rPr>
                        <a:t>none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dirty="0"/>
                    </a:p>
                  </a:txBody>
                  <a:tcPr/>
                </a:tc>
                <a:extLst>
                  <a:ext uri="{0D108BD9-81ED-4DB2-BD59-A6C34878D82A}">
                    <a16:rowId xmlns:a16="http://schemas.microsoft.com/office/drawing/2014/main" val="240418179"/>
                  </a:ext>
                </a:extLst>
              </a:tr>
            </a:tbl>
          </a:graphicData>
        </a:graphic>
      </p:graphicFrame>
      <p:sp>
        <p:nvSpPr>
          <p:cNvPr id="3" name="TextBox 2">
            <a:extLst>
              <a:ext uri="{FF2B5EF4-FFF2-40B4-BE49-F238E27FC236}">
                <a16:creationId xmlns:a16="http://schemas.microsoft.com/office/drawing/2014/main" id="{2198FB1D-6718-4429-BAA8-3378D53F39C4}"/>
              </a:ext>
            </a:extLst>
          </p:cNvPr>
          <p:cNvSpPr txBox="1"/>
          <p:nvPr/>
        </p:nvSpPr>
        <p:spPr>
          <a:xfrm>
            <a:off x="1266092" y="5635869"/>
            <a:ext cx="184731" cy="369332"/>
          </a:xfrm>
          <a:prstGeom prst="rect">
            <a:avLst/>
          </a:prstGeom>
          <a:noFill/>
        </p:spPr>
        <p:txBody>
          <a:bodyPr wrap="none" rtlCol="0">
            <a:spAutoFit/>
          </a:bodyPr>
          <a:lstStyle/>
          <a:p>
            <a:endParaRPr lang="en-GB" dirty="0"/>
          </a:p>
        </p:txBody>
      </p:sp>
      <p:sp>
        <p:nvSpPr>
          <p:cNvPr id="6" name="TextBox 5">
            <a:extLst>
              <a:ext uri="{FF2B5EF4-FFF2-40B4-BE49-F238E27FC236}">
                <a16:creationId xmlns:a16="http://schemas.microsoft.com/office/drawing/2014/main" id="{BED9497C-1958-4296-98D4-FB20862D39C2}"/>
              </a:ext>
            </a:extLst>
          </p:cNvPr>
          <p:cNvSpPr txBox="1"/>
          <p:nvPr/>
        </p:nvSpPr>
        <p:spPr>
          <a:xfrm>
            <a:off x="419100" y="4367069"/>
            <a:ext cx="4333770" cy="1015663"/>
          </a:xfrm>
          <a:prstGeom prst="rect">
            <a:avLst/>
          </a:prstGeom>
          <a:noFill/>
        </p:spPr>
        <p:txBody>
          <a:bodyPr wrap="square">
            <a:spAutoFit/>
          </a:bodyPr>
          <a:lstStyle/>
          <a:p>
            <a:pPr marL="228600" indent="-228600">
              <a:buAutoNum type="arabicParenBoth"/>
            </a:pPr>
            <a:r>
              <a:rPr lang="en-GB" sz="1000" dirty="0"/>
              <a:t>Assuming wire grid technology with 16 channels, resolution = wire spacing,  computed with ∆p/p = 0.</a:t>
            </a:r>
          </a:p>
          <a:p>
            <a:endParaRPr lang="en-GB" sz="1000" dirty="0"/>
          </a:p>
          <a:p>
            <a:r>
              <a:rPr lang="en-GB" sz="1000" dirty="0"/>
              <a:t>For the integration of the proposed new BDF beam line an existing SEM grid tank (BSGV.220075) has to be modified mechanically as the present tank is too wide, see [4] for more details. </a:t>
            </a:r>
          </a:p>
        </p:txBody>
      </p:sp>
      <p:sp>
        <p:nvSpPr>
          <p:cNvPr id="8" name="TextBox 7">
            <a:extLst>
              <a:ext uri="{FF2B5EF4-FFF2-40B4-BE49-F238E27FC236}">
                <a16:creationId xmlns:a16="http://schemas.microsoft.com/office/drawing/2014/main" id="{7F9C0789-67F7-45BA-901D-65543B427A9B}"/>
              </a:ext>
            </a:extLst>
          </p:cNvPr>
          <p:cNvSpPr txBox="1"/>
          <p:nvPr/>
        </p:nvSpPr>
        <p:spPr>
          <a:xfrm>
            <a:off x="7371196" y="740366"/>
            <a:ext cx="4480310" cy="2677656"/>
          </a:xfrm>
          <a:prstGeom prst="rect">
            <a:avLst/>
          </a:prstGeom>
          <a:noFill/>
        </p:spPr>
        <p:txBody>
          <a:bodyPr wrap="square">
            <a:spAutoFit/>
          </a:bodyPr>
          <a:lstStyle/>
          <a:p>
            <a:r>
              <a:rPr lang="en-GB" sz="1400" b="1" dirty="0"/>
              <a:t>4.7.4 Improved extracted beam profile monitoring in TT22/23/24/25</a:t>
            </a:r>
          </a:p>
          <a:p>
            <a:r>
              <a:rPr lang="en-GB" sz="1400" dirty="0"/>
              <a:t>To ensure higher accuracy optics measurements and steering on the target, it is requested to update BSPs to BSGs. The simulated beam sizes for 2 different optics settings are detailed in Table 9. It is expected to cover +/- 10 </a:t>
            </a:r>
            <a:r>
              <a:rPr lang="en-GB" sz="1400" dirty="0" err="1"/>
              <a:t>sigmas</a:t>
            </a:r>
            <a:r>
              <a:rPr lang="en-GB" sz="1400" dirty="0"/>
              <a:t>. </a:t>
            </a:r>
          </a:p>
          <a:p>
            <a:r>
              <a:rPr lang="en-GB" sz="1400" dirty="0"/>
              <a:t>Also, for better controlling the beam alignment at the targets, replacement of BSPs in both TBIU and TBID for all 3 primary targets is requested. The simulated beam sizes for 2 different optics settings are detailed in Table 10. It is expected to cover +/- 15 </a:t>
            </a:r>
            <a:r>
              <a:rPr lang="en-GB" sz="1400" dirty="0" err="1"/>
              <a:t>sigmas</a:t>
            </a:r>
            <a:r>
              <a:rPr lang="en-GB" sz="1400" dirty="0"/>
              <a:t>.</a:t>
            </a:r>
          </a:p>
        </p:txBody>
      </p:sp>
      <p:sp>
        <p:nvSpPr>
          <p:cNvPr id="10" name="TextBox 9">
            <a:extLst>
              <a:ext uri="{FF2B5EF4-FFF2-40B4-BE49-F238E27FC236}">
                <a16:creationId xmlns:a16="http://schemas.microsoft.com/office/drawing/2014/main" id="{40197545-E9AB-4E2C-85B6-FF03A36206E4}"/>
              </a:ext>
            </a:extLst>
          </p:cNvPr>
          <p:cNvSpPr txBox="1"/>
          <p:nvPr/>
        </p:nvSpPr>
        <p:spPr>
          <a:xfrm>
            <a:off x="4988691" y="741388"/>
            <a:ext cx="2450439"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mn-lt"/>
                <a:ea typeface="+mn-ea"/>
                <a:cs typeface="+mn-cs"/>
              </a:rPr>
              <a:t>Table 6: Available BSPs in TT21/22/23/24/25 which are requested </a:t>
            </a:r>
            <a:r>
              <a:rPr lang="en-GB" sz="1200" b="1" kern="1200" dirty="0">
                <a:solidFill>
                  <a:schemeClr val="dk1"/>
                </a:solidFill>
                <a:effectLst/>
                <a:latin typeface="+mn-lt"/>
                <a:ea typeface="+mn-ea"/>
                <a:cs typeface="+mn-cs"/>
              </a:rPr>
              <a:t>to be exchanged with more performant devices. </a:t>
            </a:r>
          </a:p>
        </p:txBody>
      </p:sp>
      <p:graphicFrame>
        <p:nvGraphicFramePr>
          <p:cNvPr id="11" name="Table 10">
            <a:extLst>
              <a:ext uri="{FF2B5EF4-FFF2-40B4-BE49-F238E27FC236}">
                <a16:creationId xmlns:a16="http://schemas.microsoft.com/office/drawing/2014/main" id="{FF5214C7-AA0D-462B-8D46-4522695CEAFC}"/>
              </a:ext>
            </a:extLst>
          </p:cNvPr>
          <p:cNvGraphicFramePr>
            <a:graphicFrameLocks noGrp="1"/>
          </p:cNvGraphicFramePr>
          <p:nvPr>
            <p:extLst>
              <p:ext uri="{D42A27DB-BD31-4B8C-83A1-F6EECF244321}">
                <p14:modId xmlns:p14="http://schemas.microsoft.com/office/powerpoint/2010/main" val="2983955700"/>
              </p:ext>
            </p:extLst>
          </p:nvPr>
        </p:nvGraphicFramePr>
        <p:xfrm>
          <a:off x="8487593" y="4809928"/>
          <a:ext cx="3476990" cy="1155954"/>
        </p:xfrm>
        <a:graphic>
          <a:graphicData uri="http://schemas.openxmlformats.org/drawingml/2006/table">
            <a:tbl>
              <a:tblPr firstRow="1" firstCol="1" bandRow="1">
                <a:tableStyleId>{5C22544A-7EE6-4342-B048-85BDC9FD1C3A}</a:tableStyleId>
              </a:tblPr>
              <a:tblGrid>
                <a:gridCol w="877753">
                  <a:extLst>
                    <a:ext uri="{9D8B030D-6E8A-4147-A177-3AD203B41FA5}">
                      <a16:colId xmlns:a16="http://schemas.microsoft.com/office/drawing/2014/main" val="1365513755"/>
                    </a:ext>
                  </a:extLst>
                </a:gridCol>
                <a:gridCol w="911774">
                  <a:extLst>
                    <a:ext uri="{9D8B030D-6E8A-4147-A177-3AD203B41FA5}">
                      <a16:colId xmlns:a16="http://schemas.microsoft.com/office/drawing/2014/main" val="3941720265"/>
                    </a:ext>
                  </a:extLst>
                </a:gridCol>
                <a:gridCol w="911774">
                  <a:extLst>
                    <a:ext uri="{9D8B030D-6E8A-4147-A177-3AD203B41FA5}">
                      <a16:colId xmlns:a16="http://schemas.microsoft.com/office/drawing/2014/main" val="1822683869"/>
                    </a:ext>
                  </a:extLst>
                </a:gridCol>
                <a:gridCol w="775689">
                  <a:extLst>
                    <a:ext uri="{9D8B030D-6E8A-4147-A177-3AD203B41FA5}">
                      <a16:colId xmlns:a16="http://schemas.microsoft.com/office/drawing/2014/main" val="3090055857"/>
                    </a:ext>
                  </a:extLst>
                </a:gridCol>
              </a:tblGrid>
              <a:tr h="0">
                <a:tc>
                  <a:txBody>
                    <a:bodyPr/>
                    <a:lstStyle/>
                    <a:p>
                      <a:pPr>
                        <a:lnSpc>
                          <a:spcPct val="115000"/>
                        </a:lnSpc>
                        <a:spcAft>
                          <a:spcPts val="1000"/>
                        </a:spcAft>
                      </a:pPr>
                      <a:r>
                        <a:rPr lang="en-US" sz="1000">
                          <a:solidFill>
                            <a:sysClr val="windowText" lastClr="000000"/>
                          </a:solidFill>
                          <a:effectLst/>
                        </a:rPr>
                        <a:t>BSP to be replaced</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dirty="0" err="1">
                          <a:solidFill>
                            <a:sysClr val="windowText" lastClr="000000"/>
                          </a:solidFill>
                          <a:effectLst/>
                        </a:rPr>
                        <a:t>Qsplit</a:t>
                      </a:r>
                      <a:r>
                        <a:rPr lang="en-US" sz="1000" dirty="0">
                          <a:solidFill>
                            <a:sysClr val="windowText" lastClr="000000"/>
                          </a:solidFill>
                          <a:effectLst/>
                        </a:rPr>
                        <a:t> </a:t>
                      </a:r>
                      <a:br>
                        <a:rPr lang="en-GB" sz="1000" dirty="0">
                          <a:solidFill>
                            <a:sysClr val="windowText" lastClr="000000"/>
                          </a:solidFill>
                          <a:effectLst/>
                        </a:rPr>
                      </a:br>
                      <a:r>
                        <a:rPr lang="en-US" sz="1000" dirty="0">
                          <a:solidFill>
                            <a:sysClr val="windowText" lastClr="000000"/>
                          </a:solidFill>
                          <a:effectLst/>
                        </a:rPr>
                        <a:t>sigma [mm]</a:t>
                      </a:r>
                      <a:endParaRPr lang="en-GB" sz="10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NoQsplit sigma [mm]</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Plane</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63030044"/>
                  </a:ext>
                </a:extLst>
              </a:tr>
              <a:tr h="0">
                <a:tc>
                  <a:txBody>
                    <a:bodyPr/>
                    <a:lstStyle/>
                    <a:p>
                      <a:pPr>
                        <a:lnSpc>
                          <a:spcPct val="115000"/>
                        </a:lnSpc>
                        <a:spcAft>
                          <a:spcPts val="1000"/>
                        </a:spcAft>
                      </a:pPr>
                      <a:r>
                        <a:rPr lang="en-US" sz="1000">
                          <a:solidFill>
                            <a:sysClr val="windowText" lastClr="000000"/>
                          </a:solidFill>
                          <a:effectLst/>
                        </a:rPr>
                        <a:t>bsph.220075</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1.20</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1.63</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Horizontal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5537449"/>
                  </a:ext>
                </a:extLst>
              </a:tr>
              <a:tr h="0">
                <a:tc>
                  <a:txBody>
                    <a:bodyPr/>
                    <a:lstStyle/>
                    <a:p>
                      <a:pPr>
                        <a:lnSpc>
                          <a:spcPct val="115000"/>
                        </a:lnSpc>
                        <a:spcAft>
                          <a:spcPts val="1000"/>
                        </a:spcAft>
                      </a:pPr>
                      <a:r>
                        <a:rPr lang="en-US" sz="1000">
                          <a:solidFill>
                            <a:sysClr val="windowText" lastClr="000000"/>
                          </a:solidFill>
                          <a:effectLst/>
                        </a:rPr>
                        <a:t>bsm.230905</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4.88</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4.40</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Horizontal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1316654"/>
                  </a:ext>
                </a:extLst>
              </a:tr>
              <a:tr h="0">
                <a:tc>
                  <a:txBody>
                    <a:bodyPr/>
                    <a:lstStyle/>
                    <a:p>
                      <a:pPr>
                        <a:lnSpc>
                          <a:spcPct val="115000"/>
                        </a:lnSpc>
                        <a:spcAft>
                          <a:spcPts val="1000"/>
                        </a:spcAft>
                      </a:pPr>
                      <a:r>
                        <a:rPr lang="en-US" sz="1000">
                          <a:solidFill>
                            <a:sysClr val="windowText" lastClr="000000"/>
                          </a:solidFill>
                          <a:effectLst/>
                        </a:rPr>
                        <a:t>bsph.230949</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0.36</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0.38</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dirty="0">
                          <a:solidFill>
                            <a:sysClr val="windowText" lastClr="000000"/>
                          </a:solidFill>
                          <a:effectLst/>
                        </a:rPr>
                        <a:t>Horizontal</a:t>
                      </a:r>
                      <a:endParaRPr lang="en-GB" sz="10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24015444"/>
                  </a:ext>
                </a:extLst>
              </a:tr>
              <a:tr h="0">
                <a:tc>
                  <a:txBody>
                    <a:bodyPr/>
                    <a:lstStyle/>
                    <a:p>
                      <a:pPr>
                        <a:lnSpc>
                          <a:spcPct val="115000"/>
                        </a:lnSpc>
                        <a:spcAft>
                          <a:spcPts val="1000"/>
                        </a:spcAft>
                      </a:pPr>
                      <a:r>
                        <a:rPr lang="en-US" sz="1000">
                          <a:solidFill>
                            <a:sysClr val="windowText" lastClr="000000"/>
                          </a:solidFill>
                          <a:effectLst/>
                        </a:rPr>
                        <a:t>bsph.240212</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6.23</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5.03</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Horizontal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807138"/>
                  </a:ext>
                </a:extLst>
              </a:tr>
              <a:tr h="0">
                <a:tc>
                  <a:txBody>
                    <a:bodyPr/>
                    <a:lstStyle/>
                    <a:p>
                      <a:pPr>
                        <a:lnSpc>
                          <a:spcPct val="115000"/>
                        </a:lnSpc>
                        <a:spcAft>
                          <a:spcPts val="1000"/>
                        </a:spcAft>
                      </a:pPr>
                      <a:r>
                        <a:rPr lang="en-US" sz="1000">
                          <a:solidFill>
                            <a:sysClr val="windowText" lastClr="000000"/>
                          </a:solidFill>
                          <a:effectLst/>
                        </a:rPr>
                        <a:t>bsm.241105</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5.65</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4.89</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dirty="0">
                          <a:solidFill>
                            <a:sysClr val="windowText" lastClr="000000"/>
                          </a:solidFill>
                          <a:effectLst/>
                        </a:rPr>
                        <a:t>Horizontal</a:t>
                      </a:r>
                      <a:endParaRPr lang="en-GB" sz="10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5807083"/>
                  </a:ext>
                </a:extLst>
              </a:tr>
            </a:tbl>
          </a:graphicData>
        </a:graphic>
      </p:graphicFrame>
      <p:graphicFrame>
        <p:nvGraphicFramePr>
          <p:cNvPr id="12" name="Table 11">
            <a:extLst>
              <a:ext uri="{FF2B5EF4-FFF2-40B4-BE49-F238E27FC236}">
                <a16:creationId xmlns:a16="http://schemas.microsoft.com/office/drawing/2014/main" id="{593E3757-5D54-459C-BD38-41A87CDF382C}"/>
              </a:ext>
            </a:extLst>
          </p:cNvPr>
          <p:cNvGraphicFramePr>
            <a:graphicFrameLocks noGrp="1"/>
          </p:cNvGraphicFramePr>
          <p:nvPr>
            <p:extLst>
              <p:ext uri="{D42A27DB-BD31-4B8C-83A1-F6EECF244321}">
                <p14:modId xmlns:p14="http://schemas.microsoft.com/office/powerpoint/2010/main" val="220288616"/>
              </p:ext>
            </p:extLst>
          </p:nvPr>
        </p:nvGraphicFramePr>
        <p:xfrm>
          <a:off x="4901710" y="3829234"/>
          <a:ext cx="3476991" cy="2136648"/>
        </p:xfrm>
        <a:graphic>
          <a:graphicData uri="http://schemas.openxmlformats.org/drawingml/2006/table">
            <a:tbl>
              <a:tblPr firstRow="1" firstCol="1" bandRow="1">
                <a:tableStyleId>{5C22544A-7EE6-4342-B048-85BDC9FD1C3A}</a:tableStyleId>
              </a:tblPr>
              <a:tblGrid>
                <a:gridCol w="901722">
                  <a:extLst>
                    <a:ext uri="{9D8B030D-6E8A-4147-A177-3AD203B41FA5}">
                      <a16:colId xmlns:a16="http://schemas.microsoft.com/office/drawing/2014/main" val="1390617693"/>
                    </a:ext>
                  </a:extLst>
                </a:gridCol>
                <a:gridCol w="838665">
                  <a:extLst>
                    <a:ext uri="{9D8B030D-6E8A-4147-A177-3AD203B41FA5}">
                      <a16:colId xmlns:a16="http://schemas.microsoft.com/office/drawing/2014/main" val="2673773965"/>
                    </a:ext>
                  </a:extLst>
                </a:gridCol>
                <a:gridCol w="851277">
                  <a:extLst>
                    <a:ext uri="{9D8B030D-6E8A-4147-A177-3AD203B41FA5}">
                      <a16:colId xmlns:a16="http://schemas.microsoft.com/office/drawing/2014/main" val="3305489291"/>
                    </a:ext>
                  </a:extLst>
                </a:gridCol>
                <a:gridCol w="885327">
                  <a:extLst>
                    <a:ext uri="{9D8B030D-6E8A-4147-A177-3AD203B41FA5}">
                      <a16:colId xmlns:a16="http://schemas.microsoft.com/office/drawing/2014/main" val="3823116156"/>
                    </a:ext>
                  </a:extLst>
                </a:gridCol>
              </a:tblGrid>
              <a:tr h="0">
                <a:tc>
                  <a:txBody>
                    <a:bodyPr/>
                    <a:lstStyle/>
                    <a:p>
                      <a:pPr>
                        <a:lnSpc>
                          <a:spcPct val="115000"/>
                        </a:lnSpc>
                        <a:spcAft>
                          <a:spcPts val="1000"/>
                        </a:spcAft>
                      </a:pPr>
                      <a:r>
                        <a:rPr lang="en-US" sz="1000">
                          <a:solidFill>
                            <a:sysClr val="windowText" lastClr="000000"/>
                          </a:solidFill>
                          <a:effectLst/>
                        </a:rPr>
                        <a:t>BSP to be replaced</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Qsplit: </a:t>
                      </a:r>
                      <a:br>
                        <a:rPr lang="en-GB" sz="1000">
                          <a:solidFill>
                            <a:sysClr val="windowText" lastClr="000000"/>
                          </a:solidFill>
                          <a:effectLst/>
                        </a:rPr>
                      </a:br>
                      <a:r>
                        <a:rPr lang="en-US" sz="1000">
                          <a:solidFill>
                            <a:sysClr val="windowText" lastClr="000000"/>
                          </a:solidFill>
                          <a:effectLst/>
                        </a:rPr>
                        <a:t>sigma [mm]</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NoQsplit: sigma [mm]</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Plane</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7955952"/>
                  </a:ext>
                </a:extLst>
              </a:tr>
              <a:tr h="0">
                <a:tc>
                  <a:txBody>
                    <a:bodyPr/>
                    <a:lstStyle/>
                    <a:p>
                      <a:pPr>
                        <a:lnSpc>
                          <a:spcPct val="115000"/>
                        </a:lnSpc>
                        <a:spcAft>
                          <a:spcPts val="1000"/>
                        </a:spcAft>
                      </a:pPr>
                      <a:r>
                        <a:rPr lang="en-US" sz="1000">
                          <a:solidFill>
                            <a:sysClr val="windowText" lastClr="000000"/>
                          </a:solidFill>
                          <a:effectLst/>
                        </a:rPr>
                        <a:t>bsph.230950</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0.50</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0.37</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Horizontal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4606101"/>
                  </a:ext>
                </a:extLst>
              </a:tr>
              <a:tr h="0">
                <a:tc>
                  <a:txBody>
                    <a:bodyPr/>
                    <a:lstStyle/>
                    <a:p>
                      <a:pPr>
                        <a:lnSpc>
                          <a:spcPct val="115000"/>
                        </a:lnSpc>
                        <a:spcAft>
                          <a:spcPts val="1000"/>
                        </a:spcAft>
                      </a:pPr>
                      <a:r>
                        <a:rPr lang="en-US" sz="1000">
                          <a:solidFill>
                            <a:sysClr val="windowText" lastClr="000000"/>
                          </a:solidFill>
                          <a:effectLst/>
                        </a:rPr>
                        <a:t>bspv.230949</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0.17</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0.15</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Vertical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6699048"/>
                  </a:ext>
                </a:extLst>
              </a:tr>
              <a:tr h="0">
                <a:tc>
                  <a:txBody>
                    <a:bodyPr/>
                    <a:lstStyle/>
                    <a:p>
                      <a:pPr>
                        <a:lnSpc>
                          <a:spcPct val="115000"/>
                        </a:lnSpc>
                        <a:spcAft>
                          <a:spcPts val="1000"/>
                        </a:spcAft>
                      </a:pPr>
                      <a:r>
                        <a:rPr lang="en-US" sz="1000">
                          <a:solidFill>
                            <a:sysClr val="windowText" lastClr="000000"/>
                          </a:solidFill>
                          <a:effectLst/>
                        </a:rPr>
                        <a:t>bsph.230950</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0.12</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0.07</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dirty="0">
                          <a:solidFill>
                            <a:sysClr val="windowText" lastClr="000000"/>
                          </a:solidFill>
                          <a:effectLst/>
                        </a:rPr>
                        <a:t>Vertical</a:t>
                      </a:r>
                      <a:endParaRPr lang="en-GB" sz="10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08267441"/>
                  </a:ext>
                </a:extLst>
              </a:tr>
              <a:tr h="0">
                <a:tc>
                  <a:txBody>
                    <a:bodyPr/>
                    <a:lstStyle/>
                    <a:p>
                      <a:pPr>
                        <a:lnSpc>
                          <a:spcPct val="115000"/>
                        </a:lnSpc>
                        <a:spcAft>
                          <a:spcPts val="1000"/>
                        </a:spcAft>
                      </a:pPr>
                      <a:r>
                        <a:rPr lang="en-US" sz="1000">
                          <a:solidFill>
                            <a:sysClr val="windowText" lastClr="000000"/>
                          </a:solidFill>
                          <a:effectLst/>
                        </a:rPr>
                        <a:t>bsph.241149</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0.49</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0.68</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Horizontal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79383283"/>
                  </a:ext>
                </a:extLst>
              </a:tr>
              <a:tr h="0">
                <a:tc>
                  <a:txBody>
                    <a:bodyPr/>
                    <a:lstStyle/>
                    <a:p>
                      <a:pPr>
                        <a:lnSpc>
                          <a:spcPct val="115000"/>
                        </a:lnSpc>
                        <a:spcAft>
                          <a:spcPts val="1000"/>
                        </a:spcAft>
                      </a:pPr>
                      <a:r>
                        <a:rPr lang="en-US" sz="1000">
                          <a:solidFill>
                            <a:sysClr val="windowText" lastClr="000000"/>
                          </a:solidFill>
                          <a:effectLst/>
                        </a:rPr>
                        <a:t>bsph.241150</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0.48</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0.59</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Horizontal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5483559"/>
                  </a:ext>
                </a:extLst>
              </a:tr>
              <a:tr h="0">
                <a:tc>
                  <a:txBody>
                    <a:bodyPr/>
                    <a:lstStyle/>
                    <a:p>
                      <a:pPr>
                        <a:lnSpc>
                          <a:spcPct val="115000"/>
                        </a:lnSpc>
                        <a:spcAft>
                          <a:spcPts val="1000"/>
                        </a:spcAft>
                      </a:pPr>
                      <a:r>
                        <a:rPr lang="en-US" sz="1000">
                          <a:solidFill>
                            <a:sysClr val="windowText" lastClr="000000"/>
                          </a:solidFill>
                          <a:effectLst/>
                        </a:rPr>
                        <a:t>bspv.241149</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0.42</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0.40</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Vertical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62944213"/>
                  </a:ext>
                </a:extLst>
              </a:tr>
              <a:tr h="0">
                <a:tc>
                  <a:txBody>
                    <a:bodyPr/>
                    <a:lstStyle/>
                    <a:p>
                      <a:pPr>
                        <a:lnSpc>
                          <a:spcPct val="115000"/>
                        </a:lnSpc>
                        <a:spcAft>
                          <a:spcPts val="1000"/>
                        </a:spcAft>
                      </a:pPr>
                      <a:r>
                        <a:rPr lang="en-US" sz="1000">
                          <a:solidFill>
                            <a:sysClr val="windowText" lastClr="000000"/>
                          </a:solidFill>
                          <a:effectLst/>
                        </a:rPr>
                        <a:t>bsphv.241150</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0.39</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0.36</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Vertical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94945679"/>
                  </a:ext>
                </a:extLst>
              </a:tr>
              <a:tr h="0">
                <a:tc>
                  <a:txBody>
                    <a:bodyPr/>
                    <a:lstStyle/>
                    <a:p>
                      <a:pPr>
                        <a:lnSpc>
                          <a:spcPct val="115000"/>
                        </a:lnSpc>
                        <a:spcAft>
                          <a:spcPts val="1000"/>
                        </a:spcAft>
                      </a:pPr>
                      <a:r>
                        <a:rPr lang="en-US" sz="1000">
                          <a:solidFill>
                            <a:sysClr val="windowText" lastClr="000000"/>
                          </a:solidFill>
                          <a:effectLst/>
                        </a:rPr>
                        <a:t>bsph.251247</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1.11</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0.84</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Horizontal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3642441"/>
                  </a:ext>
                </a:extLst>
              </a:tr>
              <a:tr h="0">
                <a:tc>
                  <a:txBody>
                    <a:bodyPr/>
                    <a:lstStyle/>
                    <a:p>
                      <a:pPr>
                        <a:lnSpc>
                          <a:spcPct val="115000"/>
                        </a:lnSpc>
                        <a:spcAft>
                          <a:spcPts val="1000"/>
                        </a:spcAft>
                      </a:pPr>
                      <a:r>
                        <a:rPr lang="en-US" sz="1000" dirty="0">
                          <a:solidFill>
                            <a:sysClr val="windowText" lastClr="000000"/>
                          </a:solidFill>
                          <a:effectLst/>
                        </a:rPr>
                        <a:t>bsp.251248</a:t>
                      </a:r>
                      <a:endParaRPr lang="en-GB" sz="10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1.12</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0.90</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Horizontal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13627191"/>
                  </a:ext>
                </a:extLst>
              </a:tr>
              <a:tr h="0">
                <a:tc>
                  <a:txBody>
                    <a:bodyPr/>
                    <a:lstStyle/>
                    <a:p>
                      <a:pPr>
                        <a:lnSpc>
                          <a:spcPct val="115000"/>
                        </a:lnSpc>
                        <a:spcAft>
                          <a:spcPts val="1000"/>
                        </a:spcAft>
                      </a:pPr>
                      <a:r>
                        <a:rPr lang="en-US" sz="1000" dirty="0">
                          <a:solidFill>
                            <a:sysClr val="windowText" lastClr="000000"/>
                          </a:solidFill>
                          <a:effectLst/>
                        </a:rPr>
                        <a:t>bspv.251247</a:t>
                      </a:r>
                      <a:endParaRPr lang="en-GB" sz="10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0.76</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0.73</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Vertical</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33409750"/>
                  </a:ext>
                </a:extLst>
              </a:tr>
              <a:tr h="0">
                <a:tc>
                  <a:txBody>
                    <a:bodyPr/>
                    <a:lstStyle/>
                    <a:p>
                      <a:pPr>
                        <a:lnSpc>
                          <a:spcPct val="115000"/>
                        </a:lnSpc>
                        <a:spcAft>
                          <a:spcPts val="1000"/>
                        </a:spcAft>
                      </a:pPr>
                      <a:r>
                        <a:rPr lang="en-US" sz="1000">
                          <a:solidFill>
                            <a:sysClr val="windowText" lastClr="000000"/>
                          </a:solidFill>
                          <a:effectLst/>
                        </a:rPr>
                        <a:t>bsp.251248</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0.69</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a:solidFill>
                            <a:sysClr val="windowText" lastClr="000000"/>
                          </a:solidFill>
                          <a:effectLst/>
                        </a:rPr>
                        <a:t>0.66</a:t>
                      </a:r>
                      <a:endParaRPr lang="en-GB" sz="100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US" sz="1000" dirty="0">
                          <a:solidFill>
                            <a:sysClr val="windowText" lastClr="000000"/>
                          </a:solidFill>
                          <a:effectLst/>
                        </a:rPr>
                        <a:t>Vertical</a:t>
                      </a:r>
                      <a:endParaRPr lang="en-GB" sz="1000" dirty="0">
                        <a:solidFill>
                          <a:sysClr val="windowText" lastClr="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39633636"/>
                  </a:ext>
                </a:extLst>
              </a:tr>
            </a:tbl>
          </a:graphicData>
        </a:graphic>
      </p:graphicFrame>
      <p:sp>
        <p:nvSpPr>
          <p:cNvPr id="13" name="Rectangle 1">
            <a:extLst>
              <a:ext uri="{FF2B5EF4-FFF2-40B4-BE49-F238E27FC236}">
                <a16:creationId xmlns:a16="http://schemas.microsoft.com/office/drawing/2014/main" id="{2282D294-BA78-486C-9796-7AE1BA9D6735}"/>
              </a:ext>
            </a:extLst>
          </p:cNvPr>
          <p:cNvSpPr>
            <a:spLocks noChangeArrowheads="1"/>
          </p:cNvSpPr>
          <p:nvPr/>
        </p:nvSpPr>
        <p:spPr bwMode="auto">
          <a:xfrm>
            <a:off x="8442448" y="4172389"/>
            <a:ext cx="3476991" cy="594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58700" rIns="91440" bIns="952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GB" altLang="en-US" sz="10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Table 10: Requested modifications for the beam position/profile monitors </a:t>
            </a:r>
            <a:r>
              <a:rPr kumimoji="0" lang="en-GB" altLang="en-US" sz="1000" b="0" i="0" u="none" cap="none" normalizeH="0" baseline="0" dirty="0">
                <a:ln>
                  <a:noFill/>
                </a:ln>
                <a:solidFill>
                  <a:schemeClr val="tx1"/>
                </a:solidFill>
                <a:effectLst/>
                <a:latin typeface="Verdana" panose="020B0604030504040204" pitchFamily="34" charset="0"/>
                <a:ea typeface="Times New Roman" panose="02020603050405020304" pitchFamily="18" charset="0"/>
              </a:rPr>
              <a:t>in</a:t>
            </a:r>
            <a:r>
              <a:rPr kumimoji="0" lang="en-GB" altLang="en-US" sz="1000" b="0" i="0" u="none" strike="sngStrike" cap="none" normalizeH="0" baseline="0" dirty="0">
                <a:ln>
                  <a:noFill/>
                </a:ln>
                <a:solidFill>
                  <a:schemeClr val="tx1"/>
                </a:solidFill>
                <a:effectLst/>
                <a:latin typeface="Verdana" panose="020B0604030504040204" pitchFamily="34" charset="0"/>
                <a:ea typeface="Times New Roman" panose="02020603050405020304" pitchFamily="18" charset="0"/>
              </a:rPr>
              <a:t> TT21</a:t>
            </a:r>
            <a:r>
              <a:rPr kumimoji="0" lang="en-GB" altLang="en-US" sz="1000" b="0" i="0" u="none" strike="sng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n-GB" altLang="en-US" sz="11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 </a:t>
            </a:r>
            <a:r>
              <a:rPr lang="en-GB" altLang="en-US" sz="1200" b="1" dirty="0">
                <a:latin typeface="Verdana" panose="020B0604030504040204" pitchFamily="34" charset="0"/>
                <a:ea typeface="Times New Roman" panose="02020603050405020304" pitchFamily="18" charset="0"/>
              </a:rPr>
              <a:t>TBIU-TBIDs</a:t>
            </a:r>
          </a:p>
        </p:txBody>
      </p:sp>
      <p:sp>
        <p:nvSpPr>
          <p:cNvPr id="14" name="TextBox 13">
            <a:extLst>
              <a:ext uri="{FF2B5EF4-FFF2-40B4-BE49-F238E27FC236}">
                <a16:creationId xmlns:a16="http://schemas.microsoft.com/office/drawing/2014/main" id="{D863D542-BCF7-4956-837B-B56AB26A92D6}"/>
              </a:ext>
            </a:extLst>
          </p:cNvPr>
          <p:cNvSpPr txBox="1"/>
          <p:nvPr/>
        </p:nvSpPr>
        <p:spPr>
          <a:xfrm>
            <a:off x="4901710" y="3400258"/>
            <a:ext cx="3973285" cy="553998"/>
          </a:xfrm>
          <a:prstGeom prst="rect">
            <a:avLst/>
          </a:prstGeom>
          <a:noFill/>
        </p:spPr>
        <p:txBody>
          <a:bodyPr wrap="square" rtlCol="0">
            <a:spAutoFit/>
          </a:bodyPr>
          <a:lstStyle/>
          <a:p>
            <a:r>
              <a:rPr kumimoji="0" lang="en-GB" altLang="en-US" sz="10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Table 9: Requested modifications for the beam position/profile monitors </a:t>
            </a:r>
            <a:endParaRPr kumimoji="0" lang="en-GB" altLang="en-US" sz="10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endParaRPr>
          </a:p>
          <a:p>
            <a:endParaRPr lang="en-GB" sz="1000" dirty="0"/>
          </a:p>
        </p:txBody>
      </p:sp>
      <p:cxnSp>
        <p:nvCxnSpPr>
          <p:cNvPr id="16" name="Straight Arrow Connector 15">
            <a:extLst>
              <a:ext uri="{FF2B5EF4-FFF2-40B4-BE49-F238E27FC236}">
                <a16:creationId xmlns:a16="http://schemas.microsoft.com/office/drawing/2014/main" id="{23587F9E-C83A-466C-871E-A1B5C5B2674B}"/>
              </a:ext>
            </a:extLst>
          </p:cNvPr>
          <p:cNvCxnSpPr>
            <a:cxnSpLocks/>
            <a:stCxn id="19" idx="1"/>
          </p:cNvCxnSpPr>
          <p:nvPr/>
        </p:nvCxnSpPr>
        <p:spPr>
          <a:xfrm flipH="1">
            <a:off x="6842927" y="1753835"/>
            <a:ext cx="366382" cy="14817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Left Brace 18">
            <a:extLst>
              <a:ext uri="{FF2B5EF4-FFF2-40B4-BE49-F238E27FC236}">
                <a16:creationId xmlns:a16="http://schemas.microsoft.com/office/drawing/2014/main" id="{6D20267C-2855-4465-A317-99BCAF90C445}"/>
              </a:ext>
            </a:extLst>
          </p:cNvPr>
          <p:cNvSpPr/>
          <p:nvPr/>
        </p:nvSpPr>
        <p:spPr>
          <a:xfrm>
            <a:off x="7209309" y="1206597"/>
            <a:ext cx="161886" cy="109447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2" name="Straight Arrow Connector 21">
            <a:extLst>
              <a:ext uri="{FF2B5EF4-FFF2-40B4-BE49-F238E27FC236}">
                <a16:creationId xmlns:a16="http://schemas.microsoft.com/office/drawing/2014/main" id="{2EFB43EE-2749-475B-BCBF-D3CF9C6B3846}"/>
              </a:ext>
            </a:extLst>
          </p:cNvPr>
          <p:cNvCxnSpPr>
            <a:cxnSpLocks/>
            <a:stCxn id="27" idx="1"/>
          </p:cNvCxnSpPr>
          <p:nvPr/>
        </p:nvCxnSpPr>
        <p:spPr>
          <a:xfrm flipH="1">
            <a:off x="10920908" y="2700999"/>
            <a:ext cx="957412" cy="1418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Left Brace 26">
            <a:extLst>
              <a:ext uri="{FF2B5EF4-FFF2-40B4-BE49-F238E27FC236}">
                <a16:creationId xmlns:a16="http://schemas.microsoft.com/office/drawing/2014/main" id="{3BD47CE9-EBEC-4C48-ADD3-BD06ABFD6C27}"/>
              </a:ext>
            </a:extLst>
          </p:cNvPr>
          <p:cNvSpPr/>
          <p:nvPr/>
        </p:nvSpPr>
        <p:spPr>
          <a:xfrm rot="10800000">
            <a:off x="11716434" y="2153762"/>
            <a:ext cx="161886" cy="109447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173095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DD8C41AD-9ED7-467E-BE2B-442E75FBF569}"/>
              </a:ext>
            </a:extLst>
          </p:cNvPr>
          <p:cNvGraphicFramePr>
            <a:graphicFrameLocks noGrp="1"/>
          </p:cNvGraphicFramePr>
          <p:nvPr>
            <p:extLst>
              <p:ext uri="{D42A27DB-BD31-4B8C-83A1-F6EECF244321}">
                <p14:modId xmlns:p14="http://schemas.microsoft.com/office/powerpoint/2010/main" val="2969093491"/>
              </p:ext>
            </p:extLst>
          </p:nvPr>
        </p:nvGraphicFramePr>
        <p:xfrm>
          <a:off x="448408" y="227297"/>
          <a:ext cx="11359662" cy="4511040"/>
        </p:xfrm>
        <a:graphic>
          <a:graphicData uri="http://schemas.openxmlformats.org/drawingml/2006/table">
            <a:tbl>
              <a:tblPr firstRow="1" bandRow="1">
                <a:tableStyleId>{5C22544A-7EE6-4342-B048-85BDC9FD1C3A}</a:tableStyleId>
              </a:tblPr>
              <a:tblGrid>
                <a:gridCol w="5711232">
                  <a:extLst>
                    <a:ext uri="{9D8B030D-6E8A-4147-A177-3AD203B41FA5}">
                      <a16:colId xmlns:a16="http://schemas.microsoft.com/office/drawing/2014/main" val="4150966536"/>
                    </a:ext>
                  </a:extLst>
                </a:gridCol>
                <a:gridCol w="5648430">
                  <a:extLst>
                    <a:ext uri="{9D8B030D-6E8A-4147-A177-3AD203B41FA5}">
                      <a16:colId xmlns:a16="http://schemas.microsoft.com/office/drawing/2014/main" val="3072801974"/>
                    </a:ext>
                  </a:extLst>
                </a:gridCol>
              </a:tblGrid>
              <a:tr h="370840">
                <a:tc>
                  <a:txBody>
                    <a:bodyPr/>
                    <a:lstStyle/>
                    <a:p>
                      <a:r>
                        <a:rPr lang="fr-CH" sz="2000" dirty="0" err="1"/>
                        <a:t>Specs</a:t>
                      </a:r>
                      <a:r>
                        <a:rPr lang="fr-CH" sz="2000" dirty="0"/>
                        <a:t> 2019</a:t>
                      </a:r>
                      <a:endParaRPr lang="en-GB" sz="2000" dirty="0"/>
                    </a:p>
                  </a:txBody>
                  <a:tcPr>
                    <a:lnB w="12700" cap="flat" cmpd="sng" algn="ctr">
                      <a:solidFill>
                        <a:schemeClr val="tx1"/>
                      </a:solidFill>
                      <a:prstDash val="solid"/>
                      <a:round/>
                      <a:headEnd type="none" w="med" len="med"/>
                      <a:tailEnd type="none" w="med" len="med"/>
                    </a:lnB>
                  </a:tcPr>
                </a:tc>
                <a:tc>
                  <a:txBody>
                    <a:bodyPr/>
                    <a:lstStyle/>
                    <a:p>
                      <a:r>
                        <a:rPr lang="fr-CH" sz="2000" dirty="0" err="1"/>
                        <a:t>Specs</a:t>
                      </a:r>
                      <a:r>
                        <a:rPr lang="fr-CH" sz="2000" dirty="0"/>
                        <a:t> 2022</a:t>
                      </a:r>
                      <a:endParaRPr lang="en-GB" sz="2000" dirty="0"/>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7440428"/>
                  </a:ext>
                </a:extLst>
              </a:tr>
              <a:tr h="370840">
                <a:tc>
                  <a:txBody>
                    <a:bodyPr/>
                    <a:lstStyle/>
                    <a:p>
                      <a:r>
                        <a:rPr lang="en-GB" sz="1200" b="1" dirty="0"/>
                        <a:t>4.5.2 Fast intensity (spill quality) monitor</a:t>
                      </a:r>
                    </a:p>
                    <a:p>
                      <a:r>
                        <a:rPr lang="en-GB" sz="1200" dirty="0"/>
                        <a:t>Future MD studies will focus on manipulating the time structure of the extracted beam and such a device will play a key role. A device capable of observing the frequency spectrum of the extracted beam intensity from </a:t>
                      </a:r>
                      <a:r>
                        <a:rPr lang="en-GB" sz="1200" b="1" dirty="0"/>
                        <a:t>43 kHz </a:t>
                      </a:r>
                      <a:r>
                        <a:rPr lang="en-GB" sz="1200" dirty="0"/>
                        <a:t>(beam revolution frequency) up to and including the main </a:t>
                      </a:r>
                      <a:r>
                        <a:rPr lang="en-GB" sz="1200" b="1" dirty="0">
                          <a:solidFill>
                            <a:srgbClr val="FF0000"/>
                          </a:solidFill>
                        </a:rPr>
                        <a:t>200 MHz </a:t>
                      </a:r>
                      <a:r>
                        <a:rPr lang="en-GB" sz="1200" dirty="0"/>
                        <a:t>(RF frequency) is requested [12]. The device should readout the frequency spectrum at a rate of at least 10 Hz, or faster, throughout the spill without a variable integration window to be defined. The functionality of the present spill monitor must remain operational (up to 2.5 kHz), in order to correct the low frequency harmonics of 50 Hz coming from power converter ripple. Future experiments are requesting a knowledge of the beam frequency spectrum up to 10 GHz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dk1"/>
                          </a:solidFill>
                          <a:effectLst/>
                          <a:latin typeface="+mn-lt"/>
                          <a:ea typeface="+mn-ea"/>
                          <a:cs typeface="+mn-cs"/>
                        </a:rPr>
                        <a:t>4.5.2 High-bandwidth intensity (spill quality) monitor for after LS2</a:t>
                      </a:r>
                      <a:endParaRPr lang="en-GB" sz="1200" kern="1200" dirty="0">
                        <a:solidFill>
                          <a:schemeClr val="dk1"/>
                        </a:solidFill>
                        <a:effectLst/>
                        <a:latin typeface="+mn-lt"/>
                        <a:ea typeface="+mn-ea"/>
                        <a:cs typeface="+mn-cs"/>
                      </a:endParaRPr>
                    </a:p>
                    <a:p>
                      <a:r>
                        <a:rPr lang="en-GB" sz="1200" kern="1200" dirty="0">
                          <a:solidFill>
                            <a:schemeClr val="dk1"/>
                          </a:solidFill>
                          <a:effectLst/>
                          <a:latin typeface="+mn-lt"/>
                          <a:ea typeface="+mn-ea"/>
                          <a:cs typeface="+mn-cs"/>
                        </a:rPr>
                        <a:t>To maintain a high-quality spill delivering</a:t>
                      </a:r>
                    </a:p>
                    <a:p>
                      <a:r>
                        <a:rPr lang="en-GB" sz="1200" kern="1200" dirty="0">
                          <a:solidFill>
                            <a:schemeClr val="dk1"/>
                          </a:solidFill>
                          <a:effectLst/>
                          <a:latin typeface="+mn-lt"/>
                          <a:ea typeface="+mn-ea"/>
                          <a:cs typeface="+mn-cs"/>
                        </a:rPr>
                        <a:t>to the current experiments, and to the ones that will come to the NA, it was shown to be paramount to have access to a higher bandwidth spill monitor than what is available today. For this reason, a spill monitor capable of resolving up to </a:t>
                      </a:r>
                      <a:r>
                        <a:rPr lang="en-GB" sz="1200" b="1" kern="1200" dirty="0">
                          <a:solidFill>
                            <a:schemeClr val="dk1"/>
                          </a:solidFill>
                          <a:effectLst/>
                          <a:latin typeface="+mn-lt"/>
                          <a:ea typeface="+mn-ea"/>
                          <a:cs typeface="+mn-cs"/>
                        </a:rPr>
                        <a:t>100 kHz </a:t>
                      </a:r>
                      <a:r>
                        <a:rPr lang="en-GB" sz="1200" kern="1200" dirty="0">
                          <a:solidFill>
                            <a:schemeClr val="dk1"/>
                          </a:solidFill>
                          <a:effectLst/>
                          <a:latin typeface="+mn-lt"/>
                          <a:ea typeface="+mn-ea"/>
                          <a:cs typeface="+mn-cs"/>
                        </a:rPr>
                        <a:t>is needed. This will allow measurements up to half the revolution frequency and assess the </a:t>
                      </a:r>
                      <a:r>
                        <a:rPr lang="en-GB" sz="1200" kern="1200" dirty="0" err="1">
                          <a:solidFill>
                            <a:schemeClr val="dk1"/>
                          </a:solidFill>
                          <a:effectLst/>
                          <a:latin typeface="+mn-lt"/>
                          <a:ea typeface="+mn-ea"/>
                          <a:cs typeface="+mn-cs"/>
                        </a:rPr>
                        <a:t>debunching</a:t>
                      </a:r>
                      <a:r>
                        <a:rPr lang="en-GB" sz="1200" kern="1200" dirty="0">
                          <a:solidFill>
                            <a:schemeClr val="dk1"/>
                          </a:solidFill>
                          <a:effectLst/>
                          <a:latin typeface="+mn-lt"/>
                          <a:ea typeface="+mn-ea"/>
                          <a:cs typeface="+mn-cs"/>
                        </a:rPr>
                        <a:t> quality. </a:t>
                      </a:r>
                    </a:p>
                    <a:p>
                      <a:r>
                        <a:rPr lang="en-GB" sz="1200" kern="1200" dirty="0">
                          <a:solidFill>
                            <a:schemeClr val="dk1"/>
                          </a:solidFill>
                          <a:effectLst/>
                          <a:latin typeface="+mn-lt"/>
                          <a:ea typeface="+mn-ea"/>
                          <a:cs typeface="+mn-cs"/>
                        </a:rPr>
                        <a:t>The functionality of </a:t>
                      </a:r>
                      <a:r>
                        <a:rPr lang="en-GB" sz="1200" b="1" kern="1200" dirty="0">
                          <a:solidFill>
                            <a:schemeClr val="dk1"/>
                          </a:solidFill>
                          <a:effectLst/>
                          <a:latin typeface="+mn-lt"/>
                          <a:ea typeface="+mn-ea"/>
                          <a:cs typeface="+mn-cs"/>
                        </a:rPr>
                        <a:t>the present spill monitor must remain </a:t>
                      </a:r>
                      <a:r>
                        <a:rPr lang="en-GB" sz="1200" kern="1200" dirty="0">
                          <a:solidFill>
                            <a:schemeClr val="dk1"/>
                          </a:solidFill>
                          <a:effectLst/>
                          <a:latin typeface="+mn-lt"/>
                          <a:ea typeface="+mn-ea"/>
                          <a:cs typeface="+mn-cs"/>
                        </a:rPr>
                        <a:t>operational </a:t>
                      </a:r>
                      <a:r>
                        <a:rPr lang="en-GB" sz="1200" b="1" kern="1200" dirty="0">
                          <a:solidFill>
                            <a:schemeClr val="dk1"/>
                          </a:solidFill>
                          <a:effectLst/>
                          <a:latin typeface="+mn-lt"/>
                          <a:ea typeface="+mn-ea"/>
                          <a:cs typeface="+mn-cs"/>
                        </a:rPr>
                        <a:t>(up to 2.5 kHz), </a:t>
                      </a:r>
                      <a:r>
                        <a:rPr lang="en-GB" sz="1200" kern="1200" dirty="0">
                          <a:solidFill>
                            <a:schemeClr val="dk1"/>
                          </a:solidFill>
                          <a:effectLst/>
                          <a:latin typeface="+mn-lt"/>
                          <a:ea typeface="+mn-ea"/>
                          <a:cs typeface="+mn-cs"/>
                        </a:rPr>
                        <a:t>in order </a:t>
                      </a:r>
                      <a:r>
                        <a:rPr lang="en-GB" sz="1200" b="1" kern="1200" dirty="0">
                          <a:solidFill>
                            <a:schemeClr val="dk1"/>
                          </a:solidFill>
                          <a:effectLst/>
                          <a:latin typeface="+mn-lt"/>
                          <a:ea typeface="+mn-ea"/>
                          <a:cs typeface="+mn-cs"/>
                        </a:rPr>
                        <a:t>to correct the low frequency harmonics of 50 Hz </a:t>
                      </a:r>
                      <a:r>
                        <a:rPr lang="en-GB" sz="1200" kern="1200" dirty="0">
                          <a:solidFill>
                            <a:schemeClr val="dk1"/>
                          </a:solidFill>
                          <a:effectLst/>
                          <a:latin typeface="+mn-lt"/>
                          <a:ea typeface="+mn-ea"/>
                          <a:cs typeface="+mn-cs"/>
                        </a:rPr>
                        <a:t>coming from power converter ripple. </a:t>
                      </a:r>
                      <a:r>
                        <a:rPr lang="en-GB" sz="1200" b="1" kern="1200" dirty="0">
                          <a:solidFill>
                            <a:schemeClr val="dk1"/>
                          </a:solidFill>
                          <a:effectLst/>
                          <a:latin typeface="+mn-lt"/>
                          <a:ea typeface="+mn-ea"/>
                          <a:cs typeface="+mn-cs"/>
                        </a:rPr>
                        <a:t>The noise floor of the instrument used to measure up to 300 Hz must be lower than the noise from the main power supplies.</a:t>
                      </a:r>
                    </a:p>
                    <a:p>
                      <a:r>
                        <a:rPr lang="en-GB" sz="1200" kern="1200" dirty="0">
                          <a:solidFill>
                            <a:schemeClr val="dk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dk1"/>
                          </a:solidFill>
                          <a:effectLst/>
                          <a:latin typeface="+mn-lt"/>
                          <a:ea typeface="+mn-ea"/>
                          <a:cs typeface="+mn-cs"/>
                        </a:rPr>
                        <a:t>4.5.3 Fast intensity (spill quality) monitor for after LS3</a:t>
                      </a:r>
                      <a:endParaRPr lang="en-GB" sz="1200" kern="1200" dirty="0">
                        <a:solidFill>
                          <a:schemeClr val="dk1"/>
                        </a:solidFill>
                        <a:effectLst/>
                        <a:latin typeface="+mn-lt"/>
                        <a:ea typeface="+mn-ea"/>
                        <a:cs typeface="+mn-cs"/>
                      </a:endParaRPr>
                    </a:p>
                    <a:p>
                      <a:r>
                        <a:rPr lang="en-GB" sz="1200" kern="1200" dirty="0">
                          <a:solidFill>
                            <a:schemeClr val="dk1"/>
                          </a:solidFill>
                          <a:effectLst/>
                          <a:latin typeface="+mn-lt"/>
                          <a:ea typeface="+mn-ea"/>
                          <a:cs typeface="+mn-cs"/>
                        </a:rPr>
                        <a:t>Future MD studies will focus on manipulating the time structure of the extracted beam and such a device will play a key role. A device capable of observing the frequency spectrum of the extracted beam intensity from </a:t>
                      </a:r>
                      <a:r>
                        <a:rPr lang="en-GB" sz="1200" b="1" kern="1200" dirty="0">
                          <a:solidFill>
                            <a:schemeClr val="dk1"/>
                          </a:solidFill>
                          <a:effectLst/>
                          <a:latin typeface="+mn-lt"/>
                          <a:ea typeface="+mn-ea"/>
                          <a:cs typeface="+mn-cs"/>
                        </a:rPr>
                        <a:t>43 kHz </a:t>
                      </a:r>
                      <a:r>
                        <a:rPr lang="en-GB" sz="1200" kern="1200" dirty="0">
                          <a:solidFill>
                            <a:schemeClr val="dk1"/>
                          </a:solidFill>
                          <a:effectLst/>
                          <a:latin typeface="+mn-lt"/>
                          <a:ea typeface="+mn-ea"/>
                          <a:cs typeface="+mn-cs"/>
                        </a:rPr>
                        <a:t>(beam revolution frequency) up to and including </a:t>
                      </a:r>
                      <a:r>
                        <a:rPr lang="en-GB" sz="1200" b="1" kern="1200" dirty="0">
                          <a:solidFill>
                            <a:srgbClr val="FF0000"/>
                          </a:solidFill>
                          <a:effectLst/>
                          <a:latin typeface="+mn-lt"/>
                          <a:ea typeface="+mn-ea"/>
                          <a:cs typeface="+mn-cs"/>
                        </a:rPr>
                        <a:t>800 MHz </a:t>
                      </a:r>
                      <a:r>
                        <a:rPr lang="en-GB" sz="1200" kern="1200" dirty="0">
                          <a:solidFill>
                            <a:schemeClr val="dk1"/>
                          </a:solidFill>
                          <a:effectLst/>
                          <a:latin typeface="+mn-lt"/>
                          <a:ea typeface="+mn-ea"/>
                          <a:cs typeface="+mn-cs"/>
                        </a:rPr>
                        <a:t>(highest harmonic RF frequency) is requested [12]. The device should readout the frequency spectrum at a rate of at least 10 Hz, or faster, throughout the spill without a variable integration window to be defined. </a:t>
                      </a:r>
                    </a:p>
                    <a:p>
                      <a:r>
                        <a:rPr lang="en-GB" sz="1200" kern="1200" dirty="0">
                          <a:solidFill>
                            <a:schemeClr val="dk1"/>
                          </a:solidFill>
                          <a:effectLst/>
                          <a:latin typeface="+mn-lt"/>
                          <a:ea typeface="+mn-ea"/>
                          <a:cs typeface="+mn-cs"/>
                        </a:rPr>
                        <a:t>Future experiments are requesting a knowledge of the beam frequency spectrum up to 10 GHz. </a:t>
                      </a:r>
                    </a:p>
                    <a:p>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87255324"/>
                  </a:ext>
                </a:extLst>
              </a:tr>
            </a:tbl>
          </a:graphicData>
        </a:graphic>
      </p:graphicFrame>
      <p:sp>
        <p:nvSpPr>
          <p:cNvPr id="2" name="Left Brace 1">
            <a:extLst>
              <a:ext uri="{FF2B5EF4-FFF2-40B4-BE49-F238E27FC236}">
                <a16:creationId xmlns:a16="http://schemas.microsoft.com/office/drawing/2014/main" id="{FEBFAD8E-6B06-4DEA-8CBE-9D67E47DA0ED}"/>
              </a:ext>
            </a:extLst>
          </p:cNvPr>
          <p:cNvSpPr/>
          <p:nvPr/>
        </p:nvSpPr>
        <p:spPr>
          <a:xfrm rot="16200000">
            <a:off x="2917792" y="177835"/>
            <a:ext cx="442128" cy="5152295"/>
          </a:xfrm>
          <a:prstGeom prst="leftBrace">
            <a:avLst/>
          </a:prstGeom>
          <a:ln w="38100"/>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5" name="Left Brace 4">
            <a:extLst>
              <a:ext uri="{FF2B5EF4-FFF2-40B4-BE49-F238E27FC236}">
                <a16:creationId xmlns:a16="http://schemas.microsoft.com/office/drawing/2014/main" id="{37A760BD-0DCC-4A2B-800F-2009D1C7DDC6}"/>
              </a:ext>
            </a:extLst>
          </p:cNvPr>
          <p:cNvSpPr/>
          <p:nvPr/>
        </p:nvSpPr>
        <p:spPr>
          <a:xfrm>
            <a:off x="5618289" y="2753982"/>
            <a:ext cx="422030" cy="1879302"/>
          </a:xfrm>
          <a:prstGeom prst="leftBrace">
            <a:avLst/>
          </a:prstGeom>
          <a:ln w="38100"/>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3" name="Arrow: Bent-Up 2">
            <a:extLst>
              <a:ext uri="{FF2B5EF4-FFF2-40B4-BE49-F238E27FC236}">
                <a16:creationId xmlns:a16="http://schemas.microsoft.com/office/drawing/2014/main" id="{B6AF1046-0FB1-4267-8D5A-8F478CBF7125}"/>
              </a:ext>
            </a:extLst>
          </p:cNvPr>
          <p:cNvSpPr/>
          <p:nvPr/>
        </p:nvSpPr>
        <p:spPr>
          <a:xfrm rot="5400000">
            <a:off x="3865781" y="2252881"/>
            <a:ext cx="752038" cy="2311400"/>
          </a:xfrm>
          <a:prstGeom prst="bentUpArrow">
            <a:avLst>
              <a:gd name="adj1" fmla="val 9375"/>
              <a:gd name="adj2" fmla="val 13053"/>
              <a:gd name="adj3" fmla="val 47402"/>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734204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276</TotalTime>
  <Words>1320</Words>
  <Application>Microsoft Office PowerPoint</Application>
  <PresentationFormat>Widescreen</PresentationFormat>
  <Paragraphs>162</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Verdana</vt:lpstr>
      <vt:lpstr>Office Theme</vt:lpstr>
      <vt:lpstr>Brainstorm on updated NA primary lines spec requests – May 2022</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Aurelie Noelle Goldblatt</dc:creator>
  <cp:lastModifiedBy>Federico Roncarolo</cp:lastModifiedBy>
  <cp:revision>14</cp:revision>
  <dcterms:created xsi:type="dcterms:W3CDTF">2022-05-06T13:10:22Z</dcterms:created>
  <dcterms:modified xsi:type="dcterms:W3CDTF">2022-05-09T15:43:58Z</dcterms:modified>
</cp:coreProperties>
</file>