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61" r:id="rId5"/>
    <p:sldId id="263" r:id="rId6"/>
    <p:sldId id="264" r:id="rId7"/>
    <p:sldId id="262" r:id="rId8"/>
    <p:sldId id="260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8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4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D7FC4-8B58-4D82-AB93-BFFA02C887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E5B395-09B2-4EA5-B0FD-AC0D7E393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9288A-EC9A-4774-BD9D-82190B85F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37AB8-FF19-4323-936E-5AF912FEE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ABB60-BF17-4CB1-AA08-D943852D3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9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2B496-67DE-4A6F-AE2E-C1D002F7B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15F62E-274B-43E5-B3DB-A30351CEE4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E1D84-86C9-44BA-81F4-38D1B1918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D31F5-6590-40CD-AD60-9ED8EC09C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CB3EC-D90E-496E-837B-BE4FE25B2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88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A7248A-9A88-4607-B44E-FE3F16F3C9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4348C8-4C1E-4E3A-BFCE-B5F1AF7D2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A7861-C5A5-4187-9BCE-336B2C390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AFA44-A8D4-4A8A-BD07-A33E51D19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1229C-7200-444B-8762-AFA6C8913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3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E721B-7C4E-4E7B-9336-21AEAFF79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AAC5D-1EAE-454C-94C4-15F3ED52A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CA82E-1292-49B8-B09C-69C529749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21867-6953-4823-9B90-3D9FFB685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E625D-DF6C-4375-9CE8-446E139F1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35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2D1FD-059D-4ACB-AA28-75D8EB31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12492-9E21-4ADF-8FD6-911120C25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D1EC-9EF6-45DC-8382-E1F1A9D52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21806-5672-45E6-8488-89872D1FF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6B5F5-49A6-43DF-92C8-D513F290C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267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076FB-2C11-41EA-BE3D-5B5DAB4EA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965F0-E90E-4FA1-B613-6AE74E36DB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708828-6708-4093-9B13-BEA4A5FEA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0278C-6B09-45C6-84DF-EAB4900BA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E78F0-9289-4215-AAD8-548C749CB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FD0A3F-93C1-42B2-B866-D7AEBF7F3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925B6-2987-4B83-B079-DEEE75CA7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34ED13-3B87-446E-ACA6-4ADA0A94C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644C3-6B80-4603-A29C-A44B88AD34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2095D4-6738-48B1-892F-4C7DBAA03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721B40-E575-4B26-B3CD-0966C71870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3049E1-937D-4F74-A347-D11112332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68A0A4-4859-47A6-9527-7DDC26267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4B943-A8AE-4DBA-AD18-33F584360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9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38AAE-1BC6-4AAC-897D-438485821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668C30-4B29-4A6B-9D3F-7105AFC82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26A0B-53B7-46D8-B5D9-F4843A9D3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3D427-8804-4EE9-A66F-5727BBD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3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AF50C8-B26A-41FE-8C2D-30F526AC4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20C2E8-9A67-4CEA-B7E4-A9AAA2F57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184D6A-EA84-4F7F-9F6B-D5639EEFD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D35A7-ECE4-4691-A82D-87216EE06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77A04-7E0C-4E97-B66B-11AFBE95C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6AA34-A684-4B63-AB23-43DDF95691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B7D47-87A5-4BD9-AC01-CBBD81E57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68620-05EF-4059-9E06-DAFD9B59E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8209-9E0B-413F-B7ED-1A369D038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60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1108F-1AA9-42FE-8204-375C41E1B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6E9FD0-A614-4D6B-9CCD-2CD8E5D027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023F5-4F93-4901-A658-961E9FAD5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66E1E-E83E-499A-99EA-57C92097D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E749EE-E20F-40BA-AB13-87908528C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8D77C-4FD2-437A-9D88-1B2E26544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6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4CB95D-7D15-4337-BEB4-2A95CA56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EC684-D610-423C-B4F8-E88B50483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B3DD3-AE51-40C4-8BD7-7B8FF3C3A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B7121-5E78-41DF-9606-99A7E395FF0F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0F630-90BD-49DC-B9BA-4F616C442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C3A0E-9FB1-4A04-8982-884335DA4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B28BC-1A08-436D-90A2-523FDE3D3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796DA5-3A8A-46FC-8FFF-F7746E7B2AF6}"/>
              </a:ext>
            </a:extLst>
          </p:cNvPr>
          <p:cNvSpPr txBox="1"/>
          <p:nvPr/>
        </p:nvSpPr>
        <p:spPr>
          <a:xfrm>
            <a:off x="1126777" y="2378300"/>
            <a:ext cx="10230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3600" dirty="0"/>
              <a:t>FCC-ee Magnet Interconnections Space Requirements</a:t>
            </a:r>
            <a:endParaRPr lang="en-US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D73CE9-7F60-41C1-A2BD-890E79D67071}"/>
              </a:ext>
            </a:extLst>
          </p:cNvPr>
          <p:cNvSpPr txBox="1"/>
          <p:nvPr/>
        </p:nvSpPr>
        <p:spPr>
          <a:xfrm>
            <a:off x="8541034" y="6229718"/>
            <a:ext cx="3472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FCC-ee Tuning meeting 2022-04-22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BD481B-7905-4CD4-877D-D88A72B32FE9}"/>
              </a:ext>
            </a:extLst>
          </p:cNvPr>
          <p:cNvSpPr txBox="1"/>
          <p:nvPr/>
        </p:nvSpPr>
        <p:spPr>
          <a:xfrm>
            <a:off x="3960790" y="3544242"/>
            <a:ext cx="4562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Carl Järmyr Eriksson, Jérémie Bauche (TE-MSC)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649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B646AA-E21C-4B56-9844-0E6FCA2B3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8" y="3100378"/>
            <a:ext cx="10393190" cy="42531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6DC4B7-DC48-434F-AF2A-4DDF2684B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7" y="3095868"/>
            <a:ext cx="10391775" cy="4257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23E5EC-BBC0-4C68-A5F4-A6B2F832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Overlap – flange connection (D-D)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52812-3EEF-42F4-A777-4A1CE3739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98437"/>
            <a:ext cx="9633155" cy="19305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v-SE" sz="2000" dirty="0"/>
              <a:t>Assuming that the flange connection (without bellows) is possible at the dipole-dipole connection:</a:t>
            </a:r>
          </a:p>
          <a:p>
            <a:r>
              <a:rPr lang="sv-SE" sz="2000" dirty="0"/>
              <a:t>In order to add plates over &amp; under D-D connection, </a:t>
            </a:r>
            <a:r>
              <a:rPr lang="sv-SE" sz="2000" b="1" dirty="0"/>
              <a:t>gap height </a:t>
            </a:r>
            <a:r>
              <a:rPr lang="sv-SE" sz="2000" dirty="0"/>
              <a:t>must be </a:t>
            </a:r>
            <a:r>
              <a:rPr lang="sv-SE" sz="2000" b="1" dirty="0"/>
              <a:t>increased</a:t>
            </a:r>
            <a:r>
              <a:rPr lang="sv-SE" sz="2000" dirty="0"/>
              <a:t> by at least </a:t>
            </a:r>
            <a:r>
              <a:rPr lang="sv-SE" sz="2000" b="1" dirty="0"/>
              <a:t>40 mm</a:t>
            </a:r>
            <a:r>
              <a:rPr lang="sv-SE" sz="2000" dirty="0"/>
              <a:t>, from 84 to 124 mm (assumes at least 1 mm on each side for clearance)</a:t>
            </a:r>
          </a:p>
          <a:p>
            <a:r>
              <a:rPr lang="sv-SE" sz="2000" dirty="0"/>
              <a:t>In order to run busbars straight through D-D connection, </a:t>
            </a:r>
            <a:r>
              <a:rPr lang="sv-SE" sz="2000" b="1" dirty="0"/>
              <a:t>inter-beam width</a:t>
            </a:r>
            <a:r>
              <a:rPr lang="sv-SE" sz="2000" dirty="0"/>
              <a:t> must be </a:t>
            </a:r>
            <a:r>
              <a:rPr lang="sv-SE" sz="2000" b="1" dirty="0"/>
              <a:t>increased</a:t>
            </a:r>
            <a:r>
              <a:rPr lang="sv-SE" sz="2000" dirty="0"/>
              <a:t> by at least </a:t>
            </a:r>
            <a:r>
              <a:rPr lang="sv-SE" sz="2000" b="1" dirty="0"/>
              <a:t>28 mm</a:t>
            </a:r>
            <a:r>
              <a:rPr lang="sv-SE" sz="2000" dirty="0"/>
              <a:t>, from 300 to 328 (1 mm on each side for clearance)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B06B85-2140-4E0F-874C-A2296EC356C1}"/>
              </a:ext>
            </a:extLst>
          </p:cNvPr>
          <p:cNvSpPr txBox="1"/>
          <p:nvPr/>
        </p:nvSpPr>
        <p:spPr>
          <a:xfrm>
            <a:off x="5439566" y="4015883"/>
            <a:ext cx="91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Busbars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F535DF0-6D7A-49CE-91A3-5EEE3B87AD45}"/>
              </a:ext>
            </a:extLst>
          </p:cNvPr>
          <p:cNvCxnSpPr>
            <a:cxnSpLocks/>
          </p:cNvCxnSpPr>
          <p:nvPr/>
        </p:nvCxnSpPr>
        <p:spPr>
          <a:xfrm flipH="1">
            <a:off x="5008552" y="4318328"/>
            <a:ext cx="646224" cy="45424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9EA149C-DA0A-4E42-992C-C8FB5249DB21}"/>
              </a:ext>
            </a:extLst>
          </p:cNvPr>
          <p:cNvCxnSpPr>
            <a:cxnSpLocks/>
          </p:cNvCxnSpPr>
          <p:nvPr/>
        </p:nvCxnSpPr>
        <p:spPr>
          <a:xfrm>
            <a:off x="6096000" y="4318328"/>
            <a:ext cx="682520" cy="49065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F538879-3CB9-4EF7-A4F9-A08E33FAAC1E}"/>
              </a:ext>
            </a:extLst>
          </p:cNvPr>
          <p:cNvSpPr txBox="1"/>
          <p:nvPr/>
        </p:nvSpPr>
        <p:spPr>
          <a:xfrm>
            <a:off x="5592589" y="6123528"/>
            <a:ext cx="61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Yoke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C691B6F-2B26-4DA4-A0EB-F6D908296BD2}"/>
              </a:ext>
            </a:extLst>
          </p:cNvPr>
          <p:cNvCxnSpPr>
            <a:cxnSpLocks/>
          </p:cNvCxnSpPr>
          <p:nvPr/>
        </p:nvCxnSpPr>
        <p:spPr>
          <a:xfrm flipH="1">
            <a:off x="10170488" y="4642789"/>
            <a:ext cx="513244" cy="1297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DB35677-9777-4915-BEE1-7D136A45DD41}"/>
              </a:ext>
            </a:extLst>
          </p:cNvPr>
          <p:cNvSpPr txBox="1"/>
          <p:nvPr/>
        </p:nvSpPr>
        <p:spPr>
          <a:xfrm>
            <a:off x="10683732" y="4439647"/>
            <a:ext cx="1068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VC flange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1028E9-C104-4BB4-9B55-9206B80A4643}"/>
              </a:ext>
            </a:extLst>
          </p:cNvPr>
          <p:cNvCxnSpPr>
            <a:cxnSpLocks/>
          </p:cNvCxnSpPr>
          <p:nvPr/>
        </p:nvCxnSpPr>
        <p:spPr>
          <a:xfrm flipV="1">
            <a:off x="1879318" y="4104592"/>
            <a:ext cx="0" cy="28062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7D85BE-81D0-4B95-9C3F-08BF877135E6}"/>
              </a:ext>
            </a:extLst>
          </p:cNvPr>
          <p:cNvCxnSpPr>
            <a:cxnSpLocks/>
          </p:cNvCxnSpPr>
          <p:nvPr/>
        </p:nvCxnSpPr>
        <p:spPr>
          <a:xfrm>
            <a:off x="1879318" y="4151636"/>
            <a:ext cx="0" cy="28191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21B881B-7917-4E77-A9AE-DEBFCE1DA38A}"/>
              </a:ext>
            </a:extLst>
          </p:cNvPr>
          <p:cNvSpPr txBox="1"/>
          <p:nvPr/>
        </p:nvSpPr>
        <p:spPr>
          <a:xfrm>
            <a:off x="1927054" y="4090666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>
                <a:solidFill>
                  <a:schemeClr val="bg1"/>
                </a:solidFill>
              </a:rPr>
              <a:t>19 mm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E8C90B-15CB-46A8-BB01-538DC8E69793}"/>
              </a:ext>
            </a:extLst>
          </p:cNvPr>
          <p:cNvSpPr txBox="1"/>
          <p:nvPr/>
        </p:nvSpPr>
        <p:spPr>
          <a:xfrm>
            <a:off x="4401704" y="4861869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>
                <a:solidFill>
                  <a:schemeClr val="bg1"/>
                </a:solidFill>
              </a:rPr>
              <a:t>13 mm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9AF418-88DE-4E64-A493-20E5931EBCD2}"/>
              </a:ext>
            </a:extLst>
          </p:cNvPr>
          <p:cNvCxnSpPr>
            <a:cxnSpLocks/>
          </p:cNvCxnSpPr>
          <p:nvPr/>
        </p:nvCxnSpPr>
        <p:spPr>
          <a:xfrm flipH="1">
            <a:off x="4471006" y="5200423"/>
            <a:ext cx="209332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1AA612B-A872-4732-8C3E-F69968B05D6F}"/>
              </a:ext>
            </a:extLst>
          </p:cNvPr>
          <p:cNvCxnSpPr>
            <a:cxnSpLocks/>
          </p:cNvCxnSpPr>
          <p:nvPr/>
        </p:nvCxnSpPr>
        <p:spPr>
          <a:xfrm>
            <a:off x="4505678" y="5200423"/>
            <a:ext cx="209332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607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D56637-E6BC-4E5E-8008-76C6E625B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85" y="2744175"/>
            <a:ext cx="11008158" cy="414529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AB980BF-9AD0-4C48-996A-2922778B0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276" y="2737307"/>
            <a:ext cx="11001375" cy="4257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813EF5-50A2-4209-896E-57BDC876A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Overlap – bellows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EB2FA-06B3-49F9-B7F4-B5DF4B288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If the bellows are to be taken into account: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A1C87CE-41E8-4A9B-9FCF-2B6A6983DF60}"/>
              </a:ext>
            </a:extLst>
          </p:cNvPr>
          <p:cNvCxnSpPr>
            <a:cxnSpLocks/>
          </p:cNvCxnSpPr>
          <p:nvPr/>
        </p:nvCxnSpPr>
        <p:spPr>
          <a:xfrm flipV="1">
            <a:off x="10930965" y="2520286"/>
            <a:ext cx="0" cy="4918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F0C874A-2304-451E-9BF4-7E676691C414}"/>
              </a:ext>
            </a:extLst>
          </p:cNvPr>
          <p:cNvCxnSpPr>
            <a:cxnSpLocks/>
          </p:cNvCxnSpPr>
          <p:nvPr/>
        </p:nvCxnSpPr>
        <p:spPr>
          <a:xfrm>
            <a:off x="10930965" y="2623066"/>
            <a:ext cx="0" cy="4428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9F6F9E7-8A20-436C-A95E-511EC9F0976E}"/>
              </a:ext>
            </a:extLst>
          </p:cNvPr>
          <p:cNvSpPr txBox="1"/>
          <p:nvPr/>
        </p:nvSpPr>
        <p:spPr>
          <a:xfrm>
            <a:off x="10889893" y="26162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46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486BFD-8742-4043-85E9-08F4D855B526}"/>
              </a:ext>
            </a:extLst>
          </p:cNvPr>
          <p:cNvSpPr txBox="1"/>
          <p:nvPr/>
        </p:nvSpPr>
        <p:spPr>
          <a:xfrm>
            <a:off x="6458508" y="4319204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>
                <a:solidFill>
                  <a:schemeClr val="bg1"/>
                </a:solidFill>
              </a:rPr>
              <a:t>43 mm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60ADF89-D37D-4764-90AE-7F707A7A9A32}"/>
              </a:ext>
            </a:extLst>
          </p:cNvPr>
          <p:cNvCxnSpPr>
            <a:cxnSpLocks/>
          </p:cNvCxnSpPr>
          <p:nvPr/>
        </p:nvCxnSpPr>
        <p:spPr>
          <a:xfrm flipH="1">
            <a:off x="6432716" y="4653947"/>
            <a:ext cx="209332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9F6DE3D-F874-4B37-9FB4-42949D09B56D}"/>
              </a:ext>
            </a:extLst>
          </p:cNvPr>
          <p:cNvCxnSpPr>
            <a:cxnSpLocks/>
          </p:cNvCxnSpPr>
          <p:nvPr/>
        </p:nvCxnSpPr>
        <p:spPr>
          <a:xfrm flipV="1">
            <a:off x="6448647" y="4650137"/>
            <a:ext cx="786280" cy="421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C2724C-A646-4BD6-8336-C4F7CA8391E8}"/>
              </a:ext>
            </a:extLst>
          </p:cNvPr>
          <p:cNvCxnSpPr>
            <a:cxnSpLocks/>
          </p:cNvCxnSpPr>
          <p:nvPr/>
        </p:nvCxnSpPr>
        <p:spPr>
          <a:xfrm flipV="1">
            <a:off x="9797419" y="2960455"/>
            <a:ext cx="0" cy="84698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5270C69-A766-4CA8-858B-738F29171617}"/>
              </a:ext>
            </a:extLst>
          </p:cNvPr>
          <p:cNvCxnSpPr>
            <a:cxnSpLocks/>
          </p:cNvCxnSpPr>
          <p:nvPr/>
        </p:nvCxnSpPr>
        <p:spPr>
          <a:xfrm>
            <a:off x="9797419" y="3692769"/>
            <a:ext cx="0" cy="18812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FE4AB05-516A-46B2-AAD0-0959E2BE7AED}"/>
              </a:ext>
            </a:extLst>
          </p:cNvPr>
          <p:cNvSpPr txBox="1"/>
          <p:nvPr/>
        </p:nvSpPr>
        <p:spPr>
          <a:xfrm>
            <a:off x="9797419" y="2996749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>
                <a:solidFill>
                  <a:schemeClr val="bg1"/>
                </a:solidFill>
              </a:rPr>
              <a:t>49 mm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6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875621-2C30-4779-B559-BAE3A3044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390" y="201676"/>
            <a:ext cx="5344137" cy="6492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95A510-BACF-4392-BD12-6FD3A98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93929" cy="1325563"/>
          </a:xfrm>
        </p:spPr>
        <p:txBody>
          <a:bodyPr>
            <a:normAutofit/>
          </a:bodyPr>
          <a:lstStyle/>
          <a:p>
            <a:r>
              <a:rPr lang="sv-SE" sz="3600" dirty="0"/>
              <a:t>Available space – D-D connection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1EDB3-F78D-4F12-85AE-937945B20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955" y="1690688"/>
            <a:ext cx="5533103" cy="4351338"/>
          </a:xfrm>
        </p:spPr>
        <p:txBody>
          <a:bodyPr>
            <a:normAutofit/>
          </a:bodyPr>
          <a:lstStyle/>
          <a:p>
            <a:r>
              <a:rPr lang="sv-SE" sz="1400" dirty="0"/>
              <a:t>Assumes flange connection at D-D</a:t>
            </a:r>
          </a:p>
          <a:p>
            <a:r>
              <a:rPr lang="sv-SE" sz="1400" dirty="0"/>
              <a:t>Assumes </a:t>
            </a:r>
            <a:r>
              <a:rPr lang="sv-SE" sz="1400" dirty="0" smtClean="0"/>
              <a:t>300 </a:t>
            </a:r>
            <a:r>
              <a:rPr lang="sv-SE" sz="1400" dirty="0"/>
              <a:t>m</a:t>
            </a:r>
            <a:r>
              <a:rPr lang="sv-SE" sz="1400" dirty="0" smtClean="0"/>
              <a:t>m </a:t>
            </a:r>
            <a:r>
              <a:rPr lang="sv-SE" sz="1400" dirty="0"/>
              <a:t>gap between </a:t>
            </a:r>
            <a:r>
              <a:rPr lang="sv-SE" sz="1400" dirty="0" smtClean="0"/>
              <a:t>dipoles yokes</a:t>
            </a:r>
            <a:endParaRPr lang="sv-SE" sz="1400" dirty="0"/>
          </a:p>
          <a:p>
            <a:r>
              <a:rPr lang="sv-SE" sz="1400" dirty="0"/>
              <a:t>Assumes same coil dimensions, same coil protrusion from dipole edge as in </a:t>
            </a:r>
            <a:r>
              <a:rPr lang="sv-SE" sz="1400" dirty="0" smtClean="0"/>
              <a:t>prototype</a:t>
            </a:r>
          </a:p>
          <a:p>
            <a:r>
              <a:rPr lang="sv-SE" sz="1400" dirty="0" smtClean="0"/>
              <a:t>The actual magnetic gap (distance between magnetic lengths ”edges”) would be in the range of 220 mm</a:t>
            </a:r>
          </a:p>
          <a:p>
            <a:endParaRPr lang="en-US" sz="14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3AF97E-A546-499D-B5E8-264D276950F2}"/>
              </a:ext>
            </a:extLst>
          </p:cNvPr>
          <p:cNvCxnSpPr>
            <a:cxnSpLocks/>
          </p:cNvCxnSpPr>
          <p:nvPr/>
        </p:nvCxnSpPr>
        <p:spPr>
          <a:xfrm>
            <a:off x="7373081" y="6376056"/>
            <a:ext cx="365913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A49856A-449D-42C4-B456-F970C92825C2}"/>
              </a:ext>
            </a:extLst>
          </p:cNvPr>
          <p:cNvCxnSpPr>
            <a:cxnSpLocks/>
          </p:cNvCxnSpPr>
          <p:nvPr/>
        </p:nvCxnSpPr>
        <p:spPr>
          <a:xfrm flipV="1">
            <a:off x="7373081" y="6148339"/>
            <a:ext cx="0" cy="3232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554AEF-2BC8-490F-A32C-FE20FC282341}"/>
              </a:ext>
            </a:extLst>
          </p:cNvPr>
          <p:cNvCxnSpPr>
            <a:cxnSpLocks/>
          </p:cNvCxnSpPr>
          <p:nvPr/>
        </p:nvCxnSpPr>
        <p:spPr>
          <a:xfrm flipV="1">
            <a:off x="11032220" y="6148339"/>
            <a:ext cx="0" cy="3232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B5A23C8-4E8D-4DAB-93FE-C20C3B755720}"/>
              </a:ext>
            </a:extLst>
          </p:cNvPr>
          <p:cNvSpPr txBox="1"/>
          <p:nvPr/>
        </p:nvSpPr>
        <p:spPr>
          <a:xfrm>
            <a:off x="8945061" y="632522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300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6732A35-CE70-4E75-A890-71AED95F6EEE}"/>
              </a:ext>
            </a:extLst>
          </p:cNvPr>
          <p:cNvGrpSpPr/>
          <p:nvPr/>
        </p:nvGrpSpPr>
        <p:grpSpPr>
          <a:xfrm>
            <a:off x="8201745" y="2330091"/>
            <a:ext cx="739368" cy="369332"/>
            <a:chOff x="12564781" y="1957141"/>
            <a:chExt cx="739368" cy="369332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CB3DE31-F6B7-4D00-8ADD-708E73F534D9}"/>
                </a:ext>
              </a:extLst>
            </p:cNvPr>
            <p:cNvCxnSpPr/>
            <p:nvPr/>
          </p:nvCxnSpPr>
          <p:spPr>
            <a:xfrm flipH="1">
              <a:off x="12564781" y="2256459"/>
              <a:ext cx="739368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568A4C2-F3CB-4EB3-9C17-1D0F242CEDD8}"/>
                </a:ext>
              </a:extLst>
            </p:cNvPr>
            <p:cNvCxnSpPr>
              <a:cxnSpLocks/>
            </p:cNvCxnSpPr>
            <p:nvPr/>
          </p:nvCxnSpPr>
          <p:spPr>
            <a:xfrm>
              <a:off x="12715381" y="2256458"/>
              <a:ext cx="588768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4B1101C-6D1E-4DD0-A854-2EAA726E6B8E}"/>
                </a:ext>
              </a:extLst>
            </p:cNvPr>
            <p:cNvSpPr txBox="1"/>
            <p:nvPr/>
          </p:nvSpPr>
          <p:spPr>
            <a:xfrm>
              <a:off x="12725113" y="195714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solidFill>
                    <a:schemeClr val="bg1"/>
                  </a:solidFill>
                </a:rPr>
                <a:t>62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6F51999-D67C-4BDC-814B-CAC26EAD0B98}"/>
              </a:ext>
            </a:extLst>
          </p:cNvPr>
          <p:cNvCxnSpPr/>
          <p:nvPr/>
        </p:nvCxnSpPr>
        <p:spPr>
          <a:xfrm flipH="1">
            <a:off x="7373081" y="6369232"/>
            <a:ext cx="5562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AE8B8BC-61AE-4682-A6F9-BACEF420AEEF}"/>
              </a:ext>
            </a:extLst>
          </p:cNvPr>
          <p:cNvCxnSpPr>
            <a:cxnSpLocks/>
          </p:cNvCxnSpPr>
          <p:nvPr/>
        </p:nvCxnSpPr>
        <p:spPr>
          <a:xfrm>
            <a:off x="10358930" y="6369232"/>
            <a:ext cx="67329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5E195CA-5947-4BFF-BE96-2FF2664CE7F6}"/>
              </a:ext>
            </a:extLst>
          </p:cNvPr>
          <p:cNvCxnSpPr>
            <a:cxnSpLocks/>
          </p:cNvCxnSpPr>
          <p:nvPr/>
        </p:nvCxnSpPr>
        <p:spPr>
          <a:xfrm flipH="1" flipV="1">
            <a:off x="8195481" y="2833252"/>
            <a:ext cx="1987909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75EC062-FE4F-4608-B943-3E14046EFC65}"/>
              </a:ext>
            </a:extLst>
          </p:cNvPr>
          <p:cNvCxnSpPr>
            <a:cxnSpLocks/>
          </p:cNvCxnSpPr>
          <p:nvPr/>
        </p:nvCxnSpPr>
        <p:spPr>
          <a:xfrm>
            <a:off x="9594622" y="2833252"/>
            <a:ext cx="5887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0D1A72E-85E1-4ED2-A8CE-BFF40962F826}"/>
              </a:ext>
            </a:extLst>
          </p:cNvPr>
          <p:cNvCxnSpPr>
            <a:cxnSpLocks/>
          </p:cNvCxnSpPr>
          <p:nvPr/>
        </p:nvCxnSpPr>
        <p:spPr>
          <a:xfrm flipH="1" flipV="1">
            <a:off x="7380318" y="2833252"/>
            <a:ext cx="794691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D3C3E9D-7A04-4AD1-8070-1A5E9DD3ED34}"/>
              </a:ext>
            </a:extLst>
          </p:cNvPr>
          <p:cNvCxnSpPr>
            <a:cxnSpLocks/>
          </p:cNvCxnSpPr>
          <p:nvPr/>
        </p:nvCxnSpPr>
        <p:spPr>
          <a:xfrm>
            <a:off x="7606713" y="2833252"/>
            <a:ext cx="5887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44768F7-6E01-4C35-BC4D-B77812BA7BB7}"/>
              </a:ext>
            </a:extLst>
          </p:cNvPr>
          <p:cNvSpPr txBox="1"/>
          <p:nvPr/>
        </p:nvSpPr>
        <p:spPr>
          <a:xfrm>
            <a:off x="7595163" y="25202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68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1CA48C-5E0F-4462-A53F-ADB3040911EE}"/>
              </a:ext>
            </a:extLst>
          </p:cNvPr>
          <p:cNvSpPr txBox="1"/>
          <p:nvPr/>
        </p:nvSpPr>
        <p:spPr>
          <a:xfrm>
            <a:off x="8929722" y="277866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164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0CF8B8F-46AD-4A0B-81D8-4E9BACDF2701}"/>
              </a:ext>
            </a:extLst>
          </p:cNvPr>
          <p:cNvCxnSpPr>
            <a:cxnSpLocks/>
          </p:cNvCxnSpPr>
          <p:nvPr/>
        </p:nvCxnSpPr>
        <p:spPr>
          <a:xfrm flipV="1">
            <a:off x="9867241" y="2688440"/>
            <a:ext cx="0" cy="8561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3DB43C-0AE8-4140-8766-3527E19DACD9}"/>
              </a:ext>
            </a:extLst>
          </p:cNvPr>
          <p:cNvCxnSpPr>
            <a:cxnSpLocks/>
          </p:cNvCxnSpPr>
          <p:nvPr/>
        </p:nvCxnSpPr>
        <p:spPr>
          <a:xfrm>
            <a:off x="9772602" y="2521124"/>
            <a:ext cx="532101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1C25C19-E34A-434B-913D-F718FFDDF630}"/>
              </a:ext>
            </a:extLst>
          </p:cNvPr>
          <p:cNvCxnSpPr>
            <a:cxnSpLocks/>
          </p:cNvCxnSpPr>
          <p:nvPr/>
        </p:nvCxnSpPr>
        <p:spPr>
          <a:xfrm flipH="1">
            <a:off x="9267152" y="2689481"/>
            <a:ext cx="692022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890AF7F-E9BB-4A4E-91C0-A1C84EC9FCEC}"/>
              </a:ext>
            </a:extLst>
          </p:cNvPr>
          <p:cNvCxnSpPr>
            <a:cxnSpLocks/>
          </p:cNvCxnSpPr>
          <p:nvPr/>
        </p:nvCxnSpPr>
        <p:spPr>
          <a:xfrm>
            <a:off x="9866523" y="2406938"/>
            <a:ext cx="0" cy="1089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07BC9B5-A825-40AE-BBB8-2D939D8A41CE}"/>
              </a:ext>
            </a:extLst>
          </p:cNvPr>
          <p:cNvSpPr txBox="1"/>
          <p:nvPr/>
        </p:nvSpPr>
        <p:spPr>
          <a:xfrm>
            <a:off x="9425399" y="23460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532B3C7-1F75-419F-9A51-F674154FB003}"/>
              </a:ext>
            </a:extLst>
          </p:cNvPr>
          <p:cNvCxnSpPr/>
          <p:nvPr/>
        </p:nvCxnSpPr>
        <p:spPr>
          <a:xfrm>
            <a:off x="9867642" y="2464495"/>
            <a:ext cx="0" cy="3245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6F69571-A9A6-4715-A149-931A1C0EFD3C}"/>
              </a:ext>
            </a:extLst>
          </p:cNvPr>
          <p:cNvCxnSpPr>
            <a:cxnSpLocks/>
          </p:cNvCxnSpPr>
          <p:nvPr/>
        </p:nvCxnSpPr>
        <p:spPr>
          <a:xfrm flipV="1">
            <a:off x="10930965" y="2520286"/>
            <a:ext cx="0" cy="4918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30844CE-6699-4D90-8F61-E7D769D550E7}"/>
              </a:ext>
            </a:extLst>
          </p:cNvPr>
          <p:cNvCxnSpPr>
            <a:cxnSpLocks/>
          </p:cNvCxnSpPr>
          <p:nvPr/>
        </p:nvCxnSpPr>
        <p:spPr>
          <a:xfrm>
            <a:off x="10930965" y="2623066"/>
            <a:ext cx="0" cy="4428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ACEFAA1-A339-43DC-ABD6-D9166446AD86}"/>
              </a:ext>
            </a:extLst>
          </p:cNvPr>
          <p:cNvSpPr txBox="1"/>
          <p:nvPr/>
        </p:nvSpPr>
        <p:spPr>
          <a:xfrm>
            <a:off x="10889893" y="26162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46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CFF0662-EF23-4FDB-8ACD-4CE2DF0880BE}"/>
              </a:ext>
            </a:extLst>
          </p:cNvPr>
          <p:cNvCxnSpPr>
            <a:cxnSpLocks/>
          </p:cNvCxnSpPr>
          <p:nvPr/>
        </p:nvCxnSpPr>
        <p:spPr>
          <a:xfrm flipV="1">
            <a:off x="10425023" y="3070689"/>
            <a:ext cx="0" cy="4918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2CAAC76-789C-4617-9573-AE5BDCCBF8D1}"/>
              </a:ext>
            </a:extLst>
          </p:cNvPr>
          <p:cNvCxnSpPr>
            <a:cxnSpLocks/>
          </p:cNvCxnSpPr>
          <p:nvPr/>
        </p:nvCxnSpPr>
        <p:spPr>
          <a:xfrm>
            <a:off x="10425023" y="3292989"/>
            <a:ext cx="0" cy="4428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C71DE24-FD48-48E7-951D-76AAB8141311}"/>
              </a:ext>
            </a:extLst>
          </p:cNvPr>
          <p:cNvSpPr txBox="1"/>
          <p:nvPr/>
        </p:nvSpPr>
        <p:spPr>
          <a:xfrm>
            <a:off x="10383951" y="32443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54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9B7429-2CEC-48D6-BCB9-32E594201436}"/>
              </a:ext>
            </a:extLst>
          </p:cNvPr>
          <p:cNvSpPr txBox="1"/>
          <p:nvPr/>
        </p:nvSpPr>
        <p:spPr>
          <a:xfrm>
            <a:off x="6477397" y="18045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[mm]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A85BC9-CD74-48C2-9784-85FDD46D040A}"/>
              </a:ext>
            </a:extLst>
          </p:cNvPr>
          <p:cNvCxnSpPr>
            <a:cxnSpLocks/>
          </p:cNvCxnSpPr>
          <p:nvPr/>
        </p:nvCxnSpPr>
        <p:spPr>
          <a:xfrm flipH="1">
            <a:off x="10489053" y="3872344"/>
            <a:ext cx="737419" cy="1692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044BE55-F8F1-4F82-B0ED-EE737FE893B8}"/>
              </a:ext>
            </a:extLst>
          </p:cNvPr>
          <p:cNvSpPr txBox="1"/>
          <p:nvPr/>
        </p:nvSpPr>
        <p:spPr>
          <a:xfrm>
            <a:off x="11021644" y="355384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Busbar</a:t>
            </a:r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28AC929-EE46-4E73-ABFB-D3BDB3D809B1}"/>
              </a:ext>
            </a:extLst>
          </p:cNvPr>
          <p:cNvGrpSpPr/>
          <p:nvPr/>
        </p:nvGrpSpPr>
        <p:grpSpPr>
          <a:xfrm>
            <a:off x="217310" y="4229590"/>
            <a:ext cx="4626655" cy="2464962"/>
            <a:chOff x="-102502" y="4276080"/>
            <a:chExt cx="4626655" cy="2464962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C2D0D19-F6DB-4705-B935-4C7EA4E6DBC1}"/>
                </a:ext>
              </a:extLst>
            </p:cNvPr>
            <p:cNvSpPr/>
            <p:nvPr/>
          </p:nvSpPr>
          <p:spPr>
            <a:xfrm>
              <a:off x="-74690" y="4297070"/>
              <a:ext cx="4598843" cy="2443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D774BBF-8051-4D83-99B4-E1BF8560F0AE}"/>
                </a:ext>
              </a:extLst>
            </p:cNvPr>
            <p:cNvGrpSpPr/>
            <p:nvPr/>
          </p:nvGrpSpPr>
          <p:grpSpPr>
            <a:xfrm>
              <a:off x="-102502" y="4276080"/>
              <a:ext cx="4601068" cy="2429104"/>
              <a:chOff x="-195229" y="4361683"/>
              <a:chExt cx="4601068" cy="242910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6DA8796-6095-4AC0-A5CB-C760AF939C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238" y="4704708"/>
                <a:ext cx="4072663" cy="2086079"/>
              </a:xfrm>
              <a:prstGeom prst="rect">
                <a:avLst/>
              </a:prstGeom>
            </p:spPr>
          </p:pic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AEBF42F-C2B3-49C3-A31B-F4282AA4A091}"/>
                  </a:ext>
                </a:extLst>
              </p:cNvPr>
              <p:cNvSpPr txBox="1"/>
              <p:nvPr/>
            </p:nvSpPr>
            <p:spPr>
              <a:xfrm>
                <a:off x="-195229" y="4361683"/>
                <a:ext cx="4601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sv-SE" dirty="0"/>
                  <a:t>Side view: busbars connect underneath flange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0136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875621-2C30-4779-B559-BAE3A3044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390" y="201676"/>
            <a:ext cx="5344137" cy="6492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95A510-BACF-4392-BD12-6FD3A98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93929" cy="1325563"/>
          </a:xfrm>
        </p:spPr>
        <p:txBody>
          <a:bodyPr>
            <a:normAutofit/>
          </a:bodyPr>
          <a:lstStyle/>
          <a:p>
            <a:r>
              <a:rPr lang="sv-SE" sz="3600" dirty="0"/>
              <a:t>Available space – D-D connection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1EDB3-F78D-4F12-85AE-937945B20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955" y="1690688"/>
            <a:ext cx="5533103" cy="4351338"/>
          </a:xfrm>
        </p:spPr>
        <p:txBody>
          <a:bodyPr>
            <a:normAutofit/>
          </a:bodyPr>
          <a:lstStyle/>
          <a:p>
            <a:r>
              <a:rPr lang="sv-SE" sz="1400" dirty="0"/>
              <a:t>Assumes flange connection at D-D</a:t>
            </a:r>
          </a:p>
          <a:p>
            <a:r>
              <a:rPr lang="sv-SE" sz="1400" dirty="0"/>
              <a:t>Assumes 300 mm gap between dipoles yokes</a:t>
            </a:r>
          </a:p>
          <a:p>
            <a:r>
              <a:rPr lang="sv-SE" sz="1400" dirty="0"/>
              <a:t>Assumes same coil dimensions, same coil protrusion from dipole edge as in prototype</a:t>
            </a:r>
          </a:p>
          <a:p>
            <a:r>
              <a:rPr lang="sv-SE" sz="1400" dirty="0"/>
              <a:t>The actual magnetic gap (distance between magnetic lengths ”edges”) would be in the range of 220 mm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3AF97E-A546-499D-B5E8-264D276950F2}"/>
              </a:ext>
            </a:extLst>
          </p:cNvPr>
          <p:cNvCxnSpPr>
            <a:cxnSpLocks/>
          </p:cNvCxnSpPr>
          <p:nvPr/>
        </p:nvCxnSpPr>
        <p:spPr>
          <a:xfrm>
            <a:off x="7373081" y="6376056"/>
            <a:ext cx="365913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A49856A-449D-42C4-B456-F970C92825C2}"/>
              </a:ext>
            </a:extLst>
          </p:cNvPr>
          <p:cNvCxnSpPr>
            <a:cxnSpLocks/>
          </p:cNvCxnSpPr>
          <p:nvPr/>
        </p:nvCxnSpPr>
        <p:spPr>
          <a:xfrm flipV="1">
            <a:off x="7373081" y="6148339"/>
            <a:ext cx="0" cy="3232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554AEF-2BC8-490F-A32C-FE20FC282341}"/>
              </a:ext>
            </a:extLst>
          </p:cNvPr>
          <p:cNvCxnSpPr>
            <a:cxnSpLocks/>
          </p:cNvCxnSpPr>
          <p:nvPr/>
        </p:nvCxnSpPr>
        <p:spPr>
          <a:xfrm flipV="1">
            <a:off x="11032220" y="6148339"/>
            <a:ext cx="0" cy="3232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B5A23C8-4E8D-4DAB-93FE-C20C3B755720}"/>
              </a:ext>
            </a:extLst>
          </p:cNvPr>
          <p:cNvSpPr txBox="1"/>
          <p:nvPr/>
        </p:nvSpPr>
        <p:spPr>
          <a:xfrm>
            <a:off x="8945061" y="632522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300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6732A35-CE70-4E75-A890-71AED95F6EEE}"/>
              </a:ext>
            </a:extLst>
          </p:cNvPr>
          <p:cNvGrpSpPr/>
          <p:nvPr/>
        </p:nvGrpSpPr>
        <p:grpSpPr>
          <a:xfrm>
            <a:off x="8201745" y="2330091"/>
            <a:ext cx="739368" cy="369332"/>
            <a:chOff x="12564781" y="1957141"/>
            <a:chExt cx="739368" cy="369332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CB3DE31-F6B7-4D00-8ADD-708E73F534D9}"/>
                </a:ext>
              </a:extLst>
            </p:cNvPr>
            <p:cNvCxnSpPr/>
            <p:nvPr/>
          </p:nvCxnSpPr>
          <p:spPr>
            <a:xfrm flipH="1">
              <a:off x="12564781" y="2256459"/>
              <a:ext cx="739368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568A4C2-F3CB-4EB3-9C17-1D0F242CEDD8}"/>
                </a:ext>
              </a:extLst>
            </p:cNvPr>
            <p:cNvCxnSpPr>
              <a:cxnSpLocks/>
            </p:cNvCxnSpPr>
            <p:nvPr/>
          </p:nvCxnSpPr>
          <p:spPr>
            <a:xfrm>
              <a:off x="12715381" y="2256458"/>
              <a:ext cx="588768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4B1101C-6D1E-4DD0-A854-2EAA726E6B8E}"/>
                </a:ext>
              </a:extLst>
            </p:cNvPr>
            <p:cNvSpPr txBox="1"/>
            <p:nvPr/>
          </p:nvSpPr>
          <p:spPr>
            <a:xfrm>
              <a:off x="12725113" y="195714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solidFill>
                    <a:schemeClr val="bg1"/>
                  </a:solidFill>
                </a:rPr>
                <a:t>62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6F51999-D67C-4BDC-814B-CAC26EAD0B98}"/>
              </a:ext>
            </a:extLst>
          </p:cNvPr>
          <p:cNvCxnSpPr/>
          <p:nvPr/>
        </p:nvCxnSpPr>
        <p:spPr>
          <a:xfrm flipH="1">
            <a:off x="7373081" y="6369232"/>
            <a:ext cx="5562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AE8B8BC-61AE-4682-A6F9-BACEF420AEEF}"/>
              </a:ext>
            </a:extLst>
          </p:cNvPr>
          <p:cNvCxnSpPr>
            <a:cxnSpLocks/>
          </p:cNvCxnSpPr>
          <p:nvPr/>
        </p:nvCxnSpPr>
        <p:spPr>
          <a:xfrm>
            <a:off x="10358930" y="6369232"/>
            <a:ext cx="67329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5E195CA-5947-4BFF-BE96-2FF2664CE7F6}"/>
              </a:ext>
            </a:extLst>
          </p:cNvPr>
          <p:cNvCxnSpPr>
            <a:cxnSpLocks/>
          </p:cNvCxnSpPr>
          <p:nvPr/>
        </p:nvCxnSpPr>
        <p:spPr>
          <a:xfrm flipH="1" flipV="1">
            <a:off x="8195481" y="2833252"/>
            <a:ext cx="1987909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75EC062-FE4F-4608-B943-3E14046EFC65}"/>
              </a:ext>
            </a:extLst>
          </p:cNvPr>
          <p:cNvCxnSpPr>
            <a:cxnSpLocks/>
          </p:cNvCxnSpPr>
          <p:nvPr/>
        </p:nvCxnSpPr>
        <p:spPr>
          <a:xfrm>
            <a:off x="9594622" y="2833252"/>
            <a:ext cx="5887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0D1A72E-85E1-4ED2-A8CE-BFF40962F826}"/>
              </a:ext>
            </a:extLst>
          </p:cNvPr>
          <p:cNvCxnSpPr>
            <a:cxnSpLocks/>
          </p:cNvCxnSpPr>
          <p:nvPr/>
        </p:nvCxnSpPr>
        <p:spPr>
          <a:xfrm flipH="1" flipV="1">
            <a:off x="7380318" y="2833252"/>
            <a:ext cx="794691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D3C3E9D-7A04-4AD1-8070-1A5E9DD3ED34}"/>
              </a:ext>
            </a:extLst>
          </p:cNvPr>
          <p:cNvCxnSpPr>
            <a:cxnSpLocks/>
          </p:cNvCxnSpPr>
          <p:nvPr/>
        </p:nvCxnSpPr>
        <p:spPr>
          <a:xfrm>
            <a:off x="7606713" y="2833252"/>
            <a:ext cx="5887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44768F7-6E01-4C35-BC4D-B77812BA7BB7}"/>
              </a:ext>
            </a:extLst>
          </p:cNvPr>
          <p:cNvSpPr txBox="1"/>
          <p:nvPr/>
        </p:nvSpPr>
        <p:spPr>
          <a:xfrm>
            <a:off x="7595163" y="25202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68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1CA48C-5E0F-4462-A53F-ADB3040911EE}"/>
              </a:ext>
            </a:extLst>
          </p:cNvPr>
          <p:cNvSpPr txBox="1"/>
          <p:nvPr/>
        </p:nvSpPr>
        <p:spPr>
          <a:xfrm>
            <a:off x="8929722" y="277866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164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0CF8B8F-46AD-4A0B-81D8-4E9BACDF2701}"/>
              </a:ext>
            </a:extLst>
          </p:cNvPr>
          <p:cNvCxnSpPr>
            <a:cxnSpLocks/>
          </p:cNvCxnSpPr>
          <p:nvPr/>
        </p:nvCxnSpPr>
        <p:spPr>
          <a:xfrm flipV="1">
            <a:off x="9867241" y="2688440"/>
            <a:ext cx="0" cy="8561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3DB43C-0AE8-4140-8766-3527E19DACD9}"/>
              </a:ext>
            </a:extLst>
          </p:cNvPr>
          <p:cNvCxnSpPr>
            <a:cxnSpLocks/>
          </p:cNvCxnSpPr>
          <p:nvPr/>
        </p:nvCxnSpPr>
        <p:spPr>
          <a:xfrm>
            <a:off x="9772602" y="2521124"/>
            <a:ext cx="532101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1C25C19-E34A-434B-913D-F718FFDDF630}"/>
              </a:ext>
            </a:extLst>
          </p:cNvPr>
          <p:cNvCxnSpPr>
            <a:cxnSpLocks/>
          </p:cNvCxnSpPr>
          <p:nvPr/>
        </p:nvCxnSpPr>
        <p:spPr>
          <a:xfrm flipH="1">
            <a:off x="9267152" y="2689481"/>
            <a:ext cx="692022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890AF7F-E9BB-4A4E-91C0-A1C84EC9FCEC}"/>
              </a:ext>
            </a:extLst>
          </p:cNvPr>
          <p:cNvCxnSpPr>
            <a:cxnSpLocks/>
          </p:cNvCxnSpPr>
          <p:nvPr/>
        </p:nvCxnSpPr>
        <p:spPr>
          <a:xfrm>
            <a:off x="9866523" y="2406938"/>
            <a:ext cx="0" cy="1089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07BC9B5-A825-40AE-BBB8-2D939D8A41CE}"/>
              </a:ext>
            </a:extLst>
          </p:cNvPr>
          <p:cNvSpPr txBox="1"/>
          <p:nvPr/>
        </p:nvSpPr>
        <p:spPr>
          <a:xfrm>
            <a:off x="9425399" y="23460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532B3C7-1F75-419F-9A51-F674154FB003}"/>
              </a:ext>
            </a:extLst>
          </p:cNvPr>
          <p:cNvCxnSpPr/>
          <p:nvPr/>
        </p:nvCxnSpPr>
        <p:spPr>
          <a:xfrm>
            <a:off x="9867642" y="2464495"/>
            <a:ext cx="0" cy="3245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6F69571-A9A6-4715-A149-931A1C0EFD3C}"/>
              </a:ext>
            </a:extLst>
          </p:cNvPr>
          <p:cNvCxnSpPr>
            <a:cxnSpLocks/>
          </p:cNvCxnSpPr>
          <p:nvPr/>
        </p:nvCxnSpPr>
        <p:spPr>
          <a:xfrm flipV="1">
            <a:off x="10930965" y="2520286"/>
            <a:ext cx="0" cy="4918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30844CE-6699-4D90-8F61-E7D769D550E7}"/>
              </a:ext>
            </a:extLst>
          </p:cNvPr>
          <p:cNvCxnSpPr>
            <a:cxnSpLocks/>
          </p:cNvCxnSpPr>
          <p:nvPr/>
        </p:nvCxnSpPr>
        <p:spPr>
          <a:xfrm>
            <a:off x="10930965" y="2623066"/>
            <a:ext cx="0" cy="4428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ACEFAA1-A339-43DC-ABD6-D9166446AD86}"/>
              </a:ext>
            </a:extLst>
          </p:cNvPr>
          <p:cNvSpPr txBox="1"/>
          <p:nvPr/>
        </p:nvSpPr>
        <p:spPr>
          <a:xfrm>
            <a:off x="10889893" y="26162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46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CFF0662-EF23-4FDB-8ACD-4CE2DF0880BE}"/>
              </a:ext>
            </a:extLst>
          </p:cNvPr>
          <p:cNvCxnSpPr>
            <a:cxnSpLocks/>
          </p:cNvCxnSpPr>
          <p:nvPr/>
        </p:nvCxnSpPr>
        <p:spPr>
          <a:xfrm flipV="1">
            <a:off x="10425023" y="3070689"/>
            <a:ext cx="0" cy="4918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2CAAC76-789C-4617-9573-AE5BDCCBF8D1}"/>
              </a:ext>
            </a:extLst>
          </p:cNvPr>
          <p:cNvCxnSpPr>
            <a:cxnSpLocks/>
          </p:cNvCxnSpPr>
          <p:nvPr/>
        </p:nvCxnSpPr>
        <p:spPr>
          <a:xfrm>
            <a:off x="10425023" y="3292989"/>
            <a:ext cx="0" cy="4428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C71DE24-FD48-48E7-951D-76AAB8141311}"/>
              </a:ext>
            </a:extLst>
          </p:cNvPr>
          <p:cNvSpPr txBox="1"/>
          <p:nvPr/>
        </p:nvSpPr>
        <p:spPr>
          <a:xfrm>
            <a:off x="10383951" y="32443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54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9B7429-2CEC-48D6-BCB9-32E594201436}"/>
              </a:ext>
            </a:extLst>
          </p:cNvPr>
          <p:cNvSpPr txBox="1"/>
          <p:nvPr/>
        </p:nvSpPr>
        <p:spPr>
          <a:xfrm>
            <a:off x="6477397" y="18045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[mm]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F20E513-367A-4FCC-B6CD-273AB262BF98}"/>
              </a:ext>
            </a:extLst>
          </p:cNvPr>
          <p:cNvSpPr/>
          <p:nvPr/>
        </p:nvSpPr>
        <p:spPr>
          <a:xfrm>
            <a:off x="7649882" y="3081185"/>
            <a:ext cx="545598" cy="654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582F3DC-77EB-4D64-BC4A-D233A17BAE02}"/>
              </a:ext>
            </a:extLst>
          </p:cNvPr>
          <p:cNvSpPr/>
          <p:nvPr/>
        </p:nvSpPr>
        <p:spPr>
          <a:xfrm>
            <a:off x="8213136" y="3741271"/>
            <a:ext cx="716586" cy="555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AEAFEDA-8B31-4886-BD2A-F682C1228FDF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6191153" y="3513808"/>
            <a:ext cx="1592079" cy="25719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F2AA4FC-66A6-437D-9B6D-E53164BB890F}"/>
              </a:ext>
            </a:extLst>
          </p:cNvPr>
          <p:cNvSpPr txBox="1"/>
          <p:nvPr/>
        </p:nvSpPr>
        <p:spPr>
          <a:xfrm>
            <a:off x="401707" y="3447839"/>
            <a:ext cx="578944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v-SE" dirty="0"/>
              <a:t>Sideways water connectors undesirable: 54 mm space must be shared by both busbars’ connectors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A85BC9-CD74-48C2-9784-85FDD46D040A}"/>
              </a:ext>
            </a:extLst>
          </p:cNvPr>
          <p:cNvCxnSpPr>
            <a:cxnSpLocks/>
          </p:cNvCxnSpPr>
          <p:nvPr/>
        </p:nvCxnSpPr>
        <p:spPr>
          <a:xfrm flipH="1">
            <a:off x="10489053" y="3872344"/>
            <a:ext cx="737419" cy="1692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044BE55-F8F1-4F82-B0ED-EE737FE893B8}"/>
              </a:ext>
            </a:extLst>
          </p:cNvPr>
          <p:cNvSpPr txBox="1"/>
          <p:nvPr/>
        </p:nvSpPr>
        <p:spPr>
          <a:xfrm>
            <a:off x="11021644" y="355384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Busbar</a:t>
            </a:r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28AC929-EE46-4E73-ABFB-D3BDB3D809B1}"/>
              </a:ext>
            </a:extLst>
          </p:cNvPr>
          <p:cNvGrpSpPr/>
          <p:nvPr/>
        </p:nvGrpSpPr>
        <p:grpSpPr>
          <a:xfrm>
            <a:off x="217310" y="4229590"/>
            <a:ext cx="4626655" cy="2464962"/>
            <a:chOff x="-102502" y="4276080"/>
            <a:chExt cx="4626655" cy="2464962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C2D0D19-F6DB-4705-B935-4C7EA4E6DBC1}"/>
                </a:ext>
              </a:extLst>
            </p:cNvPr>
            <p:cNvSpPr/>
            <p:nvPr/>
          </p:nvSpPr>
          <p:spPr>
            <a:xfrm>
              <a:off x="-74690" y="4297070"/>
              <a:ext cx="4598843" cy="2443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D774BBF-8051-4D83-99B4-E1BF8560F0AE}"/>
                </a:ext>
              </a:extLst>
            </p:cNvPr>
            <p:cNvGrpSpPr/>
            <p:nvPr/>
          </p:nvGrpSpPr>
          <p:grpSpPr>
            <a:xfrm>
              <a:off x="-102502" y="4276080"/>
              <a:ext cx="4601068" cy="2429104"/>
              <a:chOff x="-195229" y="4361683"/>
              <a:chExt cx="4601068" cy="242910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6DA8796-6095-4AC0-A5CB-C760AF939C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238" y="4704708"/>
                <a:ext cx="4072663" cy="2086079"/>
              </a:xfrm>
              <a:prstGeom prst="rect">
                <a:avLst/>
              </a:prstGeom>
            </p:spPr>
          </p:pic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AEBF42F-C2B3-49C3-A31B-F4282AA4A091}"/>
                  </a:ext>
                </a:extLst>
              </p:cNvPr>
              <p:cNvSpPr txBox="1"/>
              <p:nvPr/>
            </p:nvSpPr>
            <p:spPr>
              <a:xfrm>
                <a:off x="-195229" y="4361683"/>
                <a:ext cx="4601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sv-SE" dirty="0"/>
                  <a:t>Side view: busbars connect underneath flange</a:t>
                </a:r>
                <a:endParaRPr lang="en-US" dirty="0"/>
              </a:p>
            </p:txBody>
          </p:sp>
        </p:grpSp>
      </p:grp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D5F1EBB-01F7-49B3-936A-C187F2A8684A}"/>
              </a:ext>
            </a:extLst>
          </p:cNvPr>
          <p:cNvCxnSpPr>
            <a:cxnSpLocks/>
          </p:cNvCxnSpPr>
          <p:nvPr/>
        </p:nvCxnSpPr>
        <p:spPr>
          <a:xfrm flipV="1">
            <a:off x="7649882" y="4199381"/>
            <a:ext cx="822625" cy="58125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7F225F7A-6131-4742-84E2-3BC5ACAC2528}"/>
              </a:ext>
            </a:extLst>
          </p:cNvPr>
          <p:cNvSpPr txBox="1"/>
          <p:nvPr/>
        </p:nvSpPr>
        <p:spPr>
          <a:xfrm>
            <a:off x="5054701" y="4776776"/>
            <a:ext cx="339151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v-SE" dirty="0"/>
              <a:t>62 mm available for straight water connector b/w busbar and flange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960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875621-2C30-4779-B559-BAE3A3044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390" y="201676"/>
            <a:ext cx="5344137" cy="6492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95A510-BACF-4392-BD12-6FD3A98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93929" cy="1325563"/>
          </a:xfrm>
        </p:spPr>
        <p:txBody>
          <a:bodyPr>
            <a:normAutofit/>
          </a:bodyPr>
          <a:lstStyle/>
          <a:p>
            <a:r>
              <a:rPr lang="sv-SE" sz="3600" dirty="0"/>
              <a:t>Available space – D-D connection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1EDB3-F78D-4F12-85AE-937945B20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955" y="1690688"/>
            <a:ext cx="5533103" cy="4351338"/>
          </a:xfrm>
        </p:spPr>
        <p:txBody>
          <a:bodyPr>
            <a:normAutofit/>
          </a:bodyPr>
          <a:lstStyle/>
          <a:p>
            <a:r>
              <a:rPr lang="sv-SE" sz="1400" dirty="0"/>
              <a:t>Assumes flange connection at D-D</a:t>
            </a:r>
          </a:p>
          <a:p>
            <a:r>
              <a:rPr lang="sv-SE" sz="1400" dirty="0"/>
              <a:t>Assumes 300 mm gap between dipoles yokes</a:t>
            </a:r>
          </a:p>
          <a:p>
            <a:r>
              <a:rPr lang="sv-SE" sz="1400" dirty="0"/>
              <a:t>Assumes same coil dimensions, same coil protrusion from dipole edge as in prototype</a:t>
            </a:r>
          </a:p>
          <a:p>
            <a:r>
              <a:rPr lang="sv-SE" sz="1400" dirty="0"/>
              <a:t>The actual magnetic gap (distance between magnetic lengths ”edges”) would be in the range of 220 mm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3AF97E-A546-499D-B5E8-264D276950F2}"/>
              </a:ext>
            </a:extLst>
          </p:cNvPr>
          <p:cNvCxnSpPr>
            <a:cxnSpLocks/>
          </p:cNvCxnSpPr>
          <p:nvPr/>
        </p:nvCxnSpPr>
        <p:spPr>
          <a:xfrm>
            <a:off x="7373081" y="6376056"/>
            <a:ext cx="365913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A49856A-449D-42C4-B456-F970C92825C2}"/>
              </a:ext>
            </a:extLst>
          </p:cNvPr>
          <p:cNvCxnSpPr>
            <a:cxnSpLocks/>
          </p:cNvCxnSpPr>
          <p:nvPr/>
        </p:nvCxnSpPr>
        <p:spPr>
          <a:xfrm flipV="1">
            <a:off x="7373081" y="6148339"/>
            <a:ext cx="0" cy="3232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554AEF-2BC8-490F-A32C-FE20FC282341}"/>
              </a:ext>
            </a:extLst>
          </p:cNvPr>
          <p:cNvCxnSpPr>
            <a:cxnSpLocks/>
          </p:cNvCxnSpPr>
          <p:nvPr/>
        </p:nvCxnSpPr>
        <p:spPr>
          <a:xfrm flipV="1">
            <a:off x="11032220" y="6148339"/>
            <a:ext cx="0" cy="3232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B5A23C8-4E8D-4DAB-93FE-C20C3B755720}"/>
              </a:ext>
            </a:extLst>
          </p:cNvPr>
          <p:cNvSpPr txBox="1"/>
          <p:nvPr/>
        </p:nvSpPr>
        <p:spPr>
          <a:xfrm>
            <a:off x="8945061" y="632522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300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6732A35-CE70-4E75-A890-71AED95F6EEE}"/>
              </a:ext>
            </a:extLst>
          </p:cNvPr>
          <p:cNvGrpSpPr/>
          <p:nvPr/>
        </p:nvGrpSpPr>
        <p:grpSpPr>
          <a:xfrm>
            <a:off x="8201745" y="2330091"/>
            <a:ext cx="739368" cy="369332"/>
            <a:chOff x="12564781" y="1957141"/>
            <a:chExt cx="739368" cy="369332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CB3DE31-F6B7-4D00-8ADD-708E73F534D9}"/>
                </a:ext>
              </a:extLst>
            </p:cNvPr>
            <p:cNvCxnSpPr/>
            <p:nvPr/>
          </p:nvCxnSpPr>
          <p:spPr>
            <a:xfrm flipH="1">
              <a:off x="12564781" y="2256459"/>
              <a:ext cx="739368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568A4C2-F3CB-4EB3-9C17-1D0F242CEDD8}"/>
                </a:ext>
              </a:extLst>
            </p:cNvPr>
            <p:cNvCxnSpPr>
              <a:cxnSpLocks/>
            </p:cNvCxnSpPr>
            <p:nvPr/>
          </p:nvCxnSpPr>
          <p:spPr>
            <a:xfrm>
              <a:off x="12715381" y="2256458"/>
              <a:ext cx="588768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4B1101C-6D1E-4DD0-A854-2EAA726E6B8E}"/>
                </a:ext>
              </a:extLst>
            </p:cNvPr>
            <p:cNvSpPr txBox="1"/>
            <p:nvPr/>
          </p:nvSpPr>
          <p:spPr>
            <a:xfrm>
              <a:off x="12725113" y="195714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solidFill>
                    <a:schemeClr val="bg1"/>
                  </a:solidFill>
                </a:rPr>
                <a:t>62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6F51999-D67C-4BDC-814B-CAC26EAD0B98}"/>
              </a:ext>
            </a:extLst>
          </p:cNvPr>
          <p:cNvCxnSpPr/>
          <p:nvPr/>
        </p:nvCxnSpPr>
        <p:spPr>
          <a:xfrm flipH="1">
            <a:off x="7373081" y="6369232"/>
            <a:ext cx="5562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AE8B8BC-61AE-4682-A6F9-BACEF420AEEF}"/>
              </a:ext>
            </a:extLst>
          </p:cNvPr>
          <p:cNvCxnSpPr>
            <a:cxnSpLocks/>
          </p:cNvCxnSpPr>
          <p:nvPr/>
        </p:nvCxnSpPr>
        <p:spPr>
          <a:xfrm>
            <a:off x="10358930" y="6369232"/>
            <a:ext cx="67329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5E195CA-5947-4BFF-BE96-2FF2664CE7F6}"/>
              </a:ext>
            </a:extLst>
          </p:cNvPr>
          <p:cNvCxnSpPr>
            <a:cxnSpLocks/>
          </p:cNvCxnSpPr>
          <p:nvPr/>
        </p:nvCxnSpPr>
        <p:spPr>
          <a:xfrm flipH="1" flipV="1">
            <a:off x="8195481" y="2833252"/>
            <a:ext cx="1987909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75EC062-FE4F-4608-B943-3E14046EFC65}"/>
              </a:ext>
            </a:extLst>
          </p:cNvPr>
          <p:cNvCxnSpPr>
            <a:cxnSpLocks/>
          </p:cNvCxnSpPr>
          <p:nvPr/>
        </p:nvCxnSpPr>
        <p:spPr>
          <a:xfrm>
            <a:off x="9594622" y="2833252"/>
            <a:ext cx="5887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0D1A72E-85E1-4ED2-A8CE-BFF40962F826}"/>
              </a:ext>
            </a:extLst>
          </p:cNvPr>
          <p:cNvCxnSpPr>
            <a:cxnSpLocks/>
          </p:cNvCxnSpPr>
          <p:nvPr/>
        </p:nvCxnSpPr>
        <p:spPr>
          <a:xfrm flipH="1" flipV="1">
            <a:off x="7380318" y="2833252"/>
            <a:ext cx="794691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D3C3E9D-7A04-4AD1-8070-1A5E9DD3ED34}"/>
              </a:ext>
            </a:extLst>
          </p:cNvPr>
          <p:cNvCxnSpPr>
            <a:cxnSpLocks/>
          </p:cNvCxnSpPr>
          <p:nvPr/>
        </p:nvCxnSpPr>
        <p:spPr>
          <a:xfrm>
            <a:off x="7606713" y="2833252"/>
            <a:ext cx="5887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44768F7-6E01-4C35-BC4D-B77812BA7BB7}"/>
              </a:ext>
            </a:extLst>
          </p:cNvPr>
          <p:cNvSpPr txBox="1"/>
          <p:nvPr/>
        </p:nvSpPr>
        <p:spPr>
          <a:xfrm>
            <a:off x="7595163" y="25202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68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1CA48C-5E0F-4462-A53F-ADB3040911EE}"/>
              </a:ext>
            </a:extLst>
          </p:cNvPr>
          <p:cNvSpPr txBox="1"/>
          <p:nvPr/>
        </p:nvSpPr>
        <p:spPr>
          <a:xfrm>
            <a:off x="8929722" y="277866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164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0CF8B8F-46AD-4A0B-81D8-4E9BACDF2701}"/>
              </a:ext>
            </a:extLst>
          </p:cNvPr>
          <p:cNvCxnSpPr>
            <a:cxnSpLocks/>
          </p:cNvCxnSpPr>
          <p:nvPr/>
        </p:nvCxnSpPr>
        <p:spPr>
          <a:xfrm flipV="1">
            <a:off x="9867241" y="2688440"/>
            <a:ext cx="0" cy="8561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3DB43C-0AE8-4140-8766-3527E19DACD9}"/>
              </a:ext>
            </a:extLst>
          </p:cNvPr>
          <p:cNvCxnSpPr>
            <a:cxnSpLocks/>
          </p:cNvCxnSpPr>
          <p:nvPr/>
        </p:nvCxnSpPr>
        <p:spPr>
          <a:xfrm>
            <a:off x="9772602" y="2521124"/>
            <a:ext cx="532101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1C25C19-E34A-434B-913D-F718FFDDF630}"/>
              </a:ext>
            </a:extLst>
          </p:cNvPr>
          <p:cNvCxnSpPr>
            <a:cxnSpLocks/>
          </p:cNvCxnSpPr>
          <p:nvPr/>
        </p:nvCxnSpPr>
        <p:spPr>
          <a:xfrm flipH="1">
            <a:off x="9267152" y="2689481"/>
            <a:ext cx="692022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890AF7F-E9BB-4A4E-91C0-A1C84EC9FCEC}"/>
              </a:ext>
            </a:extLst>
          </p:cNvPr>
          <p:cNvCxnSpPr>
            <a:cxnSpLocks/>
          </p:cNvCxnSpPr>
          <p:nvPr/>
        </p:nvCxnSpPr>
        <p:spPr>
          <a:xfrm>
            <a:off x="9866523" y="2406938"/>
            <a:ext cx="0" cy="1089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07BC9B5-A825-40AE-BBB8-2D939D8A41CE}"/>
              </a:ext>
            </a:extLst>
          </p:cNvPr>
          <p:cNvSpPr txBox="1"/>
          <p:nvPr/>
        </p:nvSpPr>
        <p:spPr>
          <a:xfrm>
            <a:off x="9425399" y="23460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532B3C7-1F75-419F-9A51-F674154FB003}"/>
              </a:ext>
            </a:extLst>
          </p:cNvPr>
          <p:cNvCxnSpPr/>
          <p:nvPr/>
        </p:nvCxnSpPr>
        <p:spPr>
          <a:xfrm>
            <a:off x="9867642" y="2464495"/>
            <a:ext cx="0" cy="3245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6F69571-A9A6-4715-A149-931A1C0EFD3C}"/>
              </a:ext>
            </a:extLst>
          </p:cNvPr>
          <p:cNvCxnSpPr>
            <a:cxnSpLocks/>
          </p:cNvCxnSpPr>
          <p:nvPr/>
        </p:nvCxnSpPr>
        <p:spPr>
          <a:xfrm flipV="1">
            <a:off x="10930965" y="2520286"/>
            <a:ext cx="0" cy="4918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30844CE-6699-4D90-8F61-E7D769D550E7}"/>
              </a:ext>
            </a:extLst>
          </p:cNvPr>
          <p:cNvCxnSpPr>
            <a:cxnSpLocks/>
          </p:cNvCxnSpPr>
          <p:nvPr/>
        </p:nvCxnSpPr>
        <p:spPr>
          <a:xfrm>
            <a:off x="10930965" y="2623066"/>
            <a:ext cx="0" cy="4428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ACEFAA1-A339-43DC-ABD6-D9166446AD86}"/>
              </a:ext>
            </a:extLst>
          </p:cNvPr>
          <p:cNvSpPr txBox="1"/>
          <p:nvPr/>
        </p:nvSpPr>
        <p:spPr>
          <a:xfrm>
            <a:off x="10889893" y="26162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46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CFF0662-EF23-4FDB-8ACD-4CE2DF0880BE}"/>
              </a:ext>
            </a:extLst>
          </p:cNvPr>
          <p:cNvCxnSpPr>
            <a:cxnSpLocks/>
          </p:cNvCxnSpPr>
          <p:nvPr/>
        </p:nvCxnSpPr>
        <p:spPr>
          <a:xfrm flipV="1">
            <a:off x="10425023" y="3070689"/>
            <a:ext cx="0" cy="4918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2CAAC76-789C-4617-9573-AE5BDCCBF8D1}"/>
              </a:ext>
            </a:extLst>
          </p:cNvPr>
          <p:cNvCxnSpPr>
            <a:cxnSpLocks/>
          </p:cNvCxnSpPr>
          <p:nvPr/>
        </p:nvCxnSpPr>
        <p:spPr>
          <a:xfrm>
            <a:off x="10425023" y="3292989"/>
            <a:ext cx="0" cy="4428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C71DE24-FD48-48E7-951D-76AAB8141311}"/>
              </a:ext>
            </a:extLst>
          </p:cNvPr>
          <p:cNvSpPr txBox="1"/>
          <p:nvPr/>
        </p:nvSpPr>
        <p:spPr>
          <a:xfrm>
            <a:off x="10383951" y="32443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54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9B7429-2CEC-48D6-BCB9-32E594201436}"/>
              </a:ext>
            </a:extLst>
          </p:cNvPr>
          <p:cNvSpPr txBox="1"/>
          <p:nvPr/>
        </p:nvSpPr>
        <p:spPr>
          <a:xfrm>
            <a:off x="6477397" y="18045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[mm]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A85BC9-CD74-48C2-9784-85FDD46D040A}"/>
              </a:ext>
            </a:extLst>
          </p:cNvPr>
          <p:cNvCxnSpPr>
            <a:cxnSpLocks/>
          </p:cNvCxnSpPr>
          <p:nvPr/>
        </p:nvCxnSpPr>
        <p:spPr>
          <a:xfrm flipH="1">
            <a:off x="10489053" y="3872344"/>
            <a:ext cx="737419" cy="1692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044BE55-F8F1-4F82-B0ED-EE737FE893B8}"/>
              </a:ext>
            </a:extLst>
          </p:cNvPr>
          <p:cNvSpPr txBox="1"/>
          <p:nvPr/>
        </p:nvSpPr>
        <p:spPr>
          <a:xfrm>
            <a:off x="11021644" y="355384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Busbar</a:t>
            </a:r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28AC929-EE46-4E73-ABFB-D3BDB3D809B1}"/>
              </a:ext>
            </a:extLst>
          </p:cNvPr>
          <p:cNvGrpSpPr/>
          <p:nvPr/>
        </p:nvGrpSpPr>
        <p:grpSpPr>
          <a:xfrm>
            <a:off x="217310" y="4229590"/>
            <a:ext cx="4626655" cy="2464962"/>
            <a:chOff x="-102502" y="4276080"/>
            <a:chExt cx="4626655" cy="2464962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C2D0D19-F6DB-4705-B935-4C7EA4E6DBC1}"/>
                </a:ext>
              </a:extLst>
            </p:cNvPr>
            <p:cNvSpPr/>
            <p:nvPr/>
          </p:nvSpPr>
          <p:spPr>
            <a:xfrm>
              <a:off x="-74690" y="4297070"/>
              <a:ext cx="4598843" cy="2443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D774BBF-8051-4D83-99B4-E1BF8560F0AE}"/>
                </a:ext>
              </a:extLst>
            </p:cNvPr>
            <p:cNvGrpSpPr/>
            <p:nvPr/>
          </p:nvGrpSpPr>
          <p:grpSpPr>
            <a:xfrm>
              <a:off x="-102502" y="4276080"/>
              <a:ext cx="4601068" cy="2429104"/>
              <a:chOff x="-195229" y="4361683"/>
              <a:chExt cx="4601068" cy="242910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6DA8796-6095-4AC0-A5CB-C760AF939C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238" y="4704708"/>
                <a:ext cx="4072663" cy="2086079"/>
              </a:xfrm>
              <a:prstGeom prst="rect">
                <a:avLst/>
              </a:prstGeom>
            </p:spPr>
          </p:pic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AEBF42F-C2B3-49C3-A31B-F4282AA4A091}"/>
                  </a:ext>
                </a:extLst>
              </p:cNvPr>
              <p:cNvSpPr txBox="1"/>
              <p:nvPr/>
            </p:nvSpPr>
            <p:spPr>
              <a:xfrm>
                <a:off x="-195229" y="4361683"/>
                <a:ext cx="4601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sv-SE" dirty="0"/>
                  <a:t>Side view: busbars connect underneath flange</a:t>
                </a:r>
                <a:endParaRPr lang="en-US" dirty="0"/>
              </a:p>
            </p:txBody>
          </p:sp>
        </p:grp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6B957B8-D250-491A-9DD2-ACEA1542C745}"/>
              </a:ext>
            </a:extLst>
          </p:cNvPr>
          <p:cNvSpPr/>
          <p:nvPr/>
        </p:nvSpPr>
        <p:spPr>
          <a:xfrm>
            <a:off x="8452513" y="3866867"/>
            <a:ext cx="1519451" cy="236561"/>
          </a:xfrm>
          <a:custGeom>
            <a:avLst/>
            <a:gdLst>
              <a:gd name="connsiteX0" fmla="*/ 109183 w 1519451"/>
              <a:gd name="connsiteY0" fmla="*/ 236561 h 236561"/>
              <a:gd name="connsiteX1" fmla="*/ 109183 w 1519451"/>
              <a:gd name="connsiteY1" fmla="*/ 236561 h 236561"/>
              <a:gd name="connsiteX2" fmla="*/ 154675 w 1519451"/>
              <a:gd name="connsiteY2" fmla="*/ 227462 h 236561"/>
              <a:gd name="connsiteX3" fmla="*/ 177421 w 1519451"/>
              <a:gd name="connsiteY3" fmla="*/ 218364 h 236561"/>
              <a:gd name="connsiteX4" fmla="*/ 291153 w 1519451"/>
              <a:gd name="connsiteY4" fmla="*/ 213815 h 236561"/>
              <a:gd name="connsiteX5" fmla="*/ 363941 w 1519451"/>
              <a:gd name="connsiteY5" fmla="*/ 200167 h 236561"/>
              <a:gd name="connsiteX6" fmla="*/ 404884 w 1519451"/>
              <a:gd name="connsiteY6" fmla="*/ 191068 h 236561"/>
              <a:gd name="connsiteX7" fmla="*/ 427630 w 1519451"/>
              <a:gd name="connsiteY7" fmla="*/ 181970 h 236561"/>
              <a:gd name="connsiteX8" fmla="*/ 445827 w 1519451"/>
              <a:gd name="connsiteY8" fmla="*/ 177421 h 236561"/>
              <a:gd name="connsiteX9" fmla="*/ 473123 w 1519451"/>
              <a:gd name="connsiteY9" fmla="*/ 168322 h 236561"/>
              <a:gd name="connsiteX10" fmla="*/ 491320 w 1519451"/>
              <a:gd name="connsiteY10" fmla="*/ 163773 h 236561"/>
              <a:gd name="connsiteX11" fmla="*/ 518615 w 1519451"/>
              <a:gd name="connsiteY11" fmla="*/ 154674 h 236561"/>
              <a:gd name="connsiteX12" fmla="*/ 564108 w 1519451"/>
              <a:gd name="connsiteY12" fmla="*/ 145576 h 236561"/>
              <a:gd name="connsiteX13" fmla="*/ 577756 w 1519451"/>
              <a:gd name="connsiteY13" fmla="*/ 141027 h 236561"/>
              <a:gd name="connsiteX14" fmla="*/ 846162 w 1519451"/>
              <a:gd name="connsiteY14" fmla="*/ 150125 h 236561"/>
              <a:gd name="connsiteX15" fmla="*/ 882556 w 1519451"/>
              <a:gd name="connsiteY15" fmla="*/ 159224 h 236561"/>
              <a:gd name="connsiteX16" fmla="*/ 909851 w 1519451"/>
              <a:gd name="connsiteY16" fmla="*/ 163773 h 236561"/>
              <a:gd name="connsiteX17" fmla="*/ 991738 w 1519451"/>
              <a:gd name="connsiteY17" fmla="*/ 191068 h 236561"/>
              <a:gd name="connsiteX18" fmla="*/ 1032681 w 1519451"/>
              <a:gd name="connsiteY18" fmla="*/ 200167 h 236561"/>
              <a:gd name="connsiteX19" fmla="*/ 1050878 w 1519451"/>
              <a:gd name="connsiteY19" fmla="*/ 204716 h 236561"/>
              <a:gd name="connsiteX20" fmla="*/ 1082723 w 1519451"/>
              <a:gd name="connsiteY20" fmla="*/ 209265 h 236561"/>
              <a:gd name="connsiteX21" fmla="*/ 1155511 w 1519451"/>
              <a:gd name="connsiteY21" fmla="*/ 222913 h 236561"/>
              <a:gd name="connsiteX22" fmla="*/ 1291988 w 1519451"/>
              <a:gd name="connsiteY22" fmla="*/ 232012 h 236561"/>
              <a:gd name="connsiteX23" fmla="*/ 1428466 w 1519451"/>
              <a:gd name="connsiteY23" fmla="*/ 222913 h 236561"/>
              <a:gd name="connsiteX24" fmla="*/ 1483057 w 1519451"/>
              <a:gd name="connsiteY24" fmla="*/ 209265 h 236561"/>
              <a:gd name="connsiteX25" fmla="*/ 1519451 w 1519451"/>
              <a:gd name="connsiteY25" fmla="*/ 163773 h 236561"/>
              <a:gd name="connsiteX26" fmla="*/ 1514902 w 1519451"/>
              <a:gd name="connsiteY26" fmla="*/ 127379 h 236561"/>
              <a:gd name="connsiteX27" fmla="*/ 1473959 w 1519451"/>
              <a:gd name="connsiteY27" fmla="*/ 104633 h 236561"/>
              <a:gd name="connsiteX28" fmla="*/ 1405720 w 1519451"/>
              <a:gd name="connsiteY28" fmla="*/ 95534 h 236561"/>
              <a:gd name="connsiteX29" fmla="*/ 1296538 w 1519451"/>
              <a:gd name="connsiteY29" fmla="*/ 90985 h 236561"/>
              <a:gd name="connsiteX30" fmla="*/ 1228299 w 1519451"/>
              <a:gd name="connsiteY30" fmla="*/ 81886 h 236561"/>
              <a:gd name="connsiteX31" fmla="*/ 1196454 w 1519451"/>
              <a:gd name="connsiteY31" fmla="*/ 77337 h 236561"/>
              <a:gd name="connsiteX32" fmla="*/ 1105469 w 1519451"/>
              <a:gd name="connsiteY32" fmla="*/ 63689 h 236561"/>
              <a:gd name="connsiteX33" fmla="*/ 1091821 w 1519451"/>
              <a:gd name="connsiteY33" fmla="*/ 59140 h 236561"/>
              <a:gd name="connsiteX34" fmla="*/ 1046329 w 1519451"/>
              <a:gd name="connsiteY34" fmla="*/ 40943 h 236561"/>
              <a:gd name="connsiteX35" fmla="*/ 1028132 w 1519451"/>
              <a:gd name="connsiteY35" fmla="*/ 31844 h 236561"/>
              <a:gd name="connsiteX36" fmla="*/ 1009935 w 1519451"/>
              <a:gd name="connsiteY36" fmla="*/ 27295 h 236561"/>
              <a:gd name="connsiteX37" fmla="*/ 950794 w 1519451"/>
              <a:gd name="connsiteY37" fmla="*/ 9098 h 236561"/>
              <a:gd name="connsiteX38" fmla="*/ 868908 w 1519451"/>
              <a:gd name="connsiteY38" fmla="*/ 4549 h 236561"/>
              <a:gd name="connsiteX39" fmla="*/ 805218 w 1519451"/>
              <a:gd name="connsiteY39" fmla="*/ 0 h 236561"/>
              <a:gd name="connsiteX40" fmla="*/ 655093 w 1519451"/>
              <a:gd name="connsiteY40" fmla="*/ 4549 h 236561"/>
              <a:gd name="connsiteX41" fmla="*/ 627797 w 1519451"/>
              <a:gd name="connsiteY41" fmla="*/ 9098 h 236561"/>
              <a:gd name="connsiteX42" fmla="*/ 595953 w 1519451"/>
              <a:gd name="connsiteY42" fmla="*/ 22746 h 236561"/>
              <a:gd name="connsiteX43" fmla="*/ 573206 w 1519451"/>
              <a:gd name="connsiteY43" fmla="*/ 27295 h 236561"/>
              <a:gd name="connsiteX44" fmla="*/ 555009 w 1519451"/>
              <a:gd name="connsiteY44" fmla="*/ 31844 h 236561"/>
              <a:gd name="connsiteX45" fmla="*/ 491320 w 1519451"/>
              <a:gd name="connsiteY45" fmla="*/ 50041 h 236561"/>
              <a:gd name="connsiteX46" fmla="*/ 459475 w 1519451"/>
              <a:gd name="connsiteY46" fmla="*/ 59140 h 236561"/>
              <a:gd name="connsiteX47" fmla="*/ 400335 w 1519451"/>
              <a:gd name="connsiteY47" fmla="*/ 72788 h 236561"/>
              <a:gd name="connsiteX48" fmla="*/ 377588 w 1519451"/>
              <a:gd name="connsiteY48" fmla="*/ 81886 h 236561"/>
              <a:gd name="connsiteX49" fmla="*/ 350293 w 1519451"/>
              <a:gd name="connsiteY49" fmla="*/ 86436 h 236561"/>
              <a:gd name="connsiteX50" fmla="*/ 100084 w 1519451"/>
              <a:gd name="connsiteY50" fmla="*/ 90985 h 236561"/>
              <a:gd name="connsiteX51" fmla="*/ 81887 w 1519451"/>
              <a:gd name="connsiteY51" fmla="*/ 95534 h 236561"/>
              <a:gd name="connsiteX52" fmla="*/ 31845 w 1519451"/>
              <a:gd name="connsiteY52" fmla="*/ 113731 h 236561"/>
              <a:gd name="connsiteX53" fmla="*/ 4550 w 1519451"/>
              <a:gd name="connsiteY53" fmla="*/ 141027 h 236561"/>
              <a:gd name="connsiteX54" fmla="*/ 0 w 1519451"/>
              <a:gd name="connsiteY54" fmla="*/ 159224 h 236561"/>
              <a:gd name="connsiteX55" fmla="*/ 4550 w 1519451"/>
              <a:gd name="connsiteY55" fmla="*/ 172871 h 236561"/>
              <a:gd name="connsiteX56" fmla="*/ 36394 w 1519451"/>
              <a:gd name="connsiteY56" fmla="*/ 195618 h 236561"/>
              <a:gd name="connsiteX57" fmla="*/ 81887 w 1519451"/>
              <a:gd name="connsiteY57" fmla="*/ 209265 h 236561"/>
              <a:gd name="connsiteX58" fmla="*/ 95535 w 1519451"/>
              <a:gd name="connsiteY58" fmla="*/ 213815 h 236561"/>
              <a:gd name="connsiteX59" fmla="*/ 109183 w 1519451"/>
              <a:gd name="connsiteY59" fmla="*/ 236561 h 236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19451" h="236561">
                <a:moveTo>
                  <a:pt x="109183" y="236561"/>
                </a:moveTo>
                <a:lnTo>
                  <a:pt x="109183" y="236561"/>
                </a:lnTo>
                <a:cubicBezTo>
                  <a:pt x="124347" y="233528"/>
                  <a:pt x="139733" y="231447"/>
                  <a:pt x="154675" y="227462"/>
                </a:cubicBezTo>
                <a:cubicBezTo>
                  <a:pt x="162565" y="225358"/>
                  <a:pt x="169296" y="219177"/>
                  <a:pt x="177421" y="218364"/>
                </a:cubicBezTo>
                <a:cubicBezTo>
                  <a:pt x="215174" y="214589"/>
                  <a:pt x="253242" y="215331"/>
                  <a:pt x="291153" y="213815"/>
                </a:cubicBezTo>
                <a:lnTo>
                  <a:pt x="363941" y="200167"/>
                </a:lnTo>
                <a:cubicBezTo>
                  <a:pt x="372365" y="198562"/>
                  <a:pt x="395725" y="194121"/>
                  <a:pt x="404884" y="191068"/>
                </a:cubicBezTo>
                <a:cubicBezTo>
                  <a:pt x="412631" y="188486"/>
                  <a:pt x="419883" y="184552"/>
                  <a:pt x="427630" y="181970"/>
                </a:cubicBezTo>
                <a:cubicBezTo>
                  <a:pt x="433562" y="179993"/>
                  <a:pt x="439838" y="179218"/>
                  <a:pt x="445827" y="177421"/>
                </a:cubicBezTo>
                <a:cubicBezTo>
                  <a:pt x="455013" y="174665"/>
                  <a:pt x="463937" y="171078"/>
                  <a:pt x="473123" y="168322"/>
                </a:cubicBezTo>
                <a:cubicBezTo>
                  <a:pt x="479112" y="166525"/>
                  <a:pt x="485331" y="165570"/>
                  <a:pt x="491320" y="163773"/>
                </a:cubicBezTo>
                <a:cubicBezTo>
                  <a:pt x="500506" y="161017"/>
                  <a:pt x="509429" y="157430"/>
                  <a:pt x="518615" y="154674"/>
                </a:cubicBezTo>
                <a:cubicBezTo>
                  <a:pt x="544503" y="146907"/>
                  <a:pt x="532501" y="152599"/>
                  <a:pt x="564108" y="145576"/>
                </a:cubicBezTo>
                <a:cubicBezTo>
                  <a:pt x="568789" y="144536"/>
                  <a:pt x="573207" y="142543"/>
                  <a:pt x="577756" y="141027"/>
                </a:cubicBezTo>
                <a:cubicBezTo>
                  <a:pt x="667225" y="144060"/>
                  <a:pt x="756801" y="144790"/>
                  <a:pt x="846162" y="150125"/>
                </a:cubicBezTo>
                <a:cubicBezTo>
                  <a:pt x="858645" y="150870"/>
                  <a:pt x="870329" y="156604"/>
                  <a:pt x="882556" y="159224"/>
                </a:cubicBezTo>
                <a:cubicBezTo>
                  <a:pt x="891575" y="161157"/>
                  <a:pt x="900996" y="161190"/>
                  <a:pt x="909851" y="163773"/>
                </a:cubicBezTo>
                <a:cubicBezTo>
                  <a:pt x="937472" y="171829"/>
                  <a:pt x="963651" y="184826"/>
                  <a:pt x="991738" y="191068"/>
                </a:cubicBezTo>
                <a:lnTo>
                  <a:pt x="1032681" y="200167"/>
                </a:lnTo>
                <a:cubicBezTo>
                  <a:pt x="1038773" y="201573"/>
                  <a:pt x="1044727" y="203598"/>
                  <a:pt x="1050878" y="204716"/>
                </a:cubicBezTo>
                <a:cubicBezTo>
                  <a:pt x="1061428" y="206634"/>
                  <a:pt x="1072163" y="207402"/>
                  <a:pt x="1082723" y="209265"/>
                </a:cubicBezTo>
                <a:cubicBezTo>
                  <a:pt x="1096279" y="211657"/>
                  <a:pt x="1137405" y="220901"/>
                  <a:pt x="1155511" y="222913"/>
                </a:cubicBezTo>
                <a:cubicBezTo>
                  <a:pt x="1196419" y="227458"/>
                  <a:pt x="1253141" y="229853"/>
                  <a:pt x="1291988" y="232012"/>
                </a:cubicBezTo>
                <a:cubicBezTo>
                  <a:pt x="1337481" y="228979"/>
                  <a:pt x="1384626" y="235438"/>
                  <a:pt x="1428466" y="222913"/>
                </a:cubicBezTo>
                <a:cubicBezTo>
                  <a:pt x="1467746" y="211691"/>
                  <a:pt x="1449486" y="215980"/>
                  <a:pt x="1483057" y="209265"/>
                </a:cubicBezTo>
                <a:cubicBezTo>
                  <a:pt x="1515148" y="177175"/>
                  <a:pt x="1504599" y="193479"/>
                  <a:pt x="1519451" y="163773"/>
                </a:cubicBezTo>
                <a:cubicBezTo>
                  <a:pt x="1517935" y="151642"/>
                  <a:pt x="1520756" y="138112"/>
                  <a:pt x="1514902" y="127379"/>
                </a:cubicBezTo>
                <a:cubicBezTo>
                  <a:pt x="1513606" y="125002"/>
                  <a:pt x="1479154" y="106365"/>
                  <a:pt x="1473959" y="104633"/>
                </a:cubicBezTo>
                <a:cubicBezTo>
                  <a:pt x="1458619" y="99520"/>
                  <a:pt x="1414856" y="96071"/>
                  <a:pt x="1405720" y="95534"/>
                </a:cubicBezTo>
                <a:cubicBezTo>
                  <a:pt x="1369357" y="93395"/>
                  <a:pt x="1332932" y="92501"/>
                  <a:pt x="1296538" y="90985"/>
                </a:cubicBezTo>
                <a:lnTo>
                  <a:pt x="1228299" y="81886"/>
                </a:lnTo>
                <a:lnTo>
                  <a:pt x="1196454" y="77337"/>
                </a:lnTo>
                <a:cubicBezTo>
                  <a:pt x="1156996" y="72076"/>
                  <a:pt x="1149120" y="72419"/>
                  <a:pt x="1105469" y="63689"/>
                </a:cubicBezTo>
                <a:cubicBezTo>
                  <a:pt x="1100767" y="62749"/>
                  <a:pt x="1096297" y="60861"/>
                  <a:pt x="1091821" y="59140"/>
                </a:cubicBezTo>
                <a:cubicBezTo>
                  <a:pt x="1076577" y="53277"/>
                  <a:pt x="1060937" y="48247"/>
                  <a:pt x="1046329" y="40943"/>
                </a:cubicBezTo>
                <a:cubicBezTo>
                  <a:pt x="1040263" y="37910"/>
                  <a:pt x="1034482" y="34225"/>
                  <a:pt x="1028132" y="31844"/>
                </a:cubicBezTo>
                <a:cubicBezTo>
                  <a:pt x="1022278" y="29649"/>
                  <a:pt x="1015867" y="29272"/>
                  <a:pt x="1009935" y="27295"/>
                </a:cubicBezTo>
                <a:cubicBezTo>
                  <a:pt x="982948" y="18300"/>
                  <a:pt x="983825" y="12909"/>
                  <a:pt x="950794" y="9098"/>
                </a:cubicBezTo>
                <a:cubicBezTo>
                  <a:pt x="923637" y="5964"/>
                  <a:pt x="896192" y="6254"/>
                  <a:pt x="868908" y="4549"/>
                </a:cubicBezTo>
                <a:lnTo>
                  <a:pt x="805218" y="0"/>
                </a:lnTo>
                <a:cubicBezTo>
                  <a:pt x="755176" y="1516"/>
                  <a:pt x="705092" y="1985"/>
                  <a:pt x="655093" y="4549"/>
                </a:cubicBezTo>
                <a:cubicBezTo>
                  <a:pt x="645881" y="5021"/>
                  <a:pt x="636613" y="6385"/>
                  <a:pt x="627797" y="9098"/>
                </a:cubicBezTo>
                <a:cubicBezTo>
                  <a:pt x="616759" y="12494"/>
                  <a:pt x="606909" y="19094"/>
                  <a:pt x="595953" y="22746"/>
                </a:cubicBezTo>
                <a:cubicBezTo>
                  <a:pt x="588617" y="25191"/>
                  <a:pt x="580754" y="25618"/>
                  <a:pt x="573206" y="27295"/>
                </a:cubicBezTo>
                <a:cubicBezTo>
                  <a:pt x="567103" y="28651"/>
                  <a:pt x="561033" y="30171"/>
                  <a:pt x="555009" y="31844"/>
                </a:cubicBezTo>
                <a:lnTo>
                  <a:pt x="491320" y="50041"/>
                </a:lnTo>
                <a:cubicBezTo>
                  <a:pt x="480705" y="53074"/>
                  <a:pt x="470300" y="56975"/>
                  <a:pt x="459475" y="59140"/>
                </a:cubicBezTo>
                <a:cubicBezTo>
                  <a:pt x="444820" y="62071"/>
                  <a:pt x="411315" y="68396"/>
                  <a:pt x="400335" y="72788"/>
                </a:cubicBezTo>
                <a:cubicBezTo>
                  <a:pt x="392753" y="75821"/>
                  <a:pt x="385467" y="79737"/>
                  <a:pt x="377588" y="81886"/>
                </a:cubicBezTo>
                <a:cubicBezTo>
                  <a:pt x="368689" y="84313"/>
                  <a:pt x="359512" y="86134"/>
                  <a:pt x="350293" y="86436"/>
                </a:cubicBezTo>
                <a:cubicBezTo>
                  <a:pt x="266921" y="89170"/>
                  <a:pt x="183487" y="89469"/>
                  <a:pt x="100084" y="90985"/>
                </a:cubicBezTo>
                <a:cubicBezTo>
                  <a:pt x="94018" y="92501"/>
                  <a:pt x="87990" y="94178"/>
                  <a:pt x="81887" y="95534"/>
                </a:cubicBezTo>
                <a:cubicBezTo>
                  <a:pt x="60106" y="100374"/>
                  <a:pt x="51663" y="98867"/>
                  <a:pt x="31845" y="113731"/>
                </a:cubicBezTo>
                <a:cubicBezTo>
                  <a:pt x="21551" y="121451"/>
                  <a:pt x="4550" y="141027"/>
                  <a:pt x="4550" y="141027"/>
                </a:cubicBezTo>
                <a:cubicBezTo>
                  <a:pt x="3033" y="147093"/>
                  <a:pt x="0" y="152972"/>
                  <a:pt x="0" y="159224"/>
                </a:cubicBezTo>
                <a:cubicBezTo>
                  <a:pt x="0" y="164019"/>
                  <a:pt x="1890" y="168881"/>
                  <a:pt x="4550" y="172871"/>
                </a:cubicBezTo>
                <a:cubicBezTo>
                  <a:pt x="12545" y="184863"/>
                  <a:pt x="23456" y="190443"/>
                  <a:pt x="36394" y="195618"/>
                </a:cubicBezTo>
                <a:cubicBezTo>
                  <a:pt x="63425" y="206430"/>
                  <a:pt x="58425" y="202561"/>
                  <a:pt x="81887" y="209265"/>
                </a:cubicBezTo>
                <a:cubicBezTo>
                  <a:pt x="86498" y="210582"/>
                  <a:pt x="90833" y="212874"/>
                  <a:pt x="95535" y="213815"/>
                </a:cubicBezTo>
                <a:cubicBezTo>
                  <a:pt x="122568" y="219222"/>
                  <a:pt x="106908" y="232770"/>
                  <a:pt x="109183" y="23656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1AD1CE-073A-4276-931B-9153CC725BB2}"/>
              </a:ext>
            </a:extLst>
          </p:cNvPr>
          <p:cNvSpPr/>
          <p:nvPr/>
        </p:nvSpPr>
        <p:spPr>
          <a:xfrm>
            <a:off x="8201457" y="3923181"/>
            <a:ext cx="415119" cy="217004"/>
          </a:xfrm>
          <a:prstGeom prst="rect">
            <a:avLst/>
          </a:prstGeom>
          <a:solidFill>
            <a:srgbClr val="BA817C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BFF6C3-9958-46AE-8396-B3C773497497}"/>
              </a:ext>
            </a:extLst>
          </p:cNvPr>
          <p:cNvSpPr/>
          <p:nvPr/>
        </p:nvSpPr>
        <p:spPr>
          <a:xfrm>
            <a:off x="9774845" y="3910501"/>
            <a:ext cx="415119" cy="217004"/>
          </a:xfrm>
          <a:prstGeom prst="rect">
            <a:avLst/>
          </a:prstGeom>
          <a:solidFill>
            <a:srgbClr val="BA817C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55FBAC-F047-4F40-BEBE-318FE3EDE4C9}"/>
              </a:ext>
            </a:extLst>
          </p:cNvPr>
          <p:cNvSpPr/>
          <p:nvPr/>
        </p:nvSpPr>
        <p:spPr>
          <a:xfrm>
            <a:off x="8592404" y="3910502"/>
            <a:ext cx="105467" cy="22968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10EE56C-05E9-4B4E-88A8-41D5F9D65F31}"/>
              </a:ext>
            </a:extLst>
          </p:cNvPr>
          <p:cNvSpPr/>
          <p:nvPr/>
        </p:nvSpPr>
        <p:spPr>
          <a:xfrm>
            <a:off x="8593540" y="3976049"/>
            <a:ext cx="104331" cy="9786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1ABF19B-9AD2-4B1E-9A46-1A842609D6B0}"/>
              </a:ext>
            </a:extLst>
          </p:cNvPr>
          <p:cNvSpPr/>
          <p:nvPr/>
        </p:nvSpPr>
        <p:spPr>
          <a:xfrm>
            <a:off x="9723274" y="3899185"/>
            <a:ext cx="105467" cy="22968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0332D7A-4A10-4148-A6CC-FF6C8AC4CE8A}"/>
              </a:ext>
            </a:extLst>
          </p:cNvPr>
          <p:cNvSpPr/>
          <p:nvPr/>
        </p:nvSpPr>
        <p:spPr>
          <a:xfrm>
            <a:off x="9724410" y="3966951"/>
            <a:ext cx="104331" cy="9786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B76AEF1-EC2A-40A8-8E31-AD4DF20330F3}"/>
              </a:ext>
            </a:extLst>
          </p:cNvPr>
          <p:cNvSpPr txBox="1"/>
          <p:nvPr/>
        </p:nvSpPr>
        <p:spPr>
          <a:xfrm>
            <a:off x="5077466" y="3146219"/>
            <a:ext cx="2874763" cy="9160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v-SE" dirty="0"/>
              <a:t>Example: connectors brazed to busbar ends, flexible pipe in between (not to scale)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978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B006D5AE-E13C-4E17-9936-012641DE8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899" y="354076"/>
            <a:ext cx="5327150" cy="647223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CB3DE31-F6B7-4D00-8ADD-708E73F534D9}"/>
              </a:ext>
            </a:extLst>
          </p:cNvPr>
          <p:cNvCxnSpPr/>
          <p:nvPr/>
        </p:nvCxnSpPr>
        <p:spPr>
          <a:xfrm flipH="1">
            <a:off x="9444022" y="2502768"/>
            <a:ext cx="7393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568A4C2-F3CB-4EB3-9C17-1D0F242CEDD8}"/>
              </a:ext>
            </a:extLst>
          </p:cNvPr>
          <p:cNvCxnSpPr>
            <a:cxnSpLocks/>
          </p:cNvCxnSpPr>
          <p:nvPr/>
        </p:nvCxnSpPr>
        <p:spPr>
          <a:xfrm>
            <a:off x="9594622" y="2502767"/>
            <a:ext cx="5887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4B1101C-6D1E-4DD0-A854-2EAA726E6B8E}"/>
              </a:ext>
            </a:extLst>
          </p:cNvPr>
          <p:cNvSpPr txBox="1"/>
          <p:nvPr/>
        </p:nvSpPr>
        <p:spPr>
          <a:xfrm>
            <a:off x="9604354" y="22034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62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5E195CA-5947-4BFF-BE96-2FF2664CE7F6}"/>
              </a:ext>
            </a:extLst>
          </p:cNvPr>
          <p:cNvCxnSpPr>
            <a:cxnSpLocks/>
          </p:cNvCxnSpPr>
          <p:nvPr/>
        </p:nvCxnSpPr>
        <p:spPr>
          <a:xfrm flipH="1" flipV="1">
            <a:off x="8195481" y="2750702"/>
            <a:ext cx="1987909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75EC062-FE4F-4608-B943-3E14046EFC65}"/>
              </a:ext>
            </a:extLst>
          </p:cNvPr>
          <p:cNvCxnSpPr>
            <a:cxnSpLocks/>
          </p:cNvCxnSpPr>
          <p:nvPr/>
        </p:nvCxnSpPr>
        <p:spPr>
          <a:xfrm>
            <a:off x="9594622" y="2750702"/>
            <a:ext cx="5887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0D1A72E-85E1-4ED2-A8CE-BFF40962F826}"/>
              </a:ext>
            </a:extLst>
          </p:cNvPr>
          <p:cNvCxnSpPr>
            <a:cxnSpLocks/>
          </p:cNvCxnSpPr>
          <p:nvPr/>
        </p:nvCxnSpPr>
        <p:spPr>
          <a:xfrm flipH="1" flipV="1">
            <a:off x="7380318" y="2750702"/>
            <a:ext cx="794691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D3C3E9D-7A04-4AD1-8070-1A5E9DD3ED34}"/>
              </a:ext>
            </a:extLst>
          </p:cNvPr>
          <p:cNvCxnSpPr>
            <a:cxnSpLocks/>
          </p:cNvCxnSpPr>
          <p:nvPr/>
        </p:nvCxnSpPr>
        <p:spPr>
          <a:xfrm>
            <a:off x="7606713" y="2750702"/>
            <a:ext cx="5887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44768F7-6E01-4C35-BC4D-B77812BA7BB7}"/>
              </a:ext>
            </a:extLst>
          </p:cNvPr>
          <p:cNvSpPr txBox="1"/>
          <p:nvPr/>
        </p:nvSpPr>
        <p:spPr>
          <a:xfrm>
            <a:off x="7595163" y="24377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68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1CA48C-5E0F-4462-A53F-ADB3040911EE}"/>
              </a:ext>
            </a:extLst>
          </p:cNvPr>
          <p:cNvSpPr txBox="1"/>
          <p:nvPr/>
        </p:nvSpPr>
        <p:spPr>
          <a:xfrm>
            <a:off x="8929722" y="269611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164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3DB43C-0AE8-4140-8766-3527E19DACD9}"/>
              </a:ext>
            </a:extLst>
          </p:cNvPr>
          <p:cNvCxnSpPr>
            <a:cxnSpLocks/>
          </p:cNvCxnSpPr>
          <p:nvPr/>
        </p:nvCxnSpPr>
        <p:spPr>
          <a:xfrm>
            <a:off x="8213136" y="2437736"/>
            <a:ext cx="404822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1C25C19-E34A-434B-913D-F718FFDDF630}"/>
              </a:ext>
            </a:extLst>
          </p:cNvPr>
          <p:cNvCxnSpPr>
            <a:cxnSpLocks/>
          </p:cNvCxnSpPr>
          <p:nvPr/>
        </p:nvCxnSpPr>
        <p:spPr>
          <a:xfrm>
            <a:off x="8442059" y="2606129"/>
            <a:ext cx="502336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0CF8B8F-46AD-4A0B-81D8-4E9BACDF2701}"/>
              </a:ext>
            </a:extLst>
          </p:cNvPr>
          <p:cNvCxnSpPr>
            <a:cxnSpLocks/>
          </p:cNvCxnSpPr>
          <p:nvPr/>
        </p:nvCxnSpPr>
        <p:spPr>
          <a:xfrm flipV="1">
            <a:off x="8514873" y="2610499"/>
            <a:ext cx="0" cy="8561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890AF7F-E9BB-4A4E-91C0-A1C84EC9FCEC}"/>
              </a:ext>
            </a:extLst>
          </p:cNvPr>
          <p:cNvCxnSpPr>
            <a:cxnSpLocks/>
          </p:cNvCxnSpPr>
          <p:nvPr/>
        </p:nvCxnSpPr>
        <p:spPr>
          <a:xfrm>
            <a:off x="8514873" y="2328783"/>
            <a:ext cx="0" cy="1089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07BC9B5-A825-40AE-BBB8-2D939D8A41CE}"/>
              </a:ext>
            </a:extLst>
          </p:cNvPr>
          <p:cNvSpPr txBox="1"/>
          <p:nvPr/>
        </p:nvSpPr>
        <p:spPr>
          <a:xfrm>
            <a:off x="8559206" y="22544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532B3C7-1F75-419F-9A51-F674154FB003}"/>
              </a:ext>
            </a:extLst>
          </p:cNvPr>
          <p:cNvCxnSpPr/>
          <p:nvPr/>
        </p:nvCxnSpPr>
        <p:spPr>
          <a:xfrm>
            <a:off x="8514873" y="2388807"/>
            <a:ext cx="0" cy="3245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6F69571-A9A6-4715-A149-931A1C0EFD3C}"/>
              </a:ext>
            </a:extLst>
          </p:cNvPr>
          <p:cNvCxnSpPr>
            <a:cxnSpLocks/>
          </p:cNvCxnSpPr>
          <p:nvPr/>
        </p:nvCxnSpPr>
        <p:spPr>
          <a:xfrm flipV="1">
            <a:off x="10930965" y="2437736"/>
            <a:ext cx="0" cy="4918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30844CE-6699-4D90-8F61-E7D769D550E7}"/>
              </a:ext>
            </a:extLst>
          </p:cNvPr>
          <p:cNvCxnSpPr>
            <a:cxnSpLocks/>
          </p:cNvCxnSpPr>
          <p:nvPr/>
        </p:nvCxnSpPr>
        <p:spPr>
          <a:xfrm>
            <a:off x="10930965" y="2540516"/>
            <a:ext cx="0" cy="4428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ACEFAA1-A339-43DC-ABD6-D9166446AD86}"/>
              </a:ext>
            </a:extLst>
          </p:cNvPr>
          <p:cNvSpPr txBox="1"/>
          <p:nvPr/>
        </p:nvSpPr>
        <p:spPr>
          <a:xfrm>
            <a:off x="10889893" y="25336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46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9B7429-2CEC-48D6-BCB9-32E594201436}"/>
              </a:ext>
            </a:extLst>
          </p:cNvPr>
          <p:cNvSpPr txBox="1"/>
          <p:nvPr/>
        </p:nvSpPr>
        <p:spPr>
          <a:xfrm>
            <a:off x="6477397" y="9790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[mm]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A53DEBC6-5097-45B4-A20D-D3A5782E9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899" y="252929"/>
            <a:ext cx="5321420" cy="63355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95A510-BACF-4392-BD12-6FD3A98EC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93929" cy="1325563"/>
          </a:xfrm>
        </p:spPr>
        <p:txBody>
          <a:bodyPr>
            <a:noAutofit/>
          </a:bodyPr>
          <a:lstStyle/>
          <a:p>
            <a:r>
              <a:rPr lang="sv-SE" sz="3600" dirty="0"/>
              <a:t>Available space – D-D connection, widened for clearance for busbars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1EDB3-F78D-4F12-85AE-937945B20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1282" y="1856487"/>
            <a:ext cx="5533103" cy="4351338"/>
          </a:xfrm>
        </p:spPr>
        <p:txBody>
          <a:bodyPr>
            <a:normAutofit/>
          </a:bodyPr>
          <a:lstStyle/>
          <a:p>
            <a:r>
              <a:rPr lang="sv-SE" sz="1400" dirty="0"/>
              <a:t>Same coil dimensions as in prototype</a:t>
            </a:r>
          </a:p>
          <a:p>
            <a:r>
              <a:rPr lang="sv-SE" sz="1400" dirty="0"/>
              <a:t>Assumes inter-beam width extended to at least 328 mm</a:t>
            </a:r>
            <a:endParaRPr lang="en-US" sz="14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3AF97E-A546-499D-B5E8-264D276950F2}"/>
              </a:ext>
            </a:extLst>
          </p:cNvPr>
          <p:cNvCxnSpPr>
            <a:cxnSpLocks/>
          </p:cNvCxnSpPr>
          <p:nvPr/>
        </p:nvCxnSpPr>
        <p:spPr>
          <a:xfrm>
            <a:off x="7373081" y="6579256"/>
            <a:ext cx="365913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A49856A-449D-42C4-B456-F970C92825C2}"/>
              </a:ext>
            </a:extLst>
          </p:cNvPr>
          <p:cNvCxnSpPr>
            <a:cxnSpLocks/>
          </p:cNvCxnSpPr>
          <p:nvPr/>
        </p:nvCxnSpPr>
        <p:spPr>
          <a:xfrm flipV="1">
            <a:off x="7373081" y="6351539"/>
            <a:ext cx="0" cy="3232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554AEF-2BC8-490F-A32C-FE20FC282341}"/>
              </a:ext>
            </a:extLst>
          </p:cNvPr>
          <p:cNvCxnSpPr>
            <a:cxnSpLocks/>
          </p:cNvCxnSpPr>
          <p:nvPr/>
        </p:nvCxnSpPr>
        <p:spPr>
          <a:xfrm flipV="1">
            <a:off x="11032220" y="6351539"/>
            <a:ext cx="0" cy="3232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B5A23C8-4E8D-4DAB-93FE-C20C3B755720}"/>
              </a:ext>
            </a:extLst>
          </p:cNvPr>
          <p:cNvSpPr txBox="1"/>
          <p:nvPr/>
        </p:nvSpPr>
        <p:spPr>
          <a:xfrm>
            <a:off x="8945061" y="650937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300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6F51999-D67C-4BDC-814B-CAC26EAD0B98}"/>
              </a:ext>
            </a:extLst>
          </p:cNvPr>
          <p:cNvCxnSpPr/>
          <p:nvPr/>
        </p:nvCxnSpPr>
        <p:spPr>
          <a:xfrm flipH="1">
            <a:off x="7373081" y="6572432"/>
            <a:ext cx="55626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AE8B8BC-61AE-4682-A6F9-BACEF420AEEF}"/>
              </a:ext>
            </a:extLst>
          </p:cNvPr>
          <p:cNvCxnSpPr>
            <a:cxnSpLocks/>
          </p:cNvCxnSpPr>
          <p:nvPr/>
        </p:nvCxnSpPr>
        <p:spPr>
          <a:xfrm>
            <a:off x="10358930" y="6572432"/>
            <a:ext cx="67329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CFF0662-EF23-4FDB-8ACD-4CE2DF0880BE}"/>
              </a:ext>
            </a:extLst>
          </p:cNvPr>
          <p:cNvCxnSpPr>
            <a:cxnSpLocks/>
          </p:cNvCxnSpPr>
          <p:nvPr/>
        </p:nvCxnSpPr>
        <p:spPr>
          <a:xfrm flipV="1">
            <a:off x="10425023" y="3076665"/>
            <a:ext cx="0" cy="4918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2CAAC76-789C-4617-9573-AE5BDCCBF8D1}"/>
              </a:ext>
            </a:extLst>
          </p:cNvPr>
          <p:cNvCxnSpPr>
            <a:cxnSpLocks/>
          </p:cNvCxnSpPr>
          <p:nvPr/>
        </p:nvCxnSpPr>
        <p:spPr>
          <a:xfrm>
            <a:off x="10425023" y="3298965"/>
            <a:ext cx="0" cy="4428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C71DE24-FD48-48E7-951D-76AAB8141311}"/>
              </a:ext>
            </a:extLst>
          </p:cNvPr>
          <p:cNvSpPr txBox="1"/>
          <p:nvPr/>
        </p:nvSpPr>
        <p:spPr>
          <a:xfrm>
            <a:off x="10383951" y="32693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54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F98A86D-D5A6-46B2-ADCE-94002DF70E48}"/>
              </a:ext>
            </a:extLst>
          </p:cNvPr>
          <p:cNvSpPr txBox="1"/>
          <p:nvPr/>
        </p:nvSpPr>
        <p:spPr>
          <a:xfrm>
            <a:off x="7373081" y="26955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[mm]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054449-4CB7-4D1D-9871-8B1B94FABBE5}"/>
              </a:ext>
            </a:extLst>
          </p:cNvPr>
          <p:cNvSpPr txBox="1"/>
          <p:nvPr/>
        </p:nvSpPr>
        <p:spPr>
          <a:xfrm>
            <a:off x="4159623" y="3972628"/>
            <a:ext cx="3213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highlight>
                  <a:srgbClr val="FFFF00"/>
                </a:highlight>
              </a:rPr>
              <a:t>2</a:t>
            </a:r>
            <a:r>
              <a:rPr lang="en-US" b="0" i="0" dirty="0">
                <a:solidFill>
                  <a:srgbClr val="202124"/>
                </a:solidFill>
                <a:effectLst/>
                <a:highlight>
                  <a:srgbClr val="FFFF00"/>
                </a:highlight>
              </a:rPr>
              <a:t>×</a:t>
            </a:r>
            <a:r>
              <a:rPr lang="sv-SE" dirty="0">
                <a:highlight>
                  <a:srgbClr val="FFFF00"/>
                </a:highlight>
              </a:rPr>
              <a:t> ~12 m busbars to be welded together at interconnection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02841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C7A9B-833A-415A-8A35-BEB0BF5A8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D-Q </a:t>
            </a:r>
            <a:r>
              <a:rPr lang="sv-SE" dirty="0"/>
              <a:t>connection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B8FC2-4A00-4628-B790-FBE992D1C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07549" cy="4351338"/>
          </a:xfrm>
        </p:spPr>
        <p:txBody>
          <a:bodyPr>
            <a:normAutofit/>
          </a:bodyPr>
          <a:lstStyle/>
          <a:p>
            <a:r>
              <a:rPr lang="sv-SE" sz="1400" dirty="0"/>
              <a:t>Assumes same dimensions as in prototypes</a:t>
            </a:r>
          </a:p>
          <a:p>
            <a:r>
              <a:rPr lang="sv-SE" sz="1400" dirty="0"/>
              <a:t>Dimensions of interconnections not taken into account – only accounts for space needed by each magnet</a:t>
            </a:r>
            <a:r>
              <a:rPr lang="sv-SE" sz="1400" dirty="0" smtClean="0"/>
              <a:t>.</a:t>
            </a:r>
          </a:p>
          <a:p>
            <a:endParaRPr lang="en-US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A4689E4-13A7-4836-9A7E-124DBAD4B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5206" y="365125"/>
            <a:ext cx="6747751" cy="617110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9E5DD94-B776-4646-8FC0-542127088817}"/>
              </a:ext>
            </a:extLst>
          </p:cNvPr>
          <p:cNvGrpSpPr/>
          <p:nvPr/>
        </p:nvGrpSpPr>
        <p:grpSpPr>
          <a:xfrm>
            <a:off x="6537708" y="2153775"/>
            <a:ext cx="627367" cy="369332"/>
            <a:chOff x="12564786" y="1957141"/>
            <a:chExt cx="739368" cy="369332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B7252AA-93BA-4EB8-BDBD-766B4C8FE30A}"/>
                </a:ext>
              </a:extLst>
            </p:cNvPr>
            <p:cNvCxnSpPr/>
            <p:nvPr/>
          </p:nvCxnSpPr>
          <p:spPr>
            <a:xfrm flipH="1">
              <a:off x="12564786" y="2256459"/>
              <a:ext cx="739368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5C3E727-5C9A-4441-A5EE-C4EE40081A02}"/>
                </a:ext>
              </a:extLst>
            </p:cNvPr>
            <p:cNvCxnSpPr>
              <a:cxnSpLocks/>
            </p:cNvCxnSpPr>
            <p:nvPr/>
          </p:nvCxnSpPr>
          <p:spPr>
            <a:xfrm>
              <a:off x="12715381" y="2256458"/>
              <a:ext cx="588768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780C860-BBF6-423A-9114-94CD708BFF42}"/>
                </a:ext>
              </a:extLst>
            </p:cNvPr>
            <p:cNvSpPr txBox="1"/>
            <p:nvPr/>
          </p:nvSpPr>
          <p:spPr>
            <a:xfrm>
              <a:off x="12725113" y="195714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solidFill>
                    <a:schemeClr val="bg1"/>
                  </a:solidFill>
                </a:rPr>
                <a:t>62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69367C6-5B51-4B18-BC82-9DBAE1B6D00F}"/>
              </a:ext>
            </a:extLst>
          </p:cNvPr>
          <p:cNvCxnSpPr>
            <a:cxnSpLocks/>
          </p:cNvCxnSpPr>
          <p:nvPr/>
        </p:nvCxnSpPr>
        <p:spPr>
          <a:xfrm flipH="1" flipV="1">
            <a:off x="5868537" y="2642183"/>
            <a:ext cx="620972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70CAF1-EE90-47DA-85F9-BB9EA5ED9206}"/>
              </a:ext>
            </a:extLst>
          </p:cNvPr>
          <p:cNvCxnSpPr>
            <a:cxnSpLocks/>
          </p:cNvCxnSpPr>
          <p:nvPr/>
        </p:nvCxnSpPr>
        <p:spPr>
          <a:xfrm>
            <a:off x="5985354" y="2642183"/>
            <a:ext cx="571009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7BF56B8-1763-4391-8F0F-CC85C56B7DC5}"/>
              </a:ext>
            </a:extLst>
          </p:cNvPr>
          <p:cNvSpPr txBox="1"/>
          <p:nvPr/>
        </p:nvSpPr>
        <p:spPr>
          <a:xfrm>
            <a:off x="6013446" y="2323688"/>
            <a:ext cx="44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68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3C7C113-EC3A-4A70-801C-747A4FC743A6}"/>
              </a:ext>
            </a:extLst>
          </p:cNvPr>
          <p:cNvSpPr txBox="1"/>
          <p:nvPr/>
        </p:nvSpPr>
        <p:spPr>
          <a:xfrm>
            <a:off x="5076332" y="2904079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Dipole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56C19F-BB92-4A12-8057-54BCC7E0C2C3}"/>
              </a:ext>
            </a:extLst>
          </p:cNvPr>
          <p:cNvSpPr txBox="1"/>
          <p:nvPr/>
        </p:nvSpPr>
        <p:spPr>
          <a:xfrm>
            <a:off x="9452483" y="2904079"/>
            <a:ext cx="1308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Quadrupole</a:t>
            </a:r>
            <a:endParaRPr lang="en-US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28CB952-DF90-4C87-BE29-D59184A34BBD}"/>
              </a:ext>
            </a:extLst>
          </p:cNvPr>
          <p:cNvCxnSpPr>
            <a:cxnSpLocks/>
          </p:cNvCxnSpPr>
          <p:nvPr/>
        </p:nvCxnSpPr>
        <p:spPr>
          <a:xfrm>
            <a:off x="7710985" y="1180531"/>
            <a:ext cx="0" cy="3425588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7ED6919-7328-4195-AC22-C8AE9697364E}"/>
              </a:ext>
            </a:extLst>
          </p:cNvPr>
          <p:cNvCxnSpPr>
            <a:cxnSpLocks/>
          </p:cNvCxnSpPr>
          <p:nvPr/>
        </p:nvCxnSpPr>
        <p:spPr>
          <a:xfrm flipH="1" flipV="1">
            <a:off x="7705119" y="1231914"/>
            <a:ext cx="620972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6DBCE89-C16F-4562-A4D1-721C5F9D949F}"/>
              </a:ext>
            </a:extLst>
          </p:cNvPr>
          <p:cNvCxnSpPr>
            <a:cxnSpLocks/>
          </p:cNvCxnSpPr>
          <p:nvPr/>
        </p:nvCxnSpPr>
        <p:spPr>
          <a:xfrm>
            <a:off x="7821936" y="1231914"/>
            <a:ext cx="152678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A8CAE337-73A7-47A2-9717-984489EA250E}"/>
              </a:ext>
            </a:extLst>
          </p:cNvPr>
          <p:cNvSpPr txBox="1"/>
          <p:nvPr/>
        </p:nvSpPr>
        <p:spPr>
          <a:xfrm>
            <a:off x="8209131" y="933891"/>
            <a:ext cx="56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162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235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3E5EC-BBC0-4C68-A5F4-A6B2F832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Sextupoles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52812-3EEF-42F4-A777-4A1CE3739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98437"/>
            <a:ext cx="9633155" cy="2742638"/>
          </a:xfrm>
        </p:spPr>
        <p:txBody>
          <a:bodyPr>
            <a:normAutofit fontScale="70000" lnSpcReduction="20000"/>
          </a:bodyPr>
          <a:lstStyle/>
          <a:p>
            <a:r>
              <a:rPr lang="sv-SE" sz="2600" dirty="0" smtClean="0"/>
              <a:t>The S-S distance assumed in the optics model is 100 mm.</a:t>
            </a:r>
          </a:p>
          <a:p>
            <a:r>
              <a:rPr lang="sv-SE" sz="2600" dirty="0" smtClean="0"/>
              <a:t>Only a conceptual cross section of the magnet exists at this stage, the 3D will be developped this year.</a:t>
            </a:r>
          </a:p>
          <a:p>
            <a:r>
              <a:rPr lang="sv-SE" sz="2600" dirty="0"/>
              <a:t>From existing similar size </a:t>
            </a:r>
            <a:r>
              <a:rPr lang="sv-SE" sz="2600" dirty="0" smtClean="0"/>
              <a:t>sextupoles, we estimate that:</a:t>
            </a:r>
          </a:p>
          <a:p>
            <a:pPr marL="685800" lvl="2">
              <a:lnSpc>
                <a:spcPct val="110000"/>
              </a:lnSpc>
              <a:spcBef>
                <a:spcPts val="1000"/>
              </a:spcBef>
            </a:pPr>
            <a:r>
              <a:rPr lang="sv-SE" sz="2200" dirty="0"/>
              <a:t>The space required on either sides of the magnet for power and cooling connections is 80 mm;</a:t>
            </a:r>
          </a:p>
          <a:p>
            <a:pPr marL="685800" lvl="2">
              <a:lnSpc>
                <a:spcPct val="110000"/>
              </a:lnSpc>
              <a:spcBef>
                <a:spcPts val="1000"/>
              </a:spcBef>
            </a:pPr>
            <a:r>
              <a:rPr lang="sv-SE" sz="2200" dirty="0"/>
              <a:t>Additional space may be required if flanges are needed between the two sextupoles, but we would assume that they can be assembled with a common vacuum pipe going through the two magnets (to be confirmed by TE-VSC</a:t>
            </a:r>
            <a:r>
              <a:rPr lang="sv-SE" sz="2200" dirty="0" smtClean="0"/>
              <a:t>)</a:t>
            </a:r>
          </a:p>
          <a:p>
            <a:pPr marL="0" lvl="1" indent="0">
              <a:lnSpc>
                <a:spcPct val="110000"/>
              </a:lnSpc>
              <a:spcBef>
                <a:spcPts val="1000"/>
              </a:spcBef>
              <a:buNone/>
            </a:pPr>
            <a:endParaRPr lang="sv-SE" sz="2600" dirty="0">
              <a:sym typeface="Wingdings" panose="05000000000000000000" pitchFamily="2" charset="2"/>
            </a:endParaRPr>
          </a:p>
          <a:p>
            <a:pPr marL="0" lvl="1" indent="0">
              <a:lnSpc>
                <a:spcPct val="110000"/>
              </a:lnSpc>
              <a:spcBef>
                <a:spcPts val="1000"/>
              </a:spcBef>
              <a:buNone/>
            </a:pPr>
            <a:r>
              <a:rPr lang="sv-SE" sz="2600" dirty="0" smtClean="0">
                <a:sym typeface="Wingdings" panose="05000000000000000000" pitchFamily="2" charset="2"/>
              </a:rPr>
              <a:t> S-S distance 160 mm</a:t>
            </a:r>
            <a:endParaRPr lang="sv-SE" sz="2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1028E9-C104-4BB4-9B55-9206B80A4643}"/>
              </a:ext>
            </a:extLst>
          </p:cNvPr>
          <p:cNvCxnSpPr>
            <a:cxnSpLocks/>
          </p:cNvCxnSpPr>
          <p:nvPr/>
        </p:nvCxnSpPr>
        <p:spPr>
          <a:xfrm flipV="1">
            <a:off x="1879318" y="4104592"/>
            <a:ext cx="0" cy="28062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7D85BE-81D0-4B95-9C3F-08BF877135E6}"/>
              </a:ext>
            </a:extLst>
          </p:cNvPr>
          <p:cNvCxnSpPr>
            <a:cxnSpLocks/>
          </p:cNvCxnSpPr>
          <p:nvPr/>
        </p:nvCxnSpPr>
        <p:spPr>
          <a:xfrm>
            <a:off x="1879318" y="4151636"/>
            <a:ext cx="0" cy="28191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21B881B-7917-4E77-A9AE-DEBFCE1DA38A}"/>
              </a:ext>
            </a:extLst>
          </p:cNvPr>
          <p:cNvSpPr txBox="1"/>
          <p:nvPr/>
        </p:nvSpPr>
        <p:spPr>
          <a:xfrm>
            <a:off x="1927054" y="4090666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>
                <a:solidFill>
                  <a:schemeClr val="bg1"/>
                </a:solidFill>
              </a:rPr>
              <a:t>19 mm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E8C90B-15CB-46A8-BB01-538DC8E69793}"/>
              </a:ext>
            </a:extLst>
          </p:cNvPr>
          <p:cNvSpPr txBox="1"/>
          <p:nvPr/>
        </p:nvSpPr>
        <p:spPr>
          <a:xfrm>
            <a:off x="4401704" y="4861869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>
                <a:solidFill>
                  <a:schemeClr val="bg1"/>
                </a:solidFill>
              </a:rPr>
              <a:t>13 mm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9AF418-88DE-4E64-A493-20E5931EBCD2}"/>
              </a:ext>
            </a:extLst>
          </p:cNvPr>
          <p:cNvCxnSpPr>
            <a:cxnSpLocks/>
          </p:cNvCxnSpPr>
          <p:nvPr/>
        </p:nvCxnSpPr>
        <p:spPr>
          <a:xfrm flipH="1">
            <a:off x="4471006" y="5200423"/>
            <a:ext cx="209332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1AA612B-A872-4732-8C3E-F69968B05D6F}"/>
              </a:ext>
            </a:extLst>
          </p:cNvPr>
          <p:cNvCxnSpPr>
            <a:cxnSpLocks/>
          </p:cNvCxnSpPr>
          <p:nvPr/>
        </p:nvCxnSpPr>
        <p:spPr>
          <a:xfrm>
            <a:off x="4505678" y="5200423"/>
            <a:ext cx="209332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7876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583</Words>
  <Application>Microsoft Office PowerPoint</Application>
  <PresentationFormat>Widescreen</PresentationFormat>
  <Paragraphs>96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PowerPoint Presentation</vt:lpstr>
      <vt:lpstr>Overlap – flange connection (D-D)</vt:lpstr>
      <vt:lpstr>Overlap – bellows </vt:lpstr>
      <vt:lpstr>Available space – D-D connection</vt:lpstr>
      <vt:lpstr>Available space – D-D connection</vt:lpstr>
      <vt:lpstr>Available space – D-D connection</vt:lpstr>
      <vt:lpstr>Available space – D-D connection, widened for clearance for busbars</vt:lpstr>
      <vt:lpstr>D-Q connection</vt:lpstr>
      <vt:lpstr>Sextupoles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 Jaermyr Eriksson</dc:creator>
  <cp:lastModifiedBy>Jeremie Bauche</cp:lastModifiedBy>
  <cp:revision>25</cp:revision>
  <dcterms:created xsi:type="dcterms:W3CDTF">2022-04-20T13:24:31Z</dcterms:created>
  <dcterms:modified xsi:type="dcterms:W3CDTF">2022-04-22T09:39:15Z</dcterms:modified>
</cp:coreProperties>
</file>