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1291" r:id="rId2"/>
    <p:sldId id="1652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16" autoAdjust="0"/>
    <p:restoredTop sz="86531"/>
  </p:normalViewPr>
  <p:slideViewPr>
    <p:cSldViewPr snapToGrid="0">
      <p:cViewPr varScale="1">
        <p:scale>
          <a:sx n="105" d="100"/>
          <a:sy n="105" d="100"/>
        </p:scale>
        <p:origin x="1480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BB76AF-FE79-E341-8E70-D4ABDB885B04}" type="datetimeFigureOut">
              <a:rPr lang="fr-FR" smtClean="0"/>
              <a:t>22/04/2022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567FF-E50B-314A-AF8E-239954E3CE6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4423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E567FF-E50B-314A-AF8E-239954E3CE65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3851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231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C849B3E-26F7-EA46-90F1-0CC8B9F82C82}" type="datetime1">
              <a:rPr lang="de-CH" smtClean="0"/>
              <a:t>22.04.22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M. Wendt - FCC-ee Tuning: BPM real estate, 22th April 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907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603BE4F-035C-EB46-A067-56593EF8EC9C}" type="datetime1">
              <a:rPr lang="de-CH" smtClean="0"/>
              <a:t>22.04.22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M. Wendt - FCC-ee Tuning: BPM real estate, 22th April 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2159182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C14D830-6000-C042-BEEE-DD1F03BAB442}" type="datetime1">
              <a:rPr lang="de-CH" smtClean="0"/>
              <a:t>22.04.22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M. Wendt - FCC-ee Tuning: BPM real estate, 22th April 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293161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FE84BE4-C246-704F-AF93-925B7CDCB880}" type="datetime1">
              <a:rPr lang="de-CH" smtClean="0"/>
              <a:t>22.04.22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M. Wendt - FCC-ee Tuning: BPM real estate, 22th April 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4186586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0114BDAF-7AA3-4848-A102-F4FA7F8F9B90}" type="datetime1">
              <a:rPr lang="de-CH" smtClean="0"/>
              <a:t>22.04.22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M. Wendt - FCC-ee Tuning: BPM real estate, 22th April 2022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4750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59CF2AFA-EBEB-F74A-9F39-B3371AF608C6}" type="datetime1">
              <a:rPr lang="de-CH" smtClean="0"/>
              <a:t>22.04.22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M. Wendt - FCC-ee Tuning: BPM real estate, 22th April 2022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193633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33F8116-5F2B-3346-A49E-58AC2A9D174C}" type="datetime1">
              <a:rPr lang="de-CH" smtClean="0"/>
              <a:t>22.04.22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M. Wendt - FCC-ee Tuning: BPM real estate, 22th April 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527514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4FBE528-A1F9-DE45-8266-B05A3FB570D4}" type="datetime1">
              <a:rPr lang="de-CH" smtClean="0"/>
              <a:t>22.04.22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M. Wendt - FCC-ee Tuning: BPM real estate, 22th April 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120301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90634-7A1F-8243-8D3C-C2BECD70F886}" type="datetime1">
              <a:rPr lang="de-CH" smtClean="0"/>
              <a:t>22.04.22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Wendt - FCC-ee Tuning: BPM real estate, 22th April 2022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0934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AEE36-DDD7-B04F-89E0-1E260960C57C}" type="datetime1">
              <a:rPr lang="de-CH" smtClean="0"/>
              <a:t>22.04.22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Wendt - FCC-ee Tuning: BPM real estate, 22th April 2022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160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61BEE-20E7-4F47-BFCA-A5A3AB369D0A}" type="datetime1">
              <a:rPr lang="de-CH" smtClean="0"/>
              <a:t>22.04.22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Wendt - FCC-ee Tuning: BPM real estate, 22th April 2022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7652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571B0-3AF8-FB42-9297-AC360C4C47AA}" type="datetime1">
              <a:rPr lang="de-CH" smtClean="0"/>
              <a:t>22.04.22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Wendt - FCC-ee Tuning: BPM real estate, 22th April 2022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7009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6034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0343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0168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F2C4F-D1F2-4848-BC0D-6F6C53D11C0F}" type="datetime1">
              <a:rPr lang="de-CH" smtClean="0"/>
              <a:t>22.04.22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Wendt - FCC-ee Tuning: BPM real estate, 22th April 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518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C447A-A9A9-1943-853F-EB3A903AAD75}" type="datetime1">
              <a:rPr lang="de-CH" smtClean="0"/>
              <a:t>22.04.22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Wendt - FCC-ee Tuning: BPM real estate, 22th April 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465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69C1C-2104-8447-B6EF-53A28899F5B2}" type="datetime1">
              <a:rPr lang="de-CH" smtClean="0"/>
              <a:t>22.04.22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Wendt - FCC-ee Tuning: BPM real estate, 22th April 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559854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EB7F7-6A11-7849-BD25-6F13734CF4C9}" type="datetime1">
              <a:rPr lang="de-CH" smtClean="0"/>
              <a:t>22.04.22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Wendt - FCC-ee Tuning: BPM real estate, 22th April 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967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85E2D-1BEB-ED48-80F8-4E4DF0484B50}" type="datetime1">
              <a:rPr lang="de-CH" smtClean="0"/>
              <a:t>22.04.22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Wendt - FCC-ee Tuning: BPM real estate, 22th April 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437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228C-DC17-FB4F-AAD9-320EEC17F907}" type="datetime1">
              <a:rPr lang="de-CH" smtClean="0"/>
              <a:t>22.04.22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Wendt - FCC-ee Tuning: BPM real estate, 22th April 2022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0484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0861B11B-6017-4347-9B8F-0E90D3F1EC7D}" type="datetime1">
              <a:rPr lang="de-CH" smtClean="0"/>
              <a:t>22.04.22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M. Wendt - FCC-ee Tuning: BPM real estate, 22th April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214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CA3A49-8223-5849-8913-855F742BB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Wendt - FCC-ee Tuning: BPM real estate, 22th April 2022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FBBEF3DB-E555-034A-BC30-299CBC058A3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FCC-</a:t>
            </a:r>
            <a:r>
              <a:rPr lang="fr-FR" dirty="0" err="1"/>
              <a:t>ee</a:t>
            </a:r>
            <a:r>
              <a:rPr lang="fr-FR" dirty="0"/>
              <a:t> Main Ring BPM Real </a:t>
            </a:r>
            <a:r>
              <a:rPr lang="fr-FR" dirty="0" err="1"/>
              <a:t>Estate</a:t>
            </a:r>
            <a:endParaRPr lang="fr-FR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11CFE1D-CA06-A74A-BB5E-B7C2D8BE8F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4396" y="0"/>
            <a:ext cx="2146300" cy="939800"/>
          </a:xfrm>
          <a:prstGeom prst="rect">
            <a:avLst/>
          </a:prstGeom>
        </p:spPr>
      </p:pic>
      <p:pic>
        <p:nvPicPr>
          <p:cNvPr id="4" name="Picture 3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51AA5023-E5B9-7170-10BE-69B6BD6FD2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389" y="1025144"/>
            <a:ext cx="9129492" cy="5148000"/>
          </a:xfrm>
          <a:prstGeom prst="rect">
            <a:avLst/>
          </a:prstGeom>
        </p:spPr>
      </p:pic>
      <p:pic>
        <p:nvPicPr>
          <p:cNvPr id="6" name="Picture 5" descr="A picture containing chart&#10;&#10;Description automatically generated">
            <a:extLst>
              <a:ext uri="{FF2B5EF4-FFF2-40B4-BE49-F238E27FC236}">
                <a16:creationId xmlns:a16="http://schemas.microsoft.com/office/drawing/2014/main" id="{267C354F-2573-4DC4-6CEA-DD7AA80DF6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000" y="1026000"/>
            <a:ext cx="9129505" cy="51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38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440957-A595-497A-30D9-1C1FC8023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Wendt - FCC-ee Tuning: BPM real estate, 22th April 2022</a:t>
            </a:r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4A481018-0FBF-FB45-15DF-0AED987FEF5F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Some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en-US" sz="3600" b="1" i="0" u="none" strike="noStrike" kern="1200" cap="none" spc="0" normalizeH="0" baseline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thoughts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…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D8ED34-7E6F-46FE-DD99-C3695B3D3D2E}"/>
              </a:ext>
            </a:extLst>
          </p:cNvPr>
          <p:cNvSpPr/>
          <p:nvPr/>
        </p:nvSpPr>
        <p:spPr>
          <a:xfrm>
            <a:off x="407987" y="1200377"/>
            <a:ext cx="11376025" cy="49552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marR="0" lvl="0" indent="-2857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GB" sz="2000" b="1" dirty="0">
                <a:solidFill>
                  <a:prstClr val="black"/>
                </a:solidFill>
                <a:latin typeface="Arial"/>
              </a:rPr>
              <a:t>BPM design activities have not yet started in the CERN BI group 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742950" lvl="1" indent="-285750" defTabSz="68580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Arial"/>
              </a:rPr>
              <a:t>Seems some ideas are already in the minds…</a:t>
            </a:r>
          </a:p>
          <a:p>
            <a:pPr marL="1200150" lvl="2" indent="-285750" defTabSz="685800"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prstClr val="black"/>
                </a:solidFill>
                <a:latin typeface="Arial"/>
              </a:rPr>
              <a:t>Need to align R&amp;D activates among various teams</a:t>
            </a:r>
          </a:p>
          <a:p>
            <a:pPr marL="742950" lvl="1" indent="-285750" defTabSz="68580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Arial"/>
              </a:rPr>
              <a:t>150mm</a:t>
            </a:r>
            <a:r>
              <a:rPr lang="en-GB" baseline="30000" dirty="0">
                <a:solidFill>
                  <a:prstClr val="black"/>
                </a:solidFill>
                <a:latin typeface="Arial"/>
              </a:rPr>
              <a:t>3</a:t>
            </a:r>
            <a:r>
              <a:rPr lang="en-GB" dirty="0">
                <a:solidFill>
                  <a:prstClr val="black"/>
                </a:solidFill>
                <a:latin typeface="Arial"/>
              </a:rPr>
              <a:t> real estate within the quad looks tight,</a:t>
            </a:r>
            <a:br>
              <a:rPr lang="en-GB" dirty="0">
                <a:solidFill>
                  <a:prstClr val="black"/>
                </a:solidFill>
                <a:latin typeface="Arial"/>
              </a:rPr>
            </a:br>
            <a:r>
              <a:rPr lang="en-GB" dirty="0">
                <a:solidFill>
                  <a:prstClr val="black"/>
                </a:solidFill>
                <a:latin typeface="Arial"/>
              </a:rPr>
              <a:t>but reasonable to fit a button-style BPM pickup with feedthrough and cables</a:t>
            </a:r>
            <a:br>
              <a:rPr lang="en-GB" dirty="0">
                <a:solidFill>
                  <a:prstClr val="black"/>
                </a:solidFill>
                <a:latin typeface="Arial"/>
              </a:rPr>
            </a:br>
            <a:r>
              <a:rPr lang="en-GB" dirty="0">
                <a:solidFill>
                  <a:prstClr val="black"/>
                </a:solidFill>
                <a:latin typeface="Arial"/>
              </a:rPr>
              <a:t>in the “shadow” of the quadrupole magnet.</a:t>
            </a:r>
          </a:p>
          <a:p>
            <a:pPr marL="1200150" lvl="2" indent="-285750" defTabSz="685800"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prstClr val="black"/>
                </a:solidFill>
                <a:latin typeface="Arial"/>
              </a:rPr>
              <a:t>No extra space for the BPM required</a:t>
            </a:r>
          </a:p>
          <a:p>
            <a:pPr marL="1200150" lvl="2" indent="-285750" defTabSz="685800"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prstClr val="black"/>
                </a:solidFill>
                <a:latin typeface="Arial"/>
              </a:rPr>
              <a:t>Flanges, bellows, etc. to be discussed</a:t>
            </a:r>
          </a:p>
          <a:p>
            <a:pPr marL="1200150" lvl="2" indent="-285750" defTabSz="685800"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prstClr val="black"/>
                </a:solidFill>
                <a:latin typeface="Arial"/>
              </a:rPr>
              <a:t>Preferable: </a:t>
            </a:r>
            <a:r>
              <a:rPr lang="en-GB" i="1" dirty="0">
                <a:solidFill>
                  <a:srgbClr val="FF0000"/>
                </a:solidFill>
                <a:latin typeface="Arial"/>
              </a:rPr>
              <a:t>align and fix BPM housing on the magnet surface</a:t>
            </a:r>
          </a:p>
          <a:p>
            <a:pPr marL="1200150" lvl="2" indent="-285750" defTabSz="685800"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Arial"/>
            </a:endParaRPr>
          </a:p>
          <a:p>
            <a:pPr marL="285750" lvl="0" indent="-285750" defTabSz="685800">
              <a:buFont typeface="Wingdings" pitchFamily="2" charset="2"/>
              <a:buChar char="Ø"/>
              <a:defRPr/>
            </a:pPr>
            <a:r>
              <a:rPr lang="en-GB" sz="2000" b="1" dirty="0">
                <a:solidFill>
                  <a:prstClr val="black"/>
                </a:solidFill>
              </a:rPr>
              <a:t>FCC-</a:t>
            </a:r>
            <a:r>
              <a:rPr lang="en-GB" sz="2000" b="1" dirty="0" err="1">
                <a:solidFill>
                  <a:prstClr val="black"/>
                </a:solidFill>
              </a:rPr>
              <a:t>ee</a:t>
            </a:r>
            <a:r>
              <a:rPr lang="en-GB" sz="2000" b="1" dirty="0">
                <a:solidFill>
                  <a:prstClr val="black"/>
                </a:solidFill>
              </a:rPr>
              <a:t> BPM pickup design activities </a:t>
            </a:r>
          </a:p>
          <a:p>
            <a:pPr marL="742950" lvl="1" indent="-285750" defTabSz="68580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</a:rPr>
              <a:t>Dedicated PhD activity in collaboration with University of Oxford (starting early 2023)</a:t>
            </a:r>
          </a:p>
          <a:p>
            <a:pPr marL="742950" lvl="1" indent="-285750" defTabSz="685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  <a:latin typeface="Arial"/>
              </a:rPr>
              <a:t>Cover all design aspects of the BPM pickup</a:t>
            </a:r>
          </a:p>
          <a:p>
            <a:pPr marL="1200150" lvl="2" indent="-285750" defTabSz="685800"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prstClr val="black"/>
                </a:solidFill>
                <a:latin typeface="Arial"/>
              </a:rPr>
              <a:t>BPM requirements, beam parameters</a:t>
            </a:r>
          </a:p>
          <a:p>
            <a:pPr marL="1200150" lvl="2" indent="-285750" defTabSz="685800"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prstClr val="black"/>
                </a:solidFill>
                <a:latin typeface="Arial"/>
              </a:rPr>
              <a:t>Wakefield / impedance, RF heating, trapped eigenmodes, etc.</a:t>
            </a:r>
          </a:p>
          <a:p>
            <a:pPr marL="1200150" lvl="2" indent="-285750" defTabSz="685800"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prstClr val="black"/>
                </a:solidFill>
                <a:latin typeface="Arial"/>
              </a:rPr>
              <a:t>Integration, mechanics, tolerances, UHV feedthroughs, radiation aspects, position non-linearities  </a:t>
            </a:r>
          </a:p>
          <a:p>
            <a:pPr marL="1200150" lvl="2" indent="-285750" defTabSz="685800"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prstClr val="black"/>
                </a:solidFill>
                <a:latin typeface="Arial"/>
              </a:rPr>
              <a:t>Calibration, mass production, costs,…</a:t>
            </a:r>
          </a:p>
          <a:p>
            <a:pPr marL="1200150" lvl="2" indent="-285750" defTabSz="685800"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prstClr val="black"/>
                </a:solidFill>
                <a:latin typeface="Arial"/>
              </a:rPr>
              <a:t>Prototyping, laboratory measurements, beam studies,…</a:t>
            </a:r>
            <a:endParaRPr kumimoji="0" lang="en-GB" sz="16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640A13-2E07-2767-BA49-DF63A1D76C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2404" y="905451"/>
            <a:ext cx="2555619" cy="2156974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73366842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6224</TotalTime>
  <Words>202</Words>
  <Application>Microsoft Macintosh PowerPoint</Application>
  <PresentationFormat>Widescreen</PresentationFormat>
  <Paragraphs>21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Corbel</vt:lpstr>
      <vt:lpstr>Wingdings</vt:lpstr>
      <vt:lpstr>1_Office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Microsoft Office User</cp:lastModifiedBy>
  <cp:revision>32</cp:revision>
  <dcterms:created xsi:type="dcterms:W3CDTF">2020-06-11T08:31:42Z</dcterms:created>
  <dcterms:modified xsi:type="dcterms:W3CDTF">2022-04-22T09:52:26Z</dcterms:modified>
</cp:coreProperties>
</file>