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91" d="100"/>
          <a:sy n="91" d="100"/>
        </p:scale>
        <p:origin x="7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4BC06-4314-4252-B6FA-A770CFF078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1584A0-F64D-4D53-8B7C-2DDA85BE1B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38BFA-C289-4888-A632-F01BC2347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D42BB-409D-4190-9EBF-C4CA0F9E8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448C8-55A9-493F-8E40-B47836963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326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E54EC-D0DD-4F24-81FC-7AF95FF3E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B354E9-5467-490F-9389-0E9EE66A86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C0FD2F-A6D2-4FA1-A67F-C63CBB433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47091-3382-4D5D-8640-D777E9005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EE2E20-F95D-4893-B105-5A9BDC1D4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88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0A5380-E3C4-47B0-87E2-114F82E8C7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B5C81B-265A-4FB8-9810-0B375738FA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5F159-92B0-4F60-926D-CDC3573B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91293-99CD-4556-B882-5DB360992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8A056-9A2E-48D3-BE63-5C7CED147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269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2C63C-D03F-4E00-B5CF-AA4E8BA3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F236B-FBE4-46D1-A143-1D54234A2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7CA38-5D56-4005-909F-A3DD5E611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C1AD5-082A-466E-895B-EAA8B4465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2C376-46FE-4E0C-A169-E41B525F1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12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AEB54-A56D-4094-9AA7-FF6D051DA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5AC840-27CC-4341-964D-E97F9B3DB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DD3749-34D5-4BBC-9FBC-3BAD88984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5134F-5EC0-4946-8480-FCA9CAAD3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A3931-9052-46D2-B945-4FFFE6AA8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57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74A96-3DFB-4D2E-B931-D89761AA5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42B0E-B187-4685-9BCA-34E48F4539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EABD84-7BB6-4CE6-80B0-2DD7A8796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CAE91-AA46-4FCC-83D8-DBE75DD8A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DC66FF-02CF-4485-95C5-1AA10412F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A9CCC1-94FD-4BCB-9AF6-ACAE9D63E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49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919DC-DFC7-432E-AE79-FD60CF361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F6FCCB-7A8C-457E-A87B-B40820890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F082AF-654E-44AD-A66C-39F6BFB5E4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74B227-14A1-4136-87F9-C602164D46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B6D118-8A66-46A4-8BF8-BB45A674FD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C7FB0B-D3EF-48DC-9867-4E0E2AEE0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03672C-1D8B-45A7-B652-7BF2AD49C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D1A08B-8535-48AF-A111-8879BA517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08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21677-1BD9-43A4-9BBA-A870415DD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C049A0-08A0-4F73-8DFE-E2A729141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DD471B-CD2B-4D14-B196-0327FF305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1E602B-A75C-450A-9CCF-1050B702B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381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FE00B8-6A4F-444E-B19E-7330EAB13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2A08E9-A336-4E9C-86C2-99E72509F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B23E74-9547-43FA-9E91-02D5D1AE0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653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D22AF-E1F1-4EED-A9DC-E5C5666D6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5EDAB-DBD2-45CF-B2DE-5805373E2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B1D4B2-EFFD-4EE6-8CE4-DC5EAA0535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896B6B-E1B6-4D52-B509-B07B7C56D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881B08-D1C8-4AFB-A451-BCAAA4F5E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73E58C-19E6-4950-AB40-9FA9D03E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221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A132E-849E-4A46-AE15-4F1E2A7BE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AC0F00-A753-4416-9073-5B2811B302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DD762A-75DB-4273-BE83-578ED0DA25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659BFA-9B0D-4FFA-85AA-1482C373A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38D26B-F813-402C-A311-2E198027E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611132-C02B-46CC-9C70-3EEE06601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91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7F2CD8-C9D7-4AE3-BCDE-906931B4C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09D99C-38F1-4129-8D57-2B800DCC13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A525CF-AD4A-4050-A25E-1505A1D70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3787E-72E2-42D3-8B30-D1540CBAB8A9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E4306-68BD-4C81-8254-97F2973DCB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09234-2CC4-4CD9-9B57-4AEE434A1D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508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370AB-C56A-4283-9537-A9F2568AD2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Impact of Magnet Gaps on Lattice Performance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9E2DDE-674F-4E97-96E2-FFB3ACA4F3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Leon van Riesen-Haupt</a:t>
            </a:r>
          </a:p>
        </p:txBody>
      </p:sp>
    </p:spTree>
    <p:extLst>
      <p:ext uri="{BB962C8B-B14F-4D97-AF65-F5344CB8AC3E}">
        <p14:creationId xmlns:p14="http://schemas.microsoft.com/office/powerpoint/2010/main" val="234814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016E42F-5718-4407-95E1-462F6B02E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C70DFC-9B86-4CF9-8638-47B522CAE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Established an effective method of easily introducing realistic features into FCC-</a:t>
            </a:r>
            <a:r>
              <a:rPr lang="en-US" dirty="0" err="1"/>
              <a:t>ee</a:t>
            </a:r>
            <a:r>
              <a:rPr lang="en-US" dirty="0"/>
              <a:t> lattices</a:t>
            </a:r>
          </a:p>
          <a:p>
            <a:pPr lvl="1"/>
            <a:r>
              <a:rPr lang="en-US" dirty="0"/>
              <a:t>Replace element definitions with more realistic subsequences</a:t>
            </a:r>
          </a:p>
          <a:p>
            <a:pPr lvl="1"/>
            <a:r>
              <a:rPr lang="en-US" dirty="0"/>
              <a:t>No need to change the actual sequences</a:t>
            </a:r>
          </a:p>
          <a:p>
            <a:pPr lvl="1"/>
            <a:r>
              <a:rPr lang="en-US" dirty="0"/>
              <a:t>Can easily be extended to other requirements</a:t>
            </a:r>
          </a:p>
          <a:p>
            <a:pPr lvl="2"/>
            <a:r>
              <a:rPr lang="en-GB" dirty="0"/>
              <a:t>Different lengths of magnets and gaps, introduction of instrumentation or correctors</a:t>
            </a:r>
          </a:p>
          <a:p>
            <a:pPr lvl="1"/>
            <a:r>
              <a:rPr lang="en-GB" dirty="0"/>
              <a:t>No significant impact on linear optics and overall geometry</a:t>
            </a:r>
          </a:p>
          <a:p>
            <a:r>
              <a:rPr lang="en-GB" dirty="0"/>
              <a:t>Impact of dipole splitting with 10 m length and 30 cm gaps</a:t>
            </a:r>
          </a:p>
          <a:p>
            <a:pPr lvl="1"/>
            <a:r>
              <a:rPr lang="en-GB" dirty="0"/>
              <a:t>About 3% increase in radiation and beam emittance</a:t>
            </a:r>
          </a:p>
          <a:p>
            <a:r>
              <a:rPr lang="en-GB" dirty="0"/>
              <a:t>Possible future steps</a:t>
            </a:r>
          </a:p>
          <a:p>
            <a:pPr lvl="1"/>
            <a:r>
              <a:rPr lang="en-GB" dirty="0"/>
              <a:t>Implementation of other realistic features and updates of these ones</a:t>
            </a:r>
          </a:p>
          <a:p>
            <a:pPr lvl="1"/>
            <a:r>
              <a:rPr lang="en-GB" dirty="0"/>
              <a:t>Translation to MADX (e.g. the same way current SAD lattices are translated)</a:t>
            </a:r>
          </a:p>
          <a:p>
            <a:pPr lvl="1"/>
            <a:r>
              <a:rPr lang="en-GB" dirty="0"/>
              <a:t>Addition of realistic circuits and naming conventions</a:t>
            </a:r>
          </a:p>
        </p:txBody>
      </p:sp>
    </p:spTree>
    <p:extLst>
      <p:ext uri="{BB962C8B-B14F-4D97-AF65-F5344CB8AC3E}">
        <p14:creationId xmlns:p14="http://schemas.microsoft.com/office/powerpoint/2010/main" val="2101719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32B01-393A-4C84-A13F-A0538C613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DD057-B955-46C4-A814-F4C51BC723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First estimate of the impact of a more “realistic” lattice</a:t>
            </a:r>
          </a:p>
          <a:p>
            <a:pPr lvl="1"/>
            <a:r>
              <a:rPr lang="en-GB" dirty="0"/>
              <a:t>Based on first estimates of hardware restrictions</a:t>
            </a:r>
          </a:p>
          <a:p>
            <a:pPr lvl="2"/>
            <a:r>
              <a:rPr lang="en-GB" dirty="0"/>
              <a:t>Maximum magnet length about 10 m</a:t>
            </a:r>
          </a:p>
          <a:p>
            <a:pPr lvl="2"/>
            <a:r>
              <a:rPr lang="en-GB" dirty="0"/>
              <a:t>Separation between magnets about 30 cm (about 3%)</a:t>
            </a:r>
          </a:p>
          <a:p>
            <a:r>
              <a:rPr lang="en-GB" dirty="0"/>
              <a:t>Implementation in SAD</a:t>
            </a:r>
          </a:p>
          <a:p>
            <a:pPr lvl="1"/>
            <a:r>
              <a:rPr lang="en-GB" dirty="0"/>
              <a:t>Replace magnets that are longer than 10 m with equivalent sequences</a:t>
            </a:r>
          </a:p>
          <a:p>
            <a:pPr lvl="2"/>
            <a:r>
              <a:rPr lang="en-GB" dirty="0"/>
              <a:t>Made of dipoles and drifts</a:t>
            </a:r>
          </a:p>
          <a:p>
            <a:pPr lvl="2"/>
            <a:r>
              <a:rPr lang="en-GB" dirty="0"/>
              <a:t>Same overall length and angle</a:t>
            </a:r>
          </a:p>
          <a:p>
            <a:pPr lvl="1"/>
            <a:r>
              <a:rPr lang="en-GB" dirty="0"/>
              <a:t>Used </a:t>
            </a:r>
            <a:r>
              <a:rPr lang="en-GB" dirty="0" err="1"/>
              <a:t>tt</a:t>
            </a:r>
            <a:r>
              <a:rPr lang="en-GB" dirty="0"/>
              <a:t> 217 lattice</a:t>
            </a:r>
          </a:p>
          <a:p>
            <a:r>
              <a:rPr lang="en-GB" dirty="0"/>
              <a:t>Properties to check</a:t>
            </a:r>
          </a:p>
          <a:p>
            <a:pPr lvl="1"/>
            <a:r>
              <a:rPr lang="en-GB" dirty="0"/>
              <a:t>Geometric properties: How it affects the layout</a:t>
            </a:r>
          </a:p>
          <a:p>
            <a:pPr lvl="1"/>
            <a:r>
              <a:rPr lang="en-GB" dirty="0"/>
              <a:t>Beam properties: Change in optical function and emittance (due to smaller bending radius and beating)</a:t>
            </a:r>
          </a:p>
        </p:txBody>
      </p:sp>
    </p:spTree>
    <p:extLst>
      <p:ext uri="{BB962C8B-B14F-4D97-AF65-F5344CB8AC3E}">
        <p14:creationId xmlns:p14="http://schemas.microsoft.com/office/powerpoint/2010/main" val="3933885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65EF6-43C5-4468-8015-8873D1726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3B130-DAE4-4619-AB73-7C360172F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427" y="1825625"/>
            <a:ext cx="11661912" cy="4351338"/>
          </a:xfrm>
        </p:spPr>
        <p:txBody>
          <a:bodyPr/>
          <a:lstStyle/>
          <a:p>
            <a:r>
              <a:rPr lang="en-GB" dirty="0"/>
              <a:t>Original:</a:t>
            </a:r>
          </a:p>
          <a:p>
            <a:pPr marL="0" indent="0">
              <a:buNone/>
            </a:pPr>
            <a:r>
              <a:rPr lang="en-GB" sz="2400" dirty="0"/>
              <a:t>BEND   </a:t>
            </a:r>
            <a:r>
              <a:rPr lang="en-GB" sz="2400" b="1" dirty="0">
                <a:solidFill>
                  <a:srgbClr val="FF0000"/>
                </a:solidFill>
              </a:rPr>
              <a:t>BC1</a:t>
            </a:r>
            <a:r>
              <a:rPr lang="en-GB" sz="2400" dirty="0"/>
              <a:t>     = (L = </a:t>
            </a:r>
            <a:r>
              <a:rPr lang="en-GB" sz="2400" b="1" dirty="0">
                <a:solidFill>
                  <a:srgbClr val="FF0000"/>
                </a:solidFill>
              </a:rPr>
              <a:t>40.83210757448959</a:t>
            </a:r>
            <a:r>
              <a:rPr lang="en-GB" sz="2400" dirty="0"/>
              <a:t>   ANGLE = </a:t>
            </a:r>
            <a:r>
              <a:rPr lang="en-GB" sz="2400" b="1" dirty="0">
                <a:solidFill>
                  <a:srgbClr val="FF0000"/>
                </a:solidFill>
              </a:rPr>
              <a:t>.001779891805493594    </a:t>
            </a:r>
            <a:r>
              <a:rPr lang="en-GB" sz="2400" dirty="0"/>
              <a:t>E1 =.5    E2 =.5 );</a:t>
            </a:r>
          </a:p>
          <a:p>
            <a:endParaRPr lang="en-GB" dirty="0"/>
          </a:p>
          <a:p>
            <a:r>
              <a:rPr lang="en-GB" dirty="0"/>
              <a:t>Split:</a:t>
            </a:r>
          </a:p>
          <a:p>
            <a:pPr marL="0" indent="0">
              <a:buNone/>
            </a:pPr>
            <a:r>
              <a:rPr lang="en-GB" sz="2400" dirty="0"/>
              <a:t>DRIFT	</a:t>
            </a:r>
            <a:r>
              <a:rPr lang="en-GB" sz="2400" b="1" dirty="0">
                <a:solidFill>
                  <a:srgbClr val="00B050"/>
                </a:solidFill>
              </a:rPr>
              <a:t>LSEP</a:t>
            </a:r>
            <a:r>
              <a:rPr lang="en-GB" sz="2400" dirty="0"/>
              <a:t>	=(L =</a:t>
            </a:r>
            <a:r>
              <a:rPr lang="en-GB" sz="2400" b="1" dirty="0">
                <a:solidFill>
                  <a:srgbClr val="00B050"/>
                </a:solidFill>
              </a:rPr>
              <a:t>0.3</a:t>
            </a:r>
            <a:r>
              <a:rPr lang="en-GB" sz="2400" dirty="0"/>
              <a:t>);	! Separation drift </a:t>
            </a:r>
          </a:p>
          <a:p>
            <a:pPr marL="0" indent="0">
              <a:buNone/>
            </a:pPr>
            <a:r>
              <a:rPr lang="pt-BR" sz="2400" dirty="0"/>
              <a:t>BEND   </a:t>
            </a:r>
            <a:r>
              <a:rPr lang="pt-BR" sz="2400" b="1" dirty="0">
                <a:solidFill>
                  <a:srgbClr val="0070C0"/>
                </a:solidFill>
              </a:rPr>
              <a:t>BC1_s   </a:t>
            </a:r>
            <a:r>
              <a:rPr lang="pt-BR" sz="2400" dirty="0"/>
              <a:t>=(L =((</a:t>
            </a:r>
            <a:r>
              <a:rPr lang="pt-BR" sz="2400" b="1" dirty="0">
                <a:solidFill>
                  <a:srgbClr val="FF0000"/>
                </a:solidFill>
              </a:rPr>
              <a:t>40.83210757448959</a:t>
            </a:r>
            <a:r>
              <a:rPr lang="pt-BR" sz="2400" dirty="0"/>
              <a:t> - </a:t>
            </a:r>
            <a:r>
              <a:rPr lang="pt-BR" sz="2400" b="1" dirty="0">
                <a:highlight>
                  <a:srgbClr val="FFFF00"/>
                </a:highlight>
              </a:rPr>
              <a:t>3</a:t>
            </a:r>
            <a:r>
              <a:rPr lang="pt-BR" sz="2400" dirty="0"/>
              <a:t>*</a:t>
            </a:r>
            <a:r>
              <a:rPr lang="pt-BR" sz="2400" b="1" dirty="0">
                <a:solidFill>
                  <a:srgbClr val="00B050"/>
                </a:solidFill>
              </a:rPr>
              <a:t>0.3</a:t>
            </a:r>
            <a:r>
              <a:rPr lang="pt-BR" sz="2400" dirty="0"/>
              <a:t>)/</a:t>
            </a:r>
            <a:r>
              <a:rPr lang="pt-BR" sz="2400" b="1" dirty="0">
                <a:highlight>
                  <a:srgbClr val="FFFF00"/>
                </a:highlight>
              </a:rPr>
              <a:t>4</a:t>
            </a:r>
            <a:r>
              <a:rPr lang="pt-BR" sz="2400" dirty="0"/>
              <a:t>)   ANGLE = (</a:t>
            </a:r>
            <a:r>
              <a:rPr lang="pt-BR" sz="2400" b="1" dirty="0">
                <a:solidFill>
                  <a:srgbClr val="FF0000"/>
                </a:solidFill>
              </a:rPr>
              <a:t>.001779891805493594</a:t>
            </a:r>
            <a:r>
              <a:rPr lang="pt-BR" sz="2400" dirty="0"/>
              <a:t>/</a:t>
            </a:r>
            <a:r>
              <a:rPr lang="pt-BR" sz="2400" b="1" dirty="0">
                <a:highlight>
                  <a:srgbClr val="FFFF00"/>
                </a:highlight>
              </a:rPr>
              <a:t>4</a:t>
            </a:r>
            <a:r>
              <a:rPr lang="pt-BR" sz="2400" dirty="0"/>
              <a:t>)    E1 =.5    E2 =.5 );	!4 segments, 3 drifts</a:t>
            </a:r>
          </a:p>
          <a:p>
            <a:pPr marL="0" indent="0">
              <a:buNone/>
            </a:pPr>
            <a:r>
              <a:rPr lang="en-US" sz="2400" dirty="0"/>
              <a:t>LINE </a:t>
            </a:r>
            <a:r>
              <a:rPr lang="en-US" sz="2400" b="1" dirty="0">
                <a:solidFill>
                  <a:srgbClr val="FF0000"/>
                </a:solidFill>
              </a:rPr>
              <a:t>BC1</a:t>
            </a:r>
            <a:r>
              <a:rPr lang="en-US" sz="2400" dirty="0"/>
              <a:t> = (</a:t>
            </a:r>
            <a:r>
              <a:rPr lang="en-US" sz="2400" b="1" dirty="0">
                <a:solidFill>
                  <a:srgbClr val="0070C0"/>
                </a:solidFill>
              </a:rPr>
              <a:t>BC1_s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B050"/>
                </a:solidFill>
              </a:rPr>
              <a:t>LSEP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70C0"/>
                </a:solidFill>
              </a:rPr>
              <a:t>BC1_s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B050"/>
                </a:solidFill>
              </a:rPr>
              <a:t>LSEP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70C0"/>
                </a:solidFill>
              </a:rPr>
              <a:t>BC1_s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B050"/>
                </a:solidFill>
              </a:rPr>
              <a:t>LSEP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70C0"/>
                </a:solidFill>
              </a:rPr>
              <a:t>BC1_s</a:t>
            </a:r>
            <a:r>
              <a:rPr lang="en-US" sz="2400" dirty="0"/>
              <a:t>); 	! Equivalent sequence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21411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223C8-1E29-4002-9074-896B8D240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Geometrical Check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66EE1D-27CA-4AD5-9F4E-73EE56BA31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320133" cy="4351338"/>
          </a:xfrm>
        </p:spPr>
        <p:txBody>
          <a:bodyPr/>
          <a:lstStyle/>
          <a:p>
            <a:r>
              <a:rPr lang="en-GB" dirty="0"/>
              <a:t>Obtain survey from original and modified lattice</a:t>
            </a:r>
          </a:p>
          <a:p>
            <a:pPr lvl="1"/>
            <a:r>
              <a:rPr lang="en-GB" dirty="0"/>
              <a:t>Plot on top of each other as a first check</a:t>
            </a:r>
          </a:p>
        </p:txBody>
      </p:sp>
      <p:pic>
        <p:nvPicPr>
          <p:cNvPr id="7" name="Content Placeholder 6" descr="Shape&#10;&#10;Description automatically generated">
            <a:extLst>
              <a:ext uri="{FF2B5EF4-FFF2-40B4-BE49-F238E27FC236}">
                <a16:creationId xmlns:a16="http://schemas.microsoft.com/office/drawing/2014/main" id="{D730E140-2083-41BD-86D7-016401E147C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737" y="1593055"/>
            <a:ext cx="6606247" cy="4954685"/>
          </a:xfrm>
        </p:spPr>
      </p:pic>
    </p:spTree>
    <p:extLst>
      <p:ext uri="{BB962C8B-B14F-4D97-AF65-F5344CB8AC3E}">
        <p14:creationId xmlns:p14="http://schemas.microsoft.com/office/powerpoint/2010/main" val="3004457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223C8-1E29-4002-9074-896B8D240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Geometrical Check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66EE1D-27CA-4AD5-9F4E-73EE56BA31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320133" cy="4351338"/>
          </a:xfrm>
        </p:spPr>
        <p:txBody>
          <a:bodyPr/>
          <a:lstStyle/>
          <a:p>
            <a:r>
              <a:rPr lang="en-GB" dirty="0"/>
              <a:t>Obtain survey from original and modified lattice</a:t>
            </a:r>
          </a:p>
          <a:p>
            <a:pPr lvl="1"/>
            <a:r>
              <a:rPr lang="en-GB" dirty="0"/>
              <a:t>Plot on top of each other as a first check</a:t>
            </a:r>
          </a:p>
          <a:p>
            <a:r>
              <a:rPr lang="en-GB" dirty="0"/>
              <a:t>More informative when zooming into IP1</a:t>
            </a:r>
          </a:p>
          <a:p>
            <a:pPr lvl="1"/>
            <a:r>
              <a:rPr lang="en-GB" dirty="0"/>
              <a:t>See local layout of segments</a:t>
            </a:r>
          </a:p>
          <a:p>
            <a:pPr lvl="1"/>
            <a:r>
              <a:rPr lang="en-GB" dirty="0"/>
              <a:t>Check that the sequence closes on itself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F3594B4-3DC3-4AA2-A9E3-E8BF6CAF272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153" y="1490799"/>
            <a:ext cx="7012013" cy="5259010"/>
          </a:xfr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EFEBB43-BFDB-4E19-8F4C-2F58AE2D9A46}"/>
              </a:ext>
            </a:extLst>
          </p:cNvPr>
          <p:cNvCxnSpPr>
            <a:cxnSpLocks/>
          </p:cNvCxnSpPr>
          <p:nvPr/>
        </p:nvCxnSpPr>
        <p:spPr>
          <a:xfrm>
            <a:off x="9123060" y="3156774"/>
            <a:ext cx="0" cy="54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6262144-EC72-4065-8E39-63BB679A5559}"/>
              </a:ext>
            </a:extLst>
          </p:cNvPr>
          <p:cNvSpPr txBox="1"/>
          <p:nvPr/>
        </p:nvSpPr>
        <p:spPr>
          <a:xfrm>
            <a:off x="7796831" y="2493196"/>
            <a:ext cx="2882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IP: Sequence closes on itself</a:t>
            </a:r>
          </a:p>
          <a:p>
            <a:pPr algn="ctr"/>
            <a:r>
              <a:rPr lang="en-GB" dirty="0"/>
              <a:t>(Some solenoid weirdness)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269BF64-31AB-42E2-A705-B3467A6BDB57}"/>
              </a:ext>
            </a:extLst>
          </p:cNvPr>
          <p:cNvCxnSpPr>
            <a:cxnSpLocks/>
          </p:cNvCxnSpPr>
          <p:nvPr/>
        </p:nvCxnSpPr>
        <p:spPr>
          <a:xfrm flipV="1">
            <a:off x="7300078" y="4001294"/>
            <a:ext cx="0" cy="46708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28E1E60-639B-42DB-B826-E04617A617DE}"/>
              </a:ext>
            </a:extLst>
          </p:cNvPr>
          <p:cNvSpPr txBox="1"/>
          <p:nvPr/>
        </p:nvSpPr>
        <p:spPr>
          <a:xfrm>
            <a:off x="6386839" y="4537099"/>
            <a:ext cx="2659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BWL: One of the longest (116 m) magnets</a:t>
            </a:r>
          </a:p>
        </p:txBody>
      </p:sp>
    </p:spTree>
    <p:extLst>
      <p:ext uri="{BB962C8B-B14F-4D97-AF65-F5344CB8AC3E}">
        <p14:creationId xmlns:p14="http://schemas.microsoft.com/office/powerpoint/2010/main" val="519583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30A52C8-8442-4467-BC83-D1290CF5B06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817" y="1459913"/>
            <a:ext cx="6785185" cy="508888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E41D67F-EC44-45E4-B403-A8C018D44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Geometry Check II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8295040-2D35-4CC7-B5DA-DB977A8880C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825625"/>
                <a:ext cx="4683101" cy="435133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GB" dirty="0"/>
                  <a:t>Cannot “zoom in” everywhere and check by hand</a:t>
                </a:r>
              </a:p>
              <a:p>
                <a:r>
                  <a:rPr lang="en-GB" dirty="0"/>
                  <a:t>More natural to plot in polar co-ordinates</a:t>
                </a:r>
              </a:p>
              <a:p>
                <a:pPr lvl="1"/>
                <a:r>
                  <a:rPr lang="en-GB" dirty="0"/>
                  <a:t>Two orders of magnitude smaller length scales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b="0" dirty="0"/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  <a:p>
                <a:pPr marL="0" indent="0">
                  <a:buNone/>
                </a:pPr>
                <a:r>
                  <a:rPr lang="en-GB" b="0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b="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arctan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acc>
                                  <m:accPr>
                                    <m:chr m:val="̅"/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</m:num>
                              <m:den>
                                <m:acc>
                                  <m:accPr>
                                    <m:chr m:val="̅"/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</m:acc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GB" dirty="0"/>
                  <a:t> 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8295040-2D35-4CC7-B5DA-DB977A8880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825625"/>
                <a:ext cx="4683101" cy="4351338"/>
              </a:xfrm>
              <a:blipFill>
                <a:blip r:embed="rId3"/>
                <a:stretch>
                  <a:fillRect l="-2083" t="-2801" r="-14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6831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B4053-FDF6-4D00-A337-ABE8A8036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Optics Check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247C51-A888-4C9F-9691-3D64979594B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dirty="0"/>
                  <a:t>Check how robust this method is for simulating realistic lattices</a:t>
                </a:r>
              </a:p>
              <a:p>
                <a:r>
                  <a:rPr lang="en-GB" dirty="0"/>
                  <a:t>Check that emittance growth etc. isn’t due to beating</a:t>
                </a:r>
              </a:p>
              <a:p>
                <a:r>
                  <a:rPr lang="en-GB" dirty="0"/>
                  <a:t>IP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-beating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0.01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% </m:t>
                    </m:r>
                  </m:oMath>
                </a14:m>
                <a:r>
                  <a:rPr lang="en-GB" dirty="0"/>
                  <a:t>in the vertical plane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 %</m:t>
                    </m:r>
                  </m:oMath>
                </a14:m>
                <a:r>
                  <a:rPr lang="en-GB" dirty="0"/>
                  <a:t> in the horizontal plane</a:t>
                </a:r>
              </a:p>
              <a:p>
                <a:r>
                  <a:rPr lang="en-GB" dirty="0"/>
                  <a:t>Change in tune: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0.</m:t>
                    </m:r>
                    <m:r>
                      <m:rPr>
                        <m:nor/>
                      </m:rPr>
                      <a:rPr lang="en-GB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00027</m:t>
                    </m:r>
                  </m:oMath>
                </a14:m>
                <a:endParaRPr lang="en-GB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-0.0002</m:t>
                    </m:r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</m:oMath>
                </a14:m>
                <a:endParaRPr lang="en-GB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247C51-A888-4C9F-9691-3D64979594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118" t="-3081" r="-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Chart, line chart, histogram&#10;&#10;Description automatically generated">
            <a:extLst>
              <a:ext uri="{FF2B5EF4-FFF2-40B4-BE49-F238E27FC236}">
                <a16:creationId xmlns:a16="http://schemas.microsoft.com/office/drawing/2014/main" id="{2DFEF740-F5D4-4414-99CF-F718F2F387F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9" y="1417983"/>
            <a:ext cx="6035215" cy="4526411"/>
          </a:xfrm>
        </p:spPr>
      </p:pic>
    </p:spTree>
    <p:extLst>
      <p:ext uri="{BB962C8B-B14F-4D97-AF65-F5344CB8AC3E}">
        <p14:creationId xmlns:p14="http://schemas.microsoft.com/office/powerpoint/2010/main" val="1547213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B4053-FDF6-4D00-A337-ABE8A8036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Optics Check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247C51-A888-4C9F-9691-3D64979594B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dirty="0"/>
                  <a:t>Check how robust this method is for simulating realistic lattices</a:t>
                </a:r>
              </a:p>
              <a:p>
                <a:r>
                  <a:rPr lang="en-GB" dirty="0"/>
                  <a:t>Check that emittance growth etc. isn’t due to beating</a:t>
                </a:r>
              </a:p>
              <a:p>
                <a:r>
                  <a:rPr lang="en-GB" dirty="0"/>
                  <a:t>IP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-beating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0.01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% </m:t>
                    </m:r>
                  </m:oMath>
                </a14:m>
                <a:r>
                  <a:rPr lang="en-GB" dirty="0"/>
                  <a:t>in the vertical plane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 %</m:t>
                    </m:r>
                  </m:oMath>
                </a14:m>
                <a:r>
                  <a:rPr lang="en-GB" dirty="0"/>
                  <a:t> in the horizontal plane</a:t>
                </a:r>
              </a:p>
              <a:p>
                <a:r>
                  <a:rPr lang="en-GB" dirty="0"/>
                  <a:t>Change in tune: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0.</m:t>
                    </m:r>
                    <m:r>
                      <m:rPr>
                        <m:nor/>
                      </m:rPr>
                      <a:rPr lang="en-GB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00027</m:t>
                    </m:r>
                  </m:oMath>
                </a14:m>
                <a:endParaRPr lang="en-GB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−0.0002</m:t>
                    </m:r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</m:oMath>
                </a14:m>
                <a:endParaRPr lang="en-GB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247C51-A888-4C9F-9691-3D64979594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118" t="-3081" r="-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93BC8683-8BA9-4531-80DD-B5F392786F0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444486"/>
            <a:ext cx="5999876" cy="4499907"/>
          </a:xfrm>
        </p:spPr>
      </p:pic>
    </p:spTree>
    <p:extLst>
      <p:ext uri="{BB962C8B-B14F-4D97-AF65-F5344CB8AC3E}">
        <p14:creationId xmlns:p14="http://schemas.microsoft.com/office/powerpoint/2010/main" val="245607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BB3B5-16B4-4C87-AC01-C000192D7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on Radiative Effects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DB7644-C430-4F92-9DD9-4F516B22CD8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199" y="1825625"/>
                <a:ext cx="5333999" cy="4351338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Significant increase in radiation:</a:t>
                </a:r>
              </a:p>
              <a:p>
                <a:pPr lvl="1"/>
                <a:r>
                  <a:rPr lang="en-GB" dirty="0"/>
                  <a:t>Original: 9194.7366 MV</a:t>
                </a:r>
              </a:p>
              <a:p>
                <a:pPr lvl="1"/>
                <a:r>
                  <a:rPr lang="en-GB" dirty="0"/>
                  <a:t>New: 9441.7543 MV</a:t>
                </a:r>
              </a:p>
              <a:p>
                <a:pPr lvl="1"/>
                <a:r>
                  <a:rPr lang="en-GB" dirty="0"/>
                  <a:t>3 % increase</a:t>
                </a:r>
              </a:p>
              <a:p>
                <a:r>
                  <a:rPr lang="en-GB" dirty="0"/>
                  <a:t>Increase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Original: 1.45448 nm</a:t>
                </a:r>
                <a:endParaRPr lang="en-US" b="0" dirty="0"/>
              </a:p>
              <a:p>
                <a:pPr lvl="1"/>
                <a:r>
                  <a:rPr lang="en-GB" dirty="0"/>
                  <a:t>New: 1.49490 nm</a:t>
                </a:r>
              </a:p>
              <a:p>
                <a:pPr lvl="1"/>
                <a:r>
                  <a:rPr lang="en-GB" dirty="0"/>
                  <a:t>3 % increase</a:t>
                </a:r>
              </a:p>
              <a:p>
                <a:pPr lvl="1"/>
                <a:r>
                  <a:rPr lang="en-GB" dirty="0"/>
                  <a:t>Probably not due to dispersion (very similar in both cases)</a:t>
                </a:r>
              </a:p>
              <a:p>
                <a:r>
                  <a:rPr lang="en-GB" dirty="0"/>
                  <a:t>Bunch length increase also about 4%</a:t>
                </a:r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DB7644-C430-4F92-9DD9-4F516B22CD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199" y="1825625"/>
                <a:ext cx="5333999" cy="4351338"/>
              </a:xfrm>
              <a:blipFill>
                <a:blip r:embed="rId2"/>
                <a:stretch>
                  <a:fillRect l="-1714" t="-2101" r="-1829" b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 descr="Chart, histogram&#10;&#10;Description automatically generated">
            <a:extLst>
              <a:ext uri="{FF2B5EF4-FFF2-40B4-BE49-F238E27FC236}">
                <a16:creationId xmlns:a16="http://schemas.microsoft.com/office/drawing/2014/main" id="{6DA1C4B5-12DC-4A56-AFB3-6978689BA16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9" y="1514693"/>
            <a:ext cx="6012239" cy="4509179"/>
          </a:xfrm>
        </p:spPr>
      </p:pic>
    </p:spTree>
    <p:extLst>
      <p:ext uri="{BB962C8B-B14F-4D97-AF65-F5344CB8AC3E}">
        <p14:creationId xmlns:p14="http://schemas.microsoft.com/office/powerpoint/2010/main" val="84717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CERN_Efforts</Template>
  <TotalTime>1120</TotalTime>
  <Words>592</Words>
  <Application>Microsoft Office PowerPoint</Application>
  <PresentationFormat>Widescreen</PresentationFormat>
  <Paragraphs>85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Office Theme</vt:lpstr>
      <vt:lpstr>Impact of Magnet Gaps on Lattice Performance</vt:lpstr>
      <vt:lpstr>Method</vt:lpstr>
      <vt:lpstr>Example of Method</vt:lpstr>
      <vt:lpstr>Geometrical Check</vt:lpstr>
      <vt:lpstr>Geometrical Check</vt:lpstr>
      <vt:lpstr>Geometry Check II</vt:lpstr>
      <vt:lpstr>Optics Check</vt:lpstr>
      <vt:lpstr>Optics Check</vt:lpstr>
      <vt:lpstr>Impact on Radiative Effects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Magnet Gaps on Lattice Performance</dc:title>
  <dc:creator>Leon Van Riesen-Haupt</dc:creator>
  <cp:lastModifiedBy>Leon Van Riesen-Haupt</cp:lastModifiedBy>
  <cp:revision>3</cp:revision>
  <dcterms:created xsi:type="dcterms:W3CDTF">2022-04-21T13:21:05Z</dcterms:created>
  <dcterms:modified xsi:type="dcterms:W3CDTF">2022-04-22T08:01:15Z</dcterms:modified>
</cp:coreProperties>
</file>