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25"/>
  </p:notesMasterIdLst>
  <p:handoutMasterIdLst>
    <p:handoutMasterId r:id="rId26"/>
  </p:handoutMasterIdLst>
  <p:sldIdLst>
    <p:sldId id="322" r:id="rId7"/>
    <p:sldId id="301" r:id="rId8"/>
    <p:sldId id="291" r:id="rId9"/>
    <p:sldId id="309" r:id="rId10"/>
    <p:sldId id="308" r:id="rId11"/>
    <p:sldId id="330" r:id="rId12"/>
    <p:sldId id="332" r:id="rId13"/>
    <p:sldId id="329" r:id="rId14"/>
    <p:sldId id="333" r:id="rId15"/>
    <p:sldId id="327" r:id="rId16"/>
    <p:sldId id="331" r:id="rId17"/>
    <p:sldId id="326" r:id="rId18"/>
    <p:sldId id="328" r:id="rId19"/>
    <p:sldId id="334" r:id="rId20"/>
    <p:sldId id="335" r:id="rId21"/>
    <p:sldId id="336" r:id="rId22"/>
    <p:sldId id="337" r:id="rId23"/>
    <p:sldId id="338" r:id="rId24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F00FF"/>
    <a:srgbClr val="009900"/>
    <a:srgbClr val="33CC33"/>
    <a:srgbClr val="548235"/>
    <a:srgbClr val="543D29"/>
    <a:srgbClr val="FFCC00"/>
    <a:srgbClr val="A50119"/>
    <a:srgbClr val="71B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9" autoAdjust="0"/>
    <p:restoredTop sz="91345" autoAdjust="0"/>
  </p:normalViewPr>
  <p:slideViewPr>
    <p:cSldViewPr snapToGrid="0" showGuides="1">
      <p:cViewPr varScale="1">
        <p:scale>
          <a:sx n="59" d="100"/>
          <a:sy n="59" d="100"/>
        </p:scale>
        <p:origin x="68" y="108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22/04/2022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22/04/2022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en-US" noProof="0" dirty="0" smtClean="0"/>
              <a:t>Click to edit Master title style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8314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22/04/2022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FCC-</a:t>
            </a:r>
            <a:r>
              <a:rPr lang="fr-FR" sz="1000" kern="0" baseline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ee</a:t>
            </a:r>
            <a:r>
              <a:rPr lang="fr-FR" sz="10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1000" kern="0" baseline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tuning</a:t>
            </a:r>
            <a:endParaRPr lang="fr-FR" sz="1000" kern="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102705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Barbara</a:t>
            </a:r>
            <a:r>
              <a:rPr lang="fr-FR" sz="1100" baseline="0" dirty="0" smtClean="0">
                <a:latin typeface="Calibri" panose="020F0502020204030204" pitchFamily="34" charset="0"/>
              </a:rPr>
              <a:t> </a:t>
            </a:r>
            <a:r>
              <a:rPr lang="fr-FR" sz="1100" baseline="0" dirty="0" err="1" smtClean="0">
                <a:latin typeface="Calibri" panose="020F0502020204030204" pitchFamily="34" charset="0"/>
              </a:rPr>
              <a:t>Dalena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758195" y="-4249"/>
            <a:ext cx="2351584" cy="79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10/02/2022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FCC-</a:t>
            </a:r>
            <a:r>
              <a:rPr lang="fr-FR" sz="1000" kern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ee</a:t>
            </a:r>
            <a:r>
              <a:rPr lang="fr-FR" sz="10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1000" kern="0" baseline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tuning</a:t>
            </a:r>
            <a:endParaRPr lang="fr-FR" sz="1000" kern="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687221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B.</a:t>
            </a:r>
            <a:r>
              <a:rPr lang="fr-FR" sz="1100" baseline="0" dirty="0" smtClean="0">
                <a:latin typeface="Calibri" panose="020F0502020204030204" pitchFamily="34" charset="0"/>
              </a:rPr>
              <a:t> Dalena</a:t>
            </a:r>
            <a:endParaRPr lang="fr-FR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22 avril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tiff"/><Relationship Id="rId4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4.emf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6.emf"/><Relationship Id="rId10" Type="http://schemas.openxmlformats.org/officeDocument/2006/relationships/image" Target="../media/image34.png"/><Relationship Id="rId4" Type="http://schemas.openxmlformats.org/officeDocument/2006/relationships/image" Target="../media/image25.emf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0.png"/><Relationship Id="rId5" Type="http://schemas.openxmlformats.org/officeDocument/2006/relationships/image" Target="../media/image37.png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6275918" y="5856682"/>
            <a:ext cx="470958" cy="115416"/>
          </a:xfrm>
        </p:spPr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625643" y="2402335"/>
            <a:ext cx="7516872" cy="2451953"/>
          </a:xfrm>
        </p:spPr>
        <p:txBody>
          <a:bodyPr/>
          <a:lstStyle/>
          <a:p>
            <a:r>
              <a:rPr lang="fr-FR" sz="2000" dirty="0" smtClean="0"/>
              <a:t>B. Dalena</a:t>
            </a:r>
            <a:r>
              <a:rPr lang="fr-FR" sz="2000" dirty="0"/>
              <a:t>, A. Chance </a:t>
            </a:r>
            <a:r>
              <a:rPr lang="fr-FR" sz="2000" dirty="0" smtClean="0"/>
              <a:t>                                     </a:t>
            </a:r>
          </a:p>
          <a:p>
            <a:endParaRPr lang="fr-FR" sz="2000" dirty="0"/>
          </a:p>
          <a:p>
            <a:endParaRPr lang="fr-FR" sz="2000" dirty="0" smtClean="0"/>
          </a:p>
          <a:p>
            <a:r>
              <a:rPr lang="fr-FR" sz="2000" dirty="0" err="1" smtClean="0"/>
              <a:t>Thanks</a:t>
            </a:r>
            <a:r>
              <a:rPr lang="fr-FR" sz="2000" dirty="0" smtClean="0"/>
              <a:t> to:</a:t>
            </a:r>
          </a:p>
          <a:p>
            <a:r>
              <a:rPr lang="fr-FR" sz="2000" dirty="0" smtClean="0"/>
              <a:t>B. </a:t>
            </a:r>
            <a:r>
              <a:rPr lang="fr-FR" sz="2000" dirty="0" err="1" smtClean="0"/>
              <a:t>Haerer</a:t>
            </a:r>
            <a:r>
              <a:rPr lang="fr-FR" sz="2000" dirty="0" smtClean="0"/>
              <a:t>, L</a:t>
            </a:r>
            <a:r>
              <a:rPr lang="fr-FR" sz="2000" dirty="0"/>
              <a:t>. Van </a:t>
            </a:r>
            <a:r>
              <a:rPr lang="fr-FR" sz="2000" dirty="0" smtClean="0"/>
              <a:t>Riesen-Haupt, T. Charles, R. Tomas, </a:t>
            </a:r>
            <a:r>
              <a:rPr lang="fr-FR" sz="2000" dirty="0"/>
              <a:t>T. </a:t>
            </a:r>
            <a:r>
              <a:rPr lang="fr-FR" sz="2000" dirty="0" smtClean="0"/>
              <a:t>Persson, F</a:t>
            </a:r>
            <a:r>
              <a:rPr lang="fr-FR" sz="2000" dirty="0"/>
              <a:t>. </a:t>
            </a:r>
            <a:r>
              <a:rPr lang="fr-FR" sz="2000" dirty="0" err="1"/>
              <a:t>Antoniou</a:t>
            </a:r>
            <a:r>
              <a:rPr lang="fr-FR" sz="2000" dirty="0" smtClean="0"/>
              <a:t>, O</a:t>
            </a:r>
            <a:r>
              <a:rPr lang="fr-FR" sz="2000" dirty="0"/>
              <a:t>. </a:t>
            </a:r>
            <a:r>
              <a:rPr lang="fr-FR" sz="2000" dirty="0" err="1"/>
              <a:t>Etisken</a:t>
            </a:r>
            <a:r>
              <a:rPr lang="fr-FR" sz="2000" dirty="0"/>
              <a:t>, </a:t>
            </a:r>
            <a:r>
              <a:rPr lang="fr-FR" sz="2000" dirty="0" smtClean="0"/>
              <a:t>M</a:t>
            </a:r>
            <a:r>
              <a:rPr lang="fr-FR" sz="2000" dirty="0"/>
              <a:t>. </a:t>
            </a:r>
            <a:r>
              <a:rPr lang="fr-FR" sz="2000" dirty="0" err="1" smtClean="0"/>
              <a:t>Zampetakis</a:t>
            </a:r>
            <a:r>
              <a:rPr lang="fr-FR" sz="2000" dirty="0" smtClean="0"/>
              <a:t>, M. Hofer, F. Carlier, B. </a:t>
            </a:r>
            <a:r>
              <a:rPr lang="fr-FR" sz="2000" dirty="0" err="1" smtClean="0"/>
              <a:t>Holzer</a:t>
            </a:r>
            <a:r>
              <a:rPr lang="fr-FR" sz="2000" dirty="0" smtClean="0"/>
              <a:t>, A</a:t>
            </a:r>
            <a:r>
              <a:rPr lang="fr-FR" sz="2000" dirty="0"/>
              <a:t>. Franchi, A. </a:t>
            </a:r>
            <a:r>
              <a:rPr lang="fr-FR" sz="2000" dirty="0" smtClean="0"/>
              <a:t>Latina</a:t>
            </a:r>
            <a:endParaRPr lang="fr-FR" sz="20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1313790" y="1570539"/>
            <a:ext cx="6264166" cy="682969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>
                <a:solidFill>
                  <a:srgbClr val="0000FF"/>
                </a:solidFill>
              </a:rPr>
              <a:t> </a:t>
            </a:r>
            <a:r>
              <a:rPr lang="fr-FR" sz="4000" dirty="0" smtClean="0">
                <a:solidFill>
                  <a:srgbClr val="0000FF"/>
                </a:solidFill>
              </a:rPr>
              <a:t>FCC HEB </a:t>
            </a:r>
            <a:r>
              <a:rPr lang="fr-FR" sz="4000" dirty="0" err="1" smtClean="0">
                <a:solidFill>
                  <a:srgbClr val="0000FF"/>
                </a:solidFill>
              </a:rPr>
              <a:t>lattice</a:t>
            </a:r>
            <a:r>
              <a:rPr lang="fr-FR" sz="4000" dirty="0" smtClean="0">
                <a:solidFill>
                  <a:srgbClr val="0000FF"/>
                </a:solidFill>
              </a:rPr>
              <a:t> options </a:t>
            </a:r>
            <a:endParaRPr lang="fr-FR" sz="4000" dirty="0">
              <a:solidFill>
                <a:srgbClr val="0000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796" y="165788"/>
            <a:ext cx="1437561" cy="485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712" y="109476"/>
            <a:ext cx="598516" cy="598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706" y="776315"/>
            <a:ext cx="3791867" cy="4347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C53BEE-FC66-384F-9954-315926B231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162" y="6121206"/>
            <a:ext cx="1464838" cy="610623"/>
          </a:xfrm>
          <a:prstGeom prst="rect">
            <a:avLst/>
          </a:prstGeom>
        </p:spPr>
      </p:pic>
      <p:pic>
        <p:nvPicPr>
          <p:cNvPr id="11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628" y="101163"/>
            <a:ext cx="618467" cy="6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 &amp; Perspectives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667854"/>
          </a:xfrm>
        </p:spPr>
        <p:txBody>
          <a:bodyPr/>
          <a:lstStyle/>
          <a:p>
            <a:r>
              <a:rPr lang="en-US" dirty="0" smtClean="0"/>
              <a:t>Iterate on HEB layout </a:t>
            </a:r>
          </a:p>
          <a:p>
            <a:pPr lvl="1"/>
            <a:r>
              <a:rPr lang="en-US" dirty="0" smtClean="0"/>
              <a:t>Improve superposition with collider with 10 m (&lt; 10 m) shift at IPs</a:t>
            </a:r>
          </a:p>
          <a:p>
            <a:r>
              <a:rPr lang="en-US" dirty="0" smtClean="0"/>
              <a:t>Improve off-momentum DA for the 90°/90° optics</a:t>
            </a:r>
          </a:p>
          <a:p>
            <a:pPr lvl="1"/>
            <a:r>
              <a:rPr lang="en-US" dirty="0" err="1" smtClean="0"/>
              <a:t>Octupoles</a:t>
            </a:r>
            <a:r>
              <a:rPr lang="en-US" dirty="0" smtClean="0"/>
              <a:t> ?</a:t>
            </a:r>
          </a:p>
          <a:p>
            <a:pPr lvl="1"/>
            <a:r>
              <a:rPr lang="en-US" dirty="0" smtClean="0"/>
              <a:t>Phase advance between arcs?</a:t>
            </a:r>
          </a:p>
          <a:p>
            <a:pPr lvl="1"/>
            <a:r>
              <a:rPr lang="en-US" dirty="0" smtClean="0"/>
              <a:t>Other strategy for </a:t>
            </a:r>
            <a:r>
              <a:rPr lang="en-US" dirty="0" err="1" smtClean="0"/>
              <a:t>sextupoles</a:t>
            </a:r>
            <a:r>
              <a:rPr lang="en-US" dirty="0" smtClean="0"/>
              <a:t> families  optimizations (MOGA,…) ?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39654" y="3622118"/>
            <a:ext cx="7886700" cy="95996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HEB optics repository and alternative optics</a:t>
            </a:r>
          </a:p>
          <a:p>
            <a:endParaRPr lang="en-US" dirty="0" smtClean="0"/>
          </a:p>
          <a:p>
            <a:r>
              <a:rPr lang="en-US" dirty="0" smtClean="0"/>
              <a:t>Define tolerances and correctors for linear imperfections</a:t>
            </a:r>
          </a:p>
        </p:txBody>
      </p:sp>
    </p:spTree>
    <p:extLst>
      <p:ext uri="{BB962C8B-B14F-4D97-AF65-F5344CB8AC3E}">
        <p14:creationId xmlns:p14="http://schemas.microsoft.com/office/powerpoint/2010/main" val="38133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Back-up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8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64156"/>
            <a:ext cx="4974860" cy="643239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Multipoles field errors at injection (&gt; b2)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17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7991532"/>
              </p:ext>
            </p:extLst>
          </p:nvPr>
        </p:nvGraphicFramePr>
        <p:xfrm>
          <a:off x="5202616" y="1054115"/>
          <a:ext cx="3548009" cy="1331265"/>
        </p:xfrm>
        <a:graphic>
          <a:graphicData uri="http://schemas.openxmlformats.org/drawingml/2006/table">
            <a:tbl>
              <a:tblPr firstRow="1" firstCol="1" bandRow="1"/>
              <a:tblGrid>
                <a:gridCol w="546536">
                  <a:extLst>
                    <a:ext uri="{9D8B030D-6E8A-4147-A177-3AD203B41FA5}">
                      <a16:colId xmlns:a16="http://schemas.microsoft.com/office/drawing/2014/main" val="2997743244"/>
                    </a:ext>
                  </a:extLst>
                </a:gridCol>
                <a:gridCol w="661098">
                  <a:extLst>
                    <a:ext uri="{9D8B030D-6E8A-4147-A177-3AD203B41FA5}">
                      <a16:colId xmlns:a16="http://schemas.microsoft.com/office/drawing/2014/main" val="1078546720"/>
                    </a:ext>
                  </a:extLst>
                </a:gridCol>
                <a:gridCol w="730197">
                  <a:extLst>
                    <a:ext uri="{9D8B030D-6E8A-4147-A177-3AD203B41FA5}">
                      <a16:colId xmlns:a16="http://schemas.microsoft.com/office/drawing/2014/main" val="2099220262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3494003960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1156367763"/>
                    </a:ext>
                  </a:extLst>
                </a:gridCol>
              </a:tblGrid>
              <a:tr h="156760">
                <a:tc>
                  <a:txBody>
                    <a:bodyPr/>
                    <a:lstStyle/>
                    <a:p>
                      <a:endParaRPr lang="en-US" sz="10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CT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Iron-core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69871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GFR=R26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56908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B1/B0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-5.20E-04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-1.04E-04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-1.56E-03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-2.60E-04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43243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B2/B0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4.73E-04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5.41E-04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48221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B3/B0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-7.03E-06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1.05E-04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3.52E-04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1.76E-04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995243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B4/B0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-9.14E-04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-3.66E-04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4.57E-04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-1.83E-04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091418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B5/B0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974330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B6/B0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6.18E-04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2.16E-04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-3.09E-04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9.27E-05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694227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438731" y="762848"/>
            <a:ext cx="3051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i="1" dirty="0" smtClean="0"/>
              <a:t>Courtesy of F. Zimmermann and </a:t>
            </a:r>
            <a:r>
              <a:rPr lang="en-US" sz="1400" i="1" dirty="0" err="1" smtClean="0"/>
              <a:t>Jie</a:t>
            </a:r>
            <a:r>
              <a:rPr lang="en-US" sz="1400" i="1" dirty="0" smtClean="0"/>
              <a:t> Gao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04477" y="2396365"/>
            <a:ext cx="225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r</a:t>
            </a:r>
            <a:r>
              <a:rPr lang="en-US" sz="1400" dirty="0" smtClean="0"/>
              <a:t>elative values @ R = 26 mm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6442838" y="1629106"/>
            <a:ext cx="725213" cy="75627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2448" y="888970"/>
            <a:ext cx="4309241" cy="1365207"/>
          </a:xfrm>
        </p:spPr>
        <p:txBody>
          <a:bodyPr/>
          <a:lstStyle/>
          <a:p>
            <a:r>
              <a:rPr lang="en-US" sz="1600" b="0" dirty="0" smtClean="0">
                <a:solidFill>
                  <a:srgbClr val="0000FF"/>
                </a:solidFill>
              </a:rPr>
              <a:t>Static dipole field errors</a:t>
            </a:r>
            <a:r>
              <a:rPr lang="en-US" sz="1600" b="0" dirty="0" smtClean="0">
                <a:solidFill>
                  <a:schemeClr val="tx1"/>
                </a:solidFill>
              </a:rPr>
              <a:t>  of the CT dipole design at 56Gs considered + 10% random part </a:t>
            </a:r>
          </a:p>
          <a:p>
            <a:r>
              <a:rPr lang="en-US" sz="1600" b="0" dirty="0" smtClean="0">
                <a:solidFill>
                  <a:srgbClr val="0000FF"/>
                </a:solidFill>
              </a:rPr>
              <a:t>Dynamic </a:t>
            </a:r>
            <a:r>
              <a:rPr lang="en-US" sz="1600" b="0" dirty="0">
                <a:solidFill>
                  <a:srgbClr val="0000FF"/>
                </a:solidFill>
              </a:rPr>
              <a:t>field effect </a:t>
            </a:r>
            <a:r>
              <a:rPr lang="en-US" sz="1600" b="0" dirty="0">
                <a:solidFill>
                  <a:schemeClr val="tx1"/>
                </a:solidFill>
              </a:rPr>
              <a:t>not taken into account in this </a:t>
            </a:r>
            <a:r>
              <a:rPr lang="en-US" sz="1600" b="0" dirty="0" smtClean="0">
                <a:solidFill>
                  <a:schemeClr val="tx1"/>
                </a:solidFill>
              </a:rPr>
              <a:t>simulations: dipole and multipole reproducibility expected to be </a:t>
            </a:r>
            <a:r>
              <a:rPr lang="en-US" sz="1600" b="0" dirty="0">
                <a:solidFill>
                  <a:schemeClr val="tx1"/>
                </a:solidFill>
                <a:sym typeface="Symbol" panose="05050102010706020507" pitchFamily="18" charset="2"/>
              </a:rPr>
              <a:t></a:t>
            </a:r>
            <a:r>
              <a:rPr lang="en-US" sz="1600" dirty="0" smtClean="0">
                <a:solidFill>
                  <a:schemeClr val="tx1"/>
                </a:solidFill>
              </a:rPr>
              <a:t> 5</a:t>
            </a:r>
            <a:r>
              <a:rPr lang="en-US" sz="1600" dirty="0" smtClean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 smtClean="0">
                <a:solidFill>
                  <a:schemeClr val="tx1"/>
                </a:solidFill>
              </a:rPr>
              <a:t>10</a:t>
            </a:r>
            <a:r>
              <a:rPr lang="en-US" sz="1600" baseline="30000" dirty="0" smtClean="0">
                <a:solidFill>
                  <a:schemeClr val="tx1"/>
                </a:solidFill>
              </a:rPr>
              <a:t>-4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  <a:endParaRPr lang="en-US" sz="1600" baseline="300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061" y="2328991"/>
            <a:ext cx="166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97km 60°/60° optics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09061" y="2663864"/>
            <a:ext cx="3902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Stable initial action @ 4500 turns (~15% </a:t>
            </a:r>
            <a:r>
              <a:rPr lang="en-US" sz="1400" i="1" dirty="0" err="1" smtClean="0"/>
              <a:t>tx</a:t>
            </a:r>
            <a:r>
              <a:rPr lang="en-US" sz="1400" i="1" dirty="0" smtClean="0"/>
              <a:t> </a:t>
            </a:r>
            <a:r>
              <a:rPr lang="en-US" sz="1400" dirty="0" smtClean="0"/>
              <a:t>20 GeV)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03" y="3406068"/>
            <a:ext cx="3942337" cy="28895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09061" y="2997840"/>
            <a:ext cx="3710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Geometric emittance injected 1.27e-9 nm </a:t>
            </a:r>
            <a:endParaRPr lang="en-US"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573" y="3432112"/>
            <a:ext cx="3927290" cy="288582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095381" y="2751619"/>
            <a:ext cx="2273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60 seeds </a:t>
            </a:r>
          </a:p>
          <a:p>
            <a:pPr algn="l"/>
            <a:r>
              <a:rPr lang="en-US" sz="1600" dirty="0" err="1" smtClean="0"/>
              <a:t>MadX</a:t>
            </a:r>
            <a:r>
              <a:rPr lang="en-US" sz="1600" dirty="0" smtClean="0"/>
              <a:t> Thin-Lens Tracking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04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Amplitude detuning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51" y="3495057"/>
            <a:ext cx="3701584" cy="27475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927" y="3495057"/>
            <a:ext cx="3701584" cy="274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Equilibrium emittances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8230" y="2298116"/>
          <a:ext cx="4311315" cy="172612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09208">
                  <a:extLst>
                    <a:ext uri="{9D8B030D-6E8A-4147-A177-3AD203B41FA5}">
                      <a16:colId xmlns:a16="http://schemas.microsoft.com/office/drawing/2014/main" val="1713635308"/>
                    </a:ext>
                  </a:extLst>
                </a:gridCol>
                <a:gridCol w="1109208">
                  <a:extLst>
                    <a:ext uri="{9D8B030D-6E8A-4147-A177-3AD203B41FA5}">
                      <a16:colId xmlns:a16="http://schemas.microsoft.com/office/drawing/2014/main" val="2073938555"/>
                    </a:ext>
                  </a:extLst>
                </a:gridCol>
                <a:gridCol w="1109208">
                  <a:extLst>
                    <a:ext uri="{9D8B030D-6E8A-4147-A177-3AD203B41FA5}">
                      <a16:colId xmlns:a16="http://schemas.microsoft.com/office/drawing/2014/main" val="251040481"/>
                    </a:ext>
                  </a:extLst>
                </a:gridCol>
                <a:gridCol w="983691">
                  <a:extLst>
                    <a:ext uri="{9D8B030D-6E8A-4147-A177-3AD203B41FA5}">
                      <a16:colId xmlns:a16="http://schemas.microsoft.com/office/drawing/2014/main" val="1323715383"/>
                    </a:ext>
                  </a:extLst>
                </a:gridCol>
              </a:tblGrid>
              <a:tr h="556703"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Beam</a:t>
                      </a:r>
                      <a:r>
                        <a:rPr lang="fr-FR" sz="1100" baseline="0" dirty="0" smtClean="0"/>
                        <a:t> </a:t>
                      </a:r>
                      <a:r>
                        <a:rPr lang="fr-FR" sz="1100" baseline="0" dirty="0" err="1" smtClean="0"/>
                        <a:t>Energy</a:t>
                      </a:r>
                      <a:r>
                        <a:rPr lang="fr-FR" sz="1100" baseline="0" dirty="0" smtClean="0"/>
                        <a:t> [</a:t>
                      </a:r>
                      <a:r>
                        <a:rPr lang="fr-FR" sz="1100" baseline="0" dirty="0" err="1" smtClean="0"/>
                        <a:t>GeV</a:t>
                      </a:r>
                      <a:r>
                        <a:rPr lang="fr-FR" sz="1100" baseline="0" dirty="0" smtClean="0"/>
                        <a:t>]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[nm rad] 60°/60°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[nm rad]</a:t>
                      </a:r>
                    </a:p>
                    <a:p>
                      <a:r>
                        <a:rPr lang="fr-FR" sz="1100" dirty="0" smtClean="0"/>
                        <a:t>90°/90°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Collider</a:t>
                      </a:r>
                      <a:endParaRPr lang="fr-FR" sz="1100" dirty="0" smtClean="0"/>
                    </a:p>
                    <a:p>
                      <a:r>
                        <a:rPr lang="fr-FR" sz="1100" dirty="0" smtClean="0"/>
                        <a:t>[nm rad]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091889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45.6 (Z)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0.235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0.078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0.24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855623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80   (W)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0.729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0.242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0.84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992090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120 (H)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4.229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0.545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0.63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294348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175 (tt)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3.540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1.172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1.48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84063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040" y="4663321"/>
            <a:ext cx="5675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60°/60° retained for Z and W operation (mitigation of MI and IBS)</a:t>
            </a:r>
          </a:p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90°/90° 100 m cell could gain a bit in momentum compaction at Z </a:t>
            </a:r>
            <a:r>
              <a:rPr lang="en-US" sz="1400" dirty="0">
                <a:sym typeface="Symbol" panose="05050102010706020507" pitchFamily="18" charset="2"/>
              </a:rPr>
              <a:t>&amp;</a:t>
            </a:r>
            <a:r>
              <a:rPr lang="en-US" sz="1400" dirty="0" smtClean="0">
                <a:sym typeface="Symbol" panose="05050102010706020507" pitchFamily="18" charset="2"/>
              </a:rPr>
              <a:t> W</a:t>
            </a:r>
          </a:p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90°/90° required for H and </a:t>
            </a:r>
            <a:r>
              <a:rPr lang="en-US" sz="1400" dirty="0" err="1" smtClean="0">
                <a:sym typeface="Symbol" panose="05050102010706020507" pitchFamily="18" charset="2"/>
              </a:rPr>
              <a:t>ttbar</a:t>
            </a:r>
            <a:r>
              <a:rPr lang="en-US" sz="1400" dirty="0" smtClean="0">
                <a:sym typeface="Symbol" panose="05050102010706020507" pitchFamily="18" charset="2"/>
              </a:rPr>
              <a:t> final emittances</a:t>
            </a:r>
          </a:p>
        </p:txBody>
      </p:sp>
      <p:sp>
        <p:nvSpPr>
          <p:cNvPr id="8" name="Oval 7"/>
          <p:cNvSpPr/>
          <p:nvPr/>
        </p:nvSpPr>
        <p:spPr>
          <a:xfrm>
            <a:off x="1434056" y="2910388"/>
            <a:ext cx="926431" cy="481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547458" y="3459831"/>
            <a:ext cx="926431" cy="5267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4834829" y="2297628"/>
          <a:ext cx="956871" cy="1712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871">
                  <a:extLst>
                    <a:ext uri="{9D8B030D-6E8A-4147-A177-3AD203B41FA5}">
                      <a16:colId xmlns:a16="http://schemas.microsoft.com/office/drawing/2014/main" val="1814475003"/>
                    </a:ext>
                  </a:extLst>
                </a:gridCol>
              </a:tblGrid>
              <a:tr h="592819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Eq. emittance Collider new [nm rad]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468134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0.71</a:t>
                      </a:r>
                      <a:endParaRPr lang="en-US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097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2.16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925878"/>
                  </a:ext>
                </a:extLst>
              </a:tr>
              <a:tr h="293367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0.64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432673"/>
                  </a:ext>
                </a:extLst>
              </a:tr>
              <a:tr h="293367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1.49</a:t>
                      </a:r>
                      <a:endParaRPr lang="en-US" sz="11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517590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261" y="758770"/>
            <a:ext cx="2759802" cy="20301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35740" y="2624084"/>
            <a:ext cx="1589901" cy="16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Cell length (m)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35" y="2638488"/>
            <a:ext cx="3017526" cy="20116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022" y="4528682"/>
            <a:ext cx="3017526" cy="20116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834602" y="6341528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[m]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024388" y="1985674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new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438" y="1702676"/>
            <a:ext cx="4224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Booster Equilibrium </a:t>
            </a:r>
            <a:r>
              <a:rPr lang="en-US" sz="1600" dirty="0" err="1"/>
              <a:t>rms</a:t>
            </a:r>
            <a:r>
              <a:rPr lang="en-US" sz="1600" dirty="0"/>
              <a:t> emittance ≤ collider </a:t>
            </a:r>
          </a:p>
        </p:txBody>
      </p:sp>
    </p:spTree>
    <p:extLst>
      <p:ext uri="{BB962C8B-B14F-4D97-AF65-F5344CB8AC3E}">
        <p14:creationId xmlns:p14="http://schemas.microsoft.com/office/powerpoint/2010/main" val="83292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199577"/>
            <a:ext cx="4395374" cy="37239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2 dipoles families optics                  </a:t>
            </a:r>
            <a:endParaRPr lang="en-US" sz="2000" b="0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317" y="1255436"/>
            <a:ext cx="48004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2 dipoles </a:t>
            </a:r>
            <a:r>
              <a:rPr lang="en-US" sz="1800" dirty="0" smtClean="0"/>
              <a:t>with two different curvatures,</a:t>
            </a:r>
          </a:p>
          <a:p>
            <a:pPr algn="l"/>
            <a:r>
              <a:rPr lang="en-US" sz="1800" dirty="0" smtClean="0"/>
              <a:t>proposed for the electron-ion collider (</a:t>
            </a:r>
            <a:r>
              <a:rPr lang="en-US" sz="1800" b="1" dirty="0" smtClean="0"/>
              <a:t>EIC</a:t>
            </a:r>
            <a:r>
              <a:rPr lang="en-US" sz="1800" dirty="0" smtClean="0"/>
              <a:t>)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Damping time can be reduced by playing on the ratio between the two different fields.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b="1" dirty="0" smtClean="0">
                <a:solidFill>
                  <a:srgbClr val="FF0000"/>
                </a:solidFill>
              </a:rPr>
              <a:t>Advantages: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No impact on the layout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Increase I2 without damping wigglers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Higher dipole field at injection energy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b="1" dirty="0" smtClean="0">
                <a:solidFill>
                  <a:srgbClr val="FF0000"/>
                </a:solidFill>
              </a:rPr>
              <a:t>Drawbacks: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Different reference orbits </a:t>
            </a:r>
            <a:r>
              <a:rPr lang="en-US" sz="1800" dirty="0" smtClean="0">
                <a:sym typeface="Symbol" panose="05050102010706020507" pitchFamily="18" charset="2"/>
              </a:rPr>
              <a:t> </a:t>
            </a:r>
            <a:r>
              <a:rPr lang="en-US" sz="18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reduction of beam stay clear?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smtClean="0">
                <a:sym typeface="Symbol" panose="05050102010706020507" pitchFamily="18" charset="2"/>
              </a:rPr>
              <a:t>More synchrotron </a:t>
            </a:r>
            <a:r>
              <a:rPr lang="en-US" sz="1800" dirty="0" smtClean="0">
                <a:sym typeface="Symbol" panose="05050102010706020507" pitchFamily="18" charset="2"/>
              </a:rPr>
              <a:t>radiation and in </a:t>
            </a:r>
            <a:r>
              <a:rPr lang="en-US" sz="1800" b="1" dirty="0" smtClean="0">
                <a:sym typeface="Symbol" panose="05050102010706020507" pitchFamily="18" charset="2"/>
              </a:rPr>
              <a:t>opposite direction</a:t>
            </a:r>
            <a:r>
              <a:rPr lang="en-US" sz="1800" dirty="0" smtClean="0">
                <a:sym typeface="Symbol" panose="05050102010706020507" pitchFamily="18" charset="2"/>
              </a:rPr>
              <a:t> of foreseen absorber (at injection)  </a:t>
            </a:r>
            <a:r>
              <a:rPr lang="en-US" sz="18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vacuum quality to be investigated</a:t>
            </a:r>
            <a:endParaRPr lang="en-US" sz="1800" b="1" dirty="0" smtClean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17" y="1280254"/>
            <a:ext cx="1978324" cy="31427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51815" y="6327355"/>
            <a:ext cx="807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A. </a:t>
            </a:r>
            <a:r>
              <a:rPr lang="en-US" sz="1200" dirty="0" err="1" smtClean="0"/>
              <a:t>Chancé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717894" y="5672044"/>
                <a:ext cx="309043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/2, 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894" y="5672044"/>
                <a:ext cx="3090439" cy="276999"/>
              </a:xfrm>
              <a:prstGeom prst="rect">
                <a:avLst/>
              </a:prstGeom>
              <a:blipFill>
                <a:blip r:embed="rId3"/>
                <a:stretch>
                  <a:fillRect t="-2174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66417" y="4723669"/>
                <a:ext cx="739818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6417" y="4723669"/>
                <a:ext cx="739818" cy="5203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83551" y="4723669"/>
                <a:ext cx="714234" cy="575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3551" y="4723669"/>
                <a:ext cx="714234" cy="575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31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60758"/>
            <a:ext cx="5582722" cy="650036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reliminary results of two dipoles families optics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966" y="4973528"/>
            <a:ext cx="5654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4 </a:t>
            </a:r>
            <a:r>
              <a:rPr lang="en-US" sz="1600" dirty="0" smtClean="0">
                <a:solidFill>
                  <a:srgbClr val="0000FF"/>
                </a:solidFill>
                <a:sym typeface="Symbol" panose="05050102010706020507" pitchFamily="18" charset="2"/>
              </a:rPr>
              <a:t> </a:t>
            </a:r>
            <a:r>
              <a:rPr lang="en-US" sz="1600" dirty="0" smtClean="0">
                <a:solidFill>
                  <a:srgbClr val="0000FF"/>
                </a:solidFill>
              </a:rPr>
              <a:t>I2 can be obtained</a:t>
            </a:r>
            <a:r>
              <a:rPr lang="en-US" sz="1600" dirty="0" smtClean="0"/>
              <a:t> with a L2 ~5 m, B2~-200 G, B1 ~170 G at 20 GeV and B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~-400 G, B1 ~200 G at 45.6 GeV</a:t>
            </a: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Minimum dipole field </a:t>
            </a:r>
            <a:r>
              <a:rPr lang="en-US" sz="1600" dirty="0" smtClean="0"/>
              <a:t>at injection  </a:t>
            </a:r>
            <a:r>
              <a:rPr lang="en-US" sz="1600" dirty="0" smtClean="0">
                <a:solidFill>
                  <a:srgbClr val="0000FF"/>
                </a:solidFill>
              </a:rPr>
              <a:t>~ 3</a:t>
            </a:r>
            <a:r>
              <a:rPr lang="en-US" sz="1600" dirty="0" smtClean="0">
                <a:solidFill>
                  <a:srgbClr val="0000FF"/>
                </a:solidFill>
                <a:sym typeface="Symbol" panose="05050102010706020507" pitchFamily="18" charset="2"/>
              </a:rPr>
              <a:t>present lattice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endParaRPr lang="en-US" sz="1600" baseline="30000" dirty="0" smtClean="0">
              <a:solidFill>
                <a:srgbClr val="0000F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Momentum compaction ~1.8 10</a:t>
            </a:r>
            <a:r>
              <a:rPr lang="en-US" sz="1600" baseline="30000" dirty="0" smtClean="0"/>
              <a:t>-5 </a:t>
            </a:r>
            <a:r>
              <a:rPr lang="en-US" sz="1600" dirty="0" smtClean="0"/>
              <a:t> (~ 60°/60° lattice)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715" y="808788"/>
            <a:ext cx="2743206" cy="18288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66" y="824671"/>
            <a:ext cx="2743206" cy="18288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74" y="808788"/>
            <a:ext cx="2743206" cy="18288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444" y="4597467"/>
            <a:ext cx="2743206" cy="18288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560" y="2703414"/>
            <a:ext cx="2743206" cy="182880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446" y="2703414"/>
            <a:ext cx="2743206" cy="182880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29248" y="902823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20 GeV</a:t>
            </a:r>
            <a:endParaRPr lang="en-US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71" y="2703414"/>
            <a:ext cx="2743206" cy="182880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9248" y="4641442"/>
            <a:ext cx="6407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Constraints: </a:t>
            </a:r>
            <a:r>
              <a:rPr lang="en-US" sz="1600" b="1" dirty="0" smtClean="0">
                <a:solidFill>
                  <a:srgbClr val="000000"/>
                </a:solidFill>
              </a:rPr>
              <a:t>Energy </a:t>
            </a:r>
            <a:r>
              <a:rPr lang="en-US" sz="1600" b="1" dirty="0">
                <a:solidFill>
                  <a:srgbClr val="000000"/>
                </a:solidFill>
              </a:rPr>
              <a:t>loss </a:t>
            </a:r>
            <a:r>
              <a:rPr lang="en-US" sz="1600" dirty="0"/>
              <a:t>per turn </a:t>
            </a:r>
            <a:r>
              <a:rPr lang="en-US" sz="1600" dirty="0">
                <a:solidFill>
                  <a:srgbClr val="0000FF"/>
                </a:solidFill>
                <a:sym typeface="Symbol" panose="05050102010706020507" pitchFamily="18" charset="2"/>
              </a:rPr>
              <a:t> 126 MeV </a:t>
            </a:r>
            <a:r>
              <a:rPr lang="en-US" sz="1600" dirty="0" smtClean="0">
                <a:sym typeface="Symbol" panose="05050102010706020507" pitchFamily="18" charset="2"/>
              </a:rPr>
              <a:t>(~wiggler), </a:t>
            </a:r>
            <a:r>
              <a:rPr lang="en-US" sz="1600" b="1" dirty="0" smtClean="0">
                <a:sym typeface="Symbol" panose="05050102010706020507" pitchFamily="18" charset="2"/>
              </a:rPr>
              <a:t>eq. emit </a:t>
            </a:r>
            <a:r>
              <a:rPr lang="en-US" sz="1600" dirty="0" smtClean="0">
                <a:sym typeface="Symbol" panose="05050102010706020507" pitchFamily="18" charset="2"/>
              </a:rPr>
              <a:t>&lt; </a:t>
            </a:r>
            <a:r>
              <a:rPr lang="en-US" sz="1600" dirty="0" smtClean="0">
                <a:solidFill>
                  <a:srgbClr val="0000FF"/>
                </a:solidFill>
                <a:sym typeface="Symbol" panose="05050102010706020507" pitchFamily="18" charset="2"/>
              </a:rPr>
              <a:t>0.72</a:t>
            </a:r>
            <a:r>
              <a:rPr lang="en-US" sz="1600" dirty="0" smtClean="0">
                <a:sym typeface="Symbol" panose="05050102010706020507" pitchFamily="18" charset="2"/>
              </a:rPr>
              <a:t> nm</a:t>
            </a:r>
            <a:endParaRPr lang="en-US" sz="1600" dirty="0">
              <a:sym typeface="Symbol" panose="05050102010706020507" pitchFamily="18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9248" y="6041981"/>
            <a:ext cx="6107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600" dirty="0" smtClean="0"/>
              <a:t>Which is the maximum allowed budget for radiated power ?</a:t>
            </a:r>
          </a:p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600" dirty="0" smtClean="0"/>
              <a:t>Which is the possible maximum field derivative for the two dipoles ?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690163" y="6391549"/>
            <a:ext cx="2099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H. De Grandsaignes, A. Chance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29248" y="2791422"/>
            <a:ext cx="849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45.6 GeV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942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803655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Linear field errors (b1, b2) only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01" y="3972629"/>
            <a:ext cx="3020993" cy="22227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994" y="4021512"/>
            <a:ext cx="2997843" cy="21738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691"/>
          <a:stretch/>
        </p:blipFill>
        <p:spPr>
          <a:xfrm>
            <a:off x="6132393" y="4079022"/>
            <a:ext cx="3011605" cy="21652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59710" y="3708678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orbit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835099" y="3708678"/>
            <a:ext cx="1245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b</a:t>
            </a:r>
            <a:r>
              <a:rPr lang="en-US" sz="1600" dirty="0" smtClean="0"/>
              <a:t>eta-beating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517170" y="3708678"/>
            <a:ext cx="2032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normalized-dispersion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956930" y="1031839"/>
            <a:ext cx="63020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Main </a:t>
            </a:r>
            <a:r>
              <a:rPr lang="en-US" sz="1800" dirty="0" err="1" smtClean="0"/>
              <a:t>quadupoles</a:t>
            </a:r>
            <a:r>
              <a:rPr lang="en-US" sz="1800" dirty="0" smtClean="0"/>
              <a:t> : </a:t>
            </a:r>
          </a:p>
          <a:p>
            <a:r>
              <a:rPr lang="en-US" sz="1800" dirty="0" smtClean="0"/>
              <a:t>b2 </a:t>
            </a:r>
            <a:r>
              <a:rPr lang="en-US" sz="1800" dirty="0" smtClean="0">
                <a:sym typeface="Symbol" panose="05050102010706020507" pitchFamily="18" charset="2"/>
              </a:rPr>
              <a:t>= </a:t>
            </a:r>
            <a:r>
              <a:rPr lang="en-US" sz="1800" dirty="0">
                <a:sym typeface="Symbol" panose="05050102010706020507" pitchFamily="18" charset="2"/>
              </a:rPr>
              <a:t>2</a:t>
            </a:r>
            <a:r>
              <a:rPr lang="en-US" sz="1800" dirty="0" smtClean="0">
                <a:sym typeface="Symbol" panose="05050102010706020507" pitchFamily="18" charset="2"/>
              </a:rPr>
              <a:t>10</a:t>
            </a:r>
            <a:r>
              <a:rPr lang="en-US" sz="1800" baseline="30000" dirty="0" smtClean="0">
                <a:sym typeface="Symbol" panose="05050102010706020507" pitchFamily="18" charset="2"/>
              </a:rPr>
              <a:t>-4 </a:t>
            </a:r>
            <a:r>
              <a:rPr lang="en-US" sz="1800" dirty="0" smtClean="0">
                <a:sym typeface="Symbol" panose="05050102010706020507" pitchFamily="18" charset="2"/>
              </a:rPr>
              <a:t> relative random error </a:t>
            </a:r>
          </a:p>
          <a:p>
            <a:r>
              <a:rPr lang="en-US" sz="1800" dirty="0" smtClean="0">
                <a:sym typeface="Symbol" panose="05050102010706020507" pitchFamily="18" charset="2"/>
              </a:rPr>
              <a:t>Main Dipoles:</a:t>
            </a:r>
          </a:p>
          <a:p>
            <a:r>
              <a:rPr lang="en-US" sz="1800" dirty="0">
                <a:sym typeface="Symbol" panose="05050102010706020507" pitchFamily="18" charset="2"/>
              </a:rPr>
              <a:t>b</a:t>
            </a:r>
            <a:r>
              <a:rPr lang="en-US" sz="1800" dirty="0" smtClean="0">
                <a:sym typeface="Symbol" panose="05050102010706020507" pitchFamily="18" charset="2"/>
              </a:rPr>
              <a:t>1 = 110</a:t>
            </a:r>
            <a:r>
              <a:rPr lang="en-US" sz="1800" baseline="30000" dirty="0" smtClean="0">
                <a:sym typeface="Symbol" panose="05050102010706020507" pitchFamily="18" charset="2"/>
              </a:rPr>
              <a:t>-4  </a:t>
            </a:r>
            <a:r>
              <a:rPr lang="en-US" sz="1800" dirty="0" smtClean="0">
                <a:sym typeface="Symbol" panose="05050102010706020507" pitchFamily="18" charset="2"/>
              </a:rPr>
              <a:t> relative random error </a:t>
            </a:r>
          </a:p>
          <a:p>
            <a:r>
              <a:rPr lang="en-US" sz="1800" dirty="0">
                <a:sym typeface="Symbol" panose="05050102010706020507" pitchFamily="18" charset="2"/>
              </a:rPr>
              <a:t>b</a:t>
            </a:r>
            <a:r>
              <a:rPr lang="en-US" sz="1800" dirty="0" smtClean="0">
                <a:sym typeface="Symbol" panose="05050102010706020507" pitchFamily="18" charset="2"/>
              </a:rPr>
              <a:t>2 = -1</a:t>
            </a:r>
            <a:r>
              <a:rPr lang="en-US" sz="1800" dirty="0">
                <a:sym typeface="Symbol" panose="05050102010706020507" pitchFamily="18" charset="2"/>
              </a:rPr>
              <a:t> 10</a:t>
            </a:r>
            <a:r>
              <a:rPr lang="en-US" sz="1800" baseline="30000" dirty="0">
                <a:sym typeface="Symbol" panose="05050102010706020507" pitchFamily="18" charset="2"/>
              </a:rPr>
              <a:t>-4 </a:t>
            </a:r>
            <a:r>
              <a:rPr lang="en-US" sz="1800" baseline="30000" dirty="0" smtClean="0">
                <a:sym typeface="Symbol" panose="05050102010706020507" pitchFamily="18" charset="2"/>
              </a:rPr>
              <a:t> </a:t>
            </a:r>
            <a:r>
              <a:rPr lang="en-US" sz="1800" dirty="0" smtClean="0">
                <a:sym typeface="Symbol" panose="05050102010706020507" pitchFamily="18" charset="2"/>
              </a:rPr>
              <a:t>relative systematic error + 10% random component </a:t>
            </a:r>
            <a:endParaRPr lang="en-US" sz="1800" dirty="0"/>
          </a:p>
          <a:p>
            <a:pPr algn="l"/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892784" y="2758483"/>
            <a:ext cx="3051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i="1" dirty="0" smtClean="0"/>
              <a:t>Courtesy of F. Zimmermann and </a:t>
            </a:r>
            <a:r>
              <a:rPr lang="en-US" sz="1400" i="1" dirty="0" err="1" smtClean="0"/>
              <a:t>Jie</a:t>
            </a:r>
            <a:r>
              <a:rPr lang="en-US" sz="1400" i="1" dirty="0" smtClean="0"/>
              <a:t> Gao</a:t>
            </a:r>
            <a:endParaRPr lang="en-US" sz="1400" i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27994" y="2465801"/>
            <a:ext cx="0" cy="292682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6930" y="3246635"/>
            <a:ext cx="4702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Without orbit, beta-beating and dispersion correction: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366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638628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m random quadrupole offset only (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x,y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)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8231289" y="1040526"/>
            <a:ext cx="702615" cy="1996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519" y="4304846"/>
            <a:ext cx="2963119" cy="2165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223" y="4299095"/>
            <a:ext cx="2974694" cy="21767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8" y="4258838"/>
            <a:ext cx="3032567" cy="22572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4279" y="829337"/>
            <a:ext cx="6303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Removing all other </a:t>
            </a:r>
            <a:r>
              <a:rPr lang="en-US" sz="1800" dirty="0" err="1" smtClean="0"/>
              <a:t>mis</a:t>
            </a:r>
            <a:r>
              <a:rPr lang="en-US" sz="1800" dirty="0" smtClean="0"/>
              <a:t>-alignment except for quadrupole offsets </a:t>
            </a:r>
          </a:p>
          <a:p>
            <a:pPr algn="l"/>
            <a:r>
              <a:rPr lang="en-US" sz="1800" dirty="0" smtClean="0"/>
              <a:t>Reducing the randomly distributed offset values to </a:t>
            </a:r>
            <a:r>
              <a:rPr lang="en-US" sz="1800" dirty="0" smtClean="0">
                <a:sym typeface="Symbol" panose="05050102010706020507" pitchFamily="18" charset="2"/>
              </a:rPr>
              <a:t>3</a:t>
            </a:r>
            <a:r>
              <a:rPr lang="en-US" sz="1800" dirty="0" smtClean="0"/>
              <a:t> </a:t>
            </a:r>
            <a:r>
              <a:rPr lang="en-US" sz="1800" dirty="0" smtClean="0">
                <a:sym typeface="Symbol" panose="05050102010706020507" pitchFamily="18" charset="2"/>
              </a:rPr>
              <a:t>= </a:t>
            </a:r>
            <a:r>
              <a:rPr lang="en-US" sz="1800" dirty="0" smtClean="0"/>
              <a:t>100 </a:t>
            </a:r>
            <a:r>
              <a:rPr lang="en-US" sz="1800" dirty="0" smtClean="0">
                <a:sym typeface="Symbol" panose="05050102010706020507" pitchFamily="18" charset="2"/>
              </a:rPr>
              <a:t>m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710" y="3995763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orbit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835099" y="3995763"/>
            <a:ext cx="1245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b</a:t>
            </a:r>
            <a:r>
              <a:rPr lang="en-US" sz="1600" dirty="0" smtClean="0"/>
              <a:t>eta-beating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517170" y="3995763"/>
            <a:ext cx="2032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normalized-dispersion</a:t>
            </a:r>
            <a:endParaRPr lang="en-US" sz="16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797437" y="1620289"/>
          <a:ext cx="7761770" cy="16549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8130">
                  <a:extLst>
                    <a:ext uri="{9D8B030D-6E8A-4147-A177-3AD203B41FA5}">
                      <a16:colId xmlns:a16="http://schemas.microsoft.com/office/drawing/2014/main" val="2455786501"/>
                    </a:ext>
                  </a:extLst>
                </a:gridCol>
                <a:gridCol w="712312">
                  <a:extLst>
                    <a:ext uri="{9D8B030D-6E8A-4147-A177-3AD203B41FA5}">
                      <a16:colId xmlns:a16="http://schemas.microsoft.com/office/drawing/2014/main" val="539872418"/>
                    </a:ext>
                  </a:extLst>
                </a:gridCol>
                <a:gridCol w="800740">
                  <a:extLst>
                    <a:ext uri="{9D8B030D-6E8A-4147-A177-3AD203B41FA5}">
                      <a16:colId xmlns:a16="http://schemas.microsoft.com/office/drawing/2014/main" val="2187601307"/>
                    </a:ext>
                  </a:extLst>
                </a:gridCol>
                <a:gridCol w="766352">
                  <a:extLst>
                    <a:ext uri="{9D8B030D-6E8A-4147-A177-3AD203B41FA5}">
                      <a16:colId xmlns:a16="http://schemas.microsoft.com/office/drawing/2014/main" val="4112289596"/>
                    </a:ext>
                  </a:extLst>
                </a:gridCol>
                <a:gridCol w="1058139">
                  <a:extLst>
                    <a:ext uri="{9D8B030D-6E8A-4147-A177-3AD203B41FA5}">
                      <a16:colId xmlns:a16="http://schemas.microsoft.com/office/drawing/2014/main" val="4095537888"/>
                    </a:ext>
                  </a:extLst>
                </a:gridCol>
                <a:gridCol w="1024765">
                  <a:extLst>
                    <a:ext uri="{9D8B030D-6E8A-4147-A177-3AD203B41FA5}">
                      <a16:colId xmlns:a16="http://schemas.microsoft.com/office/drawing/2014/main" val="3577980186"/>
                    </a:ext>
                  </a:extLst>
                </a:gridCol>
                <a:gridCol w="884251">
                  <a:extLst>
                    <a:ext uri="{9D8B030D-6E8A-4147-A177-3AD203B41FA5}">
                      <a16:colId xmlns:a16="http://schemas.microsoft.com/office/drawing/2014/main" val="670534856"/>
                    </a:ext>
                  </a:extLst>
                </a:gridCol>
                <a:gridCol w="1287081">
                  <a:extLst>
                    <a:ext uri="{9D8B030D-6E8A-4147-A177-3AD203B41FA5}">
                      <a16:colId xmlns:a16="http://schemas.microsoft.com/office/drawing/2014/main" val="3813239496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x (m)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y (m)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S (m)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Theta (rad)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Phi (rad)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ym typeface="Symbol" panose="05050102010706020507" pitchFamily="18" charset="2"/>
                        </a:rPr>
                        <a:t>Psi (rad)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Field</a:t>
                      </a:r>
                      <a:r>
                        <a:rPr lang="en-US" sz="1200" baseline="0" dirty="0" smtClean="0"/>
                        <a:t> Errors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759800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Arc quad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547058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Arc sext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30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691067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30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696316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Girders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124678"/>
                  </a:ext>
                </a:extLst>
              </a:tr>
              <a:tr h="2706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BPM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679636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44279" y="3544581"/>
            <a:ext cx="4702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Without orbit, beta-beating and dispersion correction: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7917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697A5-F0F8-4A0E-8802-0A9BD2BD5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293" y="208811"/>
            <a:ext cx="7469957" cy="353929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37675" y="1067647"/>
            <a:ext cx="8186122" cy="151088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Layout of the HEB ring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60°/60° and 90°/90° Optics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DA vs momentum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Momentum detuning </a:t>
            </a:r>
          </a:p>
        </p:txBody>
      </p:sp>
    </p:spTree>
    <p:extLst>
      <p:ext uri="{BB962C8B-B14F-4D97-AF65-F5344CB8AC3E}">
        <p14:creationId xmlns:p14="http://schemas.microsoft.com/office/powerpoint/2010/main" val="19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21182" y="196178"/>
            <a:ext cx="809693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</a:t>
            </a:r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179" y="942214"/>
            <a:ext cx="3701584" cy="2747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651" y="1507165"/>
            <a:ext cx="3132109" cy="23248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917" y="3960320"/>
            <a:ext cx="3132109" cy="232481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485013" y="4890500"/>
            <a:ext cx="0" cy="400692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33645" y="4948071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~20 m</a:t>
            </a:r>
            <a:endParaRPr lang="en-US" sz="18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640512" y="2393344"/>
            <a:ext cx="2137025" cy="10271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05591" y="2024012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~200 m</a:t>
            </a:r>
            <a:endParaRPr lang="en-US" sz="18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671393" y="2315970"/>
            <a:ext cx="346888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26058" y="2208678"/>
            <a:ext cx="3293269" cy="30574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41151" y="3720549"/>
            <a:ext cx="10275" cy="3038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440339"/>
              </p:ext>
            </p:extLst>
          </p:nvPr>
        </p:nvGraphicFramePr>
        <p:xfrm>
          <a:off x="5487614" y="4551452"/>
          <a:ext cx="2916648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8324">
                  <a:extLst>
                    <a:ext uri="{9D8B030D-6E8A-4147-A177-3AD203B41FA5}">
                      <a16:colId xmlns:a16="http://schemas.microsoft.com/office/drawing/2014/main" val="2495771005"/>
                    </a:ext>
                  </a:extLst>
                </a:gridCol>
                <a:gridCol w="1458324">
                  <a:extLst>
                    <a:ext uri="{9D8B030D-6E8A-4147-A177-3AD203B41FA5}">
                      <a16:colId xmlns:a16="http://schemas.microsoft.com/office/drawing/2014/main" val="2732874441"/>
                    </a:ext>
                  </a:extLst>
                </a:gridCol>
              </a:tblGrid>
              <a:tr h="2098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Total length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4135273"/>
                  </a:ext>
                </a:extLst>
              </a:tr>
              <a:tr h="2182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Collider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91174.117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8252770"/>
                  </a:ext>
                </a:extLst>
              </a:tr>
              <a:tr h="2182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HEB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91172.691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8502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3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803655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60°/60° Optics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35" y="4295031"/>
            <a:ext cx="2847372" cy="21134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56" y="4295031"/>
            <a:ext cx="2847372" cy="2113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463" y="4295031"/>
            <a:ext cx="2847372" cy="2113472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913041"/>
              </p:ext>
            </p:extLst>
          </p:nvPr>
        </p:nvGraphicFramePr>
        <p:xfrm>
          <a:off x="217465" y="1318510"/>
          <a:ext cx="4385359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23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2143476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538079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842481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Magnet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Dipole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injection (20</a:t>
                      </a:r>
                      <a:r>
                        <a:rPr lang="en-US" sz="1100" baseline="0" dirty="0" smtClean="0"/>
                        <a:t> GeV</a:t>
                      </a:r>
                      <a:r>
                        <a:rPr lang="en-US" sz="1100" dirty="0" smtClean="0"/>
                        <a:t>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71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W energy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284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25213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 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11.1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Quadrupole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1.74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</a:t>
                      </a:r>
                      <a:r>
                        <a:rPr lang="en-US" sz="1100" baseline="0" dirty="0" smtClean="0"/>
                        <a:t> at W energy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6.9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63738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75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W energy</a:t>
                      </a:r>
                      <a:r>
                        <a:rPr lang="en-US" sz="1100" baseline="0" dirty="0" smtClean="0"/>
                        <a:t>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</a:t>
                      </a:r>
                      <a:r>
                        <a:rPr lang="en-US" sz="1100" baseline="0" dirty="0" smtClean="0"/>
                        <a:t>/</a:t>
                      </a:r>
                      <a:r>
                        <a:rPr lang="en-US" sz="1100" dirty="0" smtClean="0"/>
                        <a:t>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300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70945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4652483" y="1226520"/>
            <a:ext cx="4212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FODO cells of </a:t>
            </a:r>
            <a:r>
              <a:rPr lang="en-US" sz="1400" dirty="0" smtClean="0"/>
              <a:t>~52 </a:t>
            </a:r>
            <a:r>
              <a:rPr lang="en-US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Made of 4 dipole, 2 quadrupoles and 2 </a:t>
            </a:r>
            <a:r>
              <a:rPr lang="en-US" sz="1400" dirty="0" err="1"/>
              <a:t>sextupoles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652483" y="2997375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dipoles = </a:t>
            </a:r>
            <a:r>
              <a:rPr lang="en-US" sz="1400" dirty="0"/>
              <a:t>2</a:t>
            </a:r>
            <a:r>
              <a:rPr lang="en-US" sz="1400" dirty="0" smtClean="0">
                <a:sym typeface="Symbol" panose="05050102010706020507" pitchFamily="18" charset="2"/>
              </a:rPr>
              <a:t>2944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4652483" y="3323093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quadrupoles = </a:t>
            </a:r>
            <a:r>
              <a:rPr lang="en-US" sz="1400" dirty="0" smtClean="0">
                <a:sym typeface="Symbol" panose="05050102010706020507" pitchFamily="18" charset="2"/>
              </a:rPr>
              <a:t>2944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652483" y="3670699"/>
            <a:ext cx="1793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 = </a:t>
            </a:r>
            <a:r>
              <a:rPr lang="en-US" sz="1400" dirty="0" smtClean="0">
                <a:sym typeface="Symbol" panose="05050102010706020507" pitchFamily="18" charset="2"/>
              </a:rPr>
              <a:t>2632/6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652483" y="1782871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Distance between dipoles: 0.65 m</a:t>
            </a:r>
          </a:p>
          <a:p>
            <a:r>
              <a:rPr lang="en-US" sz="1400" dirty="0"/>
              <a:t>Distance between quadrupole and </a:t>
            </a:r>
            <a:r>
              <a:rPr lang="en-US" sz="1400" dirty="0" err="1"/>
              <a:t>sextupole</a:t>
            </a:r>
            <a:r>
              <a:rPr lang="en-US" sz="1400" dirty="0"/>
              <a:t>: 0.15 m</a:t>
            </a:r>
          </a:p>
          <a:p>
            <a:r>
              <a:rPr lang="en-US" sz="1400" dirty="0"/>
              <a:t>Distance between dipole and </a:t>
            </a:r>
            <a:r>
              <a:rPr lang="en-US" sz="1400" dirty="0" err="1" smtClean="0"/>
              <a:t>sextupole</a:t>
            </a:r>
            <a:r>
              <a:rPr lang="en-US" sz="1400" dirty="0" smtClean="0"/>
              <a:t>: 0.356</a:t>
            </a:r>
          </a:p>
          <a:p>
            <a:r>
              <a:rPr lang="en-US" sz="1400" dirty="0" smtClean="0"/>
              <a:t>Distance between quadrupole and dipole: 0.704 </a:t>
            </a:r>
            <a:r>
              <a:rPr lang="en-US" sz="1400" dirty="0"/>
              <a:t>m</a:t>
            </a:r>
          </a:p>
          <a:p>
            <a:r>
              <a:rPr lang="en-US" sz="1400" dirty="0" smtClean="0"/>
              <a:t>                       (it includes  </a:t>
            </a:r>
            <a:r>
              <a:rPr lang="en-US" sz="1400" dirty="0"/>
              <a:t>BPM and dipole </a:t>
            </a:r>
            <a:r>
              <a:rPr lang="en-US" sz="1400" dirty="0" smtClean="0"/>
              <a:t>correctors)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49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638628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90°/90° Optics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560" y="4315581"/>
            <a:ext cx="2847372" cy="21134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70" y="4315581"/>
            <a:ext cx="2847372" cy="2113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850" y="4315581"/>
            <a:ext cx="2847372" cy="2113472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99956"/>
              </p:ext>
            </p:extLst>
          </p:nvPr>
        </p:nvGraphicFramePr>
        <p:xfrm>
          <a:off x="155821" y="1328784"/>
          <a:ext cx="433398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247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2307772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539691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609278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Magnet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Dipole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injection (20</a:t>
                      </a:r>
                      <a:r>
                        <a:rPr lang="en-US" sz="1100" baseline="0" dirty="0" smtClean="0"/>
                        <a:t> GeV</a:t>
                      </a:r>
                      <a:r>
                        <a:rPr lang="en-US" sz="1100" dirty="0" smtClean="0"/>
                        <a:t>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71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</a:t>
                      </a:r>
                      <a:r>
                        <a:rPr lang="en-US" sz="1100" dirty="0" err="1" smtClean="0"/>
                        <a:t>ttbar</a:t>
                      </a:r>
                      <a:r>
                        <a:rPr lang="en-US" sz="1100" dirty="0" smtClean="0"/>
                        <a:t> energy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650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25213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 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11.1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Quadrupole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</a:t>
                      </a:r>
                      <a:r>
                        <a:rPr lang="en-US" sz="1100" baseline="0" dirty="0" smtClean="0"/>
                        <a:t> at </a:t>
                      </a:r>
                      <a:r>
                        <a:rPr lang="en-US" sz="1100" baseline="0" dirty="0" err="1" smtClean="0"/>
                        <a:t>ttbar</a:t>
                      </a:r>
                      <a:r>
                        <a:rPr lang="en-US" sz="1100" baseline="0" dirty="0" smtClean="0"/>
                        <a:t> energy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22.5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63738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174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</a:t>
                      </a:r>
                      <a:r>
                        <a:rPr lang="en-US" sz="1100" dirty="0" err="1" smtClean="0"/>
                        <a:t>ttbar</a:t>
                      </a:r>
                      <a:r>
                        <a:rPr lang="en-US" sz="1100" dirty="0" smtClean="0"/>
                        <a:t> energy</a:t>
                      </a:r>
                      <a:r>
                        <a:rPr lang="en-US" sz="1100" baseline="0" dirty="0" smtClean="0"/>
                        <a:t>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</a:t>
                      </a:r>
                      <a:r>
                        <a:rPr lang="en-US" sz="1100" baseline="0" dirty="0" smtClean="0"/>
                        <a:t>/</a:t>
                      </a:r>
                      <a:r>
                        <a:rPr lang="en-US" sz="1100" dirty="0" smtClean="0"/>
                        <a:t>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1582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70945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652483" y="1226520"/>
            <a:ext cx="4212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FODO cells of </a:t>
            </a:r>
            <a:r>
              <a:rPr lang="en-US" sz="1400" dirty="0" smtClean="0"/>
              <a:t>~52 </a:t>
            </a:r>
            <a:r>
              <a:rPr lang="en-US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Made of 4 dipole, 2 quadrupoles and 2 </a:t>
            </a:r>
            <a:r>
              <a:rPr lang="en-US" sz="1400" dirty="0" err="1"/>
              <a:t>sextupoles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652483" y="1782871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Distance between dipoles: 0.65 m</a:t>
            </a:r>
          </a:p>
          <a:p>
            <a:r>
              <a:rPr lang="en-US" sz="1400" dirty="0"/>
              <a:t>Distance between quadrupole and </a:t>
            </a:r>
            <a:r>
              <a:rPr lang="en-US" sz="1400" dirty="0" err="1"/>
              <a:t>sextupole</a:t>
            </a:r>
            <a:r>
              <a:rPr lang="en-US" sz="1400" dirty="0"/>
              <a:t>: 0.15 m</a:t>
            </a:r>
          </a:p>
          <a:p>
            <a:r>
              <a:rPr lang="en-US" sz="1400" dirty="0"/>
              <a:t>Distance between dipole and </a:t>
            </a:r>
            <a:r>
              <a:rPr lang="en-US" sz="1400" dirty="0" err="1" smtClean="0"/>
              <a:t>sextupole</a:t>
            </a:r>
            <a:r>
              <a:rPr lang="en-US" sz="1400" dirty="0" smtClean="0"/>
              <a:t>: 0.356</a:t>
            </a:r>
          </a:p>
          <a:p>
            <a:r>
              <a:rPr lang="en-US" sz="1400" dirty="0" smtClean="0"/>
              <a:t>Distance between quadrupole and dipole: 0.704 </a:t>
            </a:r>
            <a:r>
              <a:rPr lang="en-US" sz="1400" dirty="0"/>
              <a:t>m</a:t>
            </a:r>
          </a:p>
          <a:p>
            <a:r>
              <a:rPr lang="en-US" sz="1400" dirty="0" smtClean="0"/>
              <a:t>                       (it includes  </a:t>
            </a:r>
            <a:r>
              <a:rPr lang="en-US" sz="1400" dirty="0"/>
              <a:t>BPM and dipole </a:t>
            </a:r>
            <a:r>
              <a:rPr lang="en-US" sz="1400" dirty="0" smtClean="0"/>
              <a:t>correctors)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652483" y="2997375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dipoles = </a:t>
            </a:r>
            <a:r>
              <a:rPr lang="en-US" sz="1400" dirty="0"/>
              <a:t>2</a:t>
            </a:r>
            <a:r>
              <a:rPr lang="en-US" sz="1400" dirty="0" smtClean="0">
                <a:sym typeface="Symbol" panose="05050102010706020507" pitchFamily="18" charset="2"/>
              </a:rPr>
              <a:t>2944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652483" y="3323093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quadrupoles = </a:t>
            </a:r>
            <a:r>
              <a:rPr lang="en-US" sz="1400" dirty="0" smtClean="0">
                <a:sym typeface="Symbol" panose="05050102010706020507" pitchFamily="18" charset="2"/>
              </a:rPr>
              <a:t>2944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652483" y="3670699"/>
            <a:ext cx="1793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 = </a:t>
            </a:r>
            <a:r>
              <a:rPr lang="en-US" sz="1400" dirty="0" smtClean="0">
                <a:sym typeface="Symbol" panose="05050102010706020507" pitchFamily="18" charset="2"/>
              </a:rPr>
              <a:t>2632/4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457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5149521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at injection with multipole errors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9529479"/>
              </p:ext>
            </p:extLst>
          </p:nvPr>
        </p:nvGraphicFramePr>
        <p:xfrm>
          <a:off x="5202616" y="1054115"/>
          <a:ext cx="3548009" cy="1331265"/>
        </p:xfrm>
        <a:graphic>
          <a:graphicData uri="http://schemas.openxmlformats.org/drawingml/2006/table">
            <a:tbl>
              <a:tblPr firstRow="1" firstCol="1" bandRow="1"/>
              <a:tblGrid>
                <a:gridCol w="546536">
                  <a:extLst>
                    <a:ext uri="{9D8B030D-6E8A-4147-A177-3AD203B41FA5}">
                      <a16:colId xmlns:a16="http://schemas.microsoft.com/office/drawing/2014/main" val="2997743244"/>
                    </a:ext>
                  </a:extLst>
                </a:gridCol>
                <a:gridCol w="661098">
                  <a:extLst>
                    <a:ext uri="{9D8B030D-6E8A-4147-A177-3AD203B41FA5}">
                      <a16:colId xmlns:a16="http://schemas.microsoft.com/office/drawing/2014/main" val="1078546720"/>
                    </a:ext>
                  </a:extLst>
                </a:gridCol>
                <a:gridCol w="730197">
                  <a:extLst>
                    <a:ext uri="{9D8B030D-6E8A-4147-A177-3AD203B41FA5}">
                      <a16:colId xmlns:a16="http://schemas.microsoft.com/office/drawing/2014/main" val="2099220262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3494003960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1156367763"/>
                    </a:ext>
                  </a:extLst>
                </a:gridCol>
              </a:tblGrid>
              <a:tr h="156760">
                <a:tc>
                  <a:txBody>
                    <a:bodyPr/>
                    <a:lstStyle/>
                    <a:p>
                      <a:endParaRPr lang="en-US" sz="10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CT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Iron-core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69871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GFR=R26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56908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B1/B0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-5.20E-04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-1.04E-04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-1.56E-03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-2.60E-04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43243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B2/B0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4.73E-04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5.41E-04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48221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B3/B0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-7.03E-06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1.05E-04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3.52E-04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1.76E-04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995243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B4/B0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-9.14E-04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-3.66E-04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4.57E-04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-1.83E-04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091418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B5/B0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974330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B6/B0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6.18E-04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2.16E-04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-3.09E-04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9.27E-05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6942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38731" y="762848"/>
            <a:ext cx="3051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i="1" dirty="0" smtClean="0"/>
              <a:t>Courtesy of F. Zimmermann and </a:t>
            </a:r>
            <a:r>
              <a:rPr lang="en-US" sz="1400" i="1" dirty="0" err="1" smtClean="0"/>
              <a:t>Jie</a:t>
            </a:r>
            <a:r>
              <a:rPr lang="en-US" sz="1400" i="1" dirty="0" smtClean="0"/>
              <a:t> Gao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704477" y="2396365"/>
            <a:ext cx="225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r</a:t>
            </a:r>
            <a:r>
              <a:rPr lang="en-US" sz="1400" dirty="0" smtClean="0"/>
              <a:t>elative values @ R = 26 mm</a:t>
            </a:r>
            <a:endParaRPr lang="en-US" sz="14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2448" y="888970"/>
            <a:ext cx="4309241" cy="1365207"/>
          </a:xfrm>
        </p:spPr>
        <p:txBody>
          <a:bodyPr/>
          <a:lstStyle/>
          <a:p>
            <a:r>
              <a:rPr lang="en-US" sz="1600" b="0" dirty="0" smtClean="0">
                <a:solidFill>
                  <a:srgbClr val="0000FF"/>
                </a:solidFill>
              </a:rPr>
              <a:t>Static dipole field errors</a:t>
            </a:r>
            <a:r>
              <a:rPr lang="en-US" sz="1600" b="0" dirty="0" smtClean="0">
                <a:solidFill>
                  <a:schemeClr val="tx1"/>
                </a:solidFill>
              </a:rPr>
              <a:t>  of the CT dipole design at 56Gs considered + 10% random part </a:t>
            </a:r>
          </a:p>
          <a:p>
            <a:r>
              <a:rPr lang="en-US" sz="1600" b="0" dirty="0" smtClean="0">
                <a:solidFill>
                  <a:srgbClr val="0000FF"/>
                </a:solidFill>
              </a:rPr>
              <a:t>Dynamic </a:t>
            </a:r>
            <a:r>
              <a:rPr lang="en-US" sz="1600" b="0" dirty="0">
                <a:solidFill>
                  <a:srgbClr val="0000FF"/>
                </a:solidFill>
              </a:rPr>
              <a:t>field effect </a:t>
            </a:r>
            <a:r>
              <a:rPr lang="en-US" sz="1600" b="0" dirty="0">
                <a:solidFill>
                  <a:schemeClr val="tx1"/>
                </a:solidFill>
              </a:rPr>
              <a:t>not taken into account in this </a:t>
            </a:r>
            <a:r>
              <a:rPr lang="en-US" sz="1600" b="0" dirty="0" smtClean="0">
                <a:solidFill>
                  <a:schemeClr val="tx1"/>
                </a:solidFill>
              </a:rPr>
              <a:t>simulations: dipole and multipole reproducibility expected to be </a:t>
            </a:r>
            <a:r>
              <a:rPr lang="en-US" sz="1600" b="0" dirty="0">
                <a:solidFill>
                  <a:schemeClr val="tx1"/>
                </a:solidFill>
                <a:sym typeface="Symbol" panose="05050102010706020507" pitchFamily="18" charset="2"/>
              </a:rPr>
              <a:t></a:t>
            </a:r>
            <a:r>
              <a:rPr lang="en-US" sz="1600" dirty="0" smtClean="0">
                <a:solidFill>
                  <a:schemeClr val="tx1"/>
                </a:solidFill>
              </a:rPr>
              <a:t> 5</a:t>
            </a:r>
            <a:r>
              <a:rPr lang="en-US" sz="1600" dirty="0" smtClean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 smtClean="0">
                <a:solidFill>
                  <a:schemeClr val="tx1"/>
                </a:solidFill>
              </a:rPr>
              <a:t>10</a:t>
            </a:r>
            <a:r>
              <a:rPr lang="en-US" sz="1600" baseline="30000" dirty="0" smtClean="0">
                <a:solidFill>
                  <a:schemeClr val="tx1"/>
                </a:solidFill>
              </a:rPr>
              <a:t>-4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  <a:endParaRPr lang="en-US" sz="1600" baseline="30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061" y="2600804"/>
            <a:ext cx="3902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Stable initial action @ 4500 turns (~15% </a:t>
            </a:r>
            <a:r>
              <a:rPr lang="en-US" sz="1400" i="1" dirty="0" err="1" smtClean="0"/>
              <a:t>tx</a:t>
            </a:r>
            <a:r>
              <a:rPr lang="en-US" sz="1400" i="1" dirty="0" smtClean="0"/>
              <a:t> </a:t>
            </a:r>
            <a:r>
              <a:rPr lang="en-US" sz="1400" dirty="0" smtClean="0"/>
              <a:t>20 GeV)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061" y="2903250"/>
            <a:ext cx="3710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Geometric emittance injected 1.27e-9 nm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095381" y="2751619"/>
            <a:ext cx="2273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60 seeds </a:t>
            </a:r>
          </a:p>
          <a:p>
            <a:pPr algn="l"/>
            <a:r>
              <a:rPr lang="en-US" sz="1600" dirty="0" err="1" smtClean="0"/>
              <a:t>MadX</a:t>
            </a:r>
            <a:r>
              <a:rPr lang="en-US" sz="1600" dirty="0" smtClean="0"/>
              <a:t> Thin-Lens Tracking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61" y="3611130"/>
            <a:ext cx="3986321" cy="29588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845" y="3611130"/>
            <a:ext cx="3986321" cy="29588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9061" y="2265931"/>
            <a:ext cx="1690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91km 60°/60° optics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09057" y="3286558"/>
                <a:ext cx="10949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=83.2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57" y="3286558"/>
                <a:ext cx="1094915" cy="338554"/>
              </a:xfrm>
              <a:prstGeom prst="rect">
                <a:avLst/>
              </a:prstGeom>
              <a:blipFill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00826" y="3276844"/>
                <a:ext cx="1100942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=32.2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826" y="3276844"/>
                <a:ext cx="1100942" cy="357983"/>
              </a:xfrm>
              <a:prstGeom prst="rect">
                <a:avLst/>
              </a:prstGeom>
              <a:blipFill>
                <a:blip r:embed="rId5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35568" y="3261078"/>
                <a:ext cx="8442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568" y="3261078"/>
                <a:ext cx="84427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4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5217159" cy="650036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at injection with multipole errors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2539" y="754191"/>
            <a:ext cx="1690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91km </a:t>
            </a:r>
            <a:r>
              <a:rPr lang="en-US" sz="1400" b="1" dirty="0"/>
              <a:t>9</a:t>
            </a:r>
            <a:r>
              <a:rPr lang="en-US" sz="1400" b="1" dirty="0" smtClean="0"/>
              <a:t>0°/90° optics</a:t>
            </a:r>
            <a:endParaRPr 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258" y="1022375"/>
            <a:ext cx="3701584" cy="27475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999" y="1022375"/>
            <a:ext cx="3701584" cy="2747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1258" y="3838952"/>
            <a:ext cx="3701584" cy="27475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999" y="3838952"/>
            <a:ext cx="3701584" cy="2747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527" y="2772281"/>
                <a:ext cx="14572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=417.225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2772281"/>
                <a:ext cx="1457257" cy="338554"/>
              </a:xfrm>
              <a:prstGeom prst="rect">
                <a:avLst/>
              </a:prstGeom>
              <a:blipFill>
                <a:blip r:embed="rId6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527" y="3087519"/>
                <a:ext cx="1349472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=413.29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3087519"/>
                <a:ext cx="1349472" cy="357983"/>
              </a:xfrm>
              <a:prstGeom prst="rect">
                <a:avLst/>
              </a:prstGeom>
              <a:blipFill>
                <a:blip r:embed="rId7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2527" y="5549956"/>
                <a:ext cx="145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=416.565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5549956"/>
                <a:ext cx="1457258" cy="338554"/>
              </a:xfrm>
              <a:prstGeom prst="rect">
                <a:avLst/>
              </a:prstGeom>
              <a:blipFill>
                <a:blip r:embed="rId8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527" y="5865194"/>
                <a:ext cx="1463286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=413.595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5865194"/>
                <a:ext cx="1463286" cy="357983"/>
              </a:xfrm>
              <a:prstGeom prst="rect">
                <a:avLst/>
              </a:prstGeom>
              <a:blipFill>
                <a:blip r:embed="rId9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527" y="1109418"/>
                <a:ext cx="10949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=79.5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1109418"/>
                <a:ext cx="1094915" cy="338554"/>
              </a:xfrm>
              <a:prstGeom prst="rect">
                <a:avLst/>
              </a:prstGeom>
              <a:blipFill>
                <a:blip r:embed="rId10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2527" y="1437158"/>
                <a:ext cx="1100942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=17.0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1437158"/>
                <a:ext cx="1100942" cy="357983"/>
              </a:xfrm>
              <a:prstGeom prst="rect">
                <a:avLst/>
              </a:prstGeom>
              <a:blipFill>
                <a:blip r:embed="rId11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2527" y="1769733"/>
                <a:ext cx="8442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" y="1769733"/>
                <a:ext cx="84427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922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Momentum detuning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28" y="1133109"/>
            <a:ext cx="3701584" cy="2747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7985387"/>
                  </p:ext>
                </p:extLst>
              </p:nvPr>
            </p:nvGraphicFramePr>
            <p:xfrm>
              <a:off x="723520" y="3933487"/>
              <a:ext cx="7612912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1508">
                      <a:extLst>
                        <a:ext uri="{9D8B030D-6E8A-4147-A177-3AD203B41FA5}">
                          <a16:colId xmlns:a16="http://schemas.microsoft.com/office/drawing/2014/main" val="3366433324"/>
                        </a:ext>
                      </a:extLst>
                    </a:gridCol>
                    <a:gridCol w="1977656">
                      <a:extLst>
                        <a:ext uri="{9D8B030D-6E8A-4147-A177-3AD203B41FA5}">
                          <a16:colId xmlns:a16="http://schemas.microsoft.com/office/drawing/2014/main" val="2356814004"/>
                        </a:ext>
                      </a:extLst>
                    </a:gridCol>
                    <a:gridCol w="1414130">
                      <a:extLst>
                        <a:ext uri="{9D8B030D-6E8A-4147-A177-3AD203B41FA5}">
                          <a16:colId xmlns:a16="http://schemas.microsoft.com/office/drawing/2014/main" val="1317218699"/>
                        </a:ext>
                      </a:extLst>
                    </a:gridCol>
                    <a:gridCol w="1786270">
                      <a:extLst>
                        <a:ext uri="{9D8B030D-6E8A-4147-A177-3AD203B41FA5}">
                          <a16:colId xmlns:a16="http://schemas.microsoft.com/office/drawing/2014/main" val="3170112830"/>
                        </a:ext>
                      </a:extLst>
                    </a:gridCol>
                    <a:gridCol w="2073348">
                      <a:extLst>
                        <a:ext uri="{9D8B030D-6E8A-4147-A177-3AD203B41FA5}">
                          <a16:colId xmlns:a16="http://schemas.microsoft.com/office/drawing/2014/main" val="29459367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dirty="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US" sz="1600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smtClean="0">
                                    <a:latin typeface="Cambria Math" panose="02040503050406030204" pitchFamily="18" charset="0"/>
                                  </a:rPr>
                                  <m:t>𝝏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𝝏𝜹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31473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.225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4155.317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-161460.363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772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.29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5244.035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66921.874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9841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.225 (w/o</a:t>
                          </a:r>
                          <a:r>
                            <a:rPr lang="en-US" sz="1600" baseline="0" dirty="0" smtClean="0"/>
                            <a:t> sex</a:t>
                          </a:r>
                          <a:r>
                            <a:rPr lang="en-US" sz="1600" dirty="0" smtClean="0"/>
                            <a:t>)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-661.13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924.534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-569581.860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0057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.29   (w/o</a:t>
                          </a:r>
                          <a:r>
                            <a:rPr lang="en-US" sz="1600" baseline="0" dirty="0" smtClean="0"/>
                            <a:t> sex</a:t>
                          </a:r>
                          <a:r>
                            <a:rPr lang="en-US" sz="1600" dirty="0" smtClean="0"/>
                            <a:t>)</a:t>
                          </a:r>
                          <a:endParaRPr lang="en-US" sz="1600" dirty="0" smtClean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125.94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1716.270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287914.529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85407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.565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3940.796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192685.700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29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.595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5336.346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35042.450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44585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7985387"/>
                  </p:ext>
                </p:extLst>
              </p:nvPr>
            </p:nvGraphicFramePr>
            <p:xfrm>
              <a:off x="723520" y="3933487"/>
              <a:ext cx="7612912" cy="2595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1508">
                      <a:extLst>
                        <a:ext uri="{9D8B030D-6E8A-4147-A177-3AD203B41FA5}">
                          <a16:colId xmlns:a16="http://schemas.microsoft.com/office/drawing/2014/main" val="3366433324"/>
                        </a:ext>
                      </a:extLst>
                    </a:gridCol>
                    <a:gridCol w="1977656">
                      <a:extLst>
                        <a:ext uri="{9D8B030D-6E8A-4147-A177-3AD203B41FA5}">
                          <a16:colId xmlns:a16="http://schemas.microsoft.com/office/drawing/2014/main" val="2356814004"/>
                        </a:ext>
                      </a:extLst>
                    </a:gridCol>
                    <a:gridCol w="1414130">
                      <a:extLst>
                        <a:ext uri="{9D8B030D-6E8A-4147-A177-3AD203B41FA5}">
                          <a16:colId xmlns:a16="http://schemas.microsoft.com/office/drawing/2014/main" val="1317218699"/>
                        </a:ext>
                      </a:extLst>
                    </a:gridCol>
                    <a:gridCol w="1786270">
                      <a:extLst>
                        <a:ext uri="{9D8B030D-6E8A-4147-A177-3AD203B41FA5}">
                          <a16:colId xmlns:a16="http://schemas.microsoft.com/office/drawing/2014/main" val="3170112830"/>
                        </a:ext>
                      </a:extLst>
                    </a:gridCol>
                    <a:gridCol w="2073348">
                      <a:extLst>
                        <a:ext uri="{9D8B030D-6E8A-4147-A177-3AD203B41FA5}">
                          <a16:colId xmlns:a16="http://schemas.microsoft.com/office/drawing/2014/main" val="29459367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462" t="-1639" r="-267077" b="-6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5948" t="-1639" r="-274138" b="-6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9864" t="-1639" r="-116327" b="-6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7941" t="-1639" r="-588" b="-6098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31473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.225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4155.317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-161460.363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772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.29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5244.035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66921.874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9841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.225 (w/o</a:t>
                          </a:r>
                          <a:r>
                            <a:rPr lang="en-US" sz="1600" baseline="0" dirty="0" smtClean="0"/>
                            <a:t> sex</a:t>
                          </a:r>
                          <a:r>
                            <a:rPr lang="en-US" sz="1600" dirty="0" smtClean="0"/>
                            <a:t>)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-661.13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924.534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-569581.860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0057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.29   (w/o</a:t>
                          </a:r>
                          <a:r>
                            <a:rPr lang="en-US" sz="1600" baseline="0" dirty="0" smtClean="0"/>
                            <a:t> sex</a:t>
                          </a:r>
                          <a:r>
                            <a:rPr lang="en-US" sz="1600" dirty="0" smtClean="0"/>
                            <a:t>)</a:t>
                          </a:r>
                          <a:endParaRPr lang="en-US" sz="1600" dirty="0" smtClean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125.94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1716.270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287914.529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85407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.565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3940.796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192685.700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2984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.595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5336.346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35042.450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445854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734" y="1133109"/>
            <a:ext cx="3701584" cy="2747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68309" y="863047"/>
            <a:ext cx="1690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91km </a:t>
            </a:r>
            <a:r>
              <a:rPr lang="en-US" sz="1400" b="1" dirty="0"/>
              <a:t>9</a:t>
            </a:r>
            <a:r>
              <a:rPr lang="en-US" sz="1400" b="1" dirty="0" smtClean="0"/>
              <a:t>0°/90° optics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15347" y="861674"/>
            <a:ext cx="1690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91km 60°/60° optics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444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5545607" cy="65003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Optimizing momentum detuning with two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sextupole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families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8307953"/>
                  </p:ext>
                </p:extLst>
              </p:nvPr>
            </p:nvGraphicFramePr>
            <p:xfrm>
              <a:off x="733275" y="4429725"/>
              <a:ext cx="76129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1508">
                      <a:extLst>
                        <a:ext uri="{9D8B030D-6E8A-4147-A177-3AD203B41FA5}">
                          <a16:colId xmlns:a16="http://schemas.microsoft.com/office/drawing/2014/main" val="3366433324"/>
                        </a:ext>
                      </a:extLst>
                    </a:gridCol>
                    <a:gridCol w="1977656">
                      <a:extLst>
                        <a:ext uri="{9D8B030D-6E8A-4147-A177-3AD203B41FA5}">
                          <a16:colId xmlns:a16="http://schemas.microsoft.com/office/drawing/2014/main" val="2356814004"/>
                        </a:ext>
                      </a:extLst>
                    </a:gridCol>
                    <a:gridCol w="1414130">
                      <a:extLst>
                        <a:ext uri="{9D8B030D-6E8A-4147-A177-3AD203B41FA5}">
                          <a16:colId xmlns:a16="http://schemas.microsoft.com/office/drawing/2014/main" val="1317218699"/>
                        </a:ext>
                      </a:extLst>
                    </a:gridCol>
                    <a:gridCol w="1786270">
                      <a:extLst>
                        <a:ext uri="{9D8B030D-6E8A-4147-A177-3AD203B41FA5}">
                          <a16:colId xmlns:a16="http://schemas.microsoft.com/office/drawing/2014/main" val="3170112830"/>
                        </a:ext>
                      </a:extLst>
                    </a:gridCol>
                    <a:gridCol w="2073348">
                      <a:extLst>
                        <a:ext uri="{9D8B030D-6E8A-4147-A177-3AD203B41FA5}">
                          <a16:colId xmlns:a16="http://schemas.microsoft.com/office/drawing/2014/main" val="29459367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dirty="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oMath>
                            </m:oMathPara>
                          </a14:m>
                          <a:endParaRPr lang="en-US" sz="1600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smtClean="0">
                                    <a:latin typeface="Cambria Math" panose="02040503050406030204" pitchFamily="18" charset="0"/>
                                  </a:rPr>
                                  <m:t>𝝏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𝝏𝜹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smtClean="0"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p>
                                    <m:r>
                                      <a:rPr lang="fr-FR" sz="1600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z="1600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</m:oMath>
                            </m:oMathPara>
                          </a14:m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31473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.565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3940.796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192685.700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772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.595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5336.346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35042.450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9841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latin typeface="+mn-lt"/>
                            </a:rPr>
                            <a:t>.565 (2 sex</a:t>
                          </a:r>
                          <a:r>
                            <a:rPr lang="en-US" sz="1600" baseline="0" dirty="0" smtClean="0">
                              <a:latin typeface="+mn-lt"/>
                            </a:rPr>
                            <a:t> fam</a:t>
                          </a:r>
                          <a:r>
                            <a:rPr lang="en-US" sz="1600" dirty="0" smtClean="0">
                              <a:latin typeface="+mn-lt"/>
                            </a:rPr>
                            <a:t>)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1761.903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227601.518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0057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+mn-lt"/>
                            </a:rPr>
                            <a:t>.595 (2 sex fam)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5388.272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-178897.067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85407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8307953"/>
                  </p:ext>
                </p:extLst>
              </p:nvPr>
            </p:nvGraphicFramePr>
            <p:xfrm>
              <a:off x="733275" y="4429725"/>
              <a:ext cx="76129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1508">
                      <a:extLst>
                        <a:ext uri="{9D8B030D-6E8A-4147-A177-3AD203B41FA5}">
                          <a16:colId xmlns:a16="http://schemas.microsoft.com/office/drawing/2014/main" val="3366433324"/>
                        </a:ext>
                      </a:extLst>
                    </a:gridCol>
                    <a:gridCol w="1977656">
                      <a:extLst>
                        <a:ext uri="{9D8B030D-6E8A-4147-A177-3AD203B41FA5}">
                          <a16:colId xmlns:a16="http://schemas.microsoft.com/office/drawing/2014/main" val="2356814004"/>
                        </a:ext>
                      </a:extLst>
                    </a:gridCol>
                    <a:gridCol w="1414130">
                      <a:extLst>
                        <a:ext uri="{9D8B030D-6E8A-4147-A177-3AD203B41FA5}">
                          <a16:colId xmlns:a16="http://schemas.microsoft.com/office/drawing/2014/main" val="1317218699"/>
                        </a:ext>
                      </a:extLst>
                    </a:gridCol>
                    <a:gridCol w="1786270">
                      <a:extLst>
                        <a:ext uri="{9D8B030D-6E8A-4147-A177-3AD203B41FA5}">
                          <a16:colId xmlns:a16="http://schemas.microsoft.com/office/drawing/2014/main" val="3170112830"/>
                        </a:ext>
                      </a:extLst>
                    </a:gridCol>
                    <a:gridCol w="2073348">
                      <a:extLst>
                        <a:ext uri="{9D8B030D-6E8A-4147-A177-3AD203B41FA5}">
                          <a16:colId xmlns:a16="http://schemas.microsoft.com/office/drawing/2014/main" val="29459367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8462" t="-1639" r="-267077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5948" t="-1639" r="-274138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9864" t="-1639" r="-116327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7941" t="-1639" r="-588" b="-4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31473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.565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3940.796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192685.700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772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.595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5336.346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35042.450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98418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latin typeface="+mn-lt"/>
                            </a:rPr>
                            <a:t>.565 (2 sex</a:t>
                          </a:r>
                          <a:r>
                            <a:rPr lang="en-US" sz="1600" baseline="0" dirty="0" smtClean="0">
                              <a:latin typeface="+mn-lt"/>
                            </a:rPr>
                            <a:t> fam</a:t>
                          </a:r>
                          <a:r>
                            <a:rPr lang="en-US" sz="1600" dirty="0" smtClean="0">
                              <a:latin typeface="+mn-lt"/>
                            </a:rPr>
                            <a:t>)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1761.903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227601.518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0057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y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5792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latin typeface="+mn-lt"/>
                            </a:rPr>
                            <a:t>.595 (2 sex fam)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0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5388.272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+mn-lt"/>
                            </a:rPr>
                            <a:t>-178897.067</a:t>
                          </a:r>
                          <a:endParaRPr lang="en-US" sz="16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854077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80" y="1498156"/>
            <a:ext cx="3032567" cy="2257246"/>
          </a:xfrm>
          <a:prstGeom prst="rect">
            <a:avLst/>
          </a:prstGeom>
        </p:spPr>
      </p:pic>
      <p:pic>
        <p:nvPicPr>
          <p:cNvPr id="7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405" y="1790027"/>
            <a:ext cx="4092576" cy="45823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102071" y="2140541"/>
            <a:ext cx="0" cy="3057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27130" y="2140541"/>
            <a:ext cx="0" cy="3057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20360" y="2140541"/>
            <a:ext cx="0" cy="3057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44416" y="241475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485701" y="2414753"/>
            <a:ext cx="924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a</a:t>
            </a:r>
            <a:r>
              <a:rPr lang="en-US" sz="1600" dirty="0" smtClean="0"/>
              <a:t>bs &lt; 0.2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426371" y="2414753"/>
            <a:ext cx="1028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abs &lt; 0.05</a:t>
            </a: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697915" y="3153102"/>
                <a:ext cx="4990149" cy="850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</a:t>
                </a:r>
                <a:r>
                  <a:rPr lang="en-US" sz="1600" dirty="0" smtClean="0"/>
                  <a:t>ifficult to reduce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</m:oMath>
                </a14:m>
                <a:r>
                  <a:rPr lang="en-US" sz="1600" dirty="0" smtClean="0"/>
                  <a:t> without increasing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′′′</m:t>
                        </m:r>
                      </m:sup>
                    </m:sSup>
                  </m:oMath>
                </a14:m>
                <a:endParaRPr lang="en-US" sz="1600" dirty="0" smtClean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Montague functions </a:t>
                </a:r>
                <a:r>
                  <a:rPr lang="en-US" sz="1600" dirty="0" smtClean="0"/>
                  <a:t>become </a:t>
                </a:r>
                <a:r>
                  <a:rPr lang="en-US" sz="1600" dirty="0" smtClean="0"/>
                  <a:t>more regular but higher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DA doesn’t improve</a:t>
                </a:r>
                <a:endParaRPr lang="en-US" sz="1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15" y="3153102"/>
                <a:ext cx="4990149" cy="850297"/>
              </a:xfrm>
              <a:prstGeom prst="rect">
                <a:avLst/>
              </a:prstGeom>
              <a:blipFill>
                <a:blip r:embed="rId5"/>
                <a:stretch>
                  <a:fillRect l="-488" t="-2143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87405" y="1424586"/>
            <a:ext cx="924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Strategy: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40774" y="2280350"/>
                <a:ext cx="1279003" cy="6019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=0.01)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774" y="2280350"/>
                <a:ext cx="1279003" cy="6019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9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52A1E219-64F3-4477-912D-9636D70C98A7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0799EC0F-9A1D-48A9-9692-520D5CEBB49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B0D5B4-4CC6-4497-9BFB-91C4C64EBEC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2019-Presentation-PPT-4-3</Template>
  <TotalTime>8042</TotalTime>
  <Words>1621</Words>
  <Application>Microsoft Office PowerPoint</Application>
  <PresentationFormat>On-screen Show (4:3)</PresentationFormat>
  <Paragraphs>413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SimSun</vt:lpstr>
      <vt:lpstr>Arial</vt:lpstr>
      <vt:lpstr>Calibri</vt:lpstr>
      <vt:lpstr>Cambria Math</vt:lpstr>
      <vt:lpstr>Symbol</vt:lpstr>
      <vt:lpstr>Times New Roman</vt:lpstr>
      <vt:lpstr>Wingdings</vt:lpstr>
      <vt:lpstr>Wingdings 3</vt:lpstr>
      <vt:lpstr>Template CEA 2019 Défaut</vt:lpstr>
      <vt:lpstr>Template CEA 2019 Clair</vt:lpstr>
      <vt:lpstr>Template CEA 2019 Bleu</vt:lpstr>
      <vt:lpstr>PowerPoint Presentation</vt:lpstr>
      <vt:lpstr>Outline</vt:lpstr>
      <vt:lpstr>Layout</vt:lpstr>
      <vt:lpstr>60°/60° Optics</vt:lpstr>
      <vt:lpstr>90°/90° Optics</vt:lpstr>
      <vt:lpstr>DA at injection with multipole errors</vt:lpstr>
      <vt:lpstr>DA at injection with multipole errors</vt:lpstr>
      <vt:lpstr>Momentum detuning</vt:lpstr>
      <vt:lpstr>Optimizing momentum detuning with two sextupole families</vt:lpstr>
      <vt:lpstr>Conclusions &amp; Perspectives</vt:lpstr>
      <vt:lpstr>Back-up</vt:lpstr>
      <vt:lpstr>Multipoles field errors at injection (&gt; b2)</vt:lpstr>
      <vt:lpstr>Amplitude detuning</vt:lpstr>
      <vt:lpstr>Equilibrium emittances</vt:lpstr>
      <vt:lpstr>2 dipoles families optics                  </vt:lpstr>
      <vt:lpstr>Preliminary results of two dipoles families optics</vt:lpstr>
      <vt:lpstr>Main Linear field errors (b1, b2) only</vt:lpstr>
      <vt:lpstr>100 m random quadrupole offset only (x,y)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DALENA Barbara</dc:creator>
  <cp:lastModifiedBy>DALENA Barbara</cp:lastModifiedBy>
  <cp:revision>495</cp:revision>
  <cp:lastPrinted>2018-12-05T09:44:31Z</cp:lastPrinted>
  <dcterms:created xsi:type="dcterms:W3CDTF">2020-12-11T09:01:53Z</dcterms:created>
  <dcterms:modified xsi:type="dcterms:W3CDTF">2022-04-22T11:21:28Z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