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75" r:id="rId10"/>
    <p:sldId id="28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6646" autoAdjust="0"/>
  </p:normalViewPr>
  <p:slideViewPr>
    <p:cSldViewPr snapToGrid="0">
      <p:cViewPr>
        <p:scale>
          <a:sx n="100" d="100"/>
          <a:sy n="100" d="100"/>
        </p:scale>
        <p:origin x="876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B5A70-6027-40A8-A0DE-662A6337C738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A00AC-AF66-43AD-8F76-04BB5D5B7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8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65DC8-2772-473A-A1CA-2D2FAE584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BC17E-2173-4E41-950F-A9EBA9B6F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9A96C-5637-47DF-B1C1-F3F62AA00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968D1-6309-41E7-9C16-5F89D1E0C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C11DF-E92E-45D1-9543-45FF976B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35D99-27FC-4D7D-9E30-94B662ECB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FE9B98-226A-46E0-9305-288D40E34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6D5C6-0AC4-420D-8D68-768B2C65F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0DC65-BFEE-400B-AF14-0EFBBF598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0BE66-C3C6-476D-8C75-4B844145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7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FFCEBD-5C9E-4887-8654-AE91C1D066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BAB74E-3BFF-4748-A939-59450BF45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2AEB2-9391-4BDD-B953-93320AB8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F0686-CE64-4999-B085-77C151DA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79D05-2123-4109-84A1-ED2D0FF20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2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1795-8716-49FC-A9D8-E192078B9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BD598-1D34-4A17-A785-0DA2F4D40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79957-7FAE-46E8-B633-73D90B971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31FC9-2A39-4B39-B92E-194E42EFD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8934-E749-4EC7-B9B3-677489A3C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3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F3DF-87B2-4E54-868E-7A9537FB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EBB90-E6D1-4EDE-B7BE-D50D3224B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0C510-5EA1-4F4B-8301-7A6822FF3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6AD9D-F182-474F-8A85-5ED82E41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0D333-7376-4197-AC92-95E066DA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4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32DC6-817A-47C8-A4FE-A2CFEEFB1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5280A-1C73-41D9-ADAC-1D9DA6844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594A7-0835-4296-B120-885328D7D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1F187-59EB-43EB-B006-5DF24B434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B7E5D-297A-4FE5-9284-C94F1A0C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F4B528-DDB4-4FAF-8F5A-094F33C99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63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E1A5-1740-4AC3-8BCF-FA1F0102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953A8-F7E5-4791-AA3E-4E5064DB9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EBB52D-9B17-48BE-A651-B368CC7A8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36F76F-570F-4A67-BC79-1C50F48CD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E63B07-446F-4E1F-8078-8F6E56A6CF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037AFD-7972-4769-A0F6-D7886D82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2D5C1-2EF7-4B6F-A92D-3017BF1D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27FDC3-DAB0-433D-B8F7-2EE84391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1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311C-B54B-4B1D-A4C4-B1DFE900F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C2383-905B-437A-86A5-3AD6D678E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80709-1EFF-4586-B4ED-2DA0ED1AB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8CEAB-2150-4DCF-91D5-CD0FD00AD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0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5B6731-E785-47E0-A08B-BC8335551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1493A0-AB86-41F1-B3D4-B31138D07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C8A70-2499-4F31-9D37-5C793C6B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3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E33F8-C7B2-4583-8C5B-6B6859C17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CFF1A-F3B7-4EEE-82F3-41CA81600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FF496-4988-4206-8A48-3414623BB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1FFCA-E17B-4317-96D9-C26A2B1DA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F83468-811E-4BF2-88E2-80668B293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8123E2-439A-4F26-A84B-AAB6B2C8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4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58936-5899-45EA-8EA1-02AD69326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8AED4A-A8B5-4B43-96A2-83C74CD6D5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2801CE-04BF-42DD-A3C0-99210124B5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F125C-6C20-4DFB-9A10-A6FCE4B5A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D2595-E03B-4C24-BBA9-D7818D006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14481-BE40-4768-88EC-FE7E0965A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1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C747C4-AF85-4CD0-A8DC-2E4C65A12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0E6AF-4446-487D-BC5A-890C67F06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0D0B5-5DB1-4D2E-B923-BB87BA161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01528-D66D-4F76-A4C2-68EAEE11EF2B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4FDDD-D1B7-4EA1-9D89-FFF37F673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F8116-CDE6-400B-9320-E96546C42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173F9-CC65-45BE-BA98-ACABC6911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7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blickle.co.uk/product/LS-GTH-202K-RI4-345033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s://www.enerpac.com/en-us/general-purpose-cylinders/general-purpose-cylinder/RC55" TargetMode="External"/><Relationship Id="rId4" Type="http://schemas.openxmlformats.org/officeDocument/2006/relationships/image" Target="../media/image12.jpeg"/><Relationship Id="rId9" Type="http://schemas.openxmlformats.org/officeDocument/2006/relationships/hyperlink" Target="https://www.elesa-ganter.com/en/www/Levelling-elements--Stainless-Steel-Levelling-feet--GN23-VV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ky, sewing machine, appliance&#10;&#10;Description automatically generated">
            <a:extLst>
              <a:ext uri="{FF2B5EF4-FFF2-40B4-BE49-F238E27FC236}">
                <a16:creationId xmlns:a16="http://schemas.microsoft.com/office/drawing/2014/main" id="{82CF3C06-EB92-48C0-9C7C-D8E719BF5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8F3405-4F92-483B-8AD7-CD5EE95DE7DB}"/>
              </a:ext>
            </a:extLst>
          </p:cNvPr>
          <p:cNvSpPr txBox="1"/>
          <p:nvPr/>
        </p:nvSpPr>
        <p:spPr>
          <a:xfrm>
            <a:off x="32767" y="533400"/>
            <a:ext cx="6824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DFHX</a:t>
            </a:r>
            <a:r>
              <a:rPr lang="en-US" dirty="0"/>
              <a:t>		</a:t>
            </a:r>
            <a:r>
              <a:rPr lang="en-US" dirty="0">
                <a:sym typeface="Wingdings" panose="05000000000000000000" pitchFamily="2" charset="2"/>
              </a:rPr>
              <a:t>	</a:t>
            </a:r>
            <a:r>
              <a:rPr lang="en-US" dirty="0" err="1"/>
              <a:t>Y</a:t>
            </a:r>
            <a:r>
              <a:rPr lang="en-US" baseline="-25000" dirty="0" err="1"/>
              <a:t>RP_DFHX</a:t>
            </a:r>
            <a:r>
              <a:rPr lang="en-US" baseline="-25000" dirty="0"/>
              <a:t> </a:t>
            </a:r>
            <a:r>
              <a:rPr lang="en-US" dirty="0"/>
              <a:t>= 1517 mm without wheel spacer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BusBar</a:t>
            </a: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	</a:t>
            </a:r>
            <a:r>
              <a:rPr lang="en-US" dirty="0" err="1"/>
              <a:t>Y</a:t>
            </a:r>
            <a:r>
              <a:rPr lang="en-US" baseline="-25000" dirty="0" err="1"/>
              <a:t>RP_BB</a:t>
            </a:r>
            <a:r>
              <a:rPr lang="en-US" baseline="-25000" dirty="0"/>
              <a:t> </a:t>
            </a:r>
            <a:r>
              <a:rPr lang="en-US" dirty="0"/>
              <a:t>= 1611 mm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569253-D0DB-4CB0-B492-123B7988E964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1 – </a:t>
            </a:r>
            <a:r>
              <a:rPr lang="en-GB" sz="2800" b="1" dirty="0" err="1"/>
              <a:t>DFHX</a:t>
            </a:r>
            <a:r>
              <a:rPr lang="en-GB" sz="2800" b="1" dirty="0"/>
              <a:t> positioning to horizontally match </a:t>
            </a:r>
            <a:r>
              <a:rPr lang="en-GB" sz="2800" b="1" dirty="0" err="1"/>
              <a:t>Busburs</a:t>
            </a:r>
            <a:endParaRPr lang="en-US" sz="28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AD3E43-157F-4001-87B9-A4A02B29A8CD}"/>
              </a:ext>
            </a:extLst>
          </p:cNvPr>
          <p:cNvSpPr/>
          <p:nvPr/>
        </p:nvSpPr>
        <p:spPr>
          <a:xfrm>
            <a:off x="10563274" y="2244339"/>
            <a:ext cx="54000" cy="540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255071-3FB1-4BBB-94AB-51ACAFB008C6}"/>
              </a:ext>
            </a:extLst>
          </p:cNvPr>
          <p:cNvCxnSpPr>
            <a:cxnSpLocks/>
          </p:cNvCxnSpPr>
          <p:nvPr/>
        </p:nvCxnSpPr>
        <p:spPr>
          <a:xfrm>
            <a:off x="11629620" y="2271121"/>
            <a:ext cx="0" cy="3068081"/>
          </a:xfrm>
          <a:prstGeom prst="straightConnector1">
            <a:avLst/>
          </a:prstGeom>
          <a:ln w="15875" cap="rnd">
            <a:solidFill>
              <a:srgbClr val="FF0000"/>
            </a:solidFill>
            <a:round/>
            <a:headEnd type="stealth" w="sm" len="med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5AB097-A9F3-415A-B1F5-D792F8C25299}"/>
              </a:ext>
            </a:extLst>
          </p:cNvPr>
          <p:cNvSpPr txBox="1"/>
          <p:nvPr/>
        </p:nvSpPr>
        <p:spPr>
          <a:xfrm>
            <a:off x="11672839" y="203362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1611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1BD3A6E-7BF1-4A99-975D-405865943029}"/>
              </a:ext>
            </a:extLst>
          </p:cNvPr>
          <p:cNvCxnSpPr>
            <a:cxnSpLocks/>
          </p:cNvCxnSpPr>
          <p:nvPr/>
        </p:nvCxnSpPr>
        <p:spPr>
          <a:xfrm>
            <a:off x="10592055" y="2271121"/>
            <a:ext cx="1523012" cy="0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1EC410-4B28-4C3A-A0BD-61361F5F3C7A}"/>
              </a:ext>
            </a:extLst>
          </p:cNvPr>
          <p:cNvCxnSpPr>
            <a:cxnSpLocks/>
          </p:cNvCxnSpPr>
          <p:nvPr/>
        </p:nvCxnSpPr>
        <p:spPr>
          <a:xfrm flipV="1">
            <a:off x="12115654" y="3690199"/>
            <a:ext cx="0" cy="17080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BCB10A-35A8-44B1-AC02-0CB4E3B51B81}"/>
              </a:ext>
            </a:extLst>
          </p:cNvPr>
          <p:cNvCxnSpPr>
            <a:cxnSpLocks/>
          </p:cNvCxnSpPr>
          <p:nvPr/>
        </p:nvCxnSpPr>
        <p:spPr>
          <a:xfrm>
            <a:off x="12030219" y="5336380"/>
            <a:ext cx="169697" cy="0"/>
          </a:xfrm>
          <a:prstGeom prst="line">
            <a:avLst/>
          </a:prstGeom>
          <a:ln w="9525" cap="rnd">
            <a:solidFill>
              <a:schemeClr val="tx1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4DB34EB-A150-4384-B1FF-D006BC4CE92C}"/>
              </a:ext>
            </a:extLst>
          </p:cNvPr>
          <p:cNvSpPr txBox="1"/>
          <p:nvPr/>
        </p:nvSpPr>
        <p:spPr>
          <a:xfrm>
            <a:off x="11966629" y="332086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BB8B8A0-4DD2-4433-83F1-65CA526EC9D2}"/>
              </a:ext>
            </a:extLst>
          </p:cNvPr>
          <p:cNvSpPr/>
          <p:nvPr/>
        </p:nvSpPr>
        <p:spPr>
          <a:xfrm>
            <a:off x="10563270" y="2420552"/>
            <a:ext cx="54000" cy="540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D4B1AFC-50FF-4919-9C6D-D3962A189B5D}"/>
              </a:ext>
            </a:extLst>
          </p:cNvPr>
          <p:cNvCxnSpPr>
            <a:cxnSpLocks/>
          </p:cNvCxnSpPr>
          <p:nvPr/>
        </p:nvCxnSpPr>
        <p:spPr>
          <a:xfrm>
            <a:off x="10592051" y="2447334"/>
            <a:ext cx="1523012" cy="0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4FA9BD-33D3-49C3-B439-B9F70735E1DE}"/>
              </a:ext>
            </a:extLst>
          </p:cNvPr>
          <p:cNvCxnSpPr>
            <a:cxnSpLocks/>
          </p:cNvCxnSpPr>
          <p:nvPr/>
        </p:nvCxnSpPr>
        <p:spPr>
          <a:xfrm>
            <a:off x="11357906" y="2447334"/>
            <a:ext cx="0" cy="2889046"/>
          </a:xfrm>
          <a:prstGeom prst="straightConnector1">
            <a:avLst/>
          </a:prstGeom>
          <a:ln w="15875" cap="rnd">
            <a:solidFill>
              <a:srgbClr val="FF0000"/>
            </a:solidFill>
            <a:round/>
            <a:headEnd type="stealth" w="sm" len="med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A43BE9E-399E-4928-BE0E-FD5BBBC7E930}"/>
              </a:ext>
            </a:extLst>
          </p:cNvPr>
          <p:cNvSpPr txBox="1"/>
          <p:nvPr/>
        </p:nvSpPr>
        <p:spPr>
          <a:xfrm>
            <a:off x="11680154" y="221608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1517</a:t>
            </a:r>
          </a:p>
        </p:txBody>
      </p:sp>
    </p:spTree>
    <p:extLst>
      <p:ext uri="{BB962C8B-B14F-4D97-AF65-F5344CB8AC3E}">
        <p14:creationId xmlns:p14="http://schemas.microsoft.com/office/powerpoint/2010/main" val="4274447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1517E4-A5A0-4B28-925C-1AFE425E66FB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Equipment</a:t>
            </a:r>
            <a:endParaRPr lang="en-US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FA8214-6FDD-4347-B6A2-883F694F4C99}"/>
              </a:ext>
            </a:extLst>
          </p:cNvPr>
          <p:cNvSpPr txBox="1"/>
          <p:nvPr/>
        </p:nvSpPr>
        <p:spPr>
          <a:xfrm>
            <a:off x="32767" y="533400"/>
            <a:ext cx="116086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Hydraulic cylinder	</a:t>
            </a:r>
            <a:r>
              <a:rPr lang="en-US" dirty="0">
                <a:sym typeface="Wingdings" panose="05000000000000000000" pitchFamily="2" charset="2"/>
              </a:rPr>
              <a:t>	Enerpac </a:t>
            </a:r>
            <a:r>
              <a:rPr lang="en-GB" dirty="0"/>
              <a:t>RC55, 4.9-ton Capacity, 5.00’’ Stroke + Tilt saddle to absorb the inclination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Wheel			</a:t>
            </a:r>
            <a:r>
              <a:rPr lang="en-US" dirty="0">
                <a:sym typeface="Wingdings" panose="05000000000000000000" pitchFamily="2" charset="2"/>
              </a:rPr>
              <a:t>	</a:t>
            </a:r>
            <a:r>
              <a:rPr lang="en-US" dirty="0" err="1"/>
              <a:t>Blickle</a:t>
            </a:r>
            <a:r>
              <a:rPr lang="en-US" dirty="0"/>
              <a:t> LS-</a:t>
            </a:r>
            <a:r>
              <a:rPr lang="en-US" dirty="0" err="1"/>
              <a:t>GTH</a:t>
            </a:r>
            <a:r>
              <a:rPr lang="en-US" dirty="0"/>
              <a:t> 202K-RI4, Ø = 200mm, Height = 255, Capacity (static) = 4-ton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4B4C47"/>
              </a:solidFill>
              <a:effectLst/>
              <a:latin typeface="BlickleSansEurope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B4C47"/>
                </a:solidFill>
                <a:effectLst/>
                <a:latin typeface="BlickleSansEuropeRegular"/>
              </a:rPr>
              <a:t>Feet			</a:t>
            </a:r>
            <a:r>
              <a:rPr lang="en-US" b="0" i="0" dirty="0">
                <a:solidFill>
                  <a:srgbClr val="4B4C47"/>
                </a:solidFill>
                <a:effectLst/>
                <a:latin typeface="BlickleSansEuropeRegular"/>
                <a:sym typeface="Wingdings" panose="05000000000000000000" pitchFamily="2" charset="2"/>
              </a:rPr>
              <a:t>	</a:t>
            </a:r>
            <a:r>
              <a:rPr lang="en-US" b="1" i="0" dirty="0">
                <a:solidFill>
                  <a:srgbClr val="000000"/>
                </a:solidFill>
                <a:effectLst/>
                <a:latin typeface="eg"/>
              </a:rPr>
              <a:t> </a:t>
            </a:r>
            <a:r>
              <a:rPr lang="en-US" dirty="0" err="1"/>
              <a:t>elesa+Ganter</a:t>
            </a:r>
            <a:r>
              <a:rPr lang="en-US" dirty="0"/>
              <a:t> GN 23 Stainless Steel-Levelling feet</a:t>
            </a:r>
          </a:p>
          <a:p>
            <a:endParaRPr lang="en-US" dirty="0"/>
          </a:p>
          <a:p>
            <a:endParaRPr lang="en-US" b="1" dirty="0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D5F2694-45C5-4FDF-871C-1D89158A9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61610"/>
            <a:ext cx="65" cy="5232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rgbClr val="4B4C47"/>
                </a:solidFill>
                <a:effectLst/>
                <a:latin typeface="inherit"/>
              </a:rPr>
            </a:br>
            <a:endParaRPr kumimoji="0" lang="en-US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E98A89-1BD1-4CDB-AD97-F712E9A27F2B}"/>
              </a:ext>
            </a:extLst>
          </p:cNvPr>
          <p:cNvGrpSpPr/>
          <p:nvPr/>
        </p:nvGrpSpPr>
        <p:grpSpPr>
          <a:xfrm>
            <a:off x="4482146" y="3981151"/>
            <a:ext cx="2509373" cy="2762549"/>
            <a:chOff x="7108263" y="3771810"/>
            <a:chExt cx="2509373" cy="2762549"/>
          </a:xfrm>
        </p:grpSpPr>
        <p:pic>
          <p:nvPicPr>
            <p:cNvPr id="1031" name="Picture 7" descr="LS-GTH 202K-RI4">
              <a:extLst>
                <a:ext uri="{FF2B5EF4-FFF2-40B4-BE49-F238E27FC236}">
                  <a16:creationId xmlns:a16="http://schemas.microsoft.com/office/drawing/2014/main" id="{5CEFD50B-88A0-4B43-9B3A-0A999490EF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0270" y="4194359"/>
              <a:ext cx="1813016" cy="23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A59D71-525B-416C-B609-1250EF60CA01}"/>
                </a:ext>
              </a:extLst>
            </p:cNvPr>
            <p:cNvSpPr txBox="1"/>
            <p:nvPr/>
          </p:nvSpPr>
          <p:spPr>
            <a:xfrm>
              <a:off x="7108263" y="3771810"/>
              <a:ext cx="250937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err="1">
                  <a:sym typeface="Wingdings" panose="05000000000000000000" pitchFamily="2" charset="2"/>
                  <a:hlinkClick r:id="rId3"/>
                </a:rPr>
                <a:t>Blickle</a:t>
              </a:r>
              <a:r>
                <a:rPr lang="en-US" b="1" dirty="0">
                  <a:sym typeface="Wingdings" panose="05000000000000000000" pitchFamily="2" charset="2"/>
                  <a:hlinkClick r:id="rId3"/>
                </a:rPr>
                <a:t> LS-</a:t>
              </a:r>
              <a:r>
                <a:rPr lang="en-US" b="1" dirty="0" err="1">
                  <a:sym typeface="Wingdings" panose="05000000000000000000" pitchFamily="2" charset="2"/>
                  <a:hlinkClick r:id="rId3"/>
                </a:rPr>
                <a:t>GTH</a:t>
              </a:r>
              <a:r>
                <a:rPr lang="en-US" b="1" dirty="0">
                  <a:sym typeface="Wingdings" panose="05000000000000000000" pitchFamily="2" charset="2"/>
                  <a:hlinkClick r:id="rId3"/>
                </a:rPr>
                <a:t> 202K-RI4</a:t>
              </a:r>
              <a:endParaRPr lang="en-US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A95870-CA13-46D8-B465-1107E156750C}"/>
              </a:ext>
            </a:extLst>
          </p:cNvPr>
          <p:cNvGrpSpPr/>
          <p:nvPr/>
        </p:nvGrpSpPr>
        <p:grpSpPr>
          <a:xfrm>
            <a:off x="52300" y="4066475"/>
            <a:ext cx="2815296" cy="2762549"/>
            <a:chOff x="6354104" y="3038385"/>
            <a:chExt cx="2815296" cy="276254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5BDC885-31A3-4B32-B0C5-9FEE0D64F98A}"/>
                </a:ext>
              </a:extLst>
            </p:cNvPr>
            <p:cNvGrpSpPr/>
            <p:nvPr/>
          </p:nvGrpSpPr>
          <p:grpSpPr>
            <a:xfrm>
              <a:off x="6354104" y="3038385"/>
              <a:ext cx="2815296" cy="2762549"/>
              <a:chOff x="10466855" y="3771810"/>
              <a:chExt cx="2815296" cy="2762549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AC302D79-260D-4351-8B8B-EDC8184652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76" r="28797"/>
              <a:stretch/>
            </p:blipFill>
            <p:spPr bwMode="auto">
              <a:xfrm>
                <a:off x="10466855" y="4194359"/>
                <a:ext cx="1109251" cy="23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9788BB-A472-4542-85C4-943190AF64B5}"/>
                  </a:ext>
                </a:extLst>
              </p:cNvPr>
              <p:cNvSpPr txBox="1"/>
              <p:nvPr/>
            </p:nvSpPr>
            <p:spPr>
              <a:xfrm>
                <a:off x="10466855" y="3771810"/>
                <a:ext cx="28152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ym typeface="Wingdings" panose="05000000000000000000" pitchFamily="2" charset="2"/>
                    <a:hlinkClick r:id="rId5"/>
                  </a:rPr>
                  <a:t>Enerpac </a:t>
                </a:r>
                <a:r>
                  <a:rPr lang="en-GB" b="1" dirty="0">
                    <a:hlinkClick r:id="rId5"/>
                  </a:rPr>
                  <a:t>RC55</a:t>
                </a:r>
                <a:r>
                  <a:rPr lang="en-GB" b="1" dirty="0"/>
                  <a:t> + </a:t>
                </a:r>
                <a:r>
                  <a:rPr lang="en-US" b="1" dirty="0"/>
                  <a:t>Tilt Saddle</a:t>
                </a:r>
              </a:p>
              <a:p>
                <a:endParaRPr lang="en-US" b="1" dirty="0"/>
              </a:p>
            </p:txBody>
          </p:sp>
        </p:grpSp>
        <p:pic>
          <p:nvPicPr>
            <p:cNvPr id="1035" name="Picture 11">
              <a:extLst>
                <a:ext uri="{FF2B5EF4-FFF2-40B4-BE49-F238E27FC236}">
                  <a16:creationId xmlns:a16="http://schemas.microsoft.com/office/drawing/2014/main" id="{69C2E36B-2C17-4087-8056-3B81977689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9" r="9861" b="5284"/>
            <a:stretch/>
          </p:blipFill>
          <p:spPr bwMode="auto">
            <a:xfrm>
              <a:off x="7631701" y="3388667"/>
              <a:ext cx="1216819" cy="1060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Dimension image">
              <a:extLst>
                <a:ext uri="{FF2B5EF4-FFF2-40B4-BE49-F238E27FC236}">
                  <a16:creationId xmlns:a16="http://schemas.microsoft.com/office/drawing/2014/main" id="{E1217DDE-CB6A-4165-B341-4F36D0A50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1749" y="4471115"/>
              <a:ext cx="1656722" cy="1242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72FD07-0A05-4675-BFC9-2181AEAE004E}"/>
              </a:ext>
            </a:extLst>
          </p:cNvPr>
          <p:cNvGrpSpPr/>
          <p:nvPr/>
        </p:nvGrpSpPr>
        <p:grpSpPr>
          <a:xfrm>
            <a:off x="8606069" y="3965451"/>
            <a:ext cx="3585931" cy="2888746"/>
            <a:chOff x="852719" y="3016491"/>
            <a:chExt cx="3585931" cy="288874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5999311-8188-4CA3-89F2-2775D31EE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01372" y="3349726"/>
              <a:ext cx="1688624" cy="2555511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51A0B3D-8734-4909-ADDC-E75598E10BB5}"/>
                </a:ext>
              </a:extLst>
            </p:cNvPr>
            <p:cNvSpPr txBox="1"/>
            <p:nvPr/>
          </p:nvSpPr>
          <p:spPr>
            <a:xfrm>
              <a:off x="852719" y="3016491"/>
              <a:ext cx="35859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i="0" dirty="0">
                  <a:solidFill>
                    <a:srgbClr val="000000"/>
                  </a:solidFill>
                  <a:effectLst/>
                  <a:latin typeface="eg"/>
                  <a:hlinkClick r:id="rId9"/>
                </a:rPr>
                <a:t>GN 23 Stainless Steel-Levelling feet</a:t>
              </a:r>
              <a:endParaRPr lang="en-US" b="1" i="0" dirty="0">
                <a:solidFill>
                  <a:srgbClr val="000000"/>
                </a:solidFill>
                <a:effectLst/>
                <a:latin typeface="eg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66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18B5DA-2001-4491-A486-CE2DAF3FC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0E72EB68-DAF4-4DD7-8B0B-57AB09ABB973}"/>
              </a:ext>
            </a:extLst>
          </p:cNvPr>
          <p:cNvSpPr/>
          <p:nvPr/>
        </p:nvSpPr>
        <p:spPr>
          <a:xfrm rot="16200000">
            <a:off x="5533964" y="847337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597133-1ADD-495D-BFC9-9596450E6B45}"/>
              </a:ext>
            </a:extLst>
          </p:cNvPr>
          <p:cNvSpPr txBox="1"/>
          <p:nvPr/>
        </p:nvSpPr>
        <p:spPr>
          <a:xfrm>
            <a:off x="5276850" y="90487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38mm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9F2A03-0836-4CFD-A988-1FC9F4DF8E19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2 – Horizontal displacement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257E4F-AA93-4844-908E-95751C4340FF}"/>
              </a:ext>
            </a:extLst>
          </p:cNvPr>
          <p:cNvSpPr txBox="1"/>
          <p:nvPr/>
        </p:nvSpPr>
        <p:spPr>
          <a:xfrm>
            <a:off x="32767" y="533400"/>
            <a:ext cx="814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displacement to compensate the one caused by the rotation (see Phase 7) </a:t>
            </a:r>
          </a:p>
        </p:txBody>
      </p:sp>
    </p:spTree>
    <p:extLst>
      <p:ext uri="{BB962C8B-B14F-4D97-AF65-F5344CB8AC3E}">
        <p14:creationId xmlns:p14="http://schemas.microsoft.com/office/powerpoint/2010/main" val="14047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DC1D2E-2523-4877-9E24-F0D32D3E5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C7043C-7110-41FF-A1E4-07878FD1665D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3 – Jack system installation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9844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AFC046-6402-4C62-93CD-7E54FBC08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B1FCA846-8FC7-48CF-A1A1-45E4546CA0F8}"/>
              </a:ext>
            </a:extLst>
          </p:cNvPr>
          <p:cNvSpPr/>
          <p:nvPr/>
        </p:nvSpPr>
        <p:spPr>
          <a:xfrm flipV="1">
            <a:off x="3036491" y="5307031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CE572C-030D-4A23-90FA-A41E9794707B}"/>
                  </a:ext>
                </a:extLst>
              </p:cNvPr>
              <p:cNvSpPr txBox="1"/>
              <p:nvPr/>
            </p:nvSpPr>
            <p:spPr>
              <a:xfrm>
                <a:off x="3376519" y="5664952"/>
                <a:ext cx="1010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CE572C-030D-4A23-90FA-A41E97947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519" y="5664952"/>
                <a:ext cx="1010213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Down 6">
            <a:extLst>
              <a:ext uri="{FF2B5EF4-FFF2-40B4-BE49-F238E27FC236}">
                <a16:creationId xmlns:a16="http://schemas.microsoft.com/office/drawing/2014/main" id="{BDE3CF3C-6482-4034-87CE-EFF065D71470}"/>
              </a:ext>
            </a:extLst>
          </p:cNvPr>
          <p:cNvSpPr/>
          <p:nvPr/>
        </p:nvSpPr>
        <p:spPr>
          <a:xfrm flipV="1">
            <a:off x="8758544" y="5275225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43DE1D-A6AA-43E1-9DCA-497E824344B3}"/>
                  </a:ext>
                </a:extLst>
              </p:cNvPr>
              <p:cNvSpPr txBox="1"/>
              <p:nvPr/>
            </p:nvSpPr>
            <p:spPr>
              <a:xfrm>
                <a:off x="9098572" y="5633146"/>
                <a:ext cx="1010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43DE1D-A6AA-43E1-9DCA-497E82434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572" y="5633146"/>
                <a:ext cx="1010213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21592CB-8C57-49E6-92A1-56470F16A639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4 –Jack system brought to contact with the frame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882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CB7951-4A39-4589-B860-94869D08F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D5F355F2-DA92-4DC7-83EA-094E85F53EF4}"/>
              </a:ext>
            </a:extLst>
          </p:cNvPr>
          <p:cNvSpPr/>
          <p:nvPr/>
        </p:nvSpPr>
        <p:spPr>
          <a:xfrm flipV="1">
            <a:off x="3036491" y="5307031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6856BC25-C138-4C13-98C4-AE0DFF43D44D}"/>
              </a:ext>
            </a:extLst>
          </p:cNvPr>
          <p:cNvSpPr/>
          <p:nvPr/>
        </p:nvSpPr>
        <p:spPr>
          <a:xfrm flipV="1">
            <a:off x="8758544" y="5275225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4BDA1A-3A25-458C-BE73-080E48FB194D}"/>
                  </a:ext>
                </a:extLst>
              </p:cNvPr>
              <p:cNvSpPr txBox="1"/>
              <p:nvPr/>
            </p:nvSpPr>
            <p:spPr>
              <a:xfrm>
                <a:off x="3376519" y="5664952"/>
                <a:ext cx="1010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4BDA1A-3A25-458C-BE73-080E48FB1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519" y="5664952"/>
                <a:ext cx="1010213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0AF1AB-05DF-4B1E-A86C-9E8F94077E31}"/>
                  </a:ext>
                </a:extLst>
              </p:cNvPr>
              <p:cNvSpPr txBox="1"/>
              <p:nvPr/>
            </p:nvSpPr>
            <p:spPr>
              <a:xfrm>
                <a:off x="9098572" y="5633146"/>
                <a:ext cx="1010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68mm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0AF1AB-05DF-4B1E-A86C-9E8F94077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572" y="5633146"/>
                <a:ext cx="1010213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23F429A-D6B9-47B0-8142-0A5003CAA399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5 – Cryostat lifted up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84711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EE7C5D-EE0A-4E8B-9AA5-C1DD86FB6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33EFEE-B845-4C7F-81AF-099CE70D9C08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6 – Wheels removal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94575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8C28A4-80DD-41EA-9BE2-2A890FE66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330"/>
            <a:ext cx="12192000" cy="6200540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8D6974B8-DDE7-4ED4-AD46-3E079D3BC873}"/>
              </a:ext>
            </a:extLst>
          </p:cNvPr>
          <p:cNvSpPr/>
          <p:nvPr/>
        </p:nvSpPr>
        <p:spPr>
          <a:xfrm flipH="1">
            <a:off x="3036491" y="5307031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841B9F2E-F05E-43A2-B1EA-CD12B9F61DFC}"/>
              </a:ext>
            </a:extLst>
          </p:cNvPr>
          <p:cNvSpPr/>
          <p:nvPr/>
        </p:nvSpPr>
        <p:spPr>
          <a:xfrm flipV="1">
            <a:off x="8758544" y="5275225"/>
            <a:ext cx="482044" cy="102064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52EA26-93F3-4529-B7D8-6B88D4BB1FA5}"/>
                  </a:ext>
                </a:extLst>
              </p:cNvPr>
              <p:cNvSpPr txBox="1"/>
              <p:nvPr/>
            </p:nvSpPr>
            <p:spPr>
              <a:xfrm>
                <a:off x="3376519" y="5664952"/>
                <a:ext cx="10967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800" b="0" i="0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89</m:t>
                    </m:r>
                  </m:oMath>
                </a14:m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52EA26-93F3-4529-B7D8-6B88D4BB1F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519" y="5664952"/>
                <a:ext cx="1096775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9D7673-153D-44D4-A128-EFE6C0F50D12}"/>
                  </a:ext>
                </a:extLst>
              </p:cNvPr>
              <p:cNvSpPr txBox="1"/>
              <p:nvPr/>
            </p:nvSpPr>
            <p:spPr>
              <a:xfrm>
                <a:off x="9098572" y="5633146"/>
                <a:ext cx="968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mm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9D7673-153D-44D4-A128-EFE6C0F50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572" y="5633146"/>
                <a:ext cx="968535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Curved Down 10">
            <a:extLst>
              <a:ext uri="{FF2B5EF4-FFF2-40B4-BE49-F238E27FC236}">
                <a16:creationId xmlns:a16="http://schemas.microsoft.com/office/drawing/2014/main" id="{39DD87DD-B599-43B0-B65F-005CCE12267B}"/>
              </a:ext>
            </a:extLst>
          </p:cNvPr>
          <p:cNvSpPr/>
          <p:nvPr/>
        </p:nvSpPr>
        <p:spPr>
          <a:xfrm flipH="1">
            <a:off x="4589834" y="744768"/>
            <a:ext cx="1914834" cy="893623"/>
          </a:xfrm>
          <a:prstGeom prst="curved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8AEDAE-30E8-4BEE-8914-BFEBB39EE764}"/>
              </a:ext>
            </a:extLst>
          </p:cNvPr>
          <p:cNvSpPr txBox="1"/>
          <p:nvPr/>
        </p:nvSpPr>
        <p:spPr>
          <a:xfrm>
            <a:off x="5448373" y="30333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1.7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°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1DABD4-BBD7-45BD-9A51-87C09D3D96CD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7 – Cryostat tilted</a:t>
            </a:r>
            <a:endParaRPr lang="en-US" sz="2800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3C38BF1-7286-463B-9559-840532F0CDC3}"/>
              </a:ext>
            </a:extLst>
          </p:cNvPr>
          <p:cNvGrpSpPr/>
          <p:nvPr/>
        </p:nvGrpSpPr>
        <p:grpSpPr>
          <a:xfrm>
            <a:off x="8856691" y="4552951"/>
            <a:ext cx="285750" cy="285750"/>
            <a:chOff x="1128225" y="950119"/>
            <a:chExt cx="285750" cy="28575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96F257F-4880-4515-815D-6E190077D6FE}"/>
                </a:ext>
              </a:extLst>
            </p:cNvPr>
            <p:cNvSpPr/>
            <p:nvPr/>
          </p:nvSpPr>
          <p:spPr>
            <a:xfrm>
              <a:off x="1181100" y="1000125"/>
              <a:ext cx="180000" cy="18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667DEC2-200F-4C3E-AAC2-FFDDF461DF8F}"/>
                </a:ext>
              </a:extLst>
            </p:cNvPr>
            <p:cNvCxnSpPr>
              <a:cxnSpLocks/>
            </p:cNvCxnSpPr>
            <p:nvPr/>
          </p:nvCxnSpPr>
          <p:spPr>
            <a:xfrm>
              <a:off x="1271100" y="950119"/>
              <a:ext cx="0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id="{A18F3D5D-A309-4FC4-A036-23820EF644E8}"/>
                </a:ext>
              </a:extLst>
            </p:cNvPr>
            <p:cNvSpPr/>
            <p:nvPr/>
          </p:nvSpPr>
          <p:spPr>
            <a:xfrm>
              <a:off x="1181100" y="1000125"/>
              <a:ext cx="180000" cy="180000"/>
            </a:xfrm>
            <a:prstGeom prst="pie">
              <a:avLst>
                <a:gd name="adj1" fmla="val 10742549"/>
                <a:gd name="adj2" fmla="val 1620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Partial Circle 15">
              <a:extLst>
                <a:ext uri="{FF2B5EF4-FFF2-40B4-BE49-F238E27FC236}">
                  <a16:creationId xmlns:a16="http://schemas.microsoft.com/office/drawing/2014/main" id="{BEB302B3-3929-4170-83B2-6721D6CDBE1A}"/>
                </a:ext>
              </a:extLst>
            </p:cNvPr>
            <p:cNvSpPr/>
            <p:nvPr/>
          </p:nvSpPr>
          <p:spPr>
            <a:xfrm flipH="1" flipV="1">
              <a:off x="1181100" y="1000125"/>
              <a:ext cx="180000" cy="180000"/>
            </a:xfrm>
            <a:prstGeom prst="pie">
              <a:avLst>
                <a:gd name="adj1" fmla="val 10742549"/>
                <a:gd name="adj2" fmla="val 1620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4035AD5-9650-4F02-A52B-4C534F75242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271100" y="947250"/>
              <a:ext cx="0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77D27CAC-434E-479E-AD3E-B706F8296CE5}"/>
              </a:ext>
            </a:extLst>
          </p:cNvPr>
          <p:cNvSpPr txBox="1"/>
          <p:nvPr/>
        </p:nvSpPr>
        <p:spPr>
          <a:xfrm>
            <a:off x="9508083" y="4882556"/>
            <a:ext cx="157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Rotation Point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C4F26F2-1DC7-453F-B3BB-2A47AB11DC6E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9098572" y="4773833"/>
            <a:ext cx="409511" cy="2933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665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0F3912-8C47-4ADA-A6F4-1A15D1B5C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730"/>
            <a:ext cx="12192000" cy="62005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C7ADBA-F2CF-4B32-8630-1C204775D2EA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8 – Cryostat secured to the floor</a:t>
            </a:r>
            <a:endParaRPr lang="en-US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F1CA3E-6637-4C91-B12E-E8C6BCCA31EE}"/>
              </a:ext>
            </a:extLst>
          </p:cNvPr>
          <p:cNvSpPr txBox="1"/>
          <p:nvPr/>
        </p:nvSpPr>
        <p:spPr>
          <a:xfrm>
            <a:off x="32767" y="533400"/>
            <a:ext cx="3051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Feet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Fixation system installation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F3BB218-300F-43B1-B12C-46BC006F194F}"/>
              </a:ext>
            </a:extLst>
          </p:cNvPr>
          <p:cNvGrpSpPr/>
          <p:nvPr/>
        </p:nvGrpSpPr>
        <p:grpSpPr>
          <a:xfrm>
            <a:off x="8454911" y="4391025"/>
            <a:ext cx="1104473" cy="933211"/>
            <a:chOff x="8454911" y="4391025"/>
            <a:chExt cx="1104473" cy="93321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367676-838D-4015-8600-30440A85FD16}"/>
                </a:ext>
              </a:extLst>
            </p:cNvPr>
            <p:cNvGrpSpPr/>
            <p:nvPr/>
          </p:nvGrpSpPr>
          <p:grpSpPr>
            <a:xfrm>
              <a:off x="8454911" y="4447720"/>
              <a:ext cx="169101" cy="97631"/>
              <a:chOff x="9423483" y="6239894"/>
              <a:chExt cx="169101" cy="9763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0164C1D-2248-42D3-B8C8-930E1FB88E25}"/>
                  </a:ext>
                </a:extLst>
              </p:cNvPr>
              <p:cNvSpPr/>
              <p:nvPr/>
            </p:nvSpPr>
            <p:spPr>
              <a:xfrm>
                <a:off x="9463318" y="6265850"/>
                <a:ext cx="129266" cy="45719"/>
              </a:xfrm>
              <a:custGeom>
                <a:avLst/>
                <a:gdLst>
                  <a:gd name="connsiteX0" fmla="*/ 0 w 129266"/>
                  <a:gd name="connsiteY0" fmla="*/ 0 h 45719"/>
                  <a:gd name="connsiteX1" fmla="*/ 129266 w 129266"/>
                  <a:gd name="connsiteY1" fmla="*/ 0 h 45719"/>
                  <a:gd name="connsiteX2" fmla="*/ 83547 w 129266"/>
                  <a:gd name="connsiteY2" fmla="*/ 45719 h 45719"/>
                  <a:gd name="connsiteX3" fmla="*/ 0 w 129266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266" h="45719">
                    <a:moveTo>
                      <a:pt x="0" y="0"/>
                    </a:moveTo>
                    <a:lnTo>
                      <a:pt x="129266" y="0"/>
                    </a:lnTo>
                    <a:lnTo>
                      <a:pt x="8354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1F41ACF-CA6B-4924-8F02-D84CE4962445}"/>
                  </a:ext>
                </a:extLst>
              </p:cNvPr>
              <p:cNvSpPr/>
              <p:nvPr/>
            </p:nvSpPr>
            <p:spPr>
              <a:xfrm>
                <a:off x="9423483" y="6239894"/>
                <a:ext cx="45719" cy="9763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: Top Corners Snipped 7">
              <a:extLst>
                <a:ext uri="{FF2B5EF4-FFF2-40B4-BE49-F238E27FC236}">
                  <a16:creationId xmlns:a16="http://schemas.microsoft.com/office/drawing/2014/main" id="{DCB60206-9181-4BAD-B97E-4FE51907630E}"/>
                </a:ext>
              </a:extLst>
            </p:cNvPr>
            <p:cNvSpPr/>
            <p:nvPr/>
          </p:nvSpPr>
          <p:spPr>
            <a:xfrm>
              <a:off x="8474686" y="4391025"/>
              <a:ext cx="1084698" cy="933211"/>
            </a:xfrm>
            <a:prstGeom prst="snip2SameRect">
              <a:avLst>
                <a:gd name="adj1" fmla="val 27187"/>
                <a:gd name="adj2" fmla="val 0"/>
              </a:avLst>
            </a:prstGeom>
            <a:solidFill>
              <a:srgbClr val="FF99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4F548A3-B264-4DD5-9754-0FFAA2D00A87}"/>
                </a:ext>
              </a:extLst>
            </p:cNvPr>
            <p:cNvSpPr/>
            <p:nvPr/>
          </p:nvSpPr>
          <p:spPr>
            <a:xfrm>
              <a:off x="8863559" y="444772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0D7F07-EDC4-47CC-BD06-8CF18B78BBC1}"/>
                </a:ext>
              </a:extLst>
            </p:cNvPr>
            <p:cNvSpPr/>
            <p:nvPr/>
          </p:nvSpPr>
          <p:spPr>
            <a:xfrm>
              <a:off x="9102634" y="444772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A942143-E3B4-452B-84A8-CF7649A5256E}"/>
                </a:ext>
              </a:extLst>
            </p:cNvPr>
            <p:cNvGrpSpPr/>
            <p:nvPr/>
          </p:nvGrpSpPr>
          <p:grpSpPr>
            <a:xfrm flipH="1">
              <a:off x="9389270" y="4447720"/>
              <a:ext cx="169101" cy="97631"/>
              <a:chOff x="9423483" y="6239894"/>
              <a:chExt cx="169101" cy="97631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CB39E4BB-358C-4BFA-AA4B-27A599E3F894}"/>
                  </a:ext>
                </a:extLst>
              </p:cNvPr>
              <p:cNvSpPr/>
              <p:nvPr/>
            </p:nvSpPr>
            <p:spPr>
              <a:xfrm>
                <a:off x="9463318" y="6265850"/>
                <a:ext cx="129266" cy="45719"/>
              </a:xfrm>
              <a:custGeom>
                <a:avLst/>
                <a:gdLst>
                  <a:gd name="connsiteX0" fmla="*/ 0 w 129266"/>
                  <a:gd name="connsiteY0" fmla="*/ 0 h 45719"/>
                  <a:gd name="connsiteX1" fmla="*/ 129266 w 129266"/>
                  <a:gd name="connsiteY1" fmla="*/ 0 h 45719"/>
                  <a:gd name="connsiteX2" fmla="*/ 83547 w 129266"/>
                  <a:gd name="connsiteY2" fmla="*/ 45719 h 45719"/>
                  <a:gd name="connsiteX3" fmla="*/ 0 w 129266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266" h="45719">
                    <a:moveTo>
                      <a:pt x="0" y="0"/>
                    </a:moveTo>
                    <a:lnTo>
                      <a:pt x="129266" y="0"/>
                    </a:lnTo>
                    <a:lnTo>
                      <a:pt x="8354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D0E7AD3-ED33-415E-965F-16DE4FCA006A}"/>
                  </a:ext>
                </a:extLst>
              </p:cNvPr>
              <p:cNvSpPr/>
              <p:nvPr/>
            </p:nvSpPr>
            <p:spPr>
              <a:xfrm>
                <a:off x="9423483" y="6239894"/>
                <a:ext cx="45719" cy="9763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9698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1686BB3-FF3F-413A-830C-F1DE45AEB7F4}"/>
              </a:ext>
            </a:extLst>
          </p:cNvPr>
          <p:cNvGrpSpPr/>
          <p:nvPr/>
        </p:nvGrpSpPr>
        <p:grpSpPr>
          <a:xfrm>
            <a:off x="1548171" y="321719"/>
            <a:ext cx="10446778" cy="6295390"/>
            <a:chOff x="1548171" y="321719"/>
            <a:chExt cx="10446778" cy="62953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FBD4FDC-2E13-4464-A6A9-67C49170E1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466" t="9066" r="24695" b="8889"/>
            <a:stretch/>
          </p:blipFill>
          <p:spPr>
            <a:xfrm>
              <a:off x="1548171" y="1752600"/>
              <a:ext cx="4645785" cy="3718642"/>
            </a:xfrm>
            <a:prstGeom prst="round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9AFE6B-9BAE-49BD-8C17-0CBDC243FD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751" r="26202"/>
            <a:stretch/>
          </p:blipFill>
          <p:spPr>
            <a:xfrm>
              <a:off x="6355329" y="321719"/>
              <a:ext cx="5639620" cy="629539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2BC302E-F8C8-4885-9680-AD11A67EC036}"/>
              </a:ext>
            </a:extLst>
          </p:cNvPr>
          <p:cNvSpPr txBox="1"/>
          <p:nvPr/>
        </p:nvSpPr>
        <p:spPr>
          <a:xfrm>
            <a:off x="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Fixation Bracket Model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70038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5747</TotalTime>
  <Words>191</Words>
  <Application>Microsoft Office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</vt:lpstr>
      <vt:lpstr>BlickleSansEuropeRegular</vt:lpstr>
      <vt:lpstr>Calibri</vt:lpstr>
      <vt:lpstr>Calibri Light</vt:lpstr>
      <vt:lpstr>Cambria Math</vt:lpstr>
      <vt:lpstr>eg</vt:lpstr>
      <vt:lpstr>inherit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Di Ciocchis</dc:creator>
  <cp:lastModifiedBy>Franco Di Ciocchis</cp:lastModifiedBy>
  <cp:revision>39</cp:revision>
  <dcterms:created xsi:type="dcterms:W3CDTF">2022-04-20T13:31:17Z</dcterms:created>
  <dcterms:modified xsi:type="dcterms:W3CDTF">2022-04-25T09:49:27Z</dcterms:modified>
</cp:coreProperties>
</file>