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46" d="100"/>
          <a:sy n="46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C8C80-60AD-41B9-9DF6-C4BB23CD1C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335F0-5303-4365-9CDE-FB02FDED0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2D981-BD9B-4108-9841-6EC49AAF6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BF1AA-C9A7-4AD6-AB62-4D4862FEE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A30B7-FEB3-447A-B3E1-5A8544B73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09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1C4C5-D781-43ED-9732-BCF51D75E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2123B4-4A32-42E4-97B0-74B6FAA3CD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FAB2B-6FDC-4C57-A2BA-94E411520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7DB5F-F9D6-4CBF-88DF-A0EDECFB3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41785-1937-4E67-AB5E-D85B406F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96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24F4F0-ED09-4235-992E-8319D4B0A9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3859C9-C0FB-439A-A1FC-E8B1B00AA2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F989A-A8B6-4C51-BBFF-7E7A9C561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4C439-08EA-492A-933E-B2014FB2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61DE3-5ABA-4F29-B01F-6355358E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056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B7E81-62BD-4D67-8C1D-77118BF8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E0CD5-D65E-42F1-9116-B4A4D1DFEF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9730C-5F51-4DB7-AB3C-CF5C9D300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7DC34A-B71B-46E4-9CB1-A0A5B361C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06707-5D50-4059-8806-5D4925C31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383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B1679-E1C2-4064-A2FA-DB48229C2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97F57-3C0E-4B18-BA7C-BADF72252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09D3BE-3F6D-4D20-81A8-FBB842D5E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3D4E9-6588-481A-9CCA-4BA54B8A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A3DE9-1D9C-4645-9240-0F90631E0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1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F837B-BF25-45B3-92B0-8F89FFC93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9B5951-7B59-4FAC-9EE9-17D1FFF28D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028F7D-D27B-4F64-A3AE-1E2D7D6F9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0A2E68-79AA-44E3-87F5-30EE6EBFF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7D8D8-6785-48FD-B67A-23E08780B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31A841-F9B6-45C8-86B1-2463A74EE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26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BB5CA-A023-4B74-9E0B-C0A518E4E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A9EC5-9B91-40F0-AF16-61C87B4BD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B30502-B84F-4343-ADB5-CC9734322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897699-E6E7-4CB2-AD06-D1D7D2780C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F5AA12-041D-473E-824F-57DD16131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08CF3D-A31A-45C9-804F-629BD9865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912320-22A7-4C7C-A11D-192609561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1C9850-F510-47A5-BCE8-8DB8AD2C6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881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52D26-A8FF-4EF6-ABC4-4662EDE97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DE189B-A6F2-475E-AD16-E81645010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96708A-B7F0-4AD6-A3FC-F17A9F44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D8B25B-0EB9-4AEA-A40B-E4FDC3CE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658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1FFBAE-B84D-43E5-B261-3FB0FBFF2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100539-BAF2-42C4-A05D-B74FCDFE8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64174E-115F-4339-8E59-9AFC078D1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31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C4E17-744A-435D-8804-D9C9A122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6FF05-2B71-45CA-89C7-B6AE040AD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129E45-4934-4879-8EAA-CBE2303BD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400AE-EE0E-4F0E-9890-36C383497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1A00D-F048-445E-A3DE-B70FA2EA5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C40BD-D125-4348-9526-5D768FAC7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32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EC28E-BF8C-4E07-9BE8-1F4761346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74E14F-1041-4EA9-ABCD-68356DB34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EF74C-79F9-4A9C-8F7E-12A3E19BB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E0F6B-A06E-4B5F-B791-9B3D50D95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90530F-50C9-4240-B815-327184DE9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FE3D2-51B5-478C-8F22-ABCB54D7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57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252B36-7065-4C10-8046-C5C1C9FC8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44545-55C3-4A67-B099-4D315C6D0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7C70F6-D9B5-4B5D-AB73-9FCE50426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9A983-FE27-48F5-BD84-BA9BB61C0FAD}" type="datetimeFigureOut">
              <a:rPr lang="en-GB" smtClean="0"/>
              <a:t>22/04/2022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B1307-8530-4AAE-94C2-D7594991C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297B1-246B-4817-A170-F073524BB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4DD2D-7B83-42E1-B1E6-FBF1B37F66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280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8B57D-1503-4E9A-98FE-D24186F0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89" y="127221"/>
            <a:ext cx="8552291" cy="525421"/>
          </a:xfrm>
        </p:spPr>
        <p:txBody>
          <a:bodyPr>
            <a:normAutofit/>
          </a:bodyPr>
          <a:lstStyle/>
          <a:p>
            <a:r>
              <a:rPr lang="en-US" sz="2400" dirty="0"/>
              <a:t>Spooling Tests 927 – Paul, Marc, Marcin, Erik (24/03/2022)</a:t>
            </a:r>
            <a:endParaRPr lang="en-GB" sz="2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CF5AA62-24DE-44E0-87FB-BD184D1B21D7}"/>
              </a:ext>
            </a:extLst>
          </p:cNvPr>
          <p:cNvSpPr/>
          <p:nvPr/>
        </p:nvSpPr>
        <p:spPr>
          <a:xfrm>
            <a:off x="8404529" y="2687542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C1B701-F708-4A4C-9014-04CF95597684}"/>
              </a:ext>
            </a:extLst>
          </p:cNvPr>
          <p:cNvCxnSpPr/>
          <p:nvPr/>
        </p:nvCxnSpPr>
        <p:spPr>
          <a:xfrm>
            <a:off x="4667417" y="3371354"/>
            <a:ext cx="4086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78FCEE28-2D2F-499F-A892-E31652A6B36C}"/>
              </a:ext>
            </a:extLst>
          </p:cNvPr>
          <p:cNvSpPr/>
          <p:nvPr/>
        </p:nvSpPr>
        <p:spPr>
          <a:xfrm>
            <a:off x="4675368" y="3347500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14F551-A809-41C5-98D3-A361007F5BBE}"/>
              </a:ext>
            </a:extLst>
          </p:cNvPr>
          <p:cNvSpPr/>
          <p:nvPr/>
        </p:nvSpPr>
        <p:spPr>
          <a:xfrm>
            <a:off x="8484042" y="4086971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6CEE17-2531-4DE3-A84E-586A3CFC6843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8428383" y="4770783"/>
            <a:ext cx="405517" cy="7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3D3A551-D407-4460-A00E-4BD12228F018}"/>
              </a:ext>
            </a:extLst>
          </p:cNvPr>
          <p:cNvSpPr/>
          <p:nvPr/>
        </p:nvSpPr>
        <p:spPr>
          <a:xfrm>
            <a:off x="8364773" y="4754880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726F61-E968-49B7-867A-641324ADAA5D}"/>
              </a:ext>
            </a:extLst>
          </p:cNvPr>
          <p:cNvSpPr/>
          <p:nvPr/>
        </p:nvSpPr>
        <p:spPr>
          <a:xfrm>
            <a:off x="8738484" y="2663688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AD01473-30A9-4F52-B897-0045632D0E4D}"/>
              </a:ext>
            </a:extLst>
          </p:cNvPr>
          <p:cNvSpPr/>
          <p:nvPr/>
        </p:nvSpPr>
        <p:spPr>
          <a:xfrm>
            <a:off x="8817997" y="4055166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D8CB6D-FB75-4A2E-B134-583A6B4DE8FA}"/>
              </a:ext>
            </a:extLst>
          </p:cNvPr>
          <p:cNvSpPr txBox="1"/>
          <p:nvPr/>
        </p:nvSpPr>
        <p:spPr>
          <a:xfrm>
            <a:off x="4548147" y="2918130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9D336B5-D6AF-419E-93B9-F2495DBE6B49}"/>
              </a:ext>
            </a:extLst>
          </p:cNvPr>
          <p:cNvSpPr txBox="1"/>
          <p:nvPr/>
        </p:nvSpPr>
        <p:spPr>
          <a:xfrm>
            <a:off x="8213699" y="4373219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A6F3A89-B702-4223-8D96-6BF08F799732}"/>
              </a:ext>
            </a:extLst>
          </p:cNvPr>
          <p:cNvSpPr txBox="1"/>
          <p:nvPr/>
        </p:nvSpPr>
        <p:spPr>
          <a:xfrm>
            <a:off x="8611264" y="268754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638BB5-1C96-4FBD-8A8C-3E35B0CFC180}"/>
              </a:ext>
            </a:extLst>
          </p:cNvPr>
          <p:cNvSpPr txBox="1"/>
          <p:nvPr/>
        </p:nvSpPr>
        <p:spPr>
          <a:xfrm>
            <a:off x="8682824" y="410287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C1964CF-B6D1-447F-945F-D6C7033E6D22}"/>
              </a:ext>
            </a:extLst>
          </p:cNvPr>
          <p:cNvSpPr txBox="1"/>
          <p:nvPr/>
        </p:nvSpPr>
        <p:spPr>
          <a:xfrm>
            <a:off x="198783" y="1208599"/>
            <a:ext cx="313028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 config:</a:t>
            </a:r>
          </a:p>
          <a:p>
            <a:r>
              <a:rPr lang="en-US" sz="1400" dirty="0"/>
              <a:t>62 m Demo cryostat</a:t>
            </a:r>
          </a:p>
          <a:p>
            <a:r>
              <a:rPr lang="en-US" sz="1400" dirty="0"/>
              <a:t>Demo cable Ø92 mm</a:t>
            </a:r>
          </a:p>
          <a:p>
            <a:r>
              <a:rPr lang="en-US" sz="1400" dirty="0"/>
              <a:t>Sc link on trolleys</a:t>
            </a:r>
          </a:p>
          <a:p>
            <a:r>
              <a:rPr lang="en-US" sz="1400" dirty="0"/>
              <a:t>Spool Ø3m</a:t>
            </a:r>
          </a:p>
          <a:p>
            <a:r>
              <a:rPr lang="en-US" sz="1400" dirty="0"/>
              <a:t>Cable free at A &amp; B</a:t>
            </a:r>
          </a:p>
          <a:p>
            <a:r>
              <a:rPr lang="en-US" sz="1400" dirty="0"/>
              <a:t>Spooling: pulled by spool</a:t>
            </a:r>
          </a:p>
          <a:p>
            <a:r>
              <a:rPr lang="en-US" sz="1400" dirty="0"/>
              <a:t>Unspooling: pulled at cryostat flange</a:t>
            </a:r>
          </a:p>
          <a:p>
            <a:r>
              <a:rPr lang="en-US" sz="1400" dirty="0"/>
              <a:t>‘+’ cable movement out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r>
              <a:rPr lang="en-US" sz="1400" dirty="0"/>
              <a:t>‘-’ cable movement in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GB" sz="1400" dirty="0"/>
          </a:p>
        </p:txBody>
      </p:sp>
      <p:pic>
        <p:nvPicPr>
          <p:cNvPr id="75" name="Picture 74" descr="A machine on the floor&#10;&#10;Description automatically generated with low confidence">
            <a:extLst>
              <a:ext uri="{FF2B5EF4-FFF2-40B4-BE49-F238E27FC236}">
                <a16:creationId xmlns:a16="http://schemas.microsoft.com/office/drawing/2014/main" id="{F67609ED-F3D0-4F95-BBBB-0B089CD1FF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 r="16058" b="31247"/>
          <a:stretch/>
        </p:blipFill>
        <p:spPr>
          <a:xfrm>
            <a:off x="5224007" y="4924694"/>
            <a:ext cx="2130950" cy="17145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8CA142D9-0595-43FE-9C1B-70989934AE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1" t="33160" b="26956"/>
          <a:stretch/>
        </p:blipFill>
        <p:spPr>
          <a:xfrm>
            <a:off x="5247860" y="1017705"/>
            <a:ext cx="3323645" cy="1224563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82672A29-5B24-45C5-ABFB-89148050BE1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5" t="10192" r="7436" b="12896"/>
          <a:stretch/>
        </p:blipFill>
        <p:spPr>
          <a:xfrm>
            <a:off x="429370" y="3512886"/>
            <a:ext cx="2623931" cy="3158259"/>
          </a:xfrm>
          <a:prstGeom prst="rect">
            <a:avLst/>
          </a:prstGeom>
        </p:spPr>
      </p:pic>
      <p:pic>
        <p:nvPicPr>
          <p:cNvPr id="81" name="Picture 80" descr="A picture containing text, gauge, silver&#10;&#10;Description automatically generated">
            <a:extLst>
              <a:ext uri="{FF2B5EF4-FFF2-40B4-BE49-F238E27FC236}">
                <a16:creationId xmlns:a16="http://schemas.microsoft.com/office/drawing/2014/main" id="{85192C4B-12EE-41EC-9BC8-E3F5E9B5A4D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9" t="24232" r="4232"/>
          <a:stretch/>
        </p:blipFill>
        <p:spPr>
          <a:xfrm rot="5400000">
            <a:off x="8919900" y="867216"/>
            <a:ext cx="1909253" cy="1449125"/>
          </a:xfrm>
          <a:prstGeom prst="rect">
            <a:avLst/>
          </a:prstGeom>
        </p:spPr>
      </p:pic>
      <p:pic>
        <p:nvPicPr>
          <p:cNvPr id="83" name="Picture 82" descr="A picture containing metalware, catch, gear&#10;&#10;Description automatically generated">
            <a:extLst>
              <a:ext uri="{FF2B5EF4-FFF2-40B4-BE49-F238E27FC236}">
                <a16:creationId xmlns:a16="http://schemas.microsoft.com/office/drawing/2014/main" id="{1CC12D0B-B954-4116-9F1D-BDBFE7B04F9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00" t="10551" r="32536" b="5740"/>
          <a:stretch/>
        </p:blipFill>
        <p:spPr>
          <a:xfrm rot="10800000">
            <a:off x="2862467" y="730962"/>
            <a:ext cx="2210464" cy="180550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8BACBC-9750-4148-8359-FDB9F30CE5E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3218441" y="4780625"/>
            <a:ext cx="2399665" cy="13519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9739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8B57D-1503-4E9A-98FE-D24186F0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90" y="127221"/>
            <a:ext cx="2429786" cy="52542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/>
              <a:t>Spooling Tests 927 (24/03/2022)</a:t>
            </a:r>
            <a:endParaRPr lang="en-GB" sz="2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CF5AA62-24DE-44E0-87FB-BD184D1B21D7}"/>
              </a:ext>
            </a:extLst>
          </p:cNvPr>
          <p:cNvSpPr/>
          <p:nvPr/>
        </p:nvSpPr>
        <p:spPr>
          <a:xfrm>
            <a:off x="6909684" y="596349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C1B701-F708-4A4C-9014-04CF95597684}"/>
              </a:ext>
            </a:extLst>
          </p:cNvPr>
          <p:cNvCxnSpPr/>
          <p:nvPr/>
        </p:nvCxnSpPr>
        <p:spPr>
          <a:xfrm>
            <a:off x="3172572" y="1280161"/>
            <a:ext cx="4086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78FCEE28-2D2F-499F-A892-E31652A6B36C}"/>
              </a:ext>
            </a:extLst>
          </p:cNvPr>
          <p:cNvSpPr/>
          <p:nvPr/>
        </p:nvSpPr>
        <p:spPr>
          <a:xfrm>
            <a:off x="3180523" y="1256307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14F551-A809-41C5-98D3-A361007F5BBE}"/>
              </a:ext>
            </a:extLst>
          </p:cNvPr>
          <p:cNvSpPr/>
          <p:nvPr/>
        </p:nvSpPr>
        <p:spPr>
          <a:xfrm>
            <a:off x="6989197" y="1995778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6CEE17-2531-4DE3-A84E-586A3CFC6843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6933538" y="2679590"/>
            <a:ext cx="405517" cy="7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3D3A551-D407-4460-A00E-4BD12228F018}"/>
              </a:ext>
            </a:extLst>
          </p:cNvPr>
          <p:cNvSpPr/>
          <p:nvPr/>
        </p:nvSpPr>
        <p:spPr>
          <a:xfrm>
            <a:off x="6869928" y="2663687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726F61-E968-49B7-867A-641324ADAA5D}"/>
              </a:ext>
            </a:extLst>
          </p:cNvPr>
          <p:cNvSpPr/>
          <p:nvPr/>
        </p:nvSpPr>
        <p:spPr>
          <a:xfrm>
            <a:off x="7243639" y="572495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AD01473-30A9-4F52-B897-0045632D0E4D}"/>
              </a:ext>
            </a:extLst>
          </p:cNvPr>
          <p:cNvSpPr/>
          <p:nvPr/>
        </p:nvSpPr>
        <p:spPr>
          <a:xfrm>
            <a:off x="7323152" y="1963973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915DC492-211A-4300-9C46-720FF6D0711C}"/>
              </a:ext>
            </a:extLst>
          </p:cNvPr>
          <p:cNvSpPr/>
          <p:nvPr/>
        </p:nvSpPr>
        <p:spPr>
          <a:xfrm>
            <a:off x="7013051" y="3196425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6F70D1A-CE51-407D-859D-01A885E72298}"/>
              </a:ext>
            </a:extLst>
          </p:cNvPr>
          <p:cNvCxnSpPr/>
          <p:nvPr/>
        </p:nvCxnSpPr>
        <p:spPr>
          <a:xfrm>
            <a:off x="3275939" y="3880237"/>
            <a:ext cx="4086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57B79BCB-1690-4C2A-97E4-CFE7DF47FE99}"/>
              </a:ext>
            </a:extLst>
          </p:cNvPr>
          <p:cNvSpPr/>
          <p:nvPr/>
        </p:nvSpPr>
        <p:spPr>
          <a:xfrm>
            <a:off x="3283890" y="3856383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B31A1AB-5655-4888-991E-AE2FED8F7668}"/>
              </a:ext>
            </a:extLst>
          </p:cNvPr>
          <p:cNvSpPr/>
          <p:nvPr/>
        </p:nvSpPr>
        <p:spPr>
          <a:xfrm>
            <a:off x="7084612" y="4476584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BAB3D36-F15B-4617-BB90-6000D4280D46}"/>
              </a:ext>
            </a:extLst>
          </p:cNvPr>
          <p:cNvCxnSpPr>
            <a:cxnSpLocks/>
            <a:stCxn id="58" idx="6"/>
          </p:cNvCxnSpPr>
          <p:nvPr/>
        </p:nvCxnSpPr>
        <p:spPr>
          <a:xfrm flipV="1">
            <a:off x="7028953" y="5160396"/>
            <a:ext cx="405517" cy="7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>
            <a:extLst>
              <a:ext uri="{FF2B5EF4-FFF2-40B4-BE49-F238E27FC236}">
                <a16:creationId xmlns:a16="http://schemas.microsoft.com/office/drawing/2014/main" id="{F1A8E787-7DF5-4845-89B4-44E3420756C5}"/>
              </a:ext>
            </a:extLst>
          </p:cNvPr>
          <p:cNvSpPr/>
          <p:nvPr/>
        </p:nvSpPr>
        <p:spPr>
          <a:xfrm>
            <a:off x="6965343" y="5144493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3A33A15C-193D-44FE-92B0-4F746C8F9CE0}"/>
              </a:ext>
            </a:extLst>
          </p:cNvPr>
          <p:cNvSpPr/>
          <p:nvPr/>
        </p:nvSpPr>
        <p:spPr>
          <a:xfrm>
            <a:off x="7347006" y="3172571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CA7FB00-6DF4-4D97-87FC-80FD4DAF1EBA}"/>
              </a:ext>
            </a:extLst>
          </p:cNvPr>
          <p:cNvSpPr/>
          <p:nvPr/>
        </p:nvSpPr>
        <p:spPr>
          <a:xfrm>
            <a:off x="7418567" y="4444779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D8CB6D-FB75-4A2E-B134-583A6B4DE8FA}"/>
              </a:ext>
            </a:extLst>
          </p:cNvPr>
          <p:cNvSpPr txBox="1"/>
          <p:nvPr/>
        </p:nvSpPr>
        <p:spPr>
          <a:xfrm>
            <a:off x="3053302" y="82693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9D336B5-D6AF-419E-93B9-F2495DBE6B49}"/>
              </a:ext>
            </a:extLst>
          </p:cNvPr>
          <p:cNvSpPr txBox="1"/>
          <p:nvPr/>
        </p:nvSpPr>
        <p:spPr>
          <a:xfrm>
            <a:off x="6718854" y="228202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A6F3A89-B702-4223-8D96-6BF08F799732}"/>
              </a:ext>
            </a:extLst>
          </p:cNvPr>
          <p:cNvSpPr txBox="1"/>
          <p:nvPr/>
        </p:nvSpPr>
        <p:spPr>
          <a:xfrm>
            <a:off x="7116419" y="5963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638BB5-1C96-4FBD-8A8C-3E35B0CFC180}"/>
              </a:ext>
            </a:extLst>
          </p:cNvPr>
          <p:cNvSpPr txBox="1"/>
          <p:nvPr/>
        </p:nvSpPr>
        <p:spPr>
          <a:xfrm>
            <a:off x="7187979" y="201168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graphicFrame>
        <p:nvGraphicFramePr>
          <p:cNvPr id="65" name="Table 65">
            <a:extLst>
              <a:ext uri="{FF2B5EF4-FFF2-40B4-BE49-F238E27FC236}">
                <a16:creationId xmlns:a16="http://schemas.microsoft.com/office/drawing/2014/main" id="{5B180B3D-1528-45D9-AD90-38FB323ED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555298"/>
              </p:ext>
            </p:extLst>
          </p:nvPr>
        </p:nvGraphicFramePr>
        <p:xfrm>
          <a:off x="8074991" y="0"/>
          <a:ext cx="3661134" cy="6619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883">
                  <a:extLst>
                    <a:ext uri="{9D8B030D-6E8A-4147-A177-3AD203B41FA5}">
                      <a16:colId xmlns:a16="http://schemas.microsoft.com/office/drawing/2014/main" val="3815257317"/>
                    </a:ext>
                  </a:extLst>
                </a:gridCol>
                <a:gridCol w="1477396">
                  <a:extLst>
                    <a:ext uri="{9D8B030D-6E8A-4147-A177-3AD203B41FA5}">
                      <a16:colId xmlns:a16="http://schemas.microsoft.com/office/drawing/2014/main" val="3578939365"/>
                    </a:ext>
                  </a:extLst>
                </a:gridCol>
                <a:gridCol w="1329413">
                  <a:extLst>
                    <a:ext uri="{9D8B030D-6E8A-4147-A177-3AD203B41FA5}">
                      <a16:colId xmlns:a16="http://schemas.microsoft.com/office/drawing/2014/main" val="1306050711"/>
                    </a:ext>
                  </a:extLst>
                </a:gridCol>
                <a:gridCol w="254442">
                  <a:extLst>
                    <a:ext uri="{9D8B030D-6E8A-4147-A177-3AD203B41FA5}">
                      <a16:colId xmlns:a16="http://schemas.microsoft.com/office/drawing/2014/main" val="2545620264"/>
                    </a:ext>
                  </a:extLst>
                </a:gridCol>
              </a:tblGrid>
              <a:tr h="39680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rel.disp</a:t>
                      </a:r>
                      <a:r>
                        <a:rPr lang="en-US" sz="1400" dirty="0"/>
                        <a:t> A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rel.disp</a:t>
                      </a:r>
                      <a:r>
                        <a:rPr lang="en-US" sz="1400" dirty="0"/>
                        <a:t> B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312235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Initial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104506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+66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-173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3272555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-124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+23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1583514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-69</a:t>
                      </a:r>
                    </a:p>
                    <a:p>
                      <a:pPr algn="ctr"/>
                      <a:r>
                        <a:rPr lang="en-US" sz="1400" dirty="0"/>
                        <a:t>(</a:t>
                      </a:r>
                      <a:r>
                        <a:rPr lang="en-US" sz="1400" dirty="0" err="1"/>
                        <a:t>wrt</a:t>
                      </a:r>
                      <a:r>
                        <a:rPr lang="en-US" sz="1400" dirty="0"/>
                        <a:t> state 2,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+55 </a:t>
                      </a:r>
                      <a:r>
                        <a:rPr lang="en-US" sz="1400" dirty="0"/>
                        <a:t>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measured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8919235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-199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+103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4113326"/>
                  </a:ext>
                </a:extLst>
              </a:tr>
            </a:tbl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6C1964CF-B6D1-447F-945F-D6C7033E6D22}"/>
              </a:ext>
            </a:extLst>
          </p:cNvPr>
          <p:cNvSpPr txBox="1"/>
          <p:nvPr/>
        </p:nvSpPr>
        <p:spPr>
          <a:xfrm>
            <a:off x="198783" y="1208599"/>
            <a:ext cx="313028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 config:</a:t>
            </a:r>
          </a:p>
          <a:p>
            <a:r>
              <a:rPr lang="en-US" sz="1400" dirty="0"/>
              <a:t>62 m Demo cryostat,</a:t>
            </a:r>
          </a:p>
          <a:p>
            <a:r>
              <a:rPr lang="en-US" sz="1400" dirty="0"/>
              <a:t>Demo cable Ø92 mm,</a:t>
            </a:r>
          </a:p>
          <a:p>
            <a:r>
              <a:rPr lang="en-US" sz="1400" dirty="0"/>
              <a:t>Sc link on trolleys,</a:t>
            </a:r>
          </a:p>
          <a:p>
            <a:r>
              <a:rPr lang="en-US" sz="1400" dirty="0"/>
              <a:t>Spool Ø3m,</a:t>
            </a:r>
          </a:p>
          <a:p>
            <a:r>
              <a:rPr lang="en-US" sz="1400" dirty="0">
                <a:solidFill>
                  <a:srgbClr val="00B0F0"/>
                </a:solidFill>
              </a:rPr>
              <a:t>Cable free at A &amp; B</a:t>
            </a:r>
            <a:r>
              <a:rPr lang="en-US" sz="1400" dirty="0"/>
              <a:t>,</a:t>
            </a:r>
          </a:p>
          <a:p>
            <a:r>
              <a:rPr lang="en-US" sz="1400" dirty="0"/>
              <a:t>Spooling: pulled by spool on spooler,</a:t>
            </a:r>
          </a:p>
          <a:p>
            <a:r>
              <a:rPr lang="en-US" sz="1400" dirty="0"/>
              <a:t>Unspooling: pulled at cryostat flange,</a:t>
            </a:r>
          </a:p>
          <a:p>
            <a:r>
              <a:rPr lang="en-US" sz="1400" dirty="0"/>
              <a:t>‘+’ cable movement out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r>
              <a:rPr lang="en-US" sz="1400" dirty="0"/>
              <a:t>‘-’ cable movement in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GB" sz="140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08EED40-6B32-462A-9E78-68B125BBB6CF}"/>
              </a:ext>
            </a:extLst>
          </p:cNvPr>
          <p:cNvSpPr/>
          <p:nvPr/>
        </p:nvSpPr>
        <p:spPr>
          <a:xfrm>
            <a:off x="7100514" y="5780600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9BF1E97F-8752-40D8-8E5C-7D8120E05B5E}"/>
              </a:ext>
            </a:extLst>
          </p:cNvPr>
          <p:cNvCxnSpPr/>
          <p:nvPr/>
        </p:nvCxnSpPr>
        <p:spPr>
          <a:xfrm>
            <a:off x="3363402" y="6464412"/>
            <a:ext cx="4086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68">
            <a:extLst>
              <a:ext uri="{FF2B5EF4-FFF2-40B4-BE49-F238E27FC236}">
                <a16:creationId xmlns:a16="http://schemas.microsoft.com/office/drawing/2014/main" id="{839B6FA1-D88A-4197-9942-DED954FF6328}"/>
              </a:ext>
            </a:extLst>
          </p:cNvPr>
          <p:cNvSpPr/>
          <p:nvPr/>
        </p:nvSpPr>
        <p:spPr>
          <a:xfrm>
            <a:off x="3371353" y="6440558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756EB4F0-302F-43BD-8153-7EDE5B095165}"/>
              </a:ext>
            </a:extLst>
          </p:cNvPr>
          <p:cNvSpPr/>
          <p:nvPr/>
        </p:nvSpPr>
        <p:spPr>
          <a:xfrm>
            <a:off x="7434469" y="5756746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767CAA3-0BF3-4A54-82F3-F9AEE6185BB6}"/>
              </a:ext>
            </a:extLst>
          </p:cNvPr>
          <p:cNvSpPr txBox="1"/>
          <p:nvPr/>
        </p:nvSpPr>
        <p:spPr>
          <a:xfrm>
            <a:off x="3514477" y="5955526"/>
            <a:ext cx="20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Unspooling achieved by</a:t>
            </a:r>
          </a:p>
          <a:p>
            <a:pPr algn="ctr"/>
            <a:r>
              <a:rPr lang="en-US" sz="1400" dirty="0"/>
              <a:t>pulling on cryostat flange </a:t>
            </a:r>
            <a:endParaRPr lang="en-GB" sz="14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92C06C6-1FB3-49F9-B655-A0126DCA44A2}"/>
              </a:ext>
            </a:extLst>
          </p:cNvPr>
          <p:cNvSpPr txBox="1"/>
          <p:nvPr/>
        </p:nvSpPr>
        <p:spPr>
          <a:xfrm>
            <a:off x="3514477" y="3387255"/>
            <a:ext cx="20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Unspooling achieved by</a:t>
            </a:r>
          </a:p>
          <a:p>
            <a:pPr algn="ctr"/>
            <a:r>
              <a:rPr lang="en-US" sz="1400" dirty="0"/>
              <a:t>pulling on cryostat flange 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4AE90-DD0E-40DE-81C5-0737651AC168}"/>
              </a:ext>
            </a:extLst>
          </p:cNvPr>
          <p:cNvSpPr txBox="1"/>
          <p:nvPr/>
        </p:nvSpPr>
        <p:spPr>
          <a:xfrm>
            <a:off x="3005592" y="135967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60 m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DA2171-3E02-43C7-9569-ED47523A98F4}"/>
              </a:ext>
            </a:extLst>
          </p:cNvPr>
          <p:cNvSpPr txBox="1"/>
          <p:nvPr/>
        </p:nvSpPr>
        <p:spPr>
          <a:xfrm>
            <a:off x="6702948" y="1272208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6275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C929608-63B1-4ECD-B9A0-53E70374DDF8}"/>
              </a:ext>
            </a:extLst>
          </p:cNvPr>
          <p:cNvSpPr txBox="1">
            <a:spLocks/>
          </p:cNvSpPr>
          <p:nvPr/>
        </p:nvSpPr>
        <p:spPr>
          <a:xfrm>
            <a:off x="642238" y="274705"/>
            <a:ext cx="2429786" cy="525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Spooling Tests 927 (24/03/2022)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4518C2-F688-4BE7-9878-1C8CC5B1E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306830"/>
            <a:ext cx="10972800" cy="424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6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8B57D-1503-4E9A-98FE-D24186F06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90" y="127221"/>
            <a:ext cx="4354002" cy="52542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/>
              <a:t>Spooling Tests 927 (Marc &amp; Marcin) (??/03/2022)</a:t>
            </a:r>
            <a:endParaRPr lang="en-GB" sz="2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CF5AA62-24DE-44E0-87FB-BD184D1B21D7}"/>
              </a:ext>
            </a:extLst>
          </p:cNvPr>
          <p:cNvSpPr/>
          <p:nvPr/>
        </p:nvSpPr>
        <p:spPr>
          <a:xfrm>
            <a:off x="6909684" y="596349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C1B701-F708-4A4C-9014-04CF95597684}"/>
              </a:ext>
            </a:extLst>
          </p:cNvPr>
          <p:cNvCxnSpPr/>
          <p:nvPr/>
        </p:nvCxnSpPr>
        <p:spPr>
          <a:xfrm>
            <a:off x="3172572" y="1280161"/>
            <a:ext cx="40869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78FCEE28-2D2F-499F-A892-E31652A6B36C}"/>
              </a:ext>
            </a:extLst>
          </p:cNvPr>
          <p:cNvSpPr/>
          <p:nvPr/>
        </p:nvSpPr>
        <p:spPr>
          <a:xfrm>
            <a:off x="3180523" y="1256307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14F551-A809-41C5-98D3-A361007F5BBE}"/>
              </a:ext>
            </a:extLst>
          </p:cNvPr>
          <p:cNvSpPr/>
          <p:nvPr/>
        </p:nvSpPr>
        <p:spPr>
          <a:xfrm>
            <a:off x="6989197" y="1995778"/>
            <a:ext cx="723569" cy="6917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6CEE17-2531-4DE3-A84E-586A3CFC6843}"/>
              </a:ext>
            </a:extLst>
          </p:cNvPr>
          <p:cNvCxnSpPr>
            <a:cxnSpLocks/>
            <a:stCxn id="9" idx="6"/>
          </p:cNvCxnSpPr>
          <p:nvPr/>
        </p:nvCxnSpPr>
        <p:spPr>
          <a:xfrm flipV="1">
            <a:off x="6933538" y="2679590"/>
            <a:ext cx="405517" cy="79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3D3A551-D407-4460-A00E-4BD12228F018}"/>
              </a:ext>
            </a:extLst>
          </p:cNvPr>
          <p:cNvSpPr/>
          <p:nvPr/>
        </p:nvSpPr>
        <p:spPr>
          <a:xfrm>
            <a:off x="6869928" y="2663687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726F61-E968-49B7-867A-641324ADAA5D}"/>
              </a:ext>
            </a:extLst>
          </p:cNvPr>
          <p:cNvSpPr/>
          <p:nvPr/>
        </p:nvSpPr>
        <p:spPr>
          <a:xfrm>
            <a:off x="7243639" y="572495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AD01473-30A9-4F52-B897-0045632D0E4D}"/>
              </a:ext>
            </a:extLst>
          </p:cNvPr>
          <p:cNvSpPr/>
          <p:nvPr/>
        </p:nvSpPr>
        <p:spPr>
          <a:xfrm>
            <a:off x="7323152" y="1963973"/>
            <a:ext cx="63610" cy="47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1D8CB6D-FB75-4A2E-B134-583A6B4DE8FA}"/>
              </a:ext>
            </a:extLst>
          </p:cNvPr>
          <p:cNvSpPr txBox="1"/>
          <p:nvPr/>
        </p:nvSpPr>
        <p:spPr>
          <a:xfrm>
            <a:off x="3053302" y="826937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9D336B5-D6AF-419E-93B9-F2495DBE6B49}"/>
              </a:ext>
            </a:extLst>
          </p:cNvPr>
          <p:cNvSpPr txBox="1"/>
          <p:nvPr/>
        </p:nvSpPr>
        <p:spPr>
          <a:xfrm>
            <a:off x="6718854" y="2282026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A6F3A89-B702-4223-8D96-6BF08F799732}"/>
              </a:ext>
            </a:extLst>
          </p:cNvPr>
          <p:cNvSpPr txBox="1"/>
          <p:nvPr/>
        </p:nvSpPr>
        <p:spPr>
          <a:xfrm>
            <a:off x="7116419" y="59634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638BB5-1C96-4FBD-8A8C-3E35B0CFC180}"/>
              </a:ext>
            </a:extLst>
          </p:cNvPr>
          <p:cNvSpPr txBox="1"/>
          <p:nvPr/>
        </p:nvSpPr>
        <p:spPr>
          <a:xfrm>
            <a:off x="7187979" y="201168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en-GB" dirty="0"/>
          </a:p>
        </p:txBody>
      </p:sp>
      <p:graphicFrame>
        <p:nvGraphicFramePr>
          <p:cNvPr id="65" name="Table 65">
            <a:extLst>
              <a:ext uri="{FF2B5EF4-FFF2-40B4-BE49-F238E27FC236}">
                <a16:creationId xmlns:a16="http://schemas.microsoft.com/office/drawing/2014/main" id="{5B180B3D-1528-45D9-AD90-38FB323ED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963648"/>
              </p:ext>
            </p:extLst>
          </p:nvPr>
        </p:nvGraphicFramePr>
        <p:xfrm>
          <a:off x="8257871" y="0"/>
          <a:ext cx="3661134" cy="2885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883">
                  <a:extLst>
                    <a:ext uri="{9D8B030D-6E8A-4147-A177-3AD203B41FA5}">
                      <a16:colId xmlns:a16="http://schemas.microsoft.com/office/drawing/2014/main" val="3815257317"/>
                    </a:ext>
                  </a:extLst>
                </a:gridCol>
                <a:gridCol w="1477396">
                  <a:extLst>
                    <a:ext uri="{9D8B030D-6E8A-4147-A177-3AD203B41FA5}">
                      <a16:colId xmlns:a16="http://schemas.microsoft.com/office/drawing/2014/main" val="3578939365"/>
                    </a:ext>
                  </a:extLst>
                </a:gridCol>
                <a:gridCol w="1375575">
                  <a:extLst>
                    <a:ext uri="{9D8B030D-6E8A-4147-A177-3AD203B41FA5}">
                      <a16:colId xmlns:a16="http://schemas.microsoft.com/office/drawing/2014/main" val="130605071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45620264"/>
                    </a:ext>
                  </a:extLst>
                </a:gridCol>
              </a:tblGrid>
              <a:tr h="39680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rel.disp</a:t>
                      </a:r>
                      <a:r>
                        <a:rPr lang="en-US" sz="1400" dirty="0"/>
                        <a:t> A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rel.disp</a:t>
                      </a:r>
                      <a:r>
                        <a:rPr lang="en-US" sz="1400" dirty="0"/>
                        <a:t> B (mm)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5312235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Initial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4104506"/>
                  </a:ext>
                </a:extLst>
              </a:tr>
              <a:tr h="12445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+10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3272555"/>
                  </a:ext>
                </a:extLst>
              </a:tr>
            </a:tbl>
          </a:graphicData>
        </a:graphic>
      </p:graphicFrame>
      <p:sp>
        <p:nvSpPr>
          <p:cNvPr id="66" name="TextBox 65">
            <a:extLst>
              <a:ext uri="{FF2B5EF4-FFF2-40B4-BE49-F238E27FC236}">
                <a16:creationId xmlns:a16="http://schemas.microsoft.com/office/drawing/2014/main" id="{6C1964CF-B6D1-447F-945F-D6C7033E6D22}"/>
              </a:ext>
            </a:extLst>
          </p:cNvPr>
          <p:cNvSpPr txBox="1"/>
          <p:nvPr/>
        </p:nvSpPr>
        <p:spPr>
          <a:xfrm>
            <a:off x="198783" y="946206"/>
            <a:ext cx="313028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 config:</a:t>
            </a:r>
          </a:p>
          <a:p>
            <a:r>
              <a:rPr lang="en-US" sz="1400" dirty="0"/>
              <a:t>62 m Demo cryostat,</a:t>
            </a:r>
          </a:p>
          <a:p>
            <a:r>
              <a:rPr lang="en-US" sz="1400" dirty="0"/>
              <a:t>Demo cable Ø92 mm,</a:t>
            </a:r>
          </a:p>
          <a:p>
            <a:r>
              <a:rPr lang="en-US" sz="1400" dirty="0"/>
              <a:t>Sc link on trolleys,</a:t>
            </a:r>
          </a:p>
          <a:p>
            <a:r>
              <a:rPr lang="en-US" sz="1400" dirty="0"/>
              <a:t>Spool Ø3m,</a:t>
            </a:r>
          </a:p>
          <a:p>
            <a:r>
              <a:rPr lang="en-US" sz="1400" dirty="0">
                <a:solidFill>
                  <a:srgbClr val="00B0F0"/>
                </a:solidFill>
              </a:rPr>
              <a:t>Cable held at A &amp; free at B</a:t>
            </a:r>
            <a:r>
              <a:rPr lang="en-US" sz="1400" dirty="0"/>
              <a:t>,</a:t>
            </a:r>
          </a:p>
          <a:p>
            <a:r>
              <a:rPr lang="en-US" sz="1400" dirty="0"/>
              <a:t>Spooling: pulled by spool on spooler,</a:t>
            </a:r>
          </a:p>
          <a:p>
            <a:r>
              <a:rPr lang="en-US" sz="1400" dirty="0"/>
              <a:t>Unspooling: pulled at cryostat flange,</a:t>
            </a:r>
          </a:p>
          <a:p>
            <a:r>
              <a:rPr lang="en-US" sz="1400" dirty="0"/>
              <a:t>‘+’ cable movement out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r>
              <a:rPr lang="en-US" sz="1400" dirty="0"/>
              <a:t>‘-’ cable movement in </a:t>
            </a:r>
            <a:r>
              <a:rPr lang="en-US" sz="1400" dirty="0" err="1"/>
              <a:t>wrt</a:t>
            </a:r>
            <a:r>
              <a:rPr lang="en-US" sz="1400" dirty="0"/>
              <a:t> flange (mm)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4AE90-DD0E-40DE-81C5-0737651AC168}"/>
              </a:ext>
            </a:extLst>
          </p:cNvPr>
          <p:cNvSpPr txBox="1"/>
          <p:nvPr/>
        </p:nvSpPr>
        <p:spPr>
          <a:xfrm>
            <a:off x="3005592" y="135967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60 m</a:t>
            </a: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DA2171-3E02-43C7-9569-ED47523A98F4}"/>
              </a:ext>
            </a:extLst>
          </p:cNvPr>
          <p:cNvSpPr txBox="1"/>
          <p:nvPr/>
        </p:nvSpPr>
        <p:spPr>
          <a:xfrm>
            <a:off x="6702948" y="1272208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 m</a:t>
            </a:r>
            <a:endParaRPr lang="en-GB" sz="1200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A02795EF-DA8D-4359-90CC-EEC02894B6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48122" y="3329629"/>
            <a:ext cx="1474003" cy="1963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Picture 33" descr="A picture containing indoor&#10;&#10;Description automatically generated">
            <a:extLst>
              <a:ext uri="{FF2B5EF4-FFF2-40B4-BE49-F238E27FC236}">
                <a16:creationId xmlns:a16="http://schemas.microsoft.com/office/drawing/2014/main" id="{F4AB5A7E-ADF9-459B-81BD-668FC9281B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17" y="5147063"/>
            <a:ext cx="2842510" cy="1603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EB626D1-828A-46BF-982D-A024AE30EF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552" y="3991799"/>
            <a:ext cx="3142739" cy="23578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41DDF1F-3C4D-4910-A979-EBC0E883B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110293"/>
              </p:ext>
            </p:extLst>
          </p:nvPr>
        </p:nvGraphicFramePr>
        <p:xfrm>
          <a:off x="7052807" y="4511502"/>
          <a:ext cx="4876800" cy="1673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6306">
                  <a:extLst>
                    <a:ext uri="{9D8B030D-6E8A-4147-A177-3AD203B41FA5}">
                      <a16:colId xmlns:a16="http://schemas.microsoft.com/office/drawing/2014/main" val="3981813146"/>
                    </a:ext>
                  </a:extLst>
                </a:gridCol>
                <a:gridCol w="1309094">
                  <a:extLst>
                    <a:ext uri="{9D8B030D-6E8A-4147-A177-3AD203B41FA5}">
                      <a16:colId xmlns:a16="http://schemas.microsoft.com/office/drawing/2014/main" val="328408605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963294103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2519522826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1100">
                          <a:effectLst/>
                        </a:rPr>
                        <a:t>D: distance Cryostat déployé (m)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1100" dirty="0">
                          <a:effectLst/>
                        </a:rPr>
                        <a:t>F: force de traction (N).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M1: Cable position mm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M2: Cable position mm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62894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40N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19984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80N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067351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100N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711960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120N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240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331685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160N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250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3675664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660N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>
                          <a:effectLst/>
                        </a:rPr>
                        <a:t>1888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effectLst/>
                        </a:rPr>
                        <a:t>250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20713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968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93118-8A62-48FF-B8E1-6ACC32937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spooling trials….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CAE22-53C0-40F4-A959-E564B377F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Further spooling test with restraint at A (&amp; force measurement)</a:t>
            </a:r>
          </a:p>
          <a:p>
            <a:r>
              <a:rPr lang="en-US" dirty="0"/>
              <a:t>Spool/unspool/spool/unspool to check force observation</a:t>
            </a:r>
          </a:p>
          <a:p>
            <a:pPr marL="0" indent="0">
              <a:buNone/>
            </a:pPr>
            <a:r>
              <a:rPr lang="en-US" dirty="0"/>
              <a:t>……..next week in 927</a:t>
            </a:r>
          </a:p>
          <a:p>
            <a:endParaRPr lang="en-US" dirty="0"/>
          </a:p>
          <a:p>
            <a:r>
              <a:rPr lang="en-US" dirty="0"/>
              <a:t>Check forces during unspooling using ‘</a:t>
            </a:r>
            <a:r>
              <a:rPr lang="en-US" dirty="0" err="1"/>
              <a:t>gerbeur</a:t>
            </a:r>
            <a:r>
              <a:rPr lang="en-US" dirty="0"/>
              <a:t>’</a:t>
            </a:r>
          </a:p>
          <a:p>
            <a:pPr lvl="1"/>
            <a:r>
              <a:rPr lang="en-US" dirty="0"/>
              <a:t>What are the forces</a:t>
            </a:r>
          </a:p>
          <a:p>
            <a:pPr lvl="1"/>
            <a:r>
              <a:rPr lang="en-US" dirty="0"/>
              <a:t>Where/how to pull - do we need to link the chariots and pull at the chariot instead of cryostat flange.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Other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234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5146</TotalTime>
  <Words>434</Words>
  <Application>Microsoft Office PowerPoint</Application>
  <PresentationFormat>Widescreen</PresentationFormat>
  <Paragraphs>123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Spooling Tests 927 – Paul, Marc, Marcin, Erik (24/03/2022)</vt:lpstr>
      <vt:lpstr>Spooling Tests 927 (24/03/2022)</vt:lpstr>
      <vt:lpstr>PowerPoint Presentation</vt:lpstr>
      <vt:lpstr>Spooling Tests 927 (Marc &amp; Marcin) (??/03/2022)</vt:lpstr>
      <vt:lpstr>Next steps spooling trials….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Cruikshank</dc:creator>
  <cp:lastModifiedBy>Paul Cruikshank</cp:lastModifiedBy>
  <cp:revision>21</cp:revision>
  <dcterms:created xsi:type="dcterms:W3CDTF">2022-04-01T08:47:19Z</dcterms:created>
  <dcterms:modified xsi:type="dcterms:W3CDTF">2022-04-25T10:28:38Z</dcterms:modified>
</cp:coreProperties>
</file>