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334" r:id="rId3"/>
    <p:sldId id="275" r:id="rId4"/>
    <p:sldId id="328" r:id="rId5"/>
    <p:sldId id="308" r:id="rId6"/>
    <p:sldId id="309" r:id="rId7"/>
    <p:sldId id="312" r:id="rId8"/>
    <p:sldId id="329" r:id="rId9"/>
    <p:sldId id="310" r:id="rId10"/>
    <p:sldId id="318" r:id="rId11"/>
    <p:sldId id="311" r:id="rId12"/>
    <p:sldId id="330" r:id="rId13"/>
    <p:sldId id="313" r:id="rId14"/>
    <p:sldId id="279" r:id="rId15"/>
    <p:sldId id="314" r:id="rId16"/>
    <p:sldId id="315" r:id="rId17"/>
    <p:sldId id="324" r:id="rId18"/>
    <p:sldId id="325" r:id="rId19"/>
    <p:sldId id="332" r:id="rId20"/>
    <p:sldId id="290" r:id="rId21"/>
    <p:sldId id="304" r:id="rId22"/>
    <p:sldId id="293" r:id="rId23"/>
    <p:sldId id="294" r:id="rId24"/>
    <p:sldId id="292" r:id="rId25"/>
    <p:sldId id="295" r:id="rId26"/>
    <p:sldId id="296" r:id="rId27"/>
    <p:sldId id="297" r:id="rId28"/>
    <p:sldId id="300" r:id="rId29"/>
    <p:sldId id="302" r:id="rId30"/>
    <p:sldId id="301" r:id="rId31"/>
    <p:sldId id="303" r:id="rId32"/>
    <p:sldId id="320" r:id="rId33"/>
    <p:sldId id="321" r:id="rId34"/>
    <p:sldId id="306" r:id="rId35"/>
    <p:sldId id="333" r:id="rId36"/>
    <p:sldId id="326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8A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4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3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54759-AD0F-4236-8633-C631D6400E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3AB435-D6C5-4066-B940-AB455DF991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66CF75-1B72-4470-A6F1-8891AEE9C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A0EC3-CC6F-470D-AE7E-2C388BD53692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BEFB5-9CAF-4658-A67C-EE3F76F5E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F928B-4358-436A-9B3F-B1B1CC3A9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5D3-6433-45F3-B858-56486B163E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108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FDA29-EFC0-4516-96BE-43752BA86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B378D7-2A2A-43FE-A944-526E5A08C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C85FC0-6855-410E-8CC4-A5A236635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A0EC3-CC6F-470D-AE7E-2C388BD53692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993B55-AF9B-4B38-8419-FE5F44C69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7F13E-8CAE-4714-977C-58FA0C919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5D3-6433-45F3-B858-56486B163E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120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DEFB89-531C-4EB2-81FB-6AD7BAE940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1DAD26-25B9-4C36-BF20-16D1AFA788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72059A-9B30-42C5-AF66-ED33016CC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A0EC3-CC6F-470D-AE7E-2C388BD53692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CEFA83-E789-487A-9223-0014DF28D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91D66-B0A9-4F4B-85E0-E49153307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5D3-6433-45F3-B858-56486B163E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657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C3F33-7542-49E8-9C89-354F4BEAC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34C3BE-5F51-4DAF-9E6F-104F3CBDE4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17FAE6-FBD8-4123-BD5E-D0EE733B0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A0EC3-CC6F-470D-AE7E-2C388BD53692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9EDD17-FCF5-4790-AE9D-A8C93D664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98600-D022-4CB7-A664-B5D6C8D6D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5D3-6433-45F3-B858-56486B163E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963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EDEEB-B687-42ED-AAD4-A788DC092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732BB1-E744-4425-A812-4E3D88DE0E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487A37-ACF6-41EF-9DAB-3D8F3C37F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A0EC3-CC6F-470D-AE7E-2C388BD53692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41483-EB79-4EA3-868B-29A46F5B6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D4B44-C358-470E-B084-8B275D4BA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5D3-6433-45F3-B858-56486B163E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234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23217-E6BF-44F7-A4D9-1598A72E2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4441A-0E8A-478C-8ECF-07B7C05D26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3747A7-AB01-4B06-8907-F17EB1ADE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F4938D-2EE0-4D59-B9D5-1AF25BF88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A0EC3-CC6F-470D-AE7E-2C388BD53692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AF93B-C773-4F28-AF25-32F9132A0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58EECA-EF5E-40AD-90F3-83BC9F51F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5D3-6433-45F3-B858-56486B163E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18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0B3B0-84E8-4C24-A82F-58A3B5E1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A10D3A-DF95-4C99-A88C-41CEBE3234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6C50D6-6B91-4FDA-93B8-05B98006C7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31E768-3BED-49C6-876D-94CAC16A8F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A0D46D-0E77-4579-B9E4-5112A2F461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1942B1-568A-4C8C-87D4-AF6C20FDF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A0EC3-CC6F-470D-AE7E-2C388BD53692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F98DA7-DF64-4AFA-B3CA-9E6F8A9A3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8222B5-59BC-4717-8B31-BF9B48B7C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5D3-6433-45F3-B858-56486B163E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423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ED896-98C0-4EDB-B05D-92954E318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4A1280-884B-4CD0-9A6B-29CF820F3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A0EC3-CC6F-470D-AE7E-2C388BD53692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B94565-E97F-4CB2-BEE6-53DACE12A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A9651E-C93F-4492-8B9E-A54D5097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5D3-6433-45F3-B858-56486B163E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190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A4543C-1457-46A1-A2C3-FD1D4F95E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A0EC3-CC6F-470D-AE7E-2C388BD53692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DAE6D2-64C4-46AA-A9C6-AD4E285A1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E4F24-3C5F-461B-97B2-DC69B13D9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5D3-6433-45F3-B858-56486B163E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03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C97E2-B693-45A9-B18B-D4C17B15F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D9E8C2-E71C-43FD-BB67-31E7FE2F0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DB31AF-C03A-42D0-944F-8CDF9AD02A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75DE4F-1B94-4A91-ABCE-20D252153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A0EC3-CC6F-470D-AE7E-2C388BD53692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C8EE21-F160-42D7-819C-CC163EBE0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EC9B36-3A14-44B5-A825-FC1265910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5D3-6433-45F3-B858-56486B163E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457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B8BFB-2D95-473E-A0A0-1E15E8C05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1A425C-155B-4D5D-B373-96C33B5442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E254D6-9D06-4FB4-AF3A-6EEB4144F7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8A1EBB-F258-4F07-8780-B55326FBE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A0EC3-CC6F-470D-AE7E-2C388BD53692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396928-6003-4BE5-9D6A-E2222CCB7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789609-4780-4580-9263-9997A5365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5D3-6433-45F3-B858-56486B163E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50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18F371-FC75-4970-894D-4FA7620B1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7B7547-AA3F-4215-8D8B-835B6FBA9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CBDCCD-0FAE-4E5C-99BC-A6EE2D6979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A0EC3-CC6F-470D-AE7E-2C388BD53692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FA958-9143-4932-B85E-9BF46DF532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A4DC1-909B-4590-A2FF-0CDB5FCD67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AA5D3-6433-45F3-B858-56486B163E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3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179E6-B363-4BFE-B8AD-D1BBCF26E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5567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DFHX integration sequence in SM18</a:t>
            </a:r>
            <a:br>
              <a:rPr lang="en-GB">
                <a:effectLst/>
                <a:ea typeface="Times New Roman" panose="02020603050405020304" pitchFamily="18" charset="0"/>
              </a:rPr>
            </a:br>
            <a:r>
              <a:rPr lang="en-GB" sz="4000">
                <a:effectLst/>
                <a:ea typeface="Times New Roman" panose="02020603050405020304" pitchFamily="18" charset="0"/>
              </a:rPr>
              <a:t>Updates</a:t>
            </a:r>
            <a:endParaRPr lang="en-GB" sz="88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A49FBC7-1666-493A-9DE0-9DBBE78DCA5C}"/>
              </a:ext>
            </a:extLst>
          </p:cNvPr>
          <p:cNvGrpSpPr/>
          <p:nvPr/>
        </p:nvGrpSpPr>
        <p:grpSpPr>
          <a:xfrm>
            <a:off x="4390820" y="3821624"/>
            <a:ext cx="3530582" cy="736033"/>
            <a:chOff x="4390820" y="3640649"/>
            <a:chExt cx="3530582" cy="73603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818FCAF-1408-4E57-815A-B5F4DA6FF25A}"/>
                </a:ext>
              </a:extLst>
            </p:cNvPr>
            <p:cNvSpPr txBox="1"/>
            <p:nvPr/>
          </p:nvSpPr>
          <p:spPr>
            <a:xfrm>
              <a:off x="5391318" y="3640649"/>
              <a:ext cx="14093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>
                  <a:latin typeface="+mj-lt"/>
                </a:rPr>
                <a:t>27/04/2022</a:t>
              </a:r>
              <a:endParaRPr lang="en-GB" sz="2000">
                <a:latin typeface="+mj-lt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A1CBC57-A3B3-4347-9BD5-88B4E2B2938B}"/>
                </a:ext>
              </a:extLst>
            </p:cNvPr>
            <p:cNvSpPr txBox="1"/>
            <p:nvPr/>
          </p:nvSpPr>
          <p:spPr>
            <a:xfrm>
              <a:off x="4390820" y="3976572"/>
              <a:ext cx="35305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>
                  <a:latin typeface="+mj-lt"/>
                </a:rPr>
                <a:t>Stefanos Christos Spathopoulos</a:t>
              </a:r>
              <a:endParaRPr lang="en-GB" sz="200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4689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533ABD1-8DC3-48E3-B58A-24D35DD9CBE5}"/>
              </a:ext>
            </a:extLst>
          </p:cNvPr>
          <p:cNvGrpSpPr/>
          <p:nvPr/>
        </p:nvGrpSpPr>
        <p:grpSpPr>
          <a:xfrm>
            <a:off x="12856" y="0"/>
            <a:ext cx="12109137" cy="6858000"/>
            <a:chOff x="12856" y="0"/>
            <a:chExt cx="12109137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9D88F3C-E692-4597-8115-3D532C106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56" y="0"/>
              <a:ext cx="12109137" cy="6858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E29616C-24D3-486E-8009-B4835C6F83A0}"/>
                </a:ext>
              </a:extLst>
            </p:cNvPr>
            <p:cNvSpPr txBox="1"/>
            <p:nvPr/>
          </p:nvSpPr>
          <p:spPr>
            <a:xfrm>
              <a:off x="16697" y="0"/>
              <a:ext cx="771344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/>
                <a:t>Phase 1: MgB2 spool installation + cable pulling</a:t>
              </a:r>
              <a:endParaRPr lang="en-GB" sz="2400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587BDC5-FE60-4614-B39F-810D71048B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15342" t="39857" r="59944" b="35214"/>
            <a:stretch/>
          </p:blipFill>
          <p:spPr>
            <a:xfrm>
              <a:off x="1885951" y="2687481"/>
              <a:ext cx="2990850" cy="171687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03007C7-A09D-4DD8-B5D7-6269C32CC9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27055" t="63044" r="69088" b="30113"/>
            <a:stretch/>
          </p:blipFill>
          <p:spPr>
            <a:xfrm>
              <a:off x="3295649" y="4312944"/>
              <a:ext cx="466725" cy="47126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AFF9AF2-7995-446B-9F0B-68A3DB0E68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33116" t="63044" r="63027" b="33471"/>
            <a:stretch/>
          </p:blipFill>
          <p:spPr>
            <a:xfrm>
              <a:off x="4029075" y="4312945"/>
              <a:ext cx="466725" cy="240006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61C990E-0888-4D87-A6BB-557C1C4241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-1" b="32031"/>
            <a:stretch/>
          </p:blipFill>
          <p:spPr>
            <a:xfrm>
              <a:off x="8821826" y="115099"/>
              <a:ext cx="3137317" cy="1789718"/>
            </a:xfrm>
            <a:prstGeom prst="rect">
              <a:avLst/>
            </a:prstGeom>
            <a:ln>
              <a:solidFill>
                <a:srgbClr val="FF0000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9FA39C0-31FD-4713-AD57-3940C531AFEF}"/>
                </a:ext>
              </a:extLst>
            </p:cNvPr>
            <p:cNvSpPr/>
            <p:nvPr/>
          </p:nvSpPr>
          <p:spPr>
            <a:xfrm>
              <a:off x="9212580" y="2095594"/>
              <a:ext cx="685800" cy="42172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D47D2C1-4119-45CA-85F8-EFDCF68181A3}"/>
                </a:ext>
              </a:extLst>
            </p:cNvPr>
            <p:cNvCxnSpPr>
              <a:cxnSpLocks/>
              <a:stCxn id="6" idx="3"/>
              <a:endCxn id="3" idx="2"/>
            </p:cNvCxnSpPr>
            <p:nvPr/>
          </p:nvCxnSpPr>
          <p:spPr>
            <a:xfrm flipV="1">
              <a:off x="9898380" y="1904817"/>
              <a:ext cx="492105" cy="401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F3E7991-C78B-4CE7-A283-AE1DE2A60197}"/>
                </a:ext>
              </a:extLst>
            </p:cNvPr>
            <p:cNvSpPr/>
            <p:nvPr/>
          </p:nvSpPr>
          <p:spPr>
            <a:xfrm>
              <a:off x="1287780" y="5539834"/>
              <a:ext cx="685800" cy="51806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F5DC5E8-0BB8-4D83-8033-6FEE41168376}"/>
                </a:ext>
              </a:extLst>
            </p:cNvPr>
            <p:cNvCxnSpPr>
              <a:cxnSpLocks/>
              <a:stCxn id="16" idx="0"/>
              <a:endCxn id="20" idx="2"/>
            </p:cNvCxnSpPr>
            <p:nvPr/>
          </p:nvCxnSpPr>
          <p:spPr>
            <a:xfrm flipV="1">
              <a:off x="1630680" y="4594062"/>
              <a:ext cx="174782" cy="94577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2E77DAF-6427-40DB-AD9E-9E3E9ABF70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8678" r="8646" b="17583"/>
            <a:stretch/>
          </p:blipFill>
          <p:spPr>
            <a:xfrm>
              <a:off x="267959" y="2545056"/>
              <a:ext cx="3075005" cy="2049006"/>
            </a:xfrm>
            <a:prstGeom prst="rect">
              <a:avLst/>
            </a:prstGeom>
            <a:ln>
              <a:solidFill>
                <a:srgbClr val="FF0000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2CFBD28-D310-49A0-8B5B-FFE34FEE28BF}"/>
                </a:ext>
              </a:extLst>
            </p:cNvPr>
            <p:cNvCxnSpPr>
              <a:cxnSpLocks/>
            </p:cNvCxnSpPr>
            <p:nvPr/>
          </p:nvCxnSpPr>
          <p:spPr>
            <a:xfrm>
              <a:off x="1840182" y="3515372"/>
              <a:ext cx="23005" cy="233528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33FF17F-55CD-4DB4-BB1A-1D97DA5F7978}"/>
                </a:ext>
              </a:extLst>
            </p:cNvPr>
            <p:cNvCxnSpPr>
              <a:cxnSpLocks/>
            </p:cNvCxnSpPr>
            <p:nvPr/>
          </p:nvCxnSpPr>
          <p:spPr>
            <a:xfrm>
              <a:off x="1263960" y="3515372"/>
              <a:ext cx="20923" cy="245227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66A4F401-270A-4334-8973-7598B57F3B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74421" y="3568233"/>
              <a:ext cx="558887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C1E5528-76F6-4D3D-B14A-80A3F77B8CF6}"/>
                </a:ext>
              </a:extLst>
            </p:cNvPr>
            <p:cNvSpPr txBox="1"/>
            <p:nvPr/>
          </p:nvSpPr>
          <p:spPr>
            <a:xfrm>
              <a:off x="1369245" y="3314094"/>
              <a:ext cx="401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2m</a:t>
              </a:r>
              <a:endParaRPr lang="en-GB"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58ED85D-F4A1-4F01-92CA-0E9685E69A3A}"/>
                </a:ext>
              </a:extLst>
            </p:cNvPr>
            <p:cNvCxnSpPr>
              <a:cxnSpLocks/>
            </p:cNvCxnSpPr>
            <p:nvPr/>
          </p:nvCxnSpPr>
          <p:spPr>
            <a:xfrm>
              <a:off x="10925175" y="959644"/>
              <a:ext cx="19487" cy="149195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212534B7-4467-43C4-BFD0-77F67C4C74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57989" y="712369"/>
              <a:ext cx="392459" cy="311186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9D9DC50-B78D-4909-AC2B-1E8B800AA1B3}"/>
                </a:ext>
              </a:extLst>
            </p:cNvPr>
            <p:cNvSpPr txBox="1"/>
            <p:nvPr/>
          </p:nvSpPr>
          <p:spPr>
            <a:xfrm rot="19201096">
              <a:off x="10792093" y="630366"/>
              <a:ext cx="5486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2.5m</a:t>
              </a:r>
              <a:endParaRPr lang="en-GB"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28E6613D-EFE6-461E-A842-819E0DAF3B2C}"/>
                </a:ext>
              </a:extLst>
            </p:cNvPr>
            <p:cNvCxnSpPr>
              <a:cxnSpLocks/>
            </p:cNvCxnSpPr>
            <p:nvPr/>
          </p:nvCxnSpPr>
          <p:spPr>
            <a:xfrm>
              <a:off x="11327588" y="665176"/>
              <a:ext cx="19067" cy="16518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E52AE5BF-18CD-4414-9E9B-F747867285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52580" y="4991168"/>
              <a:ext cx="496310" cy="231796"/>
            </a:xfrm>
            <a:prstGeom prst="straightConnector1">
              <a:avLst/>
            </a:prstGeom>
            <a:ln w="6350">
              <a:solidFill>
                <a:srgbClr val="FFC000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69EA83E-BF7D-4725-A2EF-B706C7BF52E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20253" y="5198461"/>
              <a:ext cx="113347" cy="131057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43024926-5946-476E-B3EF-29936554A91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37918" y="4962537"/>
              <a:ext cx="327202" cy="378328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D8994CB-CF9D-4C4C-89F6-A9325C55F828}"/>
                </a:ext>
              </a:extLst>
            </p:cNvPr>
            <p:cNvSpPr txBox="1"/>
            <p:nvPr/>
          </p:nvSpPr>
          <p:spPr>
            <a:xfrm rot="20069484">
              <a:off x="2102177" y="4916417"/>
              <a:ext cx="35298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5m</a:t>
              </a:r>
              <a:endParaRPr lang="en-GB" sz="1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205894D-2D29-4F3B-BD5E-4879E3D4A437}"/>
                </a:ext>
              </a:extLst>
            </p:cNvPr>
            <p:cNvSpPr txBox="1"/>
            <p:nvPr/>
          </p:nvSpPr>
          <p:spPr>
            <a:xfrm>
              <a:off x="16697" y="578897"/>
              <a:ext cx="425898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/>
                <a:t>-Partially occupying the main transport corridors </a:t>
              </a:r>
            </a:p>
            <a:p>
              <a:r>
                <a:rPr lang="en-US" sz="1600"/>
                <a:t>(2m and 2.5 space available)</a:t>
              </a:r>
              <a:endParaRPr lang="en-GB" sz="1600"/>
            </a:p>
          </p:txBody>
        </p:sp>
      </p:grpSp>
      <p:graphicFrame>
        <p:nvGraphicFramePr>
          <p:cNvPr id="30" name="Table 5">
            <a:extLst>
              <a:ext uri="{FF2B5EF4-FFF2-40B4-BE49-F238E27FC236}">
                <a16:creationId xmlns:a16="http://schemas.microsoft.com/office/drawing/2014/main" id="{1F9E7AC2-7722-4512-8EC4-18910036BE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760645"/>
              </p:ext>
            </p:extLst>
          </p:nvPr>
        </p:nvGraphicFramePr>
        <p:xfrm>
          <a:off x="8606117" y="4548575"/>
          <a:ext cx="3308361" cy="2242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716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051198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325829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93246">
                <a:tc>
                  <a:txBody>
                    <a:bodyPr/>
                    <a:lstStyle/>
                    <a:p>
                      <a:r>
                        <a:rPr lang="en-US" sz="1200"/>
                        <a:t>Winch installation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239516"/>
                  </a:ext>
                </a:extLst>
              </a:tr>
              <a:tr h="286231">
                <a:tc>
                  <a:txBody>
                    <a:bodyPr/>
                    <a:lstStyle/>
                    <a:p>
                      <a:r>
                        <a:rPr lang="en-US" sz="1200"/>
                        <a:t>MgB2 spool transportation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(3d)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982868"/>
                  </a:ext>
                </a:extLst>
              </a:tr>
              <a:tr h="293246">
                <a:tc>
                  <a:txBody>
                    <a:bodyPr/>
                    <a:lstStyle/>
                    <a:p>
                      <a:r>
                        <a:rPr lang="en-US" sz="1200"/>
                        <a:t>MgB2 spool installation 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  <a:tr h="320410">
                <a:tc>
                  <a:txBody>
                    <a:bodyPr/>
                    <a:lstStyle/>
                    <a:p>
                      <a:r>
                        <a:rPr lang="en-US" sz="1200"/>
                        <a:t>Route winch cable inside the cryostat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912726"/>
                  </a:ext>
                </a:extLst>
              </a:tr>
              <a:tr h="293246">
                <a:tc>
                  <a:txBody>
                    <a:bodyPr/>
                    <a:lstStyle/>
                    <a:p>
                      <a:r>
                        <a:rPr lang="en-US" sz="1200"/>
                        <a:t>Assembly flange on frame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0.5d</a:t>
                      </a:r>
                      <a:endParaRPr lang="en-GB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486638"/>
                  </a:ext>
                </a:extLst>
              </a:tr>
              <a:tr h="293246">
                <a:tc>
                  <a:txBody>
                    <a:bodyPr/>
                    <a:lstStyle/>
                    <a:p>
                      <a:r>
                        <a:rPr lang="en-US" sz="1200"/>
                        <a:t>Pulling MgB2 cable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019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8273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83C6997-BCC7-4CC8-BE14-C63D3CAB05BC}"/>
              </a:ext>
            </a:extLst>
          </p:cNvPr>
          <p:cNvGrpSpPr/>
          <p:nvPr/>
        </p:nvGrpSpPr>
        <p:grpSpPr>
          <a:xfrm>
            <a:off x="-2783" y="-9525"/>
            <a:ext cx="12159465" cy="6858000"/>
            <a:chOff x="-2783" y="-9525"/>
            <a:chExt cx="12159465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9FC9126-6299-45A6-8349-3F3C08E0E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783" y="-9525"/>
              <a:ext cx="12159465" cy="6858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587BDC5-FE60-4614-B39F-810D71048B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15342" t="39857" r="59944" b="35214"/>
            <a:stretch/>
          </p:blipFill>
          <p:spPr>
            <a:xfrm>
              <a:off x="1885951" y="2687481"/>
              <a:ext cx="2990850" cy="171687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03007C7-A09D-4DD8-B5D7-6269C32CC9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27055" t="63044" r="69088" b="30113"/>
            <a:stretch/>
          </p:blipFill>
          <p:spPr>
            <a:xfrm>
              <a:off x="3295649" y="4312944"/>
              <a:ext cx="466725" cy="47126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AFF9AF2-7995-446B-9F0B-68A3DB0E68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33116" t="63044" r="63027" b="33471"/>
            <a:stretch/>
          </p:blipFill>
          <p:spPr>
            <a:xfrm>
              <a:off x="4029075" y="4312945"/>
              <a:ext cx="466725" cy="24000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642432F-59A8-4F21-A25E-BD4DE035AA6E}"/>
                </a:ext>
              </a:extLst>
            </p:cNvPr>
            <p:cNvSpPr txBox="1"/>
            <p:nvPr/>
          </p:nvSpPr>
          <p:spPr>
            <a:xfrm>
              <a:off x="16697" y="0"/>
              <a:ext cx="811301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/>
                <a:t>Phase 2: MgB2 spare cable unspooling</a:t>
              </a:r>
              <a:endParaRPr lang="en-GB" sz="2400" dirty="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8BE27BA-90E6-4F98-B3F7-3AC6DCCBF5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75632" y="4064854"/>
              <a:ext cx="2630370" cy="1150426"/>
            </a:xfrm>
            <a:prstGeom prst="straightConnector1">
              <a:avLst/>
            </a:prstGeom>
            <a:ln w="6350">
              <a:solidFill>
                <a:srgbClr val="FFC000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21A0052-411A-4856-95FE-AF0C5E171A7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20253" y="5198461"/>
              <a:ext cx="113347" cy="131057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9AE5278-7106-49DC-85FA-2281581B670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82950" y="3995296"/>
              <a:ext cx="327202" cy="378328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0FCF6B3-66EC-43B5-B6A2-32291B21DE06}"/>
                </a:ext>
              </a:extLst>
            </p:cNvPr>
            <p:cNvSpPr txBox="1"/>
            <p:nvPr/>
          </p:nvSpPr>
          <p:spPr>
            <a:xfrm rot="20069484">
              <a:off x="2971017" y="4537072"/>
              <a:ext cx="4187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25m</a:t>
              </a:r>
              <a:endParaRPr lang="en-GB" sz="1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0F61703-E1A5-42B3-8B0F-7DA58420DC43}"/>
                </a:ext>
              </a:extLst>
            </p:cNvPr>
            <p:cNvSpPr txBox="1"/>
            <p:nvPr/>
          </p:nvSpPr>
          <p:spPr>
            <a:xfrm>
              <a:off x="16697" y="578897"/>
              <a:ext cx="38556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/>
                <a:t>-Configuration fits without any major issues</a:t>
              </a:r>
              <a:endParaRPr lang="en-GB" sz="1600"/>
            </a:p>
          </p:txBody>
        </p:sp>
      </p:grpSp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85D90592-5002-45AE-BFDA-E58DB50DCB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384467"/>
              </p:ext>
            </p:extLst>
          </p:nvPr>
        </p:nvGraphicFramePr>
        <p:xfrm>
          <a:off x="8989801" y="5174442"/>
          <a:ext cx="3036230" cy="1153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895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099335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Pull DFHx frame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0.5d</a:t>
                      </a:r>
                      <a:endParaRPr lang="en-GB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8239516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Cut MgB2 cable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  <a:tr h="299731">
                <a:tc>
                  <a:txBody>
                    <a:bodyPr/>
                    <a:lstStyle/>
                    <a:p>
                      <a:r>
                        <a:rPr lang="en-US" sz="1200"/>
                        <a:t>MgB2 spool removal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09127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0479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D5201F9-AD0D-4B1E-9590-58E26DD96C83}"/>
              </a:ext>
            </a:extLst>
          </p:cNvPr>
          <p:cNvGrpSpPr/>
          <p:nvPr/>
        </p:nvGrpSpPr>
        <p:grpSpPr>
          <a:xfrm>
            <a:off x="-2783" y="-9525"/>
            <a:ext cx="12159465" cy="6858000"/>
            <a:chOff x="-2783" y="-9525"/>
            <a:chExt cx="12159465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9FC9126-6299-45A6-8349-3F3C08E0E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783" y="-9525"/>
              <a:ext cx="12159465" cy="6858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587BDC5-FE60-4614-B39F-810D71048B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15342" t="39857" r="59944" b="35214"/>
            <a:stretch/>
          </p:blipFill>
          <p:spPr>
            <a:xfrm>
              <a:off x="1885951" y="2687481"/>
              <a:ext cx="2990850" cy="171687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03007C7-A09D-4DD8-B5D7-6269C32CC9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27055" t="63044" r="69088" b="30113"/>
            <a:stretch/>
          </p:blipFill>
          <p:spPr>
            <a:xfrm>
              <a:off x="3295649" y="4312944"/>
              <a:ext cx="466725" cy="47126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AFF9AF2-7995-446B-9F0B-68A3DB0E68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33116" t="63044" r="63027" b="33471"/>
            <a:stretch/>
          </p:blipFill>
          <p:spPr>
            <a:xfrm>
              <a:off x="4029075" y="4312945"/>
              <a:ext cx="466725" cy="240006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8BE27BA-90E6-4F98-B3F7-3AC6DCCBF5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75632" y="4064854"/>
              <a:ext cx="2630370" cy="1150426"/>
            </a:xfrm>
            <a:prstGeom prst="straightConnector1">
              <a:avLst/>
            </a:prstGeom>
            <a:ln w="6350">
              <a:solidFill>
                <a:srgbClr val="FFC000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21A0052-411A-4856-95FE-AF0C5E171A7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20253" y="5198461"/>
              <a:ext cx="113347" cy="131057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9AE5278-7106-49DC-85FA-2281581B670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82950" y="3995296"/>
              <a:ext cx="327202" cy="378328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0FCF6B3-66EC-43B5-B6A2-32291B21DE06}"/>
                </a:ext>
              </a:extLst>
            </p:cNvPr>
            <p:cNvSpPr txBox="1"/>
            <p:nvPr/>
          </p:nvSpPr>
          <p:spPr>
            <a:xfrm rot="20069484">
              <a:off x="2971017" y="4537072"/>
              <a:ext cx="4187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25m</a:t>
              </a:r>
              <a:endParaRPr lang="en-GB" sz="1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0F61703-E1A5-42B3-8B0F-7DA58420DC43}"/>
                </a:ext>
              </a:extLst>
            </p:cNvPr>
            <p:cNvSpPr txBox="1"/>
            <p:nvPr/>
          </p:nvSpPr>
          <p:spPr>
            <a:xfrm>
              <a:off x="16697" y="578897"/>
              <a:ext cx="38556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/>
                <a:t>-Configuration fits without any major issues</a:t>
              </a:r>
              <a:endParaRPr lang="en-GB" sz="1600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E8745C7-E7BB-44BF-9ABD-66A2145C85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1462" t="75629" r="88162" b="21177"/>
            <a:stretch/>
          </p:blipFill>
          <p:spPr>
            <a:xfrm rot="21109886">
              <a:off x="2233066" y="5436277"/>
              <a:ext cx="163196" cy="45719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9AF2AB6-A5B5-4740-AE39-F3B9555D0BE0}"/>
                </a:ext>
              </a:extLst>
            </p:cNvPr>
            <p:cNvSpPr txBox="1"/>
            <p:nvPr/>
          </p:nvSpPr>
          <p:spPr>
            <a:xfrm>
              <a:off x="16697" y="0"/>
              <a:ext cx="811301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/>
                <a:t>Phase 2: MgB2 spare cable unspooling</a:t>
              </a:r>
              <a:endParaRPr lang="en-GB" sz="2400" dirty="0"/>
            </a:p>
          </p:txBody>
        </p:sp>
      </p:grpSp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85D90592-5002-45AE-BFDA-E58DB50DCBB2}"/>
              </a:ext>
            </a:extLst>
          </p:cNvPr>
          <p:cNvGraphicFramePr>
            <a:graphicFrameLocks noGrp="1"/>
          </p:cNvGraphicFramePr>
          <p:nvPr/>
        </p:nvGraphicFramePr>
        <p:xfrm>
          <a:off x="8989801" y="5174442"/>
          <a:ext cx="3036230" cy="1153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895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099335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Pull DFHx frame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0.5d</a:t>
                      </a:r>
                      <a:endParaRPr lang="en-GB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8239516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Cut MgB2 cable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  <a:tr h="299731">
                <a:tc>
                  <a:txBody>
                    <a:bodyPr/>
                    <a:lstStyle/>
                    <a:p>
                      <a:r>
                        <a:rPr lang="en-US" sz="1200"/>
                        <a:t>MgB2 spool removal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09127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5988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9D9FA6A-33F7-4D66-BBB0-1B511E93EF6A}"/>
              </a:ext>
            </a:extLst>
          </p:cNvPr>
          <p:cNvGrpSpPr/>
          <p:nvPr/>
        </p:nvGrpSpPr>
        <p:grpSpPr>
          <a:xfrm>
            <a:off x="-2783" y="-9525"/>
            <a:ext cx="12159465" cy="6858000"/>
            <a:chOff x="-2783" y="-9525"/>
            <a:chExt cx="12159465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9FC9126-6299-45A6-8349-3F3C08E0E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783" y="-9525"/>
              <a:ext cx="12159465" cy="6858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587BDC5-FE60-4614-B39F-810D71048B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15342" t="39857" r="59944" b="35214"/>
            <a:stretch/>
          </p:blipFill>
          <p:spPr>
            <a:xfrm>
              <a:off x="1885951" y="2687481"/>
              <a:ext cx="2990850" cy="171687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03007C7-A09D-4DD8-B5D7-6269C32CC9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27055" t="63044" r="69088" b="30113"/>
            <a:stretch/>
          </p:blipFill>
          <p:spPr>
            <a:xfrm>
              <a:off x="3295649" y="4312944"/>
              <a:ext cx="466725" cy="47126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AFF9AF2-7995-446B-9F0B-68A3DB0E68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33116" t="63044" r="63027" b="33471"/>
            <a:stretch/>
          </p:blipFill>
          <p:spPr>
            <a:xfrm>
              <a:off x="4029075" y="4312945"/>
              <a:ext cx="466725" cy="240006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79BE196-02D7-4090-8C70-EDB8BC603C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794" t="71111" r="80677" b="9584"/>
            <a:stretch/>
          </p:blipFill>
          <p:spPr>
            <a:xfrm>
              <a:off x="1562100" y="4867275"/>
              <a:ext cx="790575" cy="1323975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250C162-C03E-450E-B023-2D4ABA6437CA}"/>
                </a:ext>
              </a:extLst>
            </p:cNvPr>
            <p:cNvSpPr txBox="1"/>
            <p:nvPr/>
          </p:nvSpPr>
          <p:spPr>
            <a:xfrm>
              <a:off x="16697" y="578897"/>
              <a:ext cx="38556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/>
                <a:t>-Configuration fits without any major issues</a:t>
              </a:r>
              <a:endParaRPr lang="en-GB" sz="160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0E5AA43-5BB3-490D-9B41-A2F61C820192}"/>
                </a:ext>
              </a:extLst>
            </p:cNvPr>
            <p:cNvSpPr txBox="1"/>
            <p:nvPr/>
          </p:nvSpPr>
          <p:spPr>
            <a:xfrm>
              <a:off x="16697" y="0"/>
              <a:ext cx="811301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/>
                <a:t>Phase 2: MgB2 spare cable unspooling</a:t>
              </a:r>
              <a:endParaRPr lang="en-GB" sz="2400" dirty="0"/>
            </a:p>
          </p:txBody>
        </p:sp>
      </p:grpSp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E6FF8717-4756-4F07-8044-6CBB4ECAF4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482729"/>
              </p:ext>
            </p:extLst>
          </p:nvPr>
        </p:nvGraphicFramePr>
        <p:xfrm>
          <a:off x="8989801" y="5174442"/>
          <a:ext cx="3036230" cy="1153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895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099335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Pull DFHx frame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0.5d</a:t>
                      </a:r>
                      <a:endParaRPr lang="en-GB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8239516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Cut MgB2 cable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  <a:tr h="299731">
                <a:tc>
                  <a:txBody>
                    <a:bodyPr/>
                    <a:lstStyle/>
                    <a:p>
                      <a:r>
                        <a:rPr lang="en-US" sz="1200"/>
                        <a:t>MgB2 spool removal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09127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8652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5A2ACC0-54DD-48BF-ACB4-338BD62C87F9}"/>
              </a:ext>
            </a:extLst>
          </p:cNvPr>
          <p:cNvGrpSpPr/>
          <p:nvPr/>
        </p:nvGrpSpPr>
        <p:grpSpPr>
          <a:xfrm>
            <a:off x="6708" y="0"/>
            <a:ext cx="12109534" cy="6857999"/>
            <a:chOff x="6708" y="0"/>
            <a:chExt cx="12109534" cy="685799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18BE59D-B93F-459A-9CC6-52CC9F0106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</a:blip>
            <a:srcRect t="6732"/>
            <a:stretch/>
          </p:blipFill>
          <p:spPr>
            <a:xfrm>
              <a:off x="9077" y="461664"/>
              <a:ext cx="12107165" cy="6396335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E29616C-24D3-486E-8009-B4835C6F83A0}"/>
                </a:ext>
              </a:extLst>
            </p:cNvPr>
            <p:cNvSpPr txBox="1"/>
            <p:nvPr/>
          </p:nvSpPr>
          <p:spPr>
            <a:xfrm>
              <a:off x="16697" y="0"/>
              <a:ext cx="78018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3: DFHx +SCLink positioning at the </a:t>
              </a:r>
              <a:r>
                <a:rPr lang="en-US" sz="2400">
                  <a:latin typeface="+mn-lt"/>
                </a:rPr>
                <a:t>reserved WP6a zone</a:t>
              </a:r>
              <a:endParaRPr lang="en-GB" sz="2400" dirty="0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D69B79E-E56F-49E4-BF2A-5336950D7E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79591" r="81790"/>
            <a:stretch/>
          </p:blipFill>
          <p:spPr>
            <a:xfrm>
              <a:off x="6708" y="5458424"/>
              <a:ext cx="2200980" cy="139957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81E33CC-2AC0-4864-BE88-63AAD97078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l="25415" t="51868" r="68130" b="35963"/>
            <a:stretch/>
          </p:blipFill>
          <p:spPr>
            <a:xfrm>
              <a:off x="3105150" y="3524250"/>
              <a:ext cx="781049" cy="83819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A2F0E4-4337-49E1-9C53-C7A675B7B4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l="30859" t="51868" r="65520" b="42254"/>
            <a:stretch/>
          </p:blipFill>
          <p:spPr>
            <a:xfrm>
              <a:off x="3771900" y="3520440"/>
              <a:ext cx="438150" cy="40484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38C497F-5BFE-471E-BCDA-639F5E0E9E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</a:blip>
            <a:srcRect l="26816" t="62532" r="71374" b="35949"/>
            <a:stretch/>
          </p:blipFill>
          <p:spPr>
            <a:xfrm>
              <a:off x="3259338" y="4294802"/>
              <a:ext cx="219075" cy="10418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4D0CD16-385A-409A-B640-5FD5A95DCE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alphaModFix/>
            </a:blip>
            <a:srcRect l="26369" t="52667" r="60333" b="30333"/>
            <a:stretch/>
          </p:blipFill>
          <p:spPr>
            <a:xfrm>
              <a:off x="3202184" y="3604260"/>
              <a:ext cx="1607062" cy="1165860"/>
            </a:xfrm>
            <a:prstGeom prst="rect">
              <a:avLst/>
            </a:prstGeom>
          </p:spPr>
        </p:pic>
      </p:grpSp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FA6F805E-69C2-4F31-88D3-0BE169F1D7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349824"/>
              </p:ext>
            </p:extLst>
          </p:nvPr>
        </p:nvGraphicFramePr>
        <p:xfrm>
          <a:off x="8709356" y="5842363"/>
          <a:ext cx="3325707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7996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157711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Position and Route DFX end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8239516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Position DFHx extremity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2643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4BB2CAB-55F3-473D-896F-A94F99780FCB}"/>
              </a:ext>
            </a:extLst>
          </p:cNvPr>
          <p:cNvGrpSpPr/>
          <p:nvPr/>
        </p:nvGrpSpPr>
        <p:grpSpPr>
          <a:xfrm>
            <a:off x="6708" y="0"/>
            <a:ext cx="12109534" cy="6857999"/>
            <a:chOff x="6708" y="0"/>
            <a:chExt cx="12109534" cy="685799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18BE59D-B93F-459A-9CC6-52CC9F0106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</a:blip>
            <a:srcRect t="6732"/>
            <a:stretch/>
          </p:blipFill>
          <p:spPr>
            <a:xfrm>
              <a:off x="9077" y="461664"/>
              <a:ext cx="12107165" cy="6396335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7760B4FB-D86E-4685-999C-0425B06D10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26369" t="52667" r="60333" b="30333"/>
            <a:stretch/>
          </p:blipFill>
          <p:spPr>
            <a:xfrm>
              <a:off x="3202184" y="3604260"/>
              <a:ext cx="1607062" cy="1165860"/>
            </a:xfrm>
            <a:prstGeom prst="rect">
              <a:avLst/>
            </a:prstGeom>
          </p:spPr>
        </p:pic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A5194448-8592-49AB-A53B-68840D711D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22345" y="4249189"/>
              <a:ext cx="513385" cy="238367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2C0CE68-47B1-4098-A92A-D6616A1C22D6}"/>
                </a:ext>
              </a:extLst>
            </p:cNvPr>
            <p:cNvSpPr txBox="1"/>
            <p:nvPr/>
          </p:nvSpPr>
          <p:spPr>
            <a:xfrm rot="20108118">
              <a:off x="4913136" y="4131388"/>
              <a:ext cx="4187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7m</a:t>
              </a:r>
              <a:endParaRPr lang="en-GB"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F9DCDFE-3C19-4ED8-B6C6-8EA5235F68B6}"/>
                </a:ext>
              </a:extLst>
            </p:cNvPr>
            <p:cNvCxnSpPr>
              <a:cxnSpLocks/>
            </p:cNvCxnSpPr>
            <p:nvPr/>
          </p:nvCxnSpPr>
          <p:spPr>
            <a:xfrm>
              <a:off x="4653042" y="4161812"/>
              <a:ext cx="269303" cy="304212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A5133CC-FD10-44D8-86D0-4E2A3A3A315A}"/>
                </a:ext>
              </a:extLst>
            </p:cNvPr>
            <p:cNvCxnSpPr>
              <a:cxnSpLocks/>
            </p:cNvCxnSpPr>
            <p:nvPr/>
          </p:nvCxnSpPr>
          <p:spPr>
            <a:xfrm>
              <a:off x="5122488" y="3880433"/>
              <a:ext cx="358386" cy="404843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81E33CC-2AC0-4864-BE88-63AAD97078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l="25415" t="51868" r="68130" b="35963"/>
            <a:stretch/>
          </p:blipFill>
          <p:spPr>
            <a:xfrm>
              <a:off x="3105150" y="3524250"/>
              <a:ext cx="781049" cy="83819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A2F0E4-4337-49E1-9C53-C7A675B7B4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l="30859" t="51868" r="65520" b="42254"/>
            <a:stretch/>
          </p:blipFill>
          <p:spPr>
            <a:xfrm>
              <a:off x="3771900" y="3512820"/>
              <a:ext cx="438150" cy="40484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38C497F-5BFE-471E-BCDA-639F5E0E9E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</a:blip>
            <a:srcRect l="26816" t="62532" r="71374" b="35949"/>
            <a:stretch/>
          </p:blipFill>
          <p:spPr>
            <a:xfrm>
              <a:off x="3259338" y="4294802"/>
              <a:ext cx="219075" cy="10418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849BFEE-C5D8-4DA5-B6E3-2BF9D7179D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85925" y="1502656"/>
              <a:ext cx="8353424" cy="3521430"/>
            </a:xfrm>
            <a:prstGeom prst="rect">
              <a:avLst/>
            </a:prstGeom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ADA37EB-BD78-4B3C-9CCD-717C659829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80117" y="2616200"/>
              <a:ext cx="0" cy="40005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CE2A619-894C-4123-96EC-14B65DF822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18417" y="2543175"/>
              <a:ext cx="0" cy="390525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C30512C-2110-412C-9541-04E5DB7331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90342" y="3590925"/>
              <a:ext cx="0" cy="379515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D9E0281-97FC-42E4-B249-757F8A011285}"/>
                </a:ext>
              </a:extLst>
            </p:cNvPr>
            <p:cNvSpPr txBox="1"/>
            <p:nvPr/>
          </p:nvSpPr>
          <p:spPr>
            <a:xfrm>
              <a:off x="3628520" y="2698702"/>
              <a:ext cx="486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5m</a:t>
              </a:r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FBBE45B-0159-4D2F-AFE7-89D22A91BEB5}"/>
                </a:ext>
              </a:extLst>
            </p:cNvPr>
            <p:cNvSpPr txBox="1"/>
            <p:nvPr/>
          </p:nvSpPr>
          <p:spPr>
            <a:xfrm>
              <a:off x="5154714" y="2626757"/>
              <a:ext cx="6030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10m</a:t>
              </a:r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892636D-C30D-4DBF-869D-4CA1ECD476DD}"/>
                </a:ext>
              </a:extLst>
            </p:cNvPr>
            <p:cNvGrpSpPr/>
            <p:nvPr/>
          </p:nvGrpSpPr>
          <p:grpSpPr>
            <a:xfrm>
              <a:off x="6602325" y="2837042"/>
              <a:ext cx="603050" cy="675590"/>
              <a:chOff x="6602325" y="2837042"/>
              <a:chExt cx="603050" cy="675590"/>
            </a:xfrm>
          </p:grpSpPr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4220A21D-94A4-4100-92DA-6010E14961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49383" y="2837042"/>
                <a:ext cx="0" cy="649422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66B8EE2-F30F-4022-A018-E6CC44AF7CF5}"/>
                  </a:ext>
                </a:extLst>
              </p:cNvPr>
              <p:cNvSpPr txBox="1"/>
              <p:nvPr/>
            </p:nvSpPr>
            <p:spPr>
              <a:xfrm>
                <a:off x="6602325" y="3143300"/>
                <a:ext cx="6030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>
                    <a:solidFill>
                      <a:schemeClr val="bg1"/>
                    </a:solidFill>
                  </a:rPr>
                  <a:t>15m</a:t>
                </a:r>
                <a:endParaRPr lang="en-GB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FCDA89A-B872-4AA3-8C97-B6B3566B99AA}"/>
                </a:ext>
              </a:extLst>
            </p:cNvPr>
            <p:cNvSpPr txBox="1"/>
            <p:nvPr/>
          </p:nvSpPr>
          <p:spPr>
            <a:xfrm>
              <a:off x="9064966" y="3674008"/>
              <a:ext cx="6030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25m</a:t>
              </a:r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FC293A6-5391-4FC7-8E4D-385B437772EA}"/>
                </a:ext>
              </a:extLst>
            </p:cNvPr>
            <p:cNvSpPr txBox="1"/>
            <p:nvPr/>
          </p:nvSpPr>
          <p:spPr>
            <a:xfrm>
              <a:off x="1700123" y="1512272"/>
              <a:ext cx="835341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u="sng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MgB2 routing (Sc1)</a:t>
              </a:r>
              <a:endParaRPr lang="en-GB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6E96F83-E38D-4153-8E55-51568173C7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18891" y="3627120"/>
              <a:ext cx="0" cy="381491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D881473-A78D-428D-B735-BEE1204C7E00}"/>
                </a:ext>
              </a:extLst>
            </p:cNvPr>
            <p:cNvSpPr txBox="1"/>
            <p:nvPr/>
          </p:nvSpPr>
          <p:spPr>
            <a:xfrm>
              <a:off x="7484516" y="3702583"/>
              <a:ext cx="6030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20m</a:t>
              </a:r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DBFDC08-8F22-429D-8F80-0AA84BE22112}"/>
                </a:ext>
              </a:extLst>
            </p:cNvPr>
            <p:cNvSpPr txBox="1"/>
            <p:nvPr/>
          </p:nvSpPr>
          <p:spPr>
            <a:xfrm>
              <a:off x="16697" y="0"/>
              <a:ext cx="66902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3: DFHx +SCLink positioning in reserved space</a:t>
              </a:r>
              <a:endParaRPr lang="en-GB" sz="240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BDB43A1D-20EC-437F-831F-121D676DF22F}"/>
                </a:ext>
              </a:extLst>
            </p:cNvPr>
            <p:cNvSpPr/>
            <p:nvPr/>
          </p:nvSpPr>
          <p:spPr>
            <a:xfrm>
              <a:off x="8091109" y="3417726"/>
              <a:ext cx="713499" cy="381491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02758584-0FFC-43DB-9CF2-7E61AF2411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79591" r="81790"/>
            <a:stretch/>
          </p:blipFill>
          <p:spPr>
            <a:xfrm>
              <a:off x="6708" y="5458424"/>
              <a:ext cx="2200980" cy="1399575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5DC1799-4F83-480F-9EB2-4439B0C700B2}"/>
                </a:ext>
              </a:extLst>
            </p:cNvPr>
            <p:cNvSpPr txBox="1"/>
            <p:nvPr/>
          </p:nvSpPr>
          <p:spPr>
            <a:xfrm>
              <a:off x="4114550" y="4679242"/>
              <a:ext cx="5931895" cy="338554"/>
            </a:xfrm>
            <a:prstGeom prst="rect">
              <a:avLst/>
            </a:prstGeom>
            <a:solidFill>
              <a:schemeClr val="bg1">
                <a:lumMod val="65000"/>
                <a:alpha val="48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MgB2 cable pass near the patch panel-&gt; Crowded area-Limited space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5FA3465-87DA-4CED-A9F1-83693A5429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53281" y="2629528"/>
              <a:ext cx="214448" cy="316789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1DE08A4-143B-426A-90B7-14C8FFE99E7D}"/>
                </a:ext>
              </a:extLst>
            </p:cNvPr>
            <p:cNvSpPr txBox="1"/>
            <p:nvPr/>
          </p:nvSpPr>
          <p:spPr>
            <a:xfrm rot="18392977">
              <a:off x="6451754" y="2658003"/>
              <a:ext cx="60305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R: 2m</a:t>
              </a:r>
              <a:endParaRPr lang="en-GB"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98334659-BDEE-446D-96E1-F43FE44645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11691" y="3219649"/>
              <a:ext cx="237588" cy="357273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5F3F1D6-E4F9-47E7-BF49-067850592C38}"/>
                </a:ext>
              </a:extLst>
            </p:cNvPr>
            <p:cNvSpPr txBox="1"/>
            <p:nvPr/>
          </p:nvSpPr>
          <p:spPr>
            <a:xfrm rot="18392977">
              <a:off x="7549120" y="3108802"/>
              <a:ext cx="60305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R: 2m</a:t>
              </a:r>
              <a:endParaRPr lang="en-GB"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30" name="Table 5">
            <a:extLst>
              <a:ext uri="{FF2B5EF4-FFF2-40B4-BE49-F238E27FC236}">
                <a16:creationId xmlns:a16="http://schemas.microsoft.com/office/drawing/2014/main" id="{71A73CFD-F5E3-4C91-AFAF-689C21ED60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349824"/>
              </p:ext>
            </p:extLst>
          </p:nvPr>
        </p:nvGraphicFramePr>
        <p:xfrm>
          <a:off x="8709356" y="5842363"/>
          <a:ext cx="3325707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7996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157711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Position and Route DFX end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8239516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Position DFHx extremity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6248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D931766-85BF-4AAE-8AF7-3D0453D58E41}"/>
              </a:ext>
            </a:extLst>
          </p:cNvPr>
          <p:cNvGrpSpPr/>
          <p:nvPr/>
        </p:nvGrpSpPr>
        <p:grpSpPr>
          <a:xfrm>
            <a:off x="6708" y="0"/>
            <a:ext cx="12109534" cy="6857999"/>
            <a:chOff x="6708" y="0"/>
            <a:chExt cx="12109534" cy="685799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18BE59D-B93F-459A-9CC6-52CC9F0106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</a:blip>
            <a:srcRect t="6732"/>
            <a:stretch/>
          </p:blipFill>
          <p:spPr>
            <a:xfrm>
              <a:off x="9077" y="461664"/>
              <a:ext cx="12107165" cy="6396335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378DE704-7BF2-45F1-A6E7-2747921A0C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26369" t="52667" r="60333" b="30333"/>
            <a:stretch/>
          </p:blipFill>
          <p:spPr>
            <a:xfrm>
              <a:off x="3202184" y="3604260"/>
              <a:ext cx="1607062" cy="116586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B69FD11-F394-429E-AFDC-7CF5D97AF3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24465"/>
            <a:stretch/>
          </p:blipFill>
          <p:spPr>
            <a:xfrm>
              <a:off x="1685925" y="1480671"/>
              <a:ext cx="8353424" cy="3645015"/>
            </a:xfrm>
            <a:prstGeom prst="rect">
              <a:avLst/>
            </a:prstGeom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9610D81-A3AE-41D2-90EA-6F52B41F2531}"/>
                </a:ext>
              </a:extLst>
            </p:cNvPr>
            <p:cNvSpPr txBox="1"/>
            <p:nvPr/>
          </p:nvSpPr>
          <p:spPr>
            <a:xfrm>
              <a:off x="1700123" y="1499572"/>
              <a:ext cx="835341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u="sng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MgB2 routing (Sc2)</a:t>
              </a:r>
              <a:endParaRPr lang="en-GB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251E7F8-7AC6-4EF8-BF7A-DB76CD4EBB8F}"/>
                </a:ext>
              </a:extLst>
            </p:cNvPr>
            <p:cNvSpPr txBox="1"/>
            <p:nvPr/>
          </p:nvSpPr>
          <p:spPr>
            <a:xfrm>
              <a:off x="16697" y="0"/>
              <a:ext cx="66902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3: DFHx +SCLink positioning in reserved space</a:t>
              </a:r>
              <a:endParaRPr lang="en-GB" sz="2400" dirty="0"/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11E0FDE5-E821-4731-BAAD-45AC6F4D6D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79591" r="81790"/>
            <a:stretch/>
          </p:blipFill>
          <p:spPr>
            <a:xfrm>
              <a:off x="6708" y="5458424"/>
              <a:ext cx="2200980" cy="1399575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3EFF3C6-47EB-44DE-9EBE-8B8BB951485E}"/>
                </a:ext>
              </a:extLst>
            </p:cNvPr>
            <p:cNvSpPr/>
            <p:nvPr/>
          </p:nvSpPr>
          <p:spPr>
            <a:xfrm>
              <a:off x="8175812" y="2476869"/>
              <a:ext cx="814507" cy="1464816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FF1D634-70F2-4F09-AEEA-03F2CA5483A7}"/>
                </a:ext>
              </a:extLst>
            </p:cNvPr>
            <p:cNvCxnSpPr>
              <a:cxnSpLocks/>
              <a:endCxn id="19" idx="1"/>
            </p:cNvCxnSpPr>
            <p:nvPr/>
          </p:nvCxnSpPr>
          <p:spPr>
            <a:xfrm>
              <a:off x="8990319" y="3240350"/>
              <a:ext cx="417701" cy="10223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46DAF72-C374-4FE8-BD0C-50647447DBFA}"/>
                </a:ext>
              </a:extLst>
            </p:cNvPr>
            <p:cNvGrpSpPr/>
            <p:nvPr/>
          </p:nvGrpSpPr>
          <p:grpSpPr>
            <a:xfrm>
              <a:off x="9408020" y="2367852"/>
              <a:ext cx="2532529" cy="1949469"/>
              <a:chOff x="9408020" y="2367852"/>
              <a:chExt cx="2532529" cy="1949469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941C3A4F-122C-4A40-808D-3D5235CC17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408020" y="2367852"/>
                <a:ext cx="2532529" cy="1949469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cxnSp>
            <p:nvCxnSpPr>
              <p:cNvPr id="3" name="Straight Arrow Connector 2">
                <a:extLst>
                  <a:ext uri="{FF2B5EF4-FFF2-40B4-BE49-F238E27FC236}">
                    <a16:creationId xmlns:a16="http://schemas.microsoft.com/office/drawing/2014/main" id="{8CC7E7A5-0B14-4DCB-BCDE-A71AD0EEE61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684397" y="3607261"/>
                <a:ext cx="706935" cy="0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60BE4A0-02DA-4630-BB8E-35CD04A7F071}"/>
                  </a:ext>
                </a:extLst>
              </p:cNvPr>
              <p:cNvSpPr txBox="1"/>
              <p:nvPr/>
            </p:nvSpPr>
            <p:spPr>
              <a:xfrm>
                <a:off x="9786679" y="3361525"/>
                <a:ext cx="60465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R: 2m</a:t>
                </a:r>
                <a:endParaRPr lang="en-GB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905BE0-4DCB-40EF-BBE5-361348E81B9A}"/>
                </a:ext>
              </a:extLst>
            </p:cNvPr>
            <p:cNvSpPr txBox="1"/>
            <p:nvPr/>
          </p:nvSpPr>
          <p:spPr>
            <a:xfrm>
              <a:off x="4809246" y="4787133"/>
              <a:ext cx="5230103" cy="338554"/>
            </a:xfrm>
            <a:prstGeom prst="rect">
              <a:avLst/>
            </a:prstGeom>
            <a:solidFill>
              <a:schemeClr val="bg1">
                <a:lumMod val="65000"/>
                <a:alpha val="48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MgB2 cable bended, passing behind the Gas Mixing Chamber</a:t>
              </a:r>
            </a:p>
          </p:txBody>
        </p:sp>
      </p:grpSp>
      <p:graphicFrame>
        <p:nvGraphicFramePr>
          <p:cNvPr id="14" name="Table 5">
            <a:extLst>
              <a:ext uri="{FF2B5EF4-FFF2-40B4-BE49-F238E27FC236}">
                <a16:creationId xmlns:a16="http://schemas.microsoft.com/office/drawing/2014/main" id="{8597C24E-843F-466D-BA1F-8FF9F63E9F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349824"/>
              </p:ext>
            </p:extLst>
          </p:nvPr>
        </p:nvGraphicFramePr>
        <p:xfrm>
          <a:off x="8709356" y="5842363"/>
          <a:ext cx="3325707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7996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157711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Position and Route DFX end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8239516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Position DFHx extremity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6159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8BBBF84-DCD1-43D2-BBBD-07869A829263}"/>
              </a:ext>
            </a:extLst>
          </p:cNvPr>
          <p:cNvGrpSpPr/>
          <p:nvPr/>
        </p:nvGrpSpPr>
        <p:grpSpPr>
          <a:xfrm>
            <a:off x="6708" y="0"/>
            <a:ext cx="12109534" cy="6857999"/>
            <a:chOff x="6708" y="0"/>
            <a:chExt cx="12109534" cy="685799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18BE59D-B93F-459A-9CC6-52CC9F0106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</a:blip>
            <a:srcRect t="6732"/>
            <a:stretch/>
          </p:blipFill>
          <p:spPr>
            <a:xfrm>
              <a:off x="9077" y="461664"/>
              <a:ext cx="12107165" cy="6396335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378DE704-7BF2-45F1-A6E7-2747921A0C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26369" t="52667" r="60333" b="30333"/>
            <a:stretch/>
          </p:blipFill>
          <p:spPr>
            <a:xfrm>
              <a:off x="3202184" y="3604260"/>
              <a:ext cx="1607062" cy="116586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251E7F8-7AC6-4EF8-BF7A-DB76CD4EBB8F}"/>
                </a:ext>
              </a:extLst>
            </p:cNvPr>
            <p:cNvSpPr txBox="1"/>
            <p:nvPr/>
          </p:nvSpPr>
          <p:spPr>
            <a:xfrm>
              <a:off x="16697" y="0"/>
              <a:ext cx="66902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3: DFHx +SCLink positioning in reserved space</a:t>
              </a:r>
              <a:endParaRPr lang="en-GB" sz="2400" dirty="0"/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11E0FDE5-E821-4731-BAAD-45AC6F4D6D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79591" r="81790"/>
            <a:stretch/>
          </p:blipFill>
          <p:spPr>
            <a:xfrm>
              <a:off x="6708" y="5458424"/>
              <a:ext cx="2200980" cy="1399575"/>
            </a:xfrm>
            <a:prstGeom prst="rect">
              <a:avLst/>
            </a:prstGeom>
          </p:spPr>
        </p:pic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8C0343B-ED88-4423-8916-D1B9D2209514}"/>
                </a:ext>
              </a:extLst>
            </p:cNvPr>
            <p:cNvGrpSpPr/>
            <p:nvPr/>
          </p:nvGrpSpPr>
          <p:grpSpPr>
            <a:xfrm>
              <a:off x="1654638" y="1456136"/>
              <a:ext cx="8318683" cy="4187776"/>
              <a:chOff x="1700123" y="1510372"/>
              <a:chExt cx="8318683" cy="4187776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DB270F9D-CBA6-428A-A39C-04C082D03A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00123" y="1510372"/>
                <a:ext cx="8318682" cy="4187776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9610D81-A3AE-41D2-90EA-6F52B41F2531}"/>
                  </a:ext>
                </a:extLst>
              </p:cNvPr>
              <p:cNvSpPr txBox="1"/>
              <p:nvPr/>
            </p:nvSpPr>
            <p:spPr>
              <a:xfrm>
                <a:off x="1700124" y="1514940"/>
                <a:ext cx="831868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u="sng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MgB2 routing (Sc3)</a:t>
                </a:r>
                <a:endParaRPr lang="en-GB" u="sng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642893E-5139-4BC2-9476-1EB4F1B59A57}"/>
                </a:ext>
              </a:extLst>
            </p:cNvPr>
            <p:cNvSpPr txBox="1"/>
            <p:nvPr/>
          </p:nvSpPr>
          <p:spPr>
            <a:xfrm>
              <a:off x="1654636" y="5305359"/>
              <a:ext cx="6475072" cy="338554"/>
            </a:xfrm>
            <a:prstGeom prst="rect">
              <a:avLst/>
            </a:prstGeom>
            <a:solidFill>
              <a:schemeClr val="bg1">
                <a:lumMod val="65000"/>
                <a:alpha val="48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MgB2 cable remain straight -&gt; MgB2 cable of max 22m can be accomodated</a:t>
              </a:r>
            </a:p>
          </p:txBody>
        </p:sp>
      </p:grpSp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CB875215-2092-437E-B41A-F8A28749E4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023537"/>
              </p:ext>
            </p:extLst>
          </p:nvPr>
        </p:nvGraphicFramePr>
        <p:xfrm>
          <a:off x="8709356" y="5842363"/>
          <a:ext cx="3325707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7996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157711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Position and Route DFX end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8239516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Position DFHx extremity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07950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3B1E003-1740-4CF5-899F-7C4D43448164}"/>
              </a:ext>
            </a:extLst>
          </p:cNvPr>
          <p:cNvGrpSpPr/>
          <p:nvPr/>
        </p:nvGrpSpPr>
        <p:grpSpPr>
          <a:xfrm>
            <a:off x="6708" y="0"/>
            <a:ext cx="12109534" cy="6857999"/>
            <a:chOff x="6708" y="0"/>
            <a:chExt cx="12109534" cy="685799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18BE59D-B93F-459A-9CC6-52CC9F0106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</a:blip>
            <a:srcRect t="6732"/>
            <a:stretch/>
          </p:blipFill>
          <p:spPr>
            <a:xfrm>
              <a:off x="9077" y="461664"/>
              <a:ext cx="12107165" cy="6396335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378DE704-7BF2-45F1-A6E7-2747921A0C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26369" t="52667" r="60333" b="30333"/>
            <a:stretch/>
          </p:blipFill>
          <p:spPr>
            <a:xfrm>
              <a:off x="3202184" y="3604260"/>
              <a:ext cx="1607062" cy="116586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251E7F8-7AC6-4EF8-BF7A-DB76CD4EBB8F}"/>
                </a:ext>
              </a:extLst>
            </p:cNvPr>
            <p:cNvSpPr txBox="1"/>
            <p:nvPr/>
          </p:nvSpPr>
          <p:spPr>
            <a:xfrm>
              <a:off x="16697" y="0"/>
              <a:ext cx="66902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3: DFHx +SCLink positioning in reserved space</a:t>
              </a:r>
              <a:endParaRPr lang="en-GB" sz="2400" dirty="0"/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11E0FDE5-E821-4731-BAAD-45AC6F4D6D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79591" r="81790"/>
            <a:stretch/>
          </p:blipFill>
          <p:spPr>
            <a:xfrm>
              <a:off x="6708" y="5458424"/>
              <a:ext cx="2200980" cy="1399575"/>
            </a:xfrm>
            <a:prstGeom prst="rect">
              <a:avLst/>
            </a:prstGeom>
          </p:spPr>
        </p:pic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8C0343B-ED88-4423-8916-D1B9D2209514}"/>
                </a:ext>
              </a:extLst>
            </p:cNvPr>
            <p:cNvGrpSpPr/>
            <p:nvPr/>
          </p:nvGrpSpPr>
          <p:grpSpPr>
            <a:xfrm>
              <a:off x="1654638" y="1456136"/>
              <a:ext cx="8318683" cy="4187776"/>
              <a:chOff x="1700123" y="1510372"/>
              <a:chExt cx="8318683" cy="4187776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DB270F9D-CBA6-428A-A39C-04C082D03A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00123" y="1510372"/>
                <a:ext cx="8318682" cy="4187776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9610D81-A3AE-41D2-90EA-6F52B41F2531}"/>
                  </a:ext>
                </a:extLst>
              </p:cNvPr>
              <p:cNvSpPr txBox="1"/>
              <p:nvPr/>
            </p:nvSpPr>
            <p:spPr>
              <a:xfrm>
                <a:off x="1700124" y="1514940"/>
                <a:ext cx="831868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u="sng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MgB2 routing (Sc3)</a:t>
                </a:r>
                <a:endParaRPr lang="en-GB" u="sng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F3CE5A0-4FA1-4D72-8DDA-2EEB062A29B5}"/>
                </a:ext>
              </a:extLst>
            </p:cNvPr>
            <p:cNvGrpSpPr/>
            <p:nvPr/>
          </p:nvGrpSpPr>
          <p:grpSpPr>
            <a:xfrm>
              <a:off x="8802777" y="792322"/>
              <a:ext cx="2996767" cy="4719383"/>
              <a:chOff x="9466729" y="2796988"/>
              <a:chExt cx="2515276" cy="3961119"/>
            </a:xfr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BCF710A1-4C76-4046-A7D7-49778FD893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2945"/>
              <a:stretch/>
            </p:blipFill>
            <p:spPr>
              <a:xfrm>
                <a:off x="9466729" y="2796988"/>
                <a:ext cx="2515276" cy="3961119"/>
              </a:xfrm>
              <a:prstGeom prst="rect">
                <a:avLst/>
              </a:prstGeom>
              <a:ln w="19050">
                <a:solidFill>
                  <a:srgbClr val="FFC000"/>
                </a:solidFill>
              </a:ln>
            </p:spPr>
          </p:pic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9AB085AF-258D-4F89-8716-6019FE6BDB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13076" y="3603089"/>
                <a:ext cx="286674" cy="230759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B07B5691-3FF5-469A-A2DE-9AFC363BE0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61600" y="5910680"/>
                <a:ext cx="215900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9B874D90-71D4-4B1D-8046-DE3721CB09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91800" y="3603090"/>
                <a:ext cx="177800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E50A72F-C8D6-4DA5-92F1-548ED86C6F40}"/>
                  </a:ext>
                </a:extLst>
              </p:cNvPr>
              <p:cNvSpPr txBox="1"/>
              <p:nvPr/>
            </p:nvSpPr>
            <p:spPr>
              <a:xfrm>
                <a:off x="10499492" y="5010031"/>
                <a:ext cx="5565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22m</a:t>
                </a:r>
                <a:endParaRPr lang="en-GB" sz="1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0EDD608-EBFC-4D8B-AF2F-FC25EAA12D1B}"/>
                </a:ext>
              </a:extLst>
            </p:cNvPr>
            <p:cNvSpPr txBox="1"/>
            <p:nvPr/>
          </p:nvSpPr>
          <p:spPr>
            <a:xfrm>
              <a:off x="1654636" y="5305359"/>
              <a:ext cx="6467388" cy="338554"/>
            </a:xfrm>
            <a:prstGeom prst="rect">
              <a:avLst/>
            </a:prstGeom>
            <a:solidFill>
              <a:schemeClr val="bg1">
                <a:lumMod val="65000"/>
                <a:alpha val="48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MgB2 cable remain straight -&gt; MgB2 cable of max 22m can be accomodated</a:t>
              </a:r>
            </a:p>
          </p:txBody>
        </p:sp>
      </p:grpSp>
      <p:graphicFrame>
        <p:nvGraphicFramePr>
          <p:cNvPr id="15" name="Table 5">
            <a:extLst>
              <a:ext uri="{FF2B5EF4-FFF2-40B4-BE49-F238E27FC236}">
                <a16:creationId xmlns:a16="http://schemas.microsoft.com/office/drawing/2014/main" id="{5A778968-8C48-429D-8C4E-D87300D5C3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625532"/>
              </p:ext>
            </p:extLst>
          </p:nvPr>
        </p:nvGraphicFramePr>
        <p:xfrm>
          <a:off x="8709356" y="5842363"/>
          <a:ext cx="3325707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7996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157711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Position and Route DFX end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8239516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Position DFHx extremity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422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EC0D84D-691F-49A6-A15C-B8D36AD952C2}"/>
              </a:ext>
            </a:extLst>
          </p:cNvPr>
          <p:cNvGrpSpPr/>
          <p:nvPr/>
        </p:nvGrpSpPr>
        <p:grpSpPr>
          <a:xfrm>
            <a:off x="6708" y="0"/>
            <a:ext cx="12109534" cy="6857999"/>
            <a:chOff x="6708" y="0"/>
            <a:chExt cx="12109534" cy="685799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18BE59D-B93F-459A-9CC6-52CC9F0106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</a:blip>
            <a:srcRect t="6732"/>
            <a:stretch/>
          </p:blipFill>
          <p:spPr>
            <a:xfrm>
              <a:off x="9077" y="461664"/>
              <a:ext cx="12107165" cy="6396335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E29616C-24D3-486E-8009-B4835C6F83A0}"/>
                </a:ext>
              </a:extLst>
            </p:cNvPr>
            <p:cNvSpPr txBox="1"/>
            <p:nvPr/>
          </p:nvSpPr>
          <p:spPr>
            <a:xfrm>
              <a:off x="16697" y="0"/>
              <a:ext cx="78018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3: DFHx +SCLink positioning at the </a:t>
              </a:r>
              <a:r>
                <a:rPr lang="en-US" sz="2400">
                  <a:latin typeface="+mn-lt"/>
                </a:rPr>
                <a:t>reserved WP6a zone</a:t>
              </a:r>
              <a:endParaRPr lang="en-GB" sz="2400" dirty="0"/>
            </a:p>
          </p:txBody>
        </p: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A5194448-8592-49AB-A53B-68840D711D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22345" y="4249189"/>
              <a:ext cx="513385" cy="238367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2C0CE68-47B1-4098-A92A-D6616A1C22D6}"/>
                </a:ext>
              </a:extLst>
            </p:cNvPr>
            <p:cNvSpPr txBox="1"/>
            <p:nvPr/>
          </p:nvSpPr>
          <p:spPr>
            <a:xfrm rot="20108118">
              <a:off x="4913136" y="4131388"/>
              <a:ext cx="4187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7m</a:t>
              </a:r>
              <a:endParaRPr lang="en-GB"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A5133CC-FD10-44D8-86D0-4E2A3A3A315A}"/>
                </a:ext>
              </a:extLst>
            </p:cNvPr>
            <p:cNvCxnSpPr>
              <a:cxnSpLocks/>
            </p:cNvCxnSpPr>
            <p:nvPr/>
          </p:nvCxnSpPr>
          <p:spPr>
            <a:xfrm>
              <a:off x="5122488" y="3880433"/>
              <a:ext cx="358386" cy="404843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693936F-9DA2-484C-B8FF-12621F2D1F67}"/>
                </a:ext>
              </a:extLst>
            </p:cNvPr>
            <p:cNvSpPr txBox="1"/>
            <p:nvPr/>
          </p:nvSpPr>
          <p:spPr>
            <a:xfrm>
              <a:off x="56539" y="476905"/>
              <a:ext cx="48658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Space of 7m left between the DFHx frame and patch panel -&gt; Provide enough space for assembly 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D69B79E-E56F-49E4-BF2A-5336950D7E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79591" r="81790"/>
            <a:stretch/>
          </p:blipFill>
          <p:spPr>
            <a:xfrm>
              <a:off x="6708" y="5458424"/>
              <a:ext cx="2200980" cy="139957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81E33CC-2AC0-4864-BE88-63AAD97078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l="25415" t="51868" r="68130" b="35963"/>
            <a:stretch/>
          </p:blipFill>
          <p:spPr>
            <a:xfrm>
              <a:off x="3105150" y="3524250"/>
              <a:ext cx="781049" cy="83819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A2F0E4-4337-49E1-9C53-C7A675B7B4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l="30859" t="51868" r="65520" b="42254"/>
            <a:stretch/>
          </p:blipFill>
          <p:spPr>
            <a:xfrm>
              <a:off x="3771900" y="3520440"/>
              <a:ext cx="438150" cy="40484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38C497F-5BFE-471E-BCDA-639F5E0E9E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</a:blip>
            <a:srcRect l="26816" t="62532" r="71374" b="35949"/>
            <a:stretch/>
          </p:blipFill>
          <p:spPr>
            <a:xfrm>
              <a:off x="3259338" y="4294802"/>
              <a:ext cx="219075" cy="10418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4D0CD16-385A-409A-B640-5FD5A95DCE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alphaModFix/>
            </a:blip>
            <a:srcRect l="26369" t="52667" r="60333" b="30333"/>
            <a:stretch/>
          </p:blipFill>
          <p:spPr>
            <a:xfrm>
              <a:off x="3202184" y="3604260"/>
              <a:ext cx="1607062" cy="1165860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F9DCDFE-3C19-4ED8-B6C6-8EA5235F68B6}"/>
                </a:ext>
              </a:extLst>
            </p:cNvPr>
            <p:cNvCxnSpPr>
              <a:cxnSpLocks/>
            </p:cNvCxnSpPr>
            <p:nvPr/>
          </p:nvCxnSpPr>
          <p:spPr>
            <a:xfrm>
              <a:off x="4653042" y="4161812"/>
              <a:ext cx="269303" cy="304212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FA6F805E-69C2-4F31-88D3-0BE169F1D785}"/>
              </a:ext>
            </a:extLst>
          </p:cNvPr>
          <p:cNvGraphicFramePr>
            <a:graphicFrameLocks noGrp="1"/>
          </p:cNvGraphicFramePr>
          <p:nvPr/>
        </p:nvGraphicFramePr>
        <p:xfrm>
          <a:off x="8709356" y="5842363"/>
          <a:ext cx="3325707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7996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157711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Position and Route DFX end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8239516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Position DFHx extremity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026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DD268-5BC3-4CEE-BCDE-B3CA62C62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681036"/>
          </a:xfrm>
        </p:spPr>
        <p:txBody>
          <a:bodyPr>
            <a:normAutofit/>
          </a:bodyPr>
          <a:lstStyle/>
          <a:p>
            <a:r>
              <a:rPr lang="en-US" sz="3200">
                <a:latin typeface="+mn-lt"/>
              </a:rPr>
              <a:t>Overview</a:t>
            </a:r>
            <a:endParaRPr lang="en-GB" sz="320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4C8143-138D-4993-A72E-BF5D51CC5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006" y="1142042"/>
            <a:ext cx="11652682" cy="5400799"/>
          </a:xfrm>
        </p:spPr>
        <p:txBody>
          <a:bodyPr>
            <a:normAutofit/>
          </a:bodyPr>
          <a:lstStyle/>
          <a:p>
            <a:r>
              <a:rPr lang="en-US" sz="2000" dirty="0"/>
              <a:t>Iterative process to study various options conducted through the weekly WP6a technical meetings</a:t>
            </a:r>
            <a:endParaRPr lang="en-GB" sz="2000" dirty="0"/>
          </a:p>
          <a:p>
            <a:r>
              <a:rPr lang="en-GB" sz="2000" dirty="0"/>
              <a:t>Presented time durations are preliminary, iterations in progress for fine tuning (time unit is “day”, on-going work to define “hours” rather than days)</a:t>
            </a:r>
          </a:p>
          <a:p>
            <a:r>
              <a:rPr lang="en-GB" sz="2000" dirty="0"/>
              <a:t>Agenda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Latest integration sequence (iterations in progress)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Preliminary “optimistic” planning overview 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42157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7C9BDD3-8496-45FE-8B8B-D32D03955EB9}"/>
              </a:ext>
            </a:extLst>
          </p:cNvPr>
          <p:cNvGrpSpPr/>
          <p:nvPr/>
        </p:nvGrpSpPr>
        <p:grpSpPr>
          <a:xfrm>
            <a:off x="-32300" y="0"/>
            <a:ext cx="12256600" cy="6858000"/>
            <a:chOff x="-32300" y="0"/>
            <a:chExt cx="12256600" cy="685800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11CF398-7DAD-4F89-BC6A-EFC99392CA95}"/>
                </a:ext>
              </a:extLst>
            </p:cNvPr>
            <p:cNvSpPr txBox="1"/>
            <p:nvPr/>
          </p:nvSpPr>
          <p:spPr>
            <a:xfrm>
              <a:off x="16697" y="0"/>
              <a:ext cx="81101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4: DFHx assembly &amp; preparation to connect to Cluster F2 </a:t>
              </a:r>
              <a:endParaRPr lang="en-GB" sz="2400" dirty="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A6534A6-D2AE-46F3-9DD6-D2BA4274A241}"/>
                </a:ext>
              </a:extLst>
            </p:cNvPr>
            <p:cNvGrpSpPr/>
            <p:nvPr/>
          </p:nvGrpSpPr>
          <p:grpSpPr>
            <a:xfrm>
              <a:off x="11601" y="3267832"/>
              <a:ext cx="12168800" cy="3590168"/>
              <a:chOff x="962024" y="1772407"/>
              <a:chExt cx="11229974" cy="3313185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E90B959E-E404-46BD-9830-3C4BDA16BF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alphaModFix amt="50000"/>
              </a:blip>
              <a:srcRect l="7891"/>
              <a:stretch/>
            </p:blipFill>
            <p:spPr>
              <a:xfrm>
                <a:off x="962024" y="1772407"/>
                <a:ext cx="11229974" cy="3313185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860628A2-9A12-43AA-A3FB-C662C096EE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448058" y="3935320"/>
                <a:ext cx="4194795" cy="926757"/>
              </a:xfrm>
              <a:prstGeom prst="rect">
                <a:avLst/>
              </a:prstGeom>
              <a:effectLst/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71AC34D-DEB0-40C6-9CF7-FB865828411E}"/>
                </a:ext>
              </a:extLst>
            </p:cNvPr>
            <p:cNvSpPr txBox="1"/>
            <p:nvPr/>
          </p:nvSpPr>
          <p:spPr>
            <a:xfrm>
              <a:off x="-32300" y="563418"/>
              <a:ext cx="1225660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Step 1: Position the  frame at the nominal assembly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2: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3: Lift the frame till the wheels are detached from the floor [Maintain the whole configuration straight]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4: Assemble the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5: Lower down the assembled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6: Slide it towards the patch panel and reach the final installation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7.1: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8: Lift the cryostat till the wheels are detached from the floor 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9: Remove the wheels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10: Lower down the jacks (or brackets) till the cryostat reach the needed inclined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11: Add the fixation point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12: Connect the cryostat to the patch panel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59C9AC3-0F23-40D1-9570-96124F3461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0073"/>
            <a:stretch/>
          </p:blipFill>
          <p:spPr>
            <a:xfrm>
              <a:off x="0" y="5888964"/>
              <a:ext cx="645739" cy="578406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4603F8A-497E-42AE-88E1-D0379696B0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690852" y="4792980"/>
              <a:ext cx="3489920" cy="1840915"/>
            </a:xfrm>
            <a:prstGeom prst="rect">
              <a:avLst/>
            </a:prstGeom>
          </p:spPr>
        </p:pic>
      </p:grp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FEF39F49-C576-4609-9AAA-CED805B3B5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730142"/>
              </p:ext>
            </p:extLst>
          </p:nvPr>
        </p:nvGraphicFramePr>
        <p:xfrm>
          <a:off x="8260080" y="187345"/>
          <a:ext cx="379476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25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864507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DFHx assembly &amp; Connection to ClusterF2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4.5m</a:t>
                      </a:r>
                      <a:endParaRPr lang="en-GB" sz="12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500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1255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78EC522-D585-4BA7-867F-E1FC8362E46D}"/>
              </a:ext>
            </a:extLst>
          </p:cNvPr>
          <p:cNvGrpSpPr/>
          <p:nvPr/>
        </p:nvGrpSpPr>
        <p:grpSpPr>
          <a:xfrm>
            <a:off x="-32300" y="0"/>
            <a:ext cx="12256600" cy="6858000"/>
            <a:chOff x="-32300" y="0"/>
            <a:chExt cx="12256600" cy="685800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A6534A6-D2AE-46F3-9DD6-D2BA4274A241}"/>
                </a:ext>
              </a:extLst>
            </p:cNvPr>
            <p:cNvGrpSpPr/>
            <p:nvPr/>
          </p:nvGrpSpPr>
          <p:grpSpPr>
            <a:xfrm>
              <a:off x="11601" y="3267832"/>
              <a:ext cx="12168800" cy="3590168"/>
              <a:chOff x="962024" y="1772407"/>
              <a:chExt cx="11229974" cy="3313185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E90B959E-E404-46BD-9830-3C4BDA16BF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alphaModFix amt="50000"/>
              </a:blip>
              <a:srcRect l="7891"/>
              <a:stretch/>
            </p:blipFill>
            <p:spPr>
              <a:xfrm>
                <a:off x="962024" y="1772407"/>
                <a:ext cx="11229974" cy="3313185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860628A2-9A12-43AA-A3FB-C662C096EE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448058" y="3935320"/>
                <a:ext cx="4194795" cy="926757"/>
              </a:xfrm>
              <a:prstGeom prst="rect">
                <a:avLst/>
              </a:prstGeom>
              <a:effectLst/>
            </p:spPr>
          </p:pic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3C623F-EA5F-4E81-98FD-4D3BFCA77053}"/>
                </a:ext>
              </a:extLst>
            </p:cNvPr>
            <p:cNvSpPr/>
            <p:nvPr/>
          </p:nvSpPr>
          <p:spPr>
            <a:xfrm>
              <a:off x="1600200" y="6315075"/>
              <a:ext cx="114300" cy="30072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FFB50C4-5C38-4A37-815B-4C710DEDF8A1}"/>
                </a:ext>
              </a:extLst>
            </p:cNvPr>
            <p:cNvSpPr/>
            <p:nvPr/>
          </p:nvSpPr>
          <p:spPr>
            <a:xfrm>
              <a:off x="3455499" y="6315075"/>
              <a:ext cx="114300" cy="30072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59C9AC3-0F23-40D1-9570-96124F3461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0073"/>
            <a:stretch/>
          </p:blipFill>
          <p:spPr>
            <a:xfrm>
              <a:off x="0" y="5888964"/>
              <a:ext cx="645739" cy="578406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4603F8A-497E-42AE-88E1-D0379696B0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690852" y="4792980"/>
              <a:ext cx="3489920" cy="184091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FA2CC69-C6A4-41EE-80F7-FDC780B3F308}"/>
                </a:ext>
              </a:extLst>
            </p:cNvPr>
            <p:cNvSpPr txBox="1"/>
            <p:nvPr/>
          </p:nvSpPr>
          <p:spPr>
            <a:xfrm>
              <a:off x="16697" y="0"/>
              <a:ext cx="81101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4: DFHx assembly &amp; preparation to connect to Cluster F2 </a:t>
              </a:r>
              <a:endParaRPr lang="en-GB" sz="24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A77C442-2F9D-494D-B39C-A2F7058B8A93}"/>
                </a:ext>
              </a:extLst>
            </p:cNvPr>
            <p:cNvSpPr/>
            <p:nvPr/>
          </p:nvSpPr>
          <p:spPr>
            <a:xfrm flipV="1">
              <a:off x="1531049" y="6524625"/>
              <a:ext cx="259080" cy="9117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F08A606-6648-4193-ADDA-9A7948889CF5}"/>
                </a:ext>
              </a:extLst>
            </p:cNvPr>
            <p:cNvSpPr/>
            <p:nvPr/>
          </p:nvSpPr>
          <p:spPr>
            <a:xfrm flipV="1">
              <a:off x="3386412" y="6524625"/>
              <a:ext cx="259080" cy="9117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3F8524C-41BD-4E5B-AFDD-D769A33C955E}"/>
                </a:ext>
              </a:extLst>
            </p:cNvPr>
            <p:cNvSpPr txBox="1"/>
            <p:nvPr/>
          </p:nvSpPr>
          <p:spPr>
            <a:xfrm>
              <a:off x="-32300" y="563418"/>
              <a:ext cx="1225660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1: Position the  frame at the nominal assembly position</a:t>
              </a:r>
            </a:p>
            <a:p>
              <a:r>
                <a:rPr lang="en-US" sz="1400"/>
                <a:t>Step 2: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3: Lift the frame till the wheels are detached from the floor [Maintain the whole configuration straight]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4: Assemble the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5: Lower down the assembled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6: Slide it towards the patch panel and reach the final installation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7.1: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8: Lift the cryostat till the wheels are detached from the floor 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9: Remove the wheels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10: Lower down the jacks (or brackets) till the cryostat reach the needed inclined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11: Add the fixation point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12: Connect the cryostat to the patch panel</a:t>
              </a:r>
            </a:p>
          </p:txBody>
        </p:sp>
      </p:grpSp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07735886-E9A1-4EEF-9E64-5F27AB23C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128171"/>
              </p:ext>
            </p:extLst>
          </p:nvPr>
        </p:nvGraphicFramePr>
        <p:xfrm>
          <a:off x="8260080" y="187345"/>
          <a:ext cx="379476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25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864507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DFHx assembly &amp; Connection to ClusterF2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4.5m</a:t>
                      </a:r>
                      <a:endParaRPr lang="en-GB" sz="12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500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91862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9671DB9-8208-4CF1-8F40-69CD96FC5187}"/>
              </a:ext>
            </a:extLst>
          </p:cNvPr>
          <p:cNvGrpSpPr/>
          <p:nvPr/>
        </p:nvGrpSpPr>
        <p:grpSpPr>
          <a:xfrm>
            <a:off x="-32300" y="0"/>
            <a:ext cx="12256600" cy="6858000"/>
            <a:chOff x="-32300" y="0"/>
            <a:chExt cx="12256600" cy="685800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A6534A6-D2AE-46F3-9DD6-D2BA4274A241}"/>
                </a:ext>
              </a:extLst>
            </p:cNvPr>
            <p:cNvGrpSpPr/>
            <p:nvPr/>
          </p:nvGrpSpPr>
          <p:grpSpPr>
            <a:xfrm>
              <a:off x="11601" y="3267832"/>
              <a:ext cx="12168800" cy="3590168"/>
              <a:chOff x="962024" y="1772407"/>
              <a:chExt cx="11229974" cy="3313185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E90B959E-E404-46BD-9830-3C4BDA16BF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alphaModFix amt="50000"/>
              </a:blip>
              <a:srcRect l="7891"/>
              <a:stretch/>
            </p:blipFill>
            <p:spPr>
              <a:xfrm>
                <a:off x="962024" y="1772407"/>
                <a:ext cx="11229974" cy="3313185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860628A2-9A12-43AA-A3FB-C662C096EE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448058" y="3838628"/>
                <a:ext cx="4194795" cy="926757"/>
              </a:xfrm>
              <a:prstGeom prst="rect">
                <a:avLst/>
              </a:prstGeom>
              <a:effectLst/>
            </p:spPr>
          </p:pic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3C623F-EA5F-4E81-98FD-4D3BFCA77053}"/>
                </a:ext>
              </a:extLst>
            </p:cNvPr>
            <p:cNvSpPr/>
            <p:nvPr/>
          </p:nvSpPr>
          <p:spPr>
            <a:xfrm>
              <a:off x="1600200" y="6229350"/>
              <a:ext cx="114300" cy="386449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FFB50C4-5C38-4A37-815B-4C710DEDF8A1}"/>
                </a:ext>
              </a:extLst>
            </p:cNvPr>
            <p:cNvSpPr/>
            <p:nvPr/>
          </p:nvSpPr>
          <p:spPr>
            <a:xfrm>
              <a:off x="3455499" y="6229350"/>
              <a:ext cx="114300" cy="386449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67FB3D7-BB73-4FBD-99E4-9F2BA100E3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0073"/>
            <a:stretch/>
          </p:blipFill>
          <p:spPr>
            <a:xfrm>
              <a:off x="0" y="5774664"/>
              <a:ext cx="645739" cy="57840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5C5E827-14B2-4F42-AFDC-F652A632A33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690852" y="4792980"/>
              <a:ext cx="3489920" cy="1840915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9C6E386-E1A2-4FB8-80D0-C93CC16A5E91}"/>
                </a:ext>
              </a:extLst>
            </p:cNvPr>
            <p:cNvSpPr txBox="1"/>
            <p:nvPr/>
          </p:nvSpPr>
          <p:spPr>
            <a:xfrm>
              <a:off x="16697" y="0"/>
              <a:ext cx="81101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4: DFHx assembly &amp; preparation to connect to Cluster F2 </a:t>
              </a:r>
              <a:endParaRPr lang="en-GB" sz="2400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C1BFFDF-0FED-423E-BECF-66F6B4360C16}"/>
                </a:ext>
              </a:extLst>
            </p:cNvPr>
            <p:cNvSpPr/>
            <p:nvPr/>
          </p:nvSpPr>
          <p:spPr>
            <a:xfrm flipV="1">
              <a:off x="1531049" y="6524625"/>
              <a:ext cx="259080" cy="9117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EF59CFC-2915-4F32-8A1B-608D47D101D1}"/>
                </a:ext>
              </a:extLst>
            </p:cNvPr>
            <p:cNvSpPr/>
            <p:nvPr/>
          </p:nvSpPr>
          <p:spPr>
            <a:xfrm flipV="1">
              <a:off x="3386412" y="6524625"/>
              <a:ext cx="259080" cy="9117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4E13223-8327-402B-858D-79151036991C}"/>
                </a:ext>
              </a:extLst>
            </p:cNvPr>
            <p:cNvSpPr txBox="1"/>
            <p:nvPr/>
          </p:nvSpPr>
          <p:spPr>
            <a:xfrm>
              <a:off x="-32300" y="563418"/>
              <a:ext cx="1225660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1: Position the  frame at the nominal assembly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2: Install the jacks under the frame</a:t>
              </a:r>
            </a:p>
            <a:p>
              <a:r>
                <a:rPr lang="en-US" sz="1400"/>
                <a:t>Step 3: Lift the frame till the wheels are detached from the floor [Maintain the whole configuration straight]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4: Assemble the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5: Lower down the assembled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6: Slide it towards the patch panel and reach the final installation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7.1: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8: Lift the cryostat till the wheels are detached from the floor 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9: Remove the wheels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10: Lower down the jacks (or brackets) till the cryostat reach the needed inclined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11: Add the fixation point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12: Connect the cryostat to the patch panel</a:t>
              </a:r>
            </a:p>
          </p:txBody>
        </p:sp>
      </p:grpSp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40A0C31C-1D57-46C8-9497-B2DCD3F23F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128171"/>
              </p:ext>
            </p:extLst>
          </p:nvPr>
        </p:nvGraphicFramePr>
        <p:xfrm>
          <a:off x="8260080" y="187345"/>
          <a:ext cx="379476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25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864507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DFHx assembly &amp; Connection to ClusterF2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4.5m</a:t>
                      </a:r>
                      <a:endParaRPr lang="en-GB" sz="12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500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68146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2948E80-E932-4EF7-80D8-2503771BAE2B}"/>
              </a:ext>
            </a:extLst>
          </p:cNvPr>
          <p:cNvGrpSpPr/>
          <p:nvPr/>
        </p:nvGrpSpPr>
        <p:grpSpPr>
          <a:xfrm>
            <a:off x="-32300" y="0"/>
            <a:ext cx="12256600" cy="6858000"/>
            <a:chOff x="-32300" y="0"/>
            <a:chExt cx="12256600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90B959E-E404-46BD-9830-3C4BDA16BF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l="7891"/>
            <a:stretch/>
          </p:blipFill>
          <p:spPr>
            <a:xfrm>
              <a:off x="11601" y="3267832"/>
              <a:ext cx="12168800" cy="3590168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3C623F-EA5F-4E81-98FD-4D3BFCA77053}"/>
                </a:ext>
              </a:extLst>
            </p:cNvPr>
            <p:cNvSpPr/>
            <p:nvPr/>
          </p:nvSpPr>
          <p:spPr>
            <a:xfrm>
              <a:off x="1600200" y="6229350"/>
              <a:ext cx="114300" cy="386449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FFB50C4-5C38-4A37-815B-4C710DEDF8A1}"/>
                </a:ext>
              </a:extLst>
            </p:cNvPr>
            <p:cNvSpPr/>
            <p:nvPr/>
          </p:nvSpPr>
          <p:spPr>
            <a:xfrm>
              <a:off x="3455499" y="6229350"/>
              <a:ext cx="114300" cy="386449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C593205-AB2F-4E39-8702-DA1ACA390B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0073"/>
            <a:stretch/>
          </p:blipFill>
          <p:spPr>
            <a:xfrm>
              <a:off x="0" y="5774664"/>
              <a:ext cx="645739" cy="578406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3F6A9F8-0E6C-4767-BD65-E79DC49614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3202" y="5099108"/>
              <a:ext cx="3994036" cy="144208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7A7B724-5FC5-4370-A043-E23F424C3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690852" y="4792980"/>
              <a:ext cx="3489920" cy="1840915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D360B39-5E6D-4CD6-9F4B-0DBD9885B6B0}"/>
                </a:ext>
              </a:extLst>
            </p:cNvPr>
            <p:cNvSpPr txBox="1"/>
            <p:nvPr/>
          </p:nvSpPr>
          <p:spPr>
            <a:xfrm>
              <a:off x="16697" y="0"/>
              <a:ext cx="81101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4: DFHx assembly &amp; preparation to connect to Cluster F2 </a:t>
              </a:r>
              <a:endParaRPr lang="en-GB" sz="2400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27FAB-F6DB-43E6-9128-53B43319B5AF}"/>
                </a:ext>
              </a:extLst>
            </p:cNvPr>
            <p:cNvSpPr/>
            <p:nvPr/>
          </p:nvSpPr>
          <p:spPr>
            <a:xfrm flipV="1">
              <a:off x="1531049" y="6524625"/>
              <a:ext cx="259080" cy="9117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7C125C1-FD04-4FEA-A5E5-D645740F884E}"/>
                </a:ext>
              </a:extLst>
            </p:cNvPr>
            <p:cNvSpPr/>
            <p:nvPr/>
          </p:nvSpPr>
          <p:spPr>
            <a:xfrm flipV="1">
              <a:off x="3386412" y="6524625"/>
              <a:ext cx="259080" cy="9117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12F4999-CBE9-4898-BE6E-7AF957721E48}"/>
                </a:ext>
              </a:extLst>
            </p:cNvPr>
            <p:cNvSpPr txBox="1"/>
            <p:nvPr/>
          </p:nvSpPr>
          <p:spPr>
            <a:xfrm>
              <a:off x="-32300" y="563418"/>
              <a:ext cx="1225660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1: Position the  frame at the nominal assembly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2: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3: Lift the frame till the wheels are detached from the floor [Maintain the whole configuration straight]</a:t>
              </a:r>
            </a:p>
            <a:p>
              <a:r>
                <a:rPr lang="en-US" sz="1400"/>
                <a:t>Step 4: Assemble the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5: Lower down the assembled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6: Slide it towards the patch panel and reach the final installation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7.1: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8: Lift the cryostat till the wheels are detached from the floor 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9: Remove the wheels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10: Lower down the jacks (or brackets) till the cryostat reach the needed inclined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11: Add the fixation point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12: Connect the cryostat to the patch panel</a:t>
              </a:r>
            </a:p>
          </p:txBody>
        </p:sp>
      </p:grp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3B082FDE-A136-45AA-A7CB-E9E3B23785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128171"/>
              </p:ext>
            </p:extLst>
          </p:nvPr>
        </p:nvGraphicFramePr>
        <p:xfrm>
          <a:off x="8260080" y="187345"/>
          <a:ext cx="379476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25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864507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DFHx assembly &amp; Connection to ClusterF2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4.5m</a:t>
                      </a:r>
                      <a:endParaRPr lang="en-GB" sz="12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500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82853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946847B-723E-4564-ABC7-1B4429EEF43D}"/>
              </a:ext>
            </a:extLst>
          </p:cNvPr>
          <p:cNvGrpSpPr/>
          <p:nvPr/>
        </p:nvGrpSpPr>
        <p:grpSpPr>
          <a:xfrm>
            <a:off x="-32300" y="0"/>
            <a:ext cx="12256600" cy="6858000"/>
            <a:chOff x="-32300" y="0"/>
            <a:chExt cx="12256600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90B959E-E404-46BD-9830-3C4BDA16BF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l="7891"/>
            <a:stretch/>
          </p:blipFill>
          <p:spPr>
            <a:xfrm>
              <a:off x="11600" y="3267832"/>
              <a:ext cx="12168800" cy="359016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F7E4BBC-3EE5-4260-8D87-9C49E01F4B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3202" y="5205788"/>
              <a:ext cx="3994036" cy="144208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3E1EFC2-F07B-4141-A026-85AE835B084C}"/>
                </a:ext>
              </a:extLst>
            </p:cNvPr>
            <p:cNvSpPr/>
            <p:nvPr/>
          </p:nvSpPr>
          <p:spPr>
            <a:xfrm>
              <a:off x="1600200" y="6315075"/>
              <a:ext cx="114300" cy="30072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5A9C7B2-3F68-42CB-9308-21F84C28E017}"/>
                </a:ext>
              </a:extLst>
            </p:cNvPr>
            <p:cNvSpPr/>
            <p:nvPr/>
          </p:nvSpPr>
          <p:spPr>
            <a:xfrm>
              <a:off x="3455499" y="6315075"/>
              <a:ext cx="114300" cy="30072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0EA5459-A200-4E7D-BC46-49470E12CE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0073"/>
            <a:stretch/>
          </p:blipFill>
          <p:spPr>
            <a:xfrm>
              <a:off x="0" y="5888964"/>
              <a:ext cx="645739" cy="57840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4A8A43B-5D17-49B9-9B56-B9F85B787B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690852" y="4792980"/>
              <a:ext cx="3489920" cy="1840915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9F0B7FC-62DF-451F-A8C9-4471D96A117C}"/>
                </a:ext>
              </a:extLst>
            </p:cNvPr>
            <p:cNvSpPr txBox="1"/>
            <p:nvPr/>
          </p:nvSpPr>
          <p:spPr>
            <a:xfrm>
              <a:off x="16697" y="0"/>
              <a:ext cx="81101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4: DFHx assembly &amp; preparation to connect to Cluster F2 </a:t>
              </a:r>
              <a:endParaRPr lang="en-GB" sz="2400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006BB55-F4E5-48E1-AA1D-797BAC0FF368}"/>
                </a:ext>
              </a:extLst>
            </p:cNvPr>
            <p:cNvSpPr/>
            <p:nvPr/>
          </p:nvSpPr>
          <p:spPr>
            <a:xfrm flipV="1">
              <a:off x="1531049" y="6524625"/>
              <a:ext cx="259080" cy="9117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1958C5D-0F03-4A19-B241-6D69040A0E56}"/>
                </a:ext>
              </a:extLst>
            </p:cNvPr>
            <p:cNvSpPr/>
            <p:nvPr/>
          </p:nvSpPr>
          <p:spPr>
            <a:xfrm flipV="1">
              <a:off x="3386412" y="6524625"/>
              <a:ext cx="259080" cy="9117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BA0952D-9EFF-45E9-AD3A-6C4A71C0245A}"/>
                </a:ext>
              </a:extLst>
            </p:cNvPr>
            <p:cNvSpPr txBox="1"/>
            <p:nvPr/>
          </p:nvSpPr>
          <p:spPr>
            <a:xfrm>
              <a:off x="-32300" y="563418"/>
              <a:ext cx="1225660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1: Position the  frame at the nominal assembly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2: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3: Lift the frame till the wheels are detached from the floor [Maintain the whole configuration straight]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4: Assemble the cryostat</a:t>
              </a:r>
            </a:p>
            <a:p>
              <a:r>
                <a:rPr lang="en-US" sz="1400"/>
                <a:t>Step 5: Lower down the assembled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6: Slide it towards the patch panel and reach the final installation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7.1: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8: Lift the cryostat till the wheels are detached from the floor 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9: Remove the wheels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10: Lower down the jacks (or brackets) till the cryostat reach the needed inclined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11: Add the fixation point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12: Connect the cryostat to the patch panel</a:t>
              </a:r>
            </a:p>
          </p:txBody>
        </p:sp>
      </p:grpSp>
      <p:graphicFrame>
        <p:nvGraphicFramePr>
          <p:cNvPr id="14" name="Table 5">
            <a:extLst>
              <a:ext uri="{FF2B5EF4-FFF2-40B4-BE49-F238E27FC236}">
                <a16:creationId xmlns:a16="http://schemas.microsoft.com/office/drawing/2014/main" id="{029D896D-D808-4967-AB17-A58B372A1B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128171"/>
              </p:ext>
            </p:extLst>
          </p:nvPr>
        </p:nvGraphicFramePr>
        <p:xfrm>
          <a:off x="8260080" y="187345"/>
          <a:ext cx="379476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25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864507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DFHx assembly &amp; Connection to ClusterF2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4.5m</a:t>
                      </a:r>
                      <a:endParaRPr lang="en-GB" sz="12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500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46394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4A3041D-3D73-42D9-BD6B-9EA20BAF9485}"/>
              </a:ext>
            </a:extLst>
          </p:cNvPr>
          <p:cNvGrpSpPr/>
          <p:nvPr/>
        </p:nvGrpSpPr>
        <p:grpSpPr>
          <a:xfrm>
            <a:off x="-32300" y="0"/>
            <a:ext cx="12256600" cy="6858000"/>
            <a:chOff x="-32300" y="0"/>
            <a:chExt cx="12256600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90B959E-E404-46BD-9830-3C4BDA16BF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l="7891"/>
            <a:stretch/>
          </p:blipFill>
          <p:spPr>
            <a:xfrm>
              <a:off x="11600" y="3267832"/>
              <a:ext cx="12168800" cy="359016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821F0A2-5DA8-4474-80EF-10F492FB88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0073"/>
            <a:stretch/>
          </p:blipFill>
          <p:spPr>
            <a:xfrm>
              <a:off x="0" y="5888964"/>
              <a:ext cx="645739" cy="578406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F2C4C4B-D2ED-4828-BA78-FFD50CFB8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3202" y="5205788"/>
              <a:ext cx="3994036" cy="144208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63DDAC3-1039-4504-9516-4AB104467C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690852" y="4792980"/>
              <a:ext cx="3489920" cy="1840915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C8AD490-80BF-4B81-9D32-24B910F5ADC7}"/>
                </a:ext>
              </a:extLst>
            </p:cNvPr>
            <p:cNvSpPr txBox="1"/>
            <p:nvPr/>
          </p:nvSpPr>
          <p:spPr>
            <a:xfrm>
              <a:off x="16697" y="0"/>
              <a:ext cx="81101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4: DFHx assembly &amp; preparation to connect to Cluster F2 </a:t>
              </a:r>
              <a:endParaRPr lang="en-GB" sz="24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5B80E3C-A2BD-4DF6-A82A-4501C95307ED}"/>
                </a:ext>
              </a:extLst>
            </p:cNvPr>
            <p:cNvSpPr txBox="1"/>
            <p:nvPr/>
          </p:nvSpPr>
          <p:spPr>
            <a:xfrm>
              <a:off x="-32300" y="563418"/>
              <a:ext cx="1225660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1: Position the  frame at the nominal assembly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2: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3: Lift the frame till the wheels are detached from the floor [Maintain the whole configuration straight]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4: Assemble the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5: Lower down the assembled cryostat</a:t>
              </a:r>
            </a:p>
            <a:p>
              <a:r>
                <a:rPr lang="en-US" sz="1400"/>
                <a:t>Step 6: Slide it towards the patch panel and reach the final installation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7.1: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8: Lift the cryostat till the wheels are detached from the floor 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9: Remove the wheels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10: Lower down the jacks (or brackets) till the cryostat reach the needed inclined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11: Add the fixation point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12: Connect the cryostat to the patch panel</a:t>
              </a:r>
            </a:p>
          </p:txBody>
        </p:sp>
      </p:grpSp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id="{D2C0D330-78F8-4474-88AB-CE124074DA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128171"/>
              </p:ext>
            </p:extLst>
          </p:nvPr>
        </p:nvGraphicFramePr>
        <p:xfrm>
          <a:off x="8260080" y="187345"/>
          <a:ext cx="379476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25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864507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DFHx assembly &amp; Connection to ClusterF2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4.5m</a:t>
                      </a:r>
                      <a:endParaRPr lang="en-GB" sz="12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500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87749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FA59150-BCA5-4D6E-AC7C-6B233CDBE755}"/>
              </a:ext>
            </a:extLst>
          </p:cNvPr>
          <p:cNvGrpSpPr/>
          <p:nvPr/>
        </p:nvGrpSpPr>
        <p:grpSpPr>
          <a:xfrm>
            <a:off x="-32300" y="0"/>
            <a:ext cx="12256600" cy="6858000"/>
            <a:chOff x="-32300" y="0"/>
            <a:chExt cx="12256600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90B959E-E404-46BD-9830-3C4BDA16BF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l="7891"/>
            <a:stretch/>
          </p:blipFill>
          <p:spPr>
            <a:xfrm>
              <a:off x="11600" y="3267832"/>
              <a:ext cx="12168800" cy="359016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333A35E-A002-4E99-9271-8753C50A1C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86862" y="5205788"/>
              <a:ext cx="3994036" cy="1442080"/>
            </a:xfrm>
            <a:prstGeom prst="rect">
              <a:avLst/>
            </a:prstGeom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CBFEED0-7310-4BD2-A5C4-635134162C24}"/>
                </a:ext>
              </a:extLst>
            </p:cNvPr>
            <p:cNvGrpSpPr/>
            <p:nvPr/>
          </p:nvGrpSpPr>
          <p:grpSpPr>
            <a:xfrm>
              <a:off x="0" y="5879609"/>
              <a:ext cx="3261939" cy="578406"/>
              <a:chOff x="-4025900" y="3884672"/>
              <a:chExt cx="3261939" cy="578406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272F0246-EB48-4451-9F95-8CCBA8BBD2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42414" t="50433" r="21133"/>
              <a:stretch/>
            </p:blipFill>
            <p:spPr>
              <a:xfrm>
                <a:off x="-4025900" y="4202662"/>
                <a:ext cx="1899529" cy="241365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A8570ECB-3432-4821-8D6D-57DB4B1FB1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179"/>
              <a:stretch/>
            </p:blipFill>
            <p:spPr>
              <a:xfrm>
                <a:off x="-2362200" y="3884672"/>
                <a:ext cx="1598239" cy="578406"/>
              </a:xfrm>
              <a:prstGeom prst="rect">
                <a:avLst/>
              </a:prstGeom>
            </p:spPr>
          </p:pic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B40AF8F-BDA4-40AB-B7C1-C1F57F85D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690852" y="4792980"/>
              <a:ext cx="3489920" cy="1840915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D8B62D7-0D53-4224-A3A5-83A75D470610}"/>
                </a:ext>
              </a:extLst>
            </p:cNvPr>
            <p:cNvSpPr txBox="1"/>
            <p:nvPr/>
          </p:nvSpPr>
          <p:spPr>
            <a:xfrm>
              <a:off x="16697" y="0"/>
              <a:ext cx="81101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4: DFHx assembly &amp; preparation to connect to Cluster F2 </a:t>
              </a:r>
              <a:endParaRPr lang="en-GB" sz="24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7481937-F681-44EA-8958-B551FD0BA350}"/>
                </a:ext>
              </a:extLst>
            </p:cNvPr>
            <p:cNvSpPr txBox="1"/>
            <p:nvPr/>
          </p:nvSpPr>
          <p:spPr>
            <a:xfrm>
              <a:off x="-32300" y="563418"/>
              <a:ext cx="1225660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1: Position the  frame at the nominal assembly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2: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3: Lift the frame till the wheels are detached from the floor [Maintain the whole configuration straight]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4: Assemble the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5: Lower down the assembled cryostat</a:t>
              </a:r>
            </a:p>
            <a:p>
              <a:r>
                <a:rPr lang="en-US" sz="1400"/>
                <a:t>Step 6: Slide it towards the patch panel and reach the final installation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7.1: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8: Lift the cryostat till the wheels are detached from the floor 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9: Remove the wheels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10: Lower down the jacks (or brackets) till the cryostat reach the needed inclined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11: Add the fixation point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12: Connect the cryostat to the patch panel</a:t>
              </a:r>
            </a:p>
          </p:txBody>
        </p:sp>
      </p:grp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EEEB53A5-3049-47EC-A040-022E8CD9AC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128171"/>
              </p:ext>
            </p:extLst>
          </p:nvPr>
        </p:nvGraphicFramePr>
        <p:xfrm>
          <a:off x="8260080" y="187345"/>
          <a:ext cx="379476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25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864507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DFHx assembly &amp; Connection to ClusterF2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4.5m</a:t>
                      </a:r>
                      <a:endParaRPr lang="en-GB" sz="12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500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73548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D76B20-834B-4F3B-9D18-F91F5920B537}"/>
              </a:ext>
            </a:extLst>
          </p:cNvPr>
          <p:cNvGrpSpPr/>
          <p:nvPr/>
        </p:nvGrpSpPr>
        <p:grpSpPr>
          <a:xfrm>
            <a:off x="-32300" y="0"/>
            <a:ext cx="12256600" cy="6858000"/>
            <a:chOff x="-32300" y="0"/>
            <a:chExt cx="12256600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90B959E-E404-46BD-9830-3C4BDA16BF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l="7891"/>
            <a:stretch/>
          </p:blipFill>
          <p:spPr>
            <a:xfrm>
              <a:off x="11600" y="3267832"/>
              <a:ext cx="12168800" cy="359016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33AA7E6-527E-4C97-AD42-CDA2219C35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34762" y="5205788"/>
              <a:ext cx="3994036" cy="144208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4559C17-CA54-47A7-B1F4-6EF1FEBCF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690852" y="4792980"/>
              <a:ext cx="3489920" cy="1840915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0496EE7-967E-4899-8571-A24B60579080}"/>
                </a:ext>
              </a:extLst>
            </p:cNvPr>
            <p:cNvGrpSpPr/>
            <p:nvPr/>
          </p:nvGrpSpPr>
          <p:grpSpPr>
            <a:xfrm>
              <a:off x="9524" y="5882784"/>
              <a:ext cx="5497140" cy="578406"/>
              <a:chOff x="-1" y="5892309"/>
              <a:chExt cx="5497140" cy="578406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E024506A-F855-4AF1-91C4-77A47812A16F}"/>
                  </a:ext>
                </a:extLst>
              </p:cNvPr>
              <p:cNvGrpSpPr/>
              <p:nvPr/>
            </p:nvGrpSpPr>
            <p:grpSpPr>
              <a:xfrm>
                <a:off x="25082" y="5892309"/>
                <a:ext cx="5472057" cy="578406"/>
                <a:chOff x="-6236018" y="3884672"/>
                <a:chExt cx="5472057" cy="578406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9323D3DB-E257-45D5-B742-B27149714B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r="21133"/>
                <a:stretch/>
              </p:blipFill>
              <p:spPr>
                <a:xfrm>
                  <a:off x="-6236018" y="3957080"/>
                  <a:ext cx="4109647" cy="486948"/>
                </a:xfrm>
                <a:prstGeom prst="rect">
                  <a:avLst/>
                </a:prstGeom>
              </p:spPr>
            </p:pic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B8C3CFB2-B8D5-41E4-909A-3F7F7949F3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1179"/>
                <a:stretch/>
              </p:blipFill>
              <p:spPr>
                <a:xfrm>
                  <a:off x="-2362200" y="3884672"/>
                  <a:ext cx="1598239" cy="578406"/>
                </a:xfrm>
                <a:prstGeom prst="rect">
                  <a:avLst/>
                </a:prstGeom>
              </p:spPr>
            </p:pic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3D65C5A-ED7E-4C88-AD00-FF04C20C27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781" r="96635"/>
              <a:stretch/>
            </p:blipFill>
            <p:spPr>
              <a:xfrm>
                <a:off x="-1" y="5964717"/>
                <a:ext cx="82551" cy="486948"/>
              </a:xfrm>
              <a:prstGeom prst="rect">
                <a:avLst/>
              </a:prstGeom>
            </p:spPr>
          </p:pic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3DF3D22-A615-40AA-B87A-A6876DF01CA5}"/>
                </a:ext>
              </a:extLst>
            </p:cNvPr>
            <p:cNvSpPr txBox="1"/>
            <p:nvPr/>
          </p:nvSpPr>
          <p:spPr>
            <a:xfrm>
              <a:off x="16697" y="0"/>
              <a:ext cx="81101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4: DFHx assembly &amp; preparation to connect to Cluster F2 </a:t>
              </a:r>
              <a:endParaRPr lang="en-GB" sz="24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2B7A875-4288-4E8D-97C3-F75220A4034B}"/>
                </a:ext>
              </a:extLst>
            </p:cNvPr>
            <p:cNvSpPr txBox="1"/>
            <p:nvPr/>
          </p:nvSpPr>
          <p:spPr>
            <a:xfrm>
              <a:off x="-32300" y="563418"/>
              <a:ext cx="1225660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1: Position the  frame at the nominal assembly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2: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3: Lift the frame till the wheels are detached from the floor [Maintain the whole configuration straight]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4: Assemble the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5: Lower down the assembled cryostat</a:t>
              </a:r>
            </a:p>
            <a:p>
              <a:r>
                <a:rPr lang="en-US" sz="1400"/>
                <a:t>Step 6: Slide it towards the patch panel and reach the final installation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7.1: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8: Lift the cryostat till the wheels are detached from the floor 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9: Remove the wheels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10: Lower down the jacks (or brackets) till the cryostat reach the needed inclined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11: Add the fixation point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12: Connect the cryostat to the patch panel</a:t>
              </a:r>
            </a:p>
          </p:txBody>
        </p:sp>
      </p:grpSp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F254F694-2D6E-4498-9737-25EA378640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128171"/>
              </p:ext>
            </p:extLst>
          </p:nvPr>
        </p:nvGraphicFramePr>
        <p:xfrm>
          <a:off x="8260080" y="187345"/>
          <a:ext cx="379476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25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864507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DFHx assembly &amp; Connection to ClusterF2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4.5m</a:t>
                      </a:r>
                      <a:endParaRPr lang="en-GB" sz="12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500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4338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60DF42E-28EE-40AF-8FD1-056386C7D97E}"/>
              </a:ext>
            </a:extLst>
          </p:cNvPr>
          <p:cNvGrpSpPr/>
          <p:nvPr/>
        </p:nvGrpSpPr>
        <p:grpSpPr>
          <a:xfrm>
            <a:off x="-32300" y="0"/>
            <a:ext cx="12256600" cy="6858000"/>
            <a:chOff x="-32300" y="0"/>
            <a:chExt cx="12256600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90B959E-E404-46BD-9830-3C4BDA16BF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l="7891"/>
            <a:stretch/>
          </p:blipFill>
          <p:spPr>
            <a:xfrm>
              <a:off x="11600" y="3267832"/>
              <a:ext cx="12168800" cy="359016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33AA7E6-527E-4C97-AD42-CDA2219C35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34762" y="5205788"/>
              <a:ext cx="3994036" cy="144208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4559C17-CA54-47A7-B1F4-6EF1FEBCF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690852" y="4792980"/>
              <a:ext cx="3489920" cy="1840915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0496EE7-967E-4899-8571-A24B60579080}"/>
                </a:ext>
              </a:extLst>
            </p:cNvPr>
            <p:cNvGrpSpPr/>
            <p:nvPr/>
          </p:nvGrpSpPr>
          <p:grpSpPr>
            <a:xfrm>
              <a:off x="9524" y="5882784"/>
              <a:ext cx="5497140" cy="578406"/>
              <a:chOff x="-1" y="5892309"/>
              <a:chExt cx="5497140" cy="578406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E024506A-F855-4AF1-91C4-77A47812A16F}"/>
                  </a:ext>
                </a:extLst>
              </p:cNvPr>
              <p:cNvGrpSpPr/>
              <p:nvPr/>
            </p:nvGrpSpPr>
            <p:grpSpPr>
              <a:xfrm>
                <a:off x="25082" y="5892309"/>
                <a:ext cx="5472057" cy="578406"/>
                <a:chOff x="-6236018" y="3884672"/>
                <a:chExt cx="5472057" cy="578406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9323D3DB-E257-45D5-B742-B27149714B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r="21133"/>
                <a:stretch/>
              </p:blipFill>
              <p:spPr>
                <a:xfrm>
                  <a:off x="-6236018" y="3957080"/>
                  <a:ext cx="4109647" cy="486948"/>
                </a:xfrm>
                <a:prstGeom prst="rect">
                  <a:avLst/>
                </a:prstGeom>
              </p:spPr>
            </p:pic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B8C3CFB2-B8D5-41E4-909A-3F7F7949F3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1179"/>
                <a:stretch/>
              </p:blipFill>
              <p:spPr>
                <a:xfrm>
                  <a:off x="-2362200" y="3884672"/>
                  <a:ext cx="1598239" cy="578406"/>
                </a:xfrm>
                <a:prstGeom prst="rect">
                  <a:avLst/>
                </a:prstGeom>
              </p:spPr>
            </p:pic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3D65C5A-ED7E-4C88-AD00-FF04C20C27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781" r="96635"/>
              <a:stretch/>
            </p:blipFill>
            <p:spPr>
              <a:xfrm>
                <a:off x="-1" y="5964717"/>
                <a:ext cx="82551" cy="486948"/>
              </a:xfrm>
              <a:prstGeom prst="rect">
                <a:avLst/>
              </a:prstGeom>
            </p:spPr>
          </p:pic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A6B0A39-2499-4B58-A38F-07525C6B0965}"/>
                </a:ext>
              </a:extLst>
            </p:cNvPr>
            <p:cNvSpPr/>
            <p:nvPr/>
          </p:nvSpPr>
          <p:spPr>
            <a:xfrm>
              <a:off x="6467475" y="6315075"/>
              <a:ext cx="114300" cy="30072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BFC7B92-FB58-40D0-8D10-1F77C6C7730F}"/>
                </a:ext>
              </a:extLst>
            </p:cNvPr>
            <p:cNvSpPr/>
            <p:nvPr/>
          </p:nvSpPr>
          <p:spPr>
            <a:xfrm>
              <a:off x="8322774" y="6315075"/>
              <a:ext cx="114300" cy="30072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08465FD-7B02-4913-8D62-7BDDBFFCD0F1}"/>
                </a:ext>
              </a:extLst>
            </p:cNvPr>
            <p:cNvSpPr txBox="1"/>
            <p:nvPr/>
          </p:nvSpPr>
          <p:spPr>
            <a:xfrm>
              <a:off x="16697" y="0"/>
              <a:ext cx="81101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4: DFHx assembly &amp; preparation to connect to Cluster F2 </a:t>
              </a:r>
              <a:endParaRPr lang="en-GB" sz="2400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F019937-074E-4017-BCC7-65855D79089C}"/>
                </a:ext>
              </a:extLst>
            </p:cNvPr>
            <p:cNvSpPr/>
            <p:nvPr/>
          </p:nvSpPr>
          <p:spPr>
            <a:xfrm flipV="1">
              <a:off x="6395021" y="6524625"/>
              <a:ext cx="259080" cy="9117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C97CAD2-F104-4275-B750-1595C8343C67}"/>
                </a:ext>
              </a:extLst>
            </p:cNvPr>
            <p:cNvSpPr/>
            <p:nvPr/>
          </p:nvSpPr>
          <p:spPr>
            <a:xfrm flipV="1">
              <a:off x="8250384" y="6524625"/>
              <a:ext cx="259080" cy="9117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5118256-B9D3-4F4C-AB2C-AAD14FDBD445}"/>
                </a:ext>
              </a:extLst>
            </p:cNvPr>
            <p:cNvSpPr txBox="1"/>
            <p:nvPr/>
          </p:nvSpPr>
          <p:spPr>
            <a:xfrm>
              <a:off x="-32300" y="563418"/>
              <a:ext cx="1225660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1: Position the  frame at the nominal assembly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2: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3: Lift the frame till the wheels are detached from the floor [Maintain the whole configuration straight]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4: Assemble the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5: Lower down the assembled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6: Slide it towards the patch panel and reach the final installation position</a:t>
              </a:r>
            </a:p>
            <a:p>
              <a:r>
                <a:rPr lang="en-US" sz="1400"/>
                <a:t>Step 7.1: Install the jacks under the frame</a:t>
              </a:r>
              <a:endParaRPr lang="en-US" sz="1400">
                <a:solidFill>
                  <a:schemeClr val="bg1">
                    <a:lumMod val="85000"/>
                  </a:schemeClr>
                </a:solidFill>
              </a:endParaRP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8: Lift the cryostat till the wheels are detached from the floor 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9: Remove the wheels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10: Lower down the jacks (or brackets) till the cryostat reach the needed inclined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11: Add the fixation point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12: Connect the cryostat to the patch panel</a:t>
              </a:r>
            </a:p>
          </p:txBody>
        </p:sp>
      </p:grpSp>
      <p:graphicFrame>
        <p:nvGraphicFramePr>
          <p:cNvPr id="20" name="Table 5">
            <a:extLst>
              <a:ext uri="{FF2B5EF4-FFF2-40B4-BE49-F238E27FC236}">
                <a16:creationId xmlns:a16="http://schemas.microsoft.com/office/drawing/2014/main" id="{99A7CA4B-691E-4A03-BFF0-EBB2BBEA4E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128171"/>
              </p:ext>
            </p:extLst>
          </p:nvPr>
        </p:nvGraphicFramePr>
        <p:xfrm>
          <a:off x="8260080" y="187345"/>
          <a:ext cx="379476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25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864507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DFHx assembly &amp; Connection to ClusterF2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4.5m</a:t>
                      </a:r>
                      <a:endParaRPr lang="en-GB" sz="12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500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41492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EFDDD28-AFC0-408A-84EF-003516653458}"/>
              </a:ext>
            </a:extLst>
          </p:cNvPr>
          <p:cNvGrpSpPr/>
          <p:nvPr/>
        </p:nvGrpSpPr>
        <p:grpSpPr>
          <a:xfrm>
            <a:off x="-32300" y="0"/>
            <a:ext cx="12256600" cy="6858000"/>
            <a:chOff x="-32300" y="0"/>
            <a:chExt cx="12256600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90B959E-E404-46BD-9830-3C4BDA16BF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l="7891"/>
            <a:stretch/>
          </p:blipFill>
          <p:spPr>
            <a:xfrm>
              <a:off x="11600" y="3267832"/>
              <a:ext cx="12168800" cy="359016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33AA7E6-527E-4C97-AD42-CDA2219C35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34762" y="5167053"/>
              <a:ext cx="3994036" cy="144208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4559C17-CA54-47A7-B1F4-6EF1FEBCF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690852" y="4792980"/>
              <a:ext cx="3489920" cy="1840915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0496EE7-967E-4899-8571-A24B60579080}"/>
                </a:ext>
              </a:extLst>
            </p:cNvPr>
            <p:cNvGrpSpPr/>
            <p:nvPr/>
          </p:nvGrpSpPr>
          <p:grpSpPr>
            <a:xfrm>
              <a:off x="9524" y="5844049"/>
              <a:ext cx="5497140" cy="578406"/>
              <a:chOff x="-1" y="5892309"/>
              <a:chExt cx="5497140" cy="578406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E024506A-F855-4AF1-91C4-77A47812A16F}"/>
                  </a:ext>
                </a:extLst>
              </p:cNvPr>
              <p:cNvGrpSpPr/>
              <p:nvPr/>
            </p:nvGrpSpPr>
            <p:grpSpPr>
              <a:xfrm>
                <a:off x="25082" y="5892309"/>
                <a:ext cx="5472057" cy="578406"/>
                <a:chOff x="-6236018" y="3884672"/>
                <a:chExt cx="5472057" cy="578406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9323D3DB-E257-45D5-B742-B27149714B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r="21133"/>
                <a:stretch/>
              </p:blipFill>
              <p:spPr>
                <a:xfrm>
                  <a:off x="-6236018" y="3957080"/>
                  <a:ext cx="4109647" cy="486948"/>
                </a:xfrm>
                <a:prstGeom prst="rect">
                  <a:avLst/>
                </a:prstGeom>
              </p:spPr>
            </p:pic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B8C3CFB2-B8D5-41E4-909A-3F7F7949F3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1179"/>
                <a:stretch/>
              </p:blipFill>
              <p:spPr>
                <a:xfrm>
                  <a:off x="-2362200" y="3884672"/>
                  <a:ext cx="1598239" cy="578406"/>
                </a:xfrm>
                <a:prstGeom prst="rect">
                  <a:avLst/>
                </a:prstGeom>
              </p:spPr>
            </p:pic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3D65C5A-ED7E-4C88-AD00-FF04C20C27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781" r="96635"/>
              <a:stretch/>
            </p:blipFill>
            <p:spPr>
              <a:xfrm>
                <a:off x="-1" y="5964717"/>
                <a:ext cx="82551" cy="486948"/>
              </a:xfrm>
              <a:prstGeom prst="rect">
                <a:avLst/>
              </a:prstGeom>
            </p:spPr>
          </p:pic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A6B0A39-2499-4B58-A38F-07525C6B0965}"/>
                </a:ext>
              </a:extLst>
            </p:cNvPr>
            <p:cNvSpPr/>
            <p:nvPr/>
          </p:nvSpPr>
          <p:spPr>
            <a:xfrm>
              <a:off x="6467475" y="6298406"/>
              <a:ext cx="114300" cy="317393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BFC7B92-FB58-40D0-8D10-1F77C6C7730F}"/>
                </a:ext>
              </a:extLst>
            </p:cNvPr>
            <p:cNvSpPr/>
            <p:nvPr/>
          </p:nvSpPr>
          <p:spPr>
            <a:xfrm>
              <a:off x="8322774" y="6298406"/>
              <a:ext cx="114300" cy="317393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B2127EE-57FC-42B8-832E-C1684CBC0252}"/>
                </a:ext>
              </a:extLst>
            </p:cNvPr>
            <p:cNvSpPr txBox="1"/>
            <p:nvPr/>
          </p:nvSpPr>
          <p:spPr>
            <a:xfrm>
              <a:off x="16697" y="0"/>
              <a:ext cx="81101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4: DFHx assembly &amp; preparation to connect to Cluster F2 </a:t>
              </a:r>
              <a:endParaRPr lang="en-GB" sz="2400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7793AD2-EB44-41A2-95CA-9151D6133A26}"/>
                </a:ext>
              </a:extLst>
            </p:cNvPr>
            <p:cNvSpPr/>
            <p:nvPr/>
          </p:nvSpPr>
          <p:spPr>
            <a:xfrm flipV="1">
              <a:off x="6395021" y="6524625"/>
              <a:ext cx="259080" cy="9117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4E62064-8AD2-4092-A508-AE307A897306}"/>
                </a:ext>
              </a:extLst>
            </p:cNvPr>
            <p:cNvSpPr/>
            <p:nvPr/>
          </p:nvSpPr>
          <p:spPr>
            <a:xfrm flipV="1">
              <a:off x="8250384" y="6524625"/>
              <a:ext cx="259080" cy="9117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4FF7A30-0C0A-463F-8446-0E47B51210F6}"/>
                </a:ext>
              </a:extLst>
            </p:cNvPr>
            <p:cNvSpPr txBox="1"/>
            <p:nvPr/>
          </p:nvSpPr>
          <p:spPr>
            <a:xfrm>
              <a:off x="-32300" y="563418"/>
              <a:ext cx="1225660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1: Position the  frame at the nominal assembly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2: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3: Lift the frame till the wheels are detached from the floor [Maintain the whole configuration straight]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4: Assemble the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5: Lower down the assembled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6: Slide it towards the patch panel and reach the final installation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7.1: Install the jacks under the frame</a:t>
              </a:r>
            </a:p>
            <a:p>
              <a:r>
                <a:rPr lang="en-US" sz="1400"/>
                <a:t>Step 8: Lift the cryostat till the wheels are detached from the floor 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9: Remove the wheels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10: Lower down the jacks (or brackets) till the cryostat reach the needed inclined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11: Add the fixation point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12: Connect the cryostat to the patch panel</a:t>
              </a:r>
            </a:p>
          </p:txBody>
        </p:sp>
      </p:grpSp>
      <p:graphicFrame>
        <p:nvGraphicFramePr>
          <p:cNvPr id="20" name="Table 5">
            <a:extLst>
              <a:ext uri="{FF2B5EF4-FFF2-40B4-BE49-F238E27FC236}">
                <a16:creationId xmlns:a16="http://schemas.microsoft.com/office/drawing/2014/main" id="{AB62A965-4C60-45B6-BB22-6D695258BC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128171"/>
              </p:ext>
            </p:extLst>
          </p:nvPr>
        </p:nvGraphicFramePr>
        <p:xfrm>
          <a:off x="8260080" y="187345"/>
          <a:ext cx="379476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25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864507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DFHx assembly &amp; Connection to ClusterF2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4.5m</a:t>
                      </a:r>
                      <a:endParaRPr lang="en-GB" sz="12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500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7207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E41FFC5-2E95-47A9-9A71-9CD868123C8E}"/>
              </a:ext>
            </a:extLst>
          </p:cNvPr>
          <p:cNvGrpSpPr/>
          <p:nvPr/>
        </p:nvGrpSpPr>
        <p:grpSpPr>
          <a:xfrm>
            <a:off x="4154" y="0"/>
            <a:ext cx="12092595" cy="6857999"/>
            <a:chOff x="4154" y="0"/>
            <a:chExt cx="12092595" cy="6857999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BA7AEE2-7D68-4024-B5DD-5253C73127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</a:blip>
            <a:srcRect l="6678" t="476" b="-88"/>
            <a:stretch/>
          </p:blipFill>
          <p:spPr>
            <a:xfrm>
              <a:off x="16697" y="0"/>
              <a:ext cx="12080052" cy="6857999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FC2DB32-35F8-4543-B935-C3BFFD102B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8290" t="70482" r="76323" b="28512"/>
            <a:stretch/>
          </p:blipFill>
          <p:spPr>
            <a:xfrm rot="19550376">
              <a:off x="8982349" y="2510465"/>
              <a:ext cx="99579" cy="16313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2B5E114-6798-4A37-846C-1F6E309F8E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l="15342" t="39857" r="59944" b="35214"/>
            <a:stretch/>
          </p:blipFill>
          <p:spPr>
            <a:xfrm>
              <a:off x="1870711" y="2695101"/>
              <a:ext cx="2990850" cy="1716879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E035BB6-F4D2-4380-A886-7BA9CF92D6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l="27055" t="63044" r="69088" b="30113"/>
            <a:stretch/>
          </p:blipFill>
          <p:spPr>
            <a:xfrm>
              <a:off x="3295649" y="4312944"/>
              <a:ext cx="466725" cy="471263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EC6CF7F-1A03-43F4-AE43-41A69357FF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l="33116" t="63044" r="63027" b="33471"/>
            <a:stretch/>
          </p:blipFill>
          <p:spPr>
            <a:xfrm>
              <a:off x="4029075" y="4312945"/>
              <a:ext cx="466725" cy="240006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6F789FD-A318-43DE-9088-3E953DC080DB}"/>
                </a:ext>
              </a:extLst>
            </p:cNvPr>
            <p:cNvSpPr txBox="1"/>
            <p:nvPr/>
          </p:nvSpPr>
          <p:spPr>
            <a:xfrm>
              <a:off x="16697" y="0"/>
              <a:ext cx="83589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/>
                <a:t>Phase 0: SCLink Cryostat+DFHx frame installation</a:t>
              </a:r>
              <a:endParaRPr lang="en-GB" sz="2400" dirty="0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9EBCFA5-9028-4F75-9646-57388F79CD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alphaModFix/>
            </a:blip>
            <a:srcRect t="74965" r="76249"/>
            <a:stretch/>
          </p:blipFill>
          <p:spPr>
            <a:xfrm>
              <a:off x="4154" y="5123364"/>
              <a:ext cx="2881089" cy="1716879"/>
            </a:xfrm>
            <a:prstGeom prst="rect">
              <a:avLst/>
            </a:prstGeom>
          </p:spPr>
        </p:pic>
      </p:grpSp>
      <p:graphicFrame>
        <p:nvGraphicFramePr>
          <p:cNvPr id="2" name="Table 5">
            <a:extLst>
              <a:ext uri="{FF2B5EF4-FFF2-40B4-BE49-F238E27FC236}">
                <a16:creationId xmlns:a16="http://schemas.microsoft.com/office/drawing/2014/main" id="{2401A043-594F-4F49-93B5-E19002E78F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021558"/>
              </p:ext>
            </p:extLst>
          </p:nvPr>
        </p:nvGraphicFramePr>
        <p:xfrm>
          <a:off x="8663722" y="4312944"/>
          <a:ext cx="3315133" cy="2372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7662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037471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5933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59338">
                <a:tc>
                  <a:txBody>
                    <a:bodyPr/>
                    <a:lstStyle/>
                    <a:p>
                      <a:r>
                        <a:rPr lang="en-US" sz="1200"/>
                        <a:t>Spooler transportation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(1w)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459618"/>
                  </a:ext>
                </a:extLst>
              </a:tr>
              <a:tr h="259338">
                <a:tc>
                  <a:txBody>
                    <a:bodyPr/>
                    <a:lstStyle/>
                    <a:p>
                      <a:r>
                        <a:rPr lang="en-US" sz="1200"/>
                        <a:t>Cryostat spool transportation 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(3d)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3798015"/>
                  </a:ext>
                </a:extLst>
              </a:tr>
              <a:tr h="259338">
                <a:tc>
                  <a:txBody>
                    <a:bodyPr/>
                    <a:lstStyle/>
                    <a:p>
                      <a:r>
                        <a:rPr lang="en-US" sz="1200"/>
                        <a:t>Cryostat spool installation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657199"/>
                  </a:ext>
                </a:extLst>
              </a:tr>
              <a:tr h="281235">
                <a:tc>
                  <a:txBody>
                    <a:bodyPr/>
                    <a:lstStyle/>
                    <a:p>
                      <a:r>
                        <a:rPr lang="en-US" sz="1200"/>
                        <a:t>Cryostat unspooling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  <a:tr h="253187">
                <a:tc>
                  <a:txBody>
                    <a:bodyPr/>
                    <a:lstStyle/>
                    <a:p>
                      <a:r>
                        <a:rPr lang="en-US" sz="1200"/>
                        <a:t>Cryostat straightening</a:t>
                      </a:r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+fixing</a:t>
                      </a:r>
                      <a:endParaRPr lang="en-GB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912726"/>
                  </a:ext>
                </a:extLst>
              </a:tr>
              <a:tr h="344818">
                <a:tc>
                  <a:txBody>
                    <a:bodyPr/>
                    <a:lstStyle/>
                    <a:p>
                      <a:r>
                        <a:rPr lang="en-US" sz="1200"/>
                        <a:t>DFHx frame positioning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0.5d</a:t>
                      </a:r>
                      <a:endParaRPr lang="en-GB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486638"/>
                  </a:ext>
                </a:extLst>
              </a:tr>
              <a:tr h="344818">
                <a:tc>
                  <a:txBody>
                    <a:bodyPr/>
                    <a:lstStyle/>
                    <a:p>
                      <a:r>
                        <a:rPr lang="en-US" sz="1200"/>
                        <a:t>Cryostat spool removal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6794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40583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749F2FE-D3BE-4818-AF0A-216473620A53}"/>
              </a:ext>
            </a:extLst>
          </p:cNvPr>
          <p:cNvGrpSpPr/>
          <p:nvPr/>
        </p:nvGrpSpPr>
        <p:grpSpPr>
          <a:xfrm>
            <a:off x="-32300" y="0"/>
            <a:ext cx="12256600" cy="6858000"/>
            <a:chOff x="-32300" y="0"/>
            <a:chExt cx="12256600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90B959E-E404-46BD-9830-3C4BDA16BF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l="7891"/>
            <a:stretch/>
          </p:blipFill>
          <p:spPr>
            <a:xfrm>
              <a:off x="11600" y="3267832"/>
              <a:ext cx="12168800" cy="3590168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3E17248-BC98-41F5-8C02-7A880FD57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56667" y="5086388"/>
              <a:ext cx="3972132" cy="139452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4559C17-CA54-47A7-B1F4-6EF1FEBCF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690852" y="4792980"/>
              <a:ext cx="3489920" cy="1840915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0496EE7-967E-4899-8571-A24B60579080}"/>
                </a:ext>
              </a:extLst>
            </p:cNvPr>
            <p:cNvGrpSpPr/>
            <p:nvPr/>
          </p:nvGrpSpPr>
          <p:grpSpPr>
            <a:xfrm>
              <a:off x="9524" y="5844364"/>
              <a:ext cx="5497140" cy="578406"/>
              <a:chOff x="-1" y="5892309"/>
              <a:chExt cx="5497140" cy="578406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E024506A-F855-4AF1-91C4-77A47812A16F}"/>
                  </a:ext>
                </a:extLst>
              </p:cNvPr>
              <p:cNvGrpSpPr/>
              <p:nvPr/>
            </p:nvGrpSpPr>
            <p:grpSpPr>
              <a:xfrm>
                <a:off x="25082" y="5892309"/>
                <a:ext cx="5472057" cy="578406"/>
                <a:chOff x="-6236018" y="3884672"/>
                <a:chExt cx="5472057" cy="578406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9323D3DB-E257-45D5-B742-B27149714B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r="21133"/>
                <a:stretch/>
              </p:blipFill>
              <p:spPr>
                <a:xfrm>
                  <a:off x="-6236018" y="3957080"/>
                  <a:ext cx="4109647" cy="486948"/>
                </a:xfrm>
                <a:prstGeom prst="rect">
                  <a:avLst/>
                </a:prstGeom>
              </p:spPr>
            </p:pic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B8C3CFB2-B8D5-41E4-909A-3F7F7949F3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1179"/>
                <a:stretch/>
              </p:blipFill>
              <p:spPr>
                <a:xfrm>
                  <a:off x="-2362200" y="3884672"/>
                  <a:ext cx="1598239" cy="578406"/>
                </a:xfrm>
                <a:prstGeom prst="rect">
                  <a:avLst/>
                </a:prstGeom>
              </p:spPr>
            </p:pic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3D65C5A-ED7E-4C88-AD00-FF04C20C27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781" r="96635"/>
              <a:stretch/>
            </p:blipFill>
            <p:spPr>
              <a:xfrm>
                <a:off x="-1" y="5964717"/>
                <a:ext cx="82551" cy="486948"/>
              </a:xfrm>
              <a:prstGeom prst="rect">
                <a:avLst/>
              </a:prstGeom>
            </p:spPr>
          </p:pic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5B18DC-1094-474E-B2C0-0E1C63103242}"/>
                </a:ext>
              </a:extLst>
            </p:cNvPr>
            <p:cNvSpPr/>
            <p:nvPr/>
          </p:nvSpPr>
          <p:spPr>
            <a:xfrm>
              <a:off x="6467475" y="6298406"/>
              <a:ext cx="114300" cy="317393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F2CCC4A-053A-4EF1-B516-286C38F95A87}"/>
                </a:ext>
              </a:extLst>
            </p:cNvPr>
            <p:cNvSpPr/>
            <p:nvPr/>
          </p:nvSpPr>
          <p:spPr>
            <a:xfrm>
              <a:off x="8322774" y="6298406"/>
              <a:ext cx="114300" cy="317393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8664EE7-28E8-45A5-B32C-1FCB7C744F10}"/>
                </a:ext>
              </a:extLst>
            </p:cNvPr>
            <p:cNvSpPr txBox="1"/>
            <p:nvPr/>
          </p:nvSpPr>
          <p:spPr>
            <a:xfrm>
              <a:off x="16697" y="0"/>
              <a:ext cx="81101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4: DFHx assembly &amp; preparation to connect to Cluster F2 </a:t>
              </a:r>
              <a:endParaRPr lang="en-GB" sz="24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F161A7B-9A57-4038-A5E0-191B4E02C1AC}"/>
                </a:ext>
              </a:extLst>
            </p:cNvPr>
            <p:cNvSpPr/>
            <p:nvPr/>
          </p:nvSpPr>
          <p:spPr>
            <a:xfrm flipV="1">
              <a:off x="6395021" y="6524625"/>
              <a:ext cx="259080" cy="9117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52F3476-1BE5-44CD-B2CA-10A0D9977974}"/>
                </a:ext>
              </a:extLst>
            </p:cNvPr>
            <p:cNvSpPr/>
            <p:nvPr/>
          </p:nvSpPr>
          <p:spPr>
            <a:xfrm flipV="1">
              <a:off x="8250384" y="6524625"/>
              <a:ext cx="259080" cy="9117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9ED51AA-06C4-4556-AF9F-11BA641759A7}"/>
                </a:ext>
              </a:extLst>
            </p:cNvPr>
            <p:cNvSpPr txBox="1"/>
            <p:nvPr/>
          </p:nvSpPr>
          <p:spPr>
            <a:xfrm>
              <a:off x="-32300" y="563418"/>
              <a:ext cx="1225660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1: Position the  frame at the nominal assembly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2: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3: Lift the frame till the wheels are detached from the floor [Maintain the whole configuration straight]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4: Assemble the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5: Lower down the assembled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6: Slide it towards the patch panel and reach the final installation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7.1: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8: Lift the cryostat till the wheels are detached from the floor </a:t>
              </a:r>
            </a:p>
            <a:p>
              <a:r>
                <a:rPr lang="en-US" sz="1400"/>
                <a:t>Step 9: Remove the wheels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10: Lower down the jacks (or brackets) till the cryostat reach the needed inclined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11: Add the fixation point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12: Connect the cryostat to the patch panel</a:t>
              </a:r>
            </a:p>
          </p:txBody>
        </p:sp>
      </p:grpSp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C11670C0-F991-4A62-85DC-6A382C8717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128171"/>
              </p:ext>
            </p:extLst>
          </p:nvPr>
        </p:nvGraphicFramePr>
        <p:xfrm>
          <a:off x="8260080" y="187345"/>
          <a:ext cx="379476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25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864507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DFHx assembly &amp; Connection to ClusterF2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4.5m</a:t>
                      </a:r>
                      <a:endParaRPr lang="en-GB" sz="12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500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65758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E43C08A-5457-4D34-8E61-0943A1E16979}"/>
              </a:ext>
            </a:extLst>
          </p:cNvPr>
          <p:cNvGrpSpPr/>
          <p:nvPr/>
        </p:nvGrpSpPr>
        <p:grpSpPr>
          <a:xfrm>
            <a:off x="-32300" y="0"/>
            <a:ext cx="12256600" cy="6858000"/>
            <a:chOff x="-32300" y="0"/>
            <a:chExt cx="12256600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90B959E-E404-46BD-9830-3C4BDA16BF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l="7891"/>
            <a:stretch/>
          </p:blipFill>
          <p:spPr>
            <a:xfrm>
              <a:off x="11600" y="3267832"/>
              <a:ext cx="12168800" cy="3590168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3E17248-BC98-41F5-8C02-7A880FD57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">
              <a:off x="5443380" y="5232854"/>
              <a:ext cx="3972132" cy="139452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4559C17-CA54-47A7-B1F4-6EF1FEBCF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690852" y="4792980"/>
              <a:ext cx="3489920" cy="1840915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0496EE7-967E-4899-8571-A24B60579080}"/>
                </a:ext>
              </a:extLst>
            </p:cNvPr>
            <p:cNvGrpSpPr/>
            <p:nvPr/>
          </p:nvGrpSpPr>
          <p:grpSpPr>
            <a:xfrm>
              <a:off x="9524" y="6053914"/>
              <a:ext cx="5497140" cy="578406"/>
              <a:chOff x="-1" y="5892309"/>
              <a:chExt cx="5497140" cy="578406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E024506A-F855-4AF1-91C4-77A47812A16F}"/>
                  </a:ext>
                </a:extLst>
              </p:cNvPr>
              <p:cNvGrpSpPr/>
              <p:nvPr/>
            </p:nvGrpSpPr>
            <p:grpSpPr>
              <a:xfrm>
                <a:off x="25082" y="5892309"/>
                <a:ext cx="5472057" cy="578406"/>
                <a:chOff x="-6236018" y="3884672"/>
                <a:chExt cx="5472057" cy="578406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9323D3DB-E257-45D5-B742-B27149714B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r="21133"/>
                <a:stretch/>
              </p:blipFill>
              <p:spPr>
                <a:xfrm>
                  <a:off x="-6236018" y="3957080"/>
                  <a:ext cx="4109647" cy="486948"/>
                </a:xfrm>
                <a:prstGeom prst="rect">
                  <a:avLst/>
                </a:prstGeom>
              </p:spPr>
            </p:pic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B8C3CFB2-B8D5-41E4-909A-3F7F7949F3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1179"/>
                <a:stretch/>
              </p:blipFill>
              <p:spPr>
                <a:xfrm>
                  <a:off x="-2362200" y="3884672"/>
                  <a:ext cx="1598239" cy="578406"/>
                </a:xfrm>
                <a:prstGeom prst="rect">
                  <a:avLst/>
                </a:prstGeom>
              </p:spPr>
            </p:pic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3D65C5A-ED7E-4C88-AD00-FF04C20C27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781" r="96635"/>
              <a:stretch/>
            </p:blipFill>
            <p:spPr>
              <a:xfrm>
                <a:off x="-1" y="5964717"/>
                <a:ext cx="82551" cy="486948"/>
              </a:xfrm>
              <a:prstGeom prst="rect">
                <a:avLst/>
              </a:prstGeom>
            </p:spPr>
          </p:pic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5B18DC-1094-474E-B2C0-0E1C63103242}"/>
                </a:ext>
              </a:extLst>
            </p:cNvPr>
            <p:cNvSpPr/>
            <p:nvPr/>
          </p:nvSpPr>
          <p:spPr>
            <a:xfrm>
              <a:off x="6467475" y="6460331"/>
              <a:ext cx="114300" cy="155468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F2CCC4A-053A-4EF1-B516-286C38F95A87}"/>
                </a:ext>
              </a:extLst>
            </p:cNvPr>
            <p:cNvSpPr/>
            <p:nvPr/>
          </p:nvSpPr>
          <p:spPr>
            <a:xfrm>
              <a:off x="8322774" y="6405563"/>
              <a:ext cx="114300" cy="21023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F75BFC5-030E-425D-8D6B-348E278E555A}"/>
                </a:ext>
              </a:extLst>
            </p:cNvPr>
            <p:cNvSpPr/>
            <p:nvPr/>
          </p:nvSpPr>
          <p:spPr>
            <a:xfrm flipV="1">
              <a:off x="6395021" y="6524625"/>
              <a:ext cx="259080" cy="9117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D911FF-93C7-4AAF-96AA-40BFED24F063}"/>
                </a:ext>
              </a:extLst>
            </p:cNvPr>
            <p:cNvSpPr/>
            <p:nvPr/>
          </p:nvSpPr>
          <p:spPr>
            <a:xfrm flipV="1">
              <a:off x="8250384" y="6524625"/>
              <a:ext cx="259080" cy="9117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D74B697-379D-4D0D-92AF-2E49267D7D29}"/>
                </a:ext>
              </a:extLst>
            </p:cNvPr>
            <p:cNvSpPr txBox="1"/>
            <p:nvPr/>
          </p:nvSpPr>
          <p:spPr>
            <a:xfrm>
              <a:off x="16697" y="0"/>
              <a:ext cx="81101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4: DFHx assembly &amp; preparation to connect to Cluster F2 </a:t>
              </a:r>
              <a:endParaRPr lang="en-GB" sz="24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2C4FFC3-658C-470A-9543-F473C9E09585}"/>
                </a:ext>
              </a:extLst>
            </p:cNvPr>
            <p:cNvSpPr txBox="1"/>
            <p:nvPr/>
          </p:nvSpPr>
          <p:spPr>
            <a:xfrm>
              <a:off x="-32300" y="563418"/>
              <a:ext cx="1225660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1: Position the  frame at the nominal assembly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2: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3: Lift the frame till the wheels are detached from the floor [Maintain the whole configuration straight]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4: Assemble the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5: Lower down the assembled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6: Slide it towards the patch panel and reach the final installation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7.1: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8: Lift the cryostat till the wheels are detached from the floor 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9: Remove the wheels</a:t>
              </a:r>
            </a:p>
            <a:p>
              <a:r>
                <a:rPr lang="en-US" sz="1400"/>
                <a:t>Step 10: Lower down the jacks (or brackets) till the cryostat reach the needed inclined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11: Add the fixation point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12: Connect the cryostat to the patch panel</a:t>
              </a:r>
            </a:p>
          </p:txBody>
        </p:sp>
      </p:grpSp>
      <p:graphicFrame>
        <p:nvGraphicFramePr>
          <p:cNvPr id="20" name="Table 5">
            <a:extLst>
              <a:ext uri="{FF2B5EF4-FFF2-40B4-BE49-F238E27FC236}">
                <a16:creationId xmlns:a16="http://schemas.microsoft.com/office/drawing/2014/main" id="{C6F06455-CA40-44D9-B55D-3259799725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128171"/>
              </p:ext>
            </p:extLst>
          </p:nvPr>
        </p:nvGraphicFramePr>
        <p:xfrm>
          <a:off x="8260080" y="187345"/>
          <a:ext cx="379476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25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864507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DFHx assembly &amp; Connection to ClusterF2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4.5m</a:t>
                      </a:r>
                      <a:endParaRPr lang="en-GB" sz="12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500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20437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B62230A-2CF5-4D2B-BC1D-D0DEF0A17829}"/>
              </a:ext>
            </a:extLst>
          </p:cNvPr>
          <p:cNvGrpSpPr/>
          <p:nvPr/>
        </p:nvGrpSpPr>
        <p:grpSpPr>
          <a:xfrm>
            <a:off x="-32300" y="0"/>
            <a:ext cx="12256600" cy="6858000"/>
            <a:chOff x="-32300" y="0"/>
            <a:chExt cx="12256600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90B959E-E404-46BD-9830-3C4BDA16BF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l="7891"/>
            <a:stretch/>
          </p:blipFill>
          <p:spPr>
            <a:xfrm>
              <a:off x="11600" y="3267832"/>
              <a:ext cx="12168800" cy="3590168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3E17248-BC98-41F5-8C02-7A880FD57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">
              <a:off x="5443380" y="5232854"/>
              <a:ext cx="3972132" cy="139452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4559C17-CA54-47A7-B1F4-6EF1FEBCF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690852" y="4792980"/>
              <a:ext cx="3489920" cy="1840915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0496EE7-967E-4899-8571-A24B60579080}"/>
                </a:ext>
              </a:extLst>
            </p:cNvPr>
            <p:cNvGrpSpPr/>
            <p:nvPr/>
          </p:nvGrpSpPr>
          <p:grpSpPr>
            <a:xfrm>
              <a:off x="9524" y="6053914"/>
              <a:ext cx="5497140" cy="578406"/>
              <a:chOff x="-1" y="5892309"/>
              <a:chExt cx="5497140" cy="578406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E024506A-F855-4AF1-91C4-77A47812A16F}"/>
                  </a:ext>
                </a:extLst>
              </p:cNvPr>
              <p:cNvGrpSpPr/>
              <p:nvPr/>
            </p:nvGrpSpPr>
            <p:grpSpPr>
              <a:xfrm>
                <a:off x="25082" y="5892309"/>
                <a:ext cx="5472057" cy="578406"/>
                <a:chOff x="-6236018" y="3884672"/>
                <a:chExt cx="5472057" cy="578406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9323D3DB-E257-45D5-B742-B27149714B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r="21133"/>
                <a:stretch/>
              </p:blipFill>
              <p:spPr>
                <a:xfrm>
                  <a:off x="-6236018" y="3957080"/>
                  <a:ext cx="4109647" cy="486948"/>
                </a:xfrm>
                <a:prstGeom prst="rect">
                  <a:avLst/>
                </a:prstGeom>
              </p:spPr>
            </p:pic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B8C3CFB2-B8D5-41E4-909A-3F7F7949F3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1179"/>
                <a:stretch/>
              </p:blipFill>
              <p:spPr>
                <a:xfrm>
                  <a:off x="-2362200" y="3884672"/>
                  <a:ext cx="1598239" cy="578406"/>
                </a:xfrm>
                <a:prstGeom prst="rect">
                  <a:avLst/>
                </a:prstGeom>
              </p:spPr>
            </p:pic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3D65C5A-ED7E-4C88-AD00-FF04C20C27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781" r="96635"/>
              <a:stretch/>
            </p:blipFill>
            <p:spPr>
              <a:xfrm>
                <a:off x="-1" y="5964717"/>
                <a:ext cx="82551" cy="486948"/>
              </a:xfrm>
              <a:prstGeom prst="rect">
                <a:avLst/>
              </a:prstGeom>
            </p:spPr>
          </p:pic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D74B697-379D-4D0D-92AF-2E49267D7D29}"/>
                </a:ext>
              </a:extLst>
            </p:cNvPr>
            <p:cNvSpPr txBox="1"/>
            <p:nvPr/>
          </p:nvSpPr>
          <p:spPr>
            <a:xfrm>
              <a:off x="16697" y="0"/>
              <a:ext cx="81101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4: DFHx assembly &amp; preparation to connect to Cluster F2 </a:t>
              </a:r>
              <a:endParaRPr lang="en-GB" sz="24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2C4FFC3-658C-470A-9543-F473C9E09585}"/>
                </a:ext>
              </a:extLst>
            </p:cNvPr>
            <p:cNvSpPr txBox="1"/>
            <p:nvPr/>
          </p:nvSpPr>
          <p:spPr>
            <a:xfrm>
              <a:off x="-32300" y="563418"/>
              <a:ext cx="1225660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1: Position the  frame at the nominal assembly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2: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3: Lift the frame till the wheels are detached from the floor [Maintain the whole configuration straight]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4: Assemble the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5: Lower down the assembled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6: Slide it towards the patch panel and reach the final installation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7.1: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8: Lift the cryostat till the wheels are detached from the floor 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9: Remove the wheels</a:t>
              </a:r>
            </a:p>
            <a:p>
              <a:r>
                <a:rPr lang="en-US" sz="1400"/>
                <a:t>Step 10: Lower down the jacks (or brackets) till the cryostat reach the needed inclined position [Fix cryostat by installing the adjustable feet &amp; Remove the jacks]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11: Add the fixation point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12: Connect the cryostat to the patch panel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9B1CFE38-ED74-400F-A341-E45A0E8BF64C}"/>
                </a:ext>
              </a:extLst>
            </p:cNvPr>
            <p:cNvCxnSpPr>
              <a:cxnSpLocks/>
            </p:cNvCxnSpPr>
            <p:nvPr/>
          </p:nvCxnSpPr>
          <p:spPr>
            <a:xfrm>
              <a:off x="5743575" y="6434138"/>
              <a:ext cx="0" cy="179132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1303F2C-EF73-48F4-89A3-FD00E3382853}"/>
                </a:ext>
              </a:extLst>
            </p:cNvPr>
            <p:cNvCxnSpPr>
              <a:cxnSpLocks/>
            </p:cNvCxnSpPr>
            <p:nvPr/>
          </p:nvCxnSpPr>
          <p:spPr>
            <a:xfrm>
              <a:off x="6896100" y="6362701"/>
              <a:ext cx="0" cy="250569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67E1A22-D572-4FD4-B2A2-F3BEC2592980}"/>
                </a:ext>
              </a:extLst>
            </p:cNvPr>
            <p:cNvCxnSpPr>
              <a:cxnSpLocks/>
            </p:cNvCxnSpPr>
            <p:nvPr/>
          </p:nvCxnSpPr>
          <p:spPr>
            <a:xfrm>
              <a:off x="8024812" y="6343649"/>
              <a:ext cx="0" cy="269621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4E8A45E-879E-4D33-9601-06AC1480146F}"/>
                </a:ext>
              </a:extLst>
            </p:cNvPr>
            <p:cNvCxnSpPr>
              <a:cxnSpLocks/>
            </p:cNvCxnSpPr>
            <p:nvPr/>
          </p:nvCxnSpPr>
          <p:spPr>
            <a:xfrm>
              <a:off x="9163049" y="6300785"/>
              <a:ext cx="0" cy="312485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719F865-F04F-4DC5-9516-37C9C358214A}"/>
                </a:ext>
              </a:extLst>
            </p:cNvPr>
            <p:cNvSpPr/>
            <p:nvPr/>
          </p:nvSpPr>
          <p:spPr>
            <a:xfrm>
              <a:off x="5681580" y="6567551"/>
              <a:ext cx="119059" cy="45719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766560F-218B-4866-884A-E9FAC66D45AA}"/>
                </a:ext>
              </a:extLst>
            </p:cNvPr>
            <p:cNvSpPr/>
            <p:nvPr/>
          </p:nvSpPr>
          <p:spPr>
            <a:xfrm>
              <a:off x="6827045" y="6567550"/>
              <a:ext cx="119059" cy="45719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467F134-87BE-4F03-B251-BA2D881017C1}"/>
                </a:ext>
              </a:extLst>
            </p:cNvPr>
            <p:cNvSpPr/>
            <p:nvPr/>
          </p:nvSpPr>
          <p:spPr>
            <a:xfrm>
              <a:off x="7959810" y="6567549"/>
              <a:ext cx="119059" cy="45719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05733D1-4478-4AB5-8A86-AC83CA467BFE}"/>
                </a:ext>
              </a:extLst>
            </p:cNvPr>
            <p:cNvSpPr/>
            <p:nvPr/>
          </p:nvSpPr>
          <p:spPr>
            <a:xfrm>
              <a:off x="9092575" y="6567548"/>
              <a:ext cx="119059" cy="45719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F15F6B19-D1E6-4E89-8397-3C877946EB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036995"/>
              </p:ext>
            </p:extLst>
          </p:nvPr>
        </p:nvGraphicFramePr>
        <p:xfrm>
          <a:off x="8260080" y="187345"/>
          <a:ext cx="379476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25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864507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DFHx assembly &amp; Connection to ClusterF2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4.5m</a:t>
                      </a:r>
                      <a:endParaRPr lang="en-GB" sz="12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500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65300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D6F62A0-37B9-4FED-8690-AA07D4465685}"/>
              </a:ext>
            </a:extLst>
          </p:cNvPr>
          <p:cNvGrpSpPr/>
          <p:nvPr/>
        </p:nvGrpSpPr>
        <p:grpSpPr>
          <a:xfrm>
            <a:off x="-32300" y="0"/>
            <a:ext cx="12256600" cy="6858000"/>
            <a:chOff x="-32300" y="0"/>
            <a:chExt cx="12256600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90B959E-E404-46BD-9830-3C4BDA16BF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l="7891"/>
            <a:stretch/>
          </p:blipFill>
          <p:spPr>
            <a:xfrm>
              <a:off x="11600" y="3267832"/>
              <a:ext cx="12168800" cy="3590168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3E17248-BC98-41F5-8C02-7A880FD57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">
              <a:off x="5443380" y="5232854"/>
              <a:ext cx="3972132" cy="139452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4559C17-CA54-47A7-B1F4-6EF1FEBCF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690852" y="4792980"/>
              <a:ext cx="3489920" cy="1840915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0496EE7-967E-4899-8571-A24B60579080}"/>
                </a:ext>
              </a:extLst>
            </p:cNvPr>
            <p:cNvGrpSpPr/>
            <p:nvPr/>
          </p:nvGrpSpPr>
          <p:grpSpPr>
            <a:xfrm>
              <a:off x="9524" y="6053914"/>
              <a:ext cx="5497140" cy="578406"/>
              <a:chOff x="-1" y="5892309"/>
              <a:chExt cx="5497140" cy="578406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E024506A-F855-4AF1-91C4-77A47812A16F}"/>
                  </a:ext>
                </a:extLst>
              </p:cNvPr>
              <p:cNvGrpSpPr/>
              <p:nvPr/>
            </p:nvGrpSpPr>
            <p:grpSpPr>
              <a:xfrm>
                <a:off x="25082" y="5892309"/>
                <a:ext cx="5472057" cy="578406"/>
                <a:chOff x="-6236018" y="3884672"/>
                <a:chExt cx="5472057" cy="578406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9323D3DB-E257-45D5-B742-B27149714B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r="21133"/>
                <a:stretch/>
              </p:blipFill>
              <p:spPr>
                <a:xfrm>
                  <a:off x="-6236018" y="3957080"/>
                  <a:ext cx="4109647" cy="486948"/>
                </a:xfrm>
                <a:prstGeom prst="rect">
                  <a:avLst/>
                </a:prstGeom>
              </p:spPr>
            </p:pic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B8C3CFB2-B8D5-41E4-909A-3F7F7949F3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1179"/>
                <a:stretch/>
              </p:blipFill>
              <p:spPr>
                <a:xfrm>
                  <a:off x="-2362200" y="3884672"/>
                  <a:ext cx="1598239" cy="578406"/>
                </a:xfrm>
                <a:prstGeom prst="rect">
                  <a:avLst/>
                </a:prstGeom>
              </p:spPr>
            </p:pic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3D65C5A-ED7E-4C88-AD00-FF04C20C27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781" r="96635"/>
              <a:stretch/>
            </p:blipFill>
            <p:spPr>
              <a:xfrm>
                <a:off x="-1" y="5964717"/>
                <a:ext cx="82551" cy="486948"/>
              </a:xfrm>
              <a:prstGeom prst="rect">
                <a:avLst/>
              </a:prstGeom>
            </p:spPr>
          </p:pic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D74B697-379D-4D0D-92AF-2E49267D7D29}"/>
                </a:ext>
              </a:extLst>
            </p:cNvPr>
            <p:cNvSpPr txBox="1"/>
            <p:nvPr/>
          </p:nvSpPr>
          <p:spPr>
            <a:xfrm>
              <a:off x="16697" y="0"/>
              <a:ext cx="81101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4: DFHx assembly &amp; preparation to connect to Cluster F2 </a:t>
              </a:r>
              <a:endParaRPr lang="en-GB" sz="24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2C4FFC3-658C-470A-9543-F473C9E09585}"/>
                </a:ext>
              </a:extLst>
            </p:cNvPr>
            <p:cNvSpPr txBox="1"/>
            <p:nvPr/>
          </p:nvSpPr>
          <p:spPr>
            <a:xfrm>
              <a:off x="-32300" y="563418"/>
              <a:ext cx="1225660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1: Position the  frame at the nominal assembly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2: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3: Lift the frame till the wheels are detached from the floor [Maintain the whole configuration straight]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4: Assemble the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5: Lower down the assembled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6: Slide it towards the patch panel and reach the final installation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7.1: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8: Lift the cryostat till the wheels are detached from the floor 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9: Remove the wheels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10: Lower down the jacks (or brackets) till the cryostat reach the needed inclined position [Fix cryostat by installing the adjustable feet]</a:t>
              </a:r>
            </a:p>
            <a:p>
              <a:r>
                <a:rPr lang="en-US" sz="1400"/>
                <a:t>Step 11: Add the fixation point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12: Connect the cryostat to the patch panel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9B1CFE38-ED74-400F-A341-E45A0E8BF64C}"/>
                </a:ext>
              </a:extLst>
            </p:cNvPr>
            <p:cNvCxnSpPr>
              <a:cxnSpLocks/>
            </p:cNvCxnSpPr>
            <p:nvPr/>
          </p:nvCxnSpPr>
          <p:spPr>
            <a:xfrm>
              <a:off x="5743575" y="6434138"/>
              <a:ext cx="0" cy="179132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1303F2C-EF73-48F4-89A3-FD00E3382853}"/>
                </a:ext>
              </a:extLst>
            </p:cNvPr>
            <p:cNvCxnSpPr>
              <a:cxnSpLocks/>
            </p:cNvCxnSpPr>
            <p:nvPr/>
          </p:nvCxnSpPr>
          <p:spPr>
            <a:xfrm>
              <a:off x="6896100" y="6362701"/>
              <a:ext cx="0" cy="250569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67E1A22-D572-4FD4-B2A2-F3BEC2592980}"/>
                </a:ext>
              </a:extLst>
            </p:cNvPr>
            <p:cNvCxnSpPr>
              <a:cxnSpLocks/>
            </p:cNvCxnSpPr>
            <p:nvPr/>
          </p:nvCxnSpPr>
          <p:spPr>
            <a:xfrm>
              <a:off x="8024812" y="6343649"/>
              <a:ext cx="0" cy="269621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4E8A45E-879E-4D33-9601-06AC1480146F}"/>
                </a:ext>
              </a:extLst>
            </p:cNvPr>
            <p:cNvCxnSpPr>
              <a:cxnSpLocks/>
            </p:cNvCxnSpPr>
            <p:nvPr/>
          </p:nvCxnSpPr>
          <p:spPr>
            <a:xfrm>
              <a:off x="9163049" y="6300785"/>
              <a:ext cx="0" cy="312485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719F865-F04F-4DC5-9516-37C9C358214A}"/>
                </a:ext>
              </a:extLst>
            </p:cNvPr>
            <p:cNvSpPr/>
            <p:nvPr/>
          </p:nvSpPr>
          <p:spPr>
            <a:xfrm>
              <a:off x="5681580" y="6567551"/>
              <a:ext cx="119059" cy="45719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766560F-218B-4866-884A-E9FAC66D45AA}"/>
                </a:ext>
              </a:extLst>
            </p:cNvPr>
            <p:cNvSpPr/>
            <p:nvPr/>
          </p:nvSpPr>
          <p:spPr>
            <a:xfrm>
              <a:off x="6827045" y="6567550"/>
              <a:ext cx="119059" cy="45719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467F134-87BE-4F03-B251-BA2D881017C1}"/>
                </a:ext>
              </a:extLst>
            </p:cNvPr>
            <p:cNvSpPr/>
            <p:nvPr/>
          </p:nvSpPr>
          <p:spPr>
            <a:xfrm>
              <a:off x="7959810" y="6567549"/>
              <a:ext cx="119059" cy="45719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05733D1-4478-4AB5-8A86-AC83CA467BFE}"/>
                </a:ext>
              </a:extLst>
            </p:cNvPr>
            <p:cNvSpPr/>
            <p:nvPr/>
          </p:nvSpPr>
          <p:spPr>
            <a:xfrm>
              <a:off x="9092575" y="6567548"/>
              <a:ext cx="119059" cy="45719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: Top Corners Snipped 33">
              <a:extLst>
                <a:ext uri="{FF2B5EF4-FFF2-40B4-BE49-F238E27FC236}">
                  <a16:creationId xmlns:a16="http://schemas.microsoft.com/office/drawing/2014/main" id="{6863AF93-12C8-4987-98DD-D8C11B60B781}"/>
                </a:ext>
              </a:extLst>
            </p:cNvPr>
            <p:cNvSpPr/>
            <p:nvPr/>
          </p:nvSpPr>
          <p:spPr>
            <a:xfrm>
              <a:off x="8227304" y="6207330"/>
              <a:ext cx="346366" cy="393702"/>
            </a:xfrm>
            <a:prstGeom prst="snip2SameRect">
              <a:avLst>
                <a:gd name="adj1" fmla="val 31412"/>
                <a:gd name="adj2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518087B-1DBA-4915-9B23-7BAB3A4AEF77}"/>
                </a:ext>
              </a:extLst>
            </p:cNvPr>
            <p:cNvSpPr/>
            <p:nvPr/>
          </p:nvSpPr>
          <p:spPr>
            <a:xfrm>
              <a:off x="8226909" y="6550802"/>
              <a:ext cx="345625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99613DF-A5D2-4EFE-A0E0-DE93F1C4D84B}"/>
                </a:ext>
              </a:extLst>
            </p:cNvPr>
            <p:cNvGrpSpPr/>
            <p:nvPr/>
          </p:nvGrpSpPr>
          <p:grpSpPr>
            <a:xfrm>
              <a:off x="10093049" y="991600"/>
              <a:ext cx="1994568" cy="1594544"/>
              <a:chOff x="10008525" y="1015915"/>
              <a:chExt cx="1994568" cy="1594544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DA5196-5987-4567-BD0B-F7E93431B8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008525" y="1015915"/>
                <a:ext cx="1390543" cy="1549463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01F5096-3AFD-480B-94E8-B0FBD4B03067}"/>
                  </a:ext>
                </a:extLst>
              </p:cNvPr>
              <p:cNvSpPr txBox="1"/>
              <p:nvPr/>
            </p:nvSpPr>
            <p:spPr>
              <a:xfrm>
                <a:off x="10981827" y="2271905"/>
                <a:ext cx="10212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/>
                  <a:t>Courtesy:</a:t>
                </a:r>
              </a:p>
              <a:p>
                <a:r>
                  <a:rPr lang="en-US" sz="800"/>
                  <a:t>Franco Di Ciocchis</a:t>
                </a:r>
              </a:p>
            </p:txBody>
          </p:sp>
        </p:grpSp>
      </p:grpSp>
      <p:graphicFrame>
        <p:nvGraphicFramePr>
          <p:cNvPr id="31" name="Table 5">
            <a:extLst>
              <a:ext uri="{FF2B5EF4-FFF2-40B4-BE49-F238E27FC236}">
                <a16:creationId xmlns:a16="http://schemas.microsoft.com/office/drawing/2014/main" id="{6D485895-3C3E-4512-9DFE-6FEFEE7297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036995"/>
              </p:ext>
            </p:extLst>
          </p:nvPr>
        </p:nvGraphicFramePr>
        <p:xfrm>
          <a:off x="8260080" y="187345"/>
          <a:ext cx="379476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25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864507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DFHx assembly &amp; Connection to ClusterF2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4.5m</a:t>
                      </a:r>
                      <a:endParaRPr lang="en-GB" sz="12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500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9380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F7567C5-4958-4E64-B988-E882880798D3}"/>
              </a:ext>
            </a:extLst>
          </p:cNvPr>
          <p:cNvGrpSpPr/>
          <p:nvPr/>
        </p:nvGrpSpPr>
        <p:grpSpPr>
          <a:xfrm>
            <a:off x="-32300" y="0"/>
            <a:ext cx="12256600" cy="6858000"/>
            <a:chOff x="-32300" y="0"/>
            <a:chExt cx="12256600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90B959E-E404-46BD-9830-3C4BDA16BF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l="7891"/>
            <a:stretch/>
          </p:blipFill>
          <p:spPr>
            <a:xfrm>
              <a:off x="11600" y="3267832"/>
              <a:ext cx="12168800" cy="3590168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3E17248-BC98-41F5-8C02-7A880FD57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">
              <a:off x="5443380" y="5232854"/>
              <a:ext cx="3972132" cy="139452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4559C17-CA54-47A7-B1F4-6EF1FEBCF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690852" y="4792980"/>
              <a:ext cx="3489920" cy="1840915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0496EE7-967E-4899-8571-A24B60579080}"/>
                </a:ext>
              </a:extLst>
            </p:cNvPr>
            <p:cNvGrpSpPr/>
            <p:nvPr/>
          </p:nvGrpSpPr>
          <p:grpSpPr>
            <a:xfrm>
              <a:off x="9524" y="6053914"/>
              <a:ext cx="5497140" cy="578406"/>
              <a:chOff x="-1" y="5892309"/>
              <a:chExt cx="5497140" cy="578406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E024506A-F855-4AF1-91C4-77A47812A16F}"/>
                  </a:ext>
                </a:extLst>
              </p:cNvPr>
              <p:cNvGrpSpPr/>
              <p:nvPr/>
            </p:nvGrpSpPr>
            <p:grpSpPr>
              <a:xfrm>
                <a:off x="25082" y="5892309"/>
                <a:ext cx="5472057" cy="578406"/>
                <a:chOff x="-6236018" y="3884672"/>
                <a:chExt cx="5472057" cy="578406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9323D3DB-E257-45D5-B742-B27149714B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r="21133"/>
                <a:stretch/>
              </p:blipFill>
              <p:spPr>
                <a:xfrm>
                  <a:off x="-6236018" y="3957080"/>
                  <a:ext cx="4109647" cy="486948"/>
                </a:xfrm>
                <a:prstGeom prst="rect">
                  <a:avLst/>
                </a:prstGeom>
              </p:spPr>
            </p:pic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B8C3CFB2-B8D5-41E4-909A-3F7F7949F3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1179"/>
                <a:stretch/>
              </p:blipFill>
              <p:spPr>
                <a:xfrm>
                  <a:off x="-2362200" y="3884672"/>
                  <a:ext cx="1598239" cy="578406"/>
                </a:xfrm>
                <a:prstGeom prst="rect">
                  <a:avLst/>
                </a:prstGeom>
              </p:spPr>
            </p:pic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3D65C5A-ED7E-4C88-AD00-FF04C20C27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781" r="96635"/>
              <a:stretch/>
            </p:blipFill>
            <p:spPr>
              <a:xfrm>
                <a:off x="-1" y="5964717"/>
                <a:ext cx="82551" cy="486948"/>
              </a:xfrm>
              <a:prstGeom prst="rect">
                <a:avLst/>
              </a:prstGeom>
            </p:spPr>
          </p:pic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D74B697-379D-4D0D-92AF-2E49267D7D29}"/>
                </a:ext>
              </a:extLst>
            </p:cNvPr>
            <p:cNvSpPr txBox="1"/>
            <p:nvPr/>
          </p:nvSpPr>
          <p:spPr>
            <a:xfrm>
              <a:off x="16697" y="0"/>
              <a:ext cx="81101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4: DFHx assembly &amp; preparation to connect to Cluster F2 </a:t>
              </a:r>
              <a:endParaRPr lang="en-GB" sz="24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2C4FFC3-658C-470A-9543-F473C9E09585}"/>
                </a:ext>
              </a:extLst>
            </p:cNvPr>
            <p:cNvSpPr txBox="1"/>
            <p:nvPr/>
          </p:nvSpPr>
          <p:spPr>
            <a:xfrm>
              <a:off x="-32300" y="563418"/>
              <a:ext cx="1225660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1: Position the  frame at the nominal assembly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2: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3: Lift the frame till the wheels are detached from the floor [Maintain the whole configuration straight]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4: Assemble the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5: Lower down the assembled cryostat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6: Slide it towards the patch panel and reach the final installation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7.1: Install the jacks under the frame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8: Lift the cryostat till the wheels are detached from the floor 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9: Remove the wheels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10: Lower down the jacks (or brackets) till the cryostat reach the needed inclined position</a:t>
              </a:r>
            </a:p>
            <a:p>
              <a:r>
                <a:rPr lang="en-US" sz="1400">
                  <a:solidFill>
                    <a:schemeClr val="bg1">
                      <a:lumMod val="85000"/>
                    </a:schemeClr>
                  </a:solidFill>
                </a:rPr>
                <a:t>Step 11: Add the fixation point</a:t>
              </a:r>
            </a:p>
            <a:p>
              <a:r>
                <a:rPr lang="en-US" sz="1400"/>
                <a:t>Step 12: Connect the cryostat to the patch panel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7B53E87-E1B2-4584-9F70-D12B01BEB8BA}"/>
                </a:ext>
              </a:extLst>
            </p:cNvPr>
            <p:cNvCxnSpPr>
              <a:cxnSpLocks/>
            </p:cNvCxnSpPr>
            <p:nvPr/>
          </p:nvCxnSpPr>
          <p:spPr>
            <a:xfrm>
              <a:off x="5743575" y="6434138"/>
              <a:ext cx="0" cy="179132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CF42F02-4CA4-4C85-A8E5-19103020E93D}"/>
                </a:ext>
              </a:extLst>
            </p:cNvPr>
            <p:cNvCxnSpPr>
              <a:cxnSpLocks/>
            </p:cNvCxnSpPr>
            <p:nvPr/>
          </p:nvCxnSpPr>
          <p:spPr>
            <a:xfrm>
              <a:off x="6896100" y="6362701"/>
              <a:ext cx="0" cy="250569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C00CD62-6295-4D2F-A238-B0231C812729}"/>
                </a:ext>
              </a:extLst>
            </p:cNvPr>
            <p:cNvCxnSpPr>
              <a:cxnSpLocks/>
            </p:cNvCxnSpPr>
            <p:nvPr/>
          </p:nvCxnSpPr>
          <p:spPr>
            <a:xfrm>
              <a:off x="8024812" y="6343649"/>
              <a:ext cx="0" cy="269621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9DFC24E-79EB-4783-8F42-B36B77E6D660}"/>
                </a:ext>
              </a:extLst>
            </p:cNvPr>
            <p:cNvCxnSpPr>
              <a:cxnSpLocks/>
            </p:cNvCxnSpPr>
            <p:nvPr/>
          </p:nvCxnSpPr>
          <p:spPr>
            <a:xfrm>
              <a:off x="9163049" y="6300785"/>
              <a:ext cx="0" cy="312485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069F1F4-9527-47B1-9916-ABB1C3B5F7A3}"/>
                </a:ext>
              </a:extLst>
            </p:cNvPr>
            <p:cNvSpPr/>
            <p:nvPr/>
          </p:nvSpPr>
          <p:spPr>
            <a:xfrm>
              <a:off x="5681580" y="6567551"/>
              <a:ext cx="119059" cy="45719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7B36779-F963-4FA3-8E3F-F609F498722F}"/>
                </a:ext>
              </a:extLst>
            </p:cNvPr>
            <p:cNvSpPr/>
            <p:nvPr/>
          </p:nvSpPr>
          <p:spPr>
            <a:xfrm>
              <a:off x="6827045" y="6567550"/>
              <a:ext cx="119059" cy="45719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EA4738A-5B76-4809-878A-06C32E8651BD}"/>
                </a:ext>
              </a:extLst>
            </p:cNvPr>
            <p:cNvSpPr/>
            <p:nvPr/>
          </p:nvSpPr>
          <p:spPr>
            <a:xfrm>
              <a:off x="7959810" y="6567549"/>
              <a:ext cx="119059" cy="45719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60288EB-43C2-43B9-98DF-E9B064AA6759}"/>
                </a:ext>
              </a:extLst>
            </p:cNvPr>
            <p:cNvSpPr/>
            <p:nvPr/>
          </p:nvSpPr>
          <p:spPr>
            <a:xfrm>
              <a:off x="9092575" y="6567548"/>
              <a:ext cx="119059" cy="45719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: Top Corners Snipped 32">
              <a:extLst>
                <a:ext uri="{FF2B5EF4-FFF2-40B4-BE49-F238E27FC236}">
                  <a16:creationId xmlns:a16="http://schemas.microsoft.com/office/drawing/2014/main" id="{E6D6ECD8-0F20-4F63-92F4-772FFF0441E1}"/>
                </a:ext>
              </a:extLst>
            </p:cNvPr>
            <p:cNvSpPr/>
            <p:nvPr/>
          </p:nvSpPr>
          <p:spPr>
            <a:xfrm>
              <a:off x="8227304" y="6207330"/>
              <a:ext cx="346366" cy="393702"/>
            </a:xfrm>
            <a:prstGeom prst="snip2SameRect">
              <a:avLst>
                <a:gd name="adj1" fmla="val 31412"/>
                <a:gd name="adj2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CF06620-A3FA-4E98-8807-F1DD1CC9E2FC}"/>
                </a:ext>
              </a:extLst>
            </p:cNvPr>
            <p:cNvSpPr/>
            <p:nvPr/>
          </p:nvSpPr>
          <p:spPr>
            <a:xfrm>
              <a:off x="8226909" y="6550802"/>
              <a:ext cx="345625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23" name="Table 5">
            <a:extLst>
              <a:ext uri="{FF2B5EF4-FFF2-40B4-BE49-F238E27FC236}">
                <a16:creationId xmlns:a16="http://schemas.microsoft.com/office/drawing/2014/main" id="{F1762D91-1BD0-45BD-BBB2-F72022565B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036995"/>
              </p:ext>
            </p:extLst>
          </p:nvPr>
        </p:nvGraphicFramePr>
        <p:xfrm>
          <a:off x="8260080" y="187345"/>
          <a:ext cx="379476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25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864507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200"/>
                        <a:t>DFHx assembly &amp; Connection to ClusterF2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4.5m</a:t>
                      </a:r>
                      <a:endParaRPr lang="en-GB" sz="12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500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78394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F4046305-3901-4B3A-A01D-F9D474C86912}"/>
              </a:ext>
            </a:extLst>
          </p:cNvPr>
          <p:cNvGrpSpPr/>
          <p:nvPr/>
        </p:nvGrpSpPr>
        <p:grpSpPr>
          <a:xfrm>
            <a:off x="-278" y="0"/>
            <a:ext cx="12100348" cy="6857999"/>
            <a:chOff x="-278" y="0"/>
            <a:chExt cx="12100348" cy="685799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C9942AD-0E3E-4719-9877-E7125564A2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</a:blip>
            <a:srcRect t="6732"/>
            <a:stretch/>
          </p:blipFill>
          <p:spPr>
            <a:xfrm>
              <a:off x="-278" y="461664"/>
              <a:ext cx="12100348" cy="6396335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E29616C-24D3-486E-8009-B4835C6F83A0}"/>
                </a:ext>
              </a:extLst>
            </p:cNvPr>
            <p:cNvSpPr txBox="1"/>
            <p:nvPr/>
          </p:nvSpPr>
          <p:spPr>
            <a:xfrm>
              <a:off x="16697" y="0"/>
              <a:ext cx="4833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Phase 5: DFHx connection to ClusterF</a:t>
              </a:r>
              <a:endParaRPr lang="en-GB" sz="2400" dirty="0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689CABC-A059-47EC-8EEA-A2A00116B1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79592" r="81790"/>
            <a:stretch/>
          </p:blipFill>
          <p:spPr>
            <a:xfrm>
              <a:off x="6708" y="5458424"/>
              <a:ext cx="2200980" cy="1399575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E44745B-8466-415E-ADCE-CB33C4D6CB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</a:blip>
            <a:srcRect l="25791" t="47778" r="63219" b="35219"/>
            <a:stretch/>
          </p:blipFill>
          <p:spPr>
            <a:xfrm>
              <a:off x="3124395" y="3274259"/>
              <a:ext cx="1329883" cy="116605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6487DEC-E3D0-4F9D-AA2B-054D157E8D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</a:blip>
            <a:srcRect l="8275" t="79368" r="87837" b="18749"/>
            <a:stretch/>
          </p:blipFill>
          <p:spPr>
            <a:xfrm rot="20206472">
              <a:off x="3122650" y="4323860"/>
              <a:ext cx="334875" cy="5996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ACCB403-5017-4B03-B9EF-2B740E0B18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</a:blip>
            <a:srcRect l="25791" t="58958" r="71908" b="36285"/>
            <a:stretch/>
          </p:blipFill>
          <p:spPr>
            <a:xfrm>
              <a:off x="3171018" y="4026022"/>
              <a:ext cx="278411" cy="32623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9A115BA-5897-4472-8A51-47A155ED88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</a:blip>
            <a:srcRect l="17640" t="70683" r="81351" b="26937"/>
            <a:stretch/>
          </p:blipFill>
          <p:spPr>
            <a:xfrm>
              <a:off x="3089827" y="4303548"/>
              <a:ext cx="122110" cy="16324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C64CC20-2A03-4C3A-92E9-3C30673ABD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535355"/>
                </a:clrFrom>
                <a:clrTo>
                  <a:srgbClr val="535355">
                    <a:alpha val="0"/>
                  </a:srgbClr>
                </a:clrTo>
              </a:clrChange>
            </a:blip>
            <a:srcRect t="-807" b="-1"/>
            <a:stretch/>
          </p:blipFill>
          <p:spPr>
            <a:xfrm rot="20247175">
              <a:off x="2919810" y="4480638"/>
              <a:ext cx="383181" cy="14722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C7E3C17-357A-419F-86CD-7D34058B8A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</a:blip>
            <a:srcRect l="16959" t="71701" r="82294" b="27632"/>
            <a:stretch/>
          </p:blipFill>
          <p:spPr>
            <a:xfrm rot="20440092">
              <a:off x="3094843" y="4273616"/>
              <a:ext cx="90487" cy="45719"/>
            </a:xfrm>
            <a:prstGeom prst="rect">
              <a:avLst/>
            </a:prstGeom>
          </p:spPr>
        </p:pic>
      </p:grpSp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28BA44D5-2259-4A2D-9CEA-C497A52ECC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477268"/>
              </p:ext>
            </p:extLst>
          </p:nvPr>
        </p:nvGraphicFramePr>
        <p:xfrm>
          <a:off x="8022132" y="4778538"/>
          <a:ext cx="3980330" cy="14630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5209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675121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2851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Duration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28518">
                <a:tc>
                  <a:txBody>
                    <a:bodyPr/>
                    <a:lstStyle/>
                    <a:p>
                      <a:r>
                        <a:rPr lang="en-US" sz="1100"/>
                        <a:t>MgB2-NbTi splices </a:t>
                      </a:r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chemeClr val="tx1"/>
                          </a:solidFill>
                        </a:rPr>
                        <a:t>3w</a:t>
                      </a:r>
                      <a:endParaRPr lang="en-GB" sz="11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  <a:tr h="299731"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chemeClr val="tx1"/>
                          </a:solidFill>
                        </a:rPr>
                        <a:t>DFX assembly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chemeClr val="tx1"/>
                          </a:solidFill>
                        </a:rPr>
                        <a:t>1w</a:t>
                      </a:r>
                      <a:endParaRPr lang="en-GB" sz="11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912726"/>
                  </a:ext>
                </a:extLst>
              </a:tr>
              <a:tr h="2997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>
                          <a:solidFill>
                            <a:schemeClr val="tx1"/>
                          </a:solidFill>
                        </a:rPr>
                        <a:t>DFX SCLink insertion</a:t>
                      </a:r>
                      <a:endParaRPr lang="en-GB" sz="11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chemeClr val="tx1"/>
                          </a:solidFill>
                        </a:rPr>
                        <a:t>1w</a:t>
                      </a:r>
                      <a:endParaRPr lang="en-GB" sz="11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4397696"/>
                  </a:ext>
                </a:extLst>
              </a:tr>
              <a:tr h="299731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DFX Connection to ClusterF2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1w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992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44320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7F4411D-5454-4679-B799-B34D11E3F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1677650" cy="857250"/>
          </a:xfrm>
        </p:spPr>
        <p:txBody>
          <a:bodyPr>
            <a:noAutofit/>
          </a:bodyPr>
          <a:lstStyle/>
          <a:p>
            <a:r>
              <a:rPr lang="en-US" sz="2400" dirty="0">
                <a:latin typeface="+mn-lt"/>
              </a:rPr>
              <a:t>Preliminary overview of </a:t>
            </a:r>
            <a:r>
              <a:rPr lang="en-US" sz="2400" u="sng" dirty="0">
                <a:latin typeface="+mn-lt"/>
              </a:rPr>
              <a:t>optimistic</a:t>
            </a:r>
            <a:r>
              <a:rPr lang="en-US" sz="2400" dirty="0">
                <a:latin typeface="+mn-lt"/>
              </a:rPr>
              <a:t> planning until DFX-DSHX-DFHX are located in the reserved WP6a zone</a:t>
            </a:r>
            <a:endParaRPr lang="en-GB" sz="2400" dirty="0"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E0E66C-F401-4593-93A1-FE9BB834C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384" y="1035760"/>
            <a:ext cx="4573044" cy="2152303"/>
          </a:xfrm>
        </p:spPr>
        <p:txBody>
          <a:bodyPr>
            <a:normAutofit/>
          </a:bodyPr>
          <a:lstStyle/>
          <a:p>
            <a:r>
              <a:rPr lang="en-US" sz="1800" dirty="0"/>
              <a:t>Assuming resources, space and services are available</a:t>
            </a:r>
          </a:p>
          <a:p>
            <a:pPr lvl="1"/>
            <a:r>
              <a:rPr lang="en-US" sz="1600" dirty="0"/>
              <a:t>8 days to fit in </a:t>
            </a:r>
            <a:r>
              <a:rPr lang="en-US" sz="1600"/>
              <a:t>the WP6a </a:t>
            </a:r>
            <a:r>
              <a:rPr lang="en-US" sz="1600" dirty="0"/>
              <a:t>reserved zone</a:t>
            </a:r>
          </a:p>
          <a:p>
            <a:pPr lvl="1"/>
            <a:r>
              <a:rPr lang="en-US" sz="1600" dirty="0"/>
              <a:t>4 days to be ready to pull MgB2 cable</a:t>
            </a:r>
          </a:p>
          <a:p>
            <a:pPr marL="457200" lvl="1" indent="0">
              <a:buNone/>
            </a:pPr>
            <a:endParaRPr lang="en-GB" sz="16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CFDB80D-75B0-42CA-8AAD-3F80D05740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220892"/>
              </p:ext>
            </p:extLst>
          </p:nvPr>
        </p:nvGraphicFramePr>
        <p:xfrm>
          <a:off x="5331486" y="1035760"/>
          <a:ext cx="6439218" cy="5210548"/>
        </p:xfrm>
        <a:graphic>
          <a:graphicData uri="http://schemas.openxmlformats.org/drawingml/2006/table">
            <a:tbl>
              <a:tblPr/>
              <a:tblGrid>
                <a:gridCol w="2235562">
                  <a:extLst>
                    <a:ext uri="{9D8B030D-6E8A-4147-A177-3AD203B41FA5}">
                      <a16:colId xmlns:a16="http://schemas.microsoft.com/office/drawing/2014/main" val="2613630037"/>
                    </a:ext>
                  </a:extLst>
                </a:gridCol>
                <a:gridCol w="2402898">
                  <a:extLst>
                    <a:ext uri="{9D8B030D-6E8A-4147-A177-3AD203B41FA5}">
                      <a16:colId xmlns:a16="http://schemas.microsoft.com/office/drawing/2014/main" val="35167981"/>
                    </a:ext>
                  </a:extLst>
                </a:gridCol>
                <a:gridCol w="697555">
                  <a:extLst>
                    <a:ext uri="{9D8B030D-6E8A-4147-A177-3AD203B41FA5}">
                      <a16:colId xmlns:a16="http://schemas.microsoft.com/office/drawing/2014/main" val="1802913239"/>
                    </a:ext>
                  </a:extLst>
                </a:gridCol>
                <a:gridCol w="119532">
                  <a:extLst>
                    <a:ext uri="{9D8B030D-6E8A-4147-A177-3AD203B41FA5}">
                      <a16:colId xmlns:a16="http://schemas.microsoft.com/office/drawing/2014/main" val="528724723"/>
                    </a:ext>
                  </a:extLst>
                </a:gridCol>
                <a:gridCol w="132501">
                  <a:extLst>
                    <a:ext uri="{9D8B030D-6E8A-4147-A177-3AD203B41FA5}">
                      <a16:colId xmlns:a16="http://schemas.microsoft.com/office/drawing/2014/main" val="446793781"/>
                    </a:ext>
                  </a:extLst>
                </a:gridCol>
                <a:gridCol w="125573">
                  <a:extLst>
                    <a:ext uri="{9D8B030D-6E8A-4147-A177-3AD203B41FA5}">
                      <a16:colId xmlns:a16="http://schemas.microsoft.com/office/drawing/2014/main" val="4109698356"/>
                    </a:ext>
                  </a:extLst>
                </a:gridCol>
                <a:gridCol w="115997">
                  <a:extLst>
                    <a:ext uri="{9D8B030D-6E8A-4147-A177-3AD203B41FA5}">
                      <a16:colId xmlns:a16="http://schemas.microsoft.com/office/drawing/2014/main" val="313284913"/>
                    </a:ext>
                  </a:extLst>
                </a:gridCol>
                <a:gridCol w="115997">
                  <a:extLst>
                    <a:ext uri="{9D8B030D-6E8A-4147-A177-3AD203B41FA5}">
                      <a16:colId xmlns:a16="http://schemas.microsoft.com/office/drawing/2014/main" val="2152157678"/>
                    </a:ext>
                  </a:extLst>
                </a:gridCol>
                <a:gridCol w="115997">
                  <a:extLst>
                    <a:ext uri="{9D8B030D-6E8A-4147-A177-3AD203B41FA5}">
                      <a16:colId xmlns:a16="http://schemas.microsoft.com/office/drawing/2014/main" val="3014486490"/>
                    </a:ext>
                  </a:extLst>
                </a:gridCol>
                <a:gridCol w="115997">
                  <a:extLst>
                    <a:ext uri="{9D8B030D-6E8A-4147-A177-3AD203B41FA5}">
                      <a16:colId xmlns:a16="http://schemas.microsoft.com/office/drawing/2014/main" val="2500295338"/>
                    </a:ext>
                  </a:extLst>
                </a:gridCol>
                <a:gridCol w="129530">
                  <a:extLst>
                    <a:ext uri="{9D8B030D-6E8A-4147-A177-3AD203B41FA5}">
                      <a16:colId xmlns:a16="http://schemas.microsoft.com/office/drawing/2014/main" val="3236662598"/>
                    </a:ext>
                  </a:extLst>
                </a:gridCol>
                <a:gridCol w="132079">
                  <a:extLst>
                    <a:ext uri="{9D8B030D-6E8A-4147-A177-3AD203B41FA5}">
                      <a16:colId xmlns:a16="http://schemas.microsoft.com/office/drawing/2014/main" val="2027087875"/>
                    </a:ext>
                  </a:extLst>
                </a:gridCol>
              </a:tblGrid>
              <a:tr h="4631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Cumulative days</a:t>
                      </a:r>
                    </a:p>
                  </a:txBody>
                  <a:tcPr marL="94132" marR="94132" marT="47066" marB="47066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4141579"/>
                  </a:ext>
                </a:extLst>
              </a:tr>
              <a:tr h="1974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Action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044935"/>
                  </a:ext>
                </a:extLst>
              </a:tr>
              <a:tr h="197444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0</a:t>
                      </a:r>
                    </a:p>
                  </a:txBody>
                  <a:tcPr marL="94132" marR="94132" marT="47066" marB="47066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Spooler transportation 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(1w)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707943"/>
                  </a:ext>
                </a:extLst>
              </a:tr>
              <a:tr h="19744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Cryostat spool transportation 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(3d)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8548643"/>
                  </a:ext>
                </a:extLst>
              </a:tr>
              <a:tr h="1776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Cryostat spool installation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0.5d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8012845"/>
                  </a:ext>
                </a:extLst>
              </a:tr>
              <a:tr h="1988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Cryostat unspooling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1d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427192"/>
                  </a:ext>
                </a:extLst>
              </a:tr>
              <a:tr h="1988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Cryostat straightening+fixing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1d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45094"/>
                  </a:ext>
                </a:extLst>
              </a:tr>
              <a:tr h="1988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DFHx frame positioning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0.5d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5826374"/>
                  </a:ext>
                </a:extLst>
              </a:tr>
              <a:tr h="1988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Cryostat spool removal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0.5d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7016691"/>
                  </a:ext>
                </a:extLst>
              </a:tr>
              <a:tr h="198886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1</a:t>
                      </a:r>
                    </a:p>
                  </a:txBody>
                  <a:tcPr marL="94132" marR="94132" marT="47066" marB="47066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Winch installation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1d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8009111"/>
                  </a:ext>
                </a:extLst>
              </a:tr>
              <a:tr h="2149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MgB2 spool transportation 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(3d)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9724268"/>
                  </a:ext>
                </a:extLst>
              </a:tr>
              <a:tr h="1988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MgB2 spool installation 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0.5d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838442"/>
                  </a:ext>
                </a:extLst>
              </a:tr>
              <a:tr h="1988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Route winch cable inside the cryostat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0.5d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1227044"/>
                  </a:ext>
                </a:extLst>
              </a:tr>
              <a:tr h="1776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Assembly flange on frame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0.5d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0401379"/>
                  </a:ext>
                </a:extLst>
              </a:tr>
              <a:tr h="1776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Pulling MgB2 cable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1d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4066893"/>
                  </a:ext>
                </a:extLst>
              </a:tr>
              <a:tr h="17764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2</a:t>
                      </a:r>
                    </a:p>
                  </a:txBody>
                  <a:tcPr marL="94132" marR="94132" marT="47066" marB="47066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Pull DFHx frame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0.5d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7309818"/>
                  </a:ext>
                </a:extLst>
              </a:tr>
              <a:tr h="1776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Cut MgB2 cable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0.5d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3297797"/>
                  </a:ext>
                </a:extLst>
              </a:tr>
              <a:tr h="1776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MgB2 spool removal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0.5d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5173393"/>
                  </a:ext>
                </a:extLst>
              </a:tr>
              <a:tr h="19888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3</a:t>
                      </a:r>
                    </a:p>
                  </a:txBody>
                  <a:tcPr marL="94132" marR="94132" marT="47066" marB="47066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Position and Route DFX end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1.5d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22145"/>
                  </a:ext>
                </a:extLst>
              </a:tr>
              <a:tr h="1776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Position DFHx extremity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0.5d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7655336"/>
                  </a:ext>
                </a:extLst>
              </a:tr>
              <a:tr h="1974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4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DFHx assembly &amp; Connection to ClusterF2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4.5m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330294"/>
                  </a:ext>
                </a:extLst>
              </a:tr>
              <a:tr h="17764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5</a:t>
                      </a:r>
                    </a:p>
                  </a:txBody>
                  <a:tcPr marL="94132" marR="94132" marT="47066" marB="47066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MgB2-NbTi splices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3w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0556439"/>
                  </a:ext>
                </a:extLst>
              </a:tr>
              <a:tr h="1776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DFX assembly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1w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369931"/>
                  </a:ext>
                </a:extLst>
              </a:tr>
              <a:tr h="1776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DFX SCLink insertion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1w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7419224"/>
                  </a:ext>
                </a:extLst>
              </a:tr>
              <a:tr h="19744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DFX Splice box  installation + closure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1w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6478370"/>
                  </a:ext>
                </a:extLst>
              </a:tr>
              <a:tr h="1776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DFX Connection to ClusterF2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1w</a:t>
                      </a:r>
                    </a:p>
                  </a:txBody>
                  <a:tcPr marL="6451" marR="6451" marT="6451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51" marR="6451" marT="6451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30615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4361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E62012E-CDC4-4C12-A33C-E28BCA6C5DFE}"/>
              </a:ext>
            </a:extLst>
          </p:cNvPr>
          <p:cNvGrpSpPr/>
          <p:nvPr/>
        </p:nvGrpSpPr>
        <p:grpSpPr>
          <a:xfrm>
            <a:off x="16697" y="0"/>
            <a:ext cx="12080052" cy="6857999"/>
            <a:chOff x="16697" y="0"/>
            <a:chExt cx="12080052" cy="6857999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BA7AEE2-7D68-4024-B5DD-5253C73127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</a:blip>
            <a:srcRect l="6678" t="476" b="-88"/>
            <a:stretch/>
          </p:blipFill>
          <p:spPr>
            <a:xfrm>
              <a:off x="16697" y="0"/>
              <a:ext cx="12080052" cy="6857999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FC2DB32-35F8-4543-B935-C3BFFD102B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8290" t="70482" r="76323" b="28512"/>
            <a:stretch/>
          </p:blipFill>
          <p:spPr>
            <a:xfrm rot="19550376">
              <a:off x="8982349" y="2510465"/>
              <a:ext cx="99579" cy="16313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2B5E114-6798-4A37-846C-1F6E309F8E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l="15342" t="39857" r="59944" b="35214"/>
            <a:stretch/>
          </p:blipFill>
          <p:spPr>
            <a:xfrm>
              <a:off x="1870711" y="2695101"/>
              <a:ext cx="2990850" cy="1716879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E035BB6-F4D2-4380-A886-7BA9CF92D6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l="27055" t="63044" r="69088" b="30113"/>
            <a:stretch/>
          </p:blipFill>
          <p:spPr>
            <a:xfrm>
              <a:off x="3295649" y="4312944"/>
              <a:ext cx="466725" cy="471263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EC6CF7F-1A03-43F4-AE43-41A69357FF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l="33116" t="63044" r="63027" b="33471"/>
            <a:stretch/>
          </p:blipFill>
          <p:spPr>
            <a:xfrm>
              <a:off x="4029075" y="4312945"/>
              <a:ext cx="466725" cy="240006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6F789FD-A318-43DE-9088-3E953DC080DB}"/>
                </a:ext>
              </a:extLst>
            </p:cNvPr>
            <p:cNvSpPr txBox="1"/>
            <p:nvPr/>
          </p:nvSpPr>
          <p:spPr>
            <a:xfrm>
              <a:off x="16697" y="0"/>
              <a:ext cx="83589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/>
                <a:t>Phase 0: SCLink Cryostat+DFHx frame installation</a:t>
              </a:r>
              <a:endParaRPr lang="en-GB" sz="2400" dirty="0"/>
            </a:p>
          </p:txBody>
        </p:sp>
      </p:grpSp>
      <p:graphicFrame>
        <p:nvGraphicFramePr>
          <p:cNvPr id="2" name="Table 5">
            <a:extLst>
              <a:ext uri="{FF2B5EF4-FFF2-40B4-BE49-F238E27FC236}">
                <a16:creationId xmlns:a16="http://schemas.microsoft.com/office/drawing/2014/main" id="{2401A043-594F-4F49-93B5-E19002E78F77}"/>
              </a:ext>
            </a:extLst>
          </p:cNvPr>
          <p:cNvGraphicFramePr>
            <a:graphicFrameLocks noGrp="1"/>
          </p:cNvGraphicFramePr>
          <p:nvPr/>
        </p:nvGraphicFramePr>
        <p:xfrm>
          <a:off x="8663722" y="4312944"/>
          <a:ext cx="3315133" cy="2372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7662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037471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5933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59338">
                <a:tc>
                  <a:txBody>
                    <a:bodyPr/>
                    <a:lstStyle/>
                    <a:p>
                      <a:r>
                        <a:rPr lang="en-US" sz="1200"/>
                        <a:t>Spooler transportation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(1w)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459618"/>
                  </a:ext>
                </a:extLst>
              </a:tr>
              <a:tr h="259338">
                <a:tc>
                  <a:txBody>
                    <a:bodyPr/>
                    <a:lstStyle/>
                    <a:p>
                      <a:r>
                        <a:rPr lang="en-US" sz="1200"/>
                        <a:t>Cryostat spool transportation 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(3d)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3798015"/>
                  </a:ext>
                </a:extLst>
              </a:tr>
              <a:tr h="259338">
                <a:tc>
                  <a:txBody>
                    <a:bodyPr/>
                    <a:lstStyle/>
                    <a:p>
                      <a:r>
                        <a:rPr lang="en-US" sz="1200"/>
                        <a:t>Cryostat spool installation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657199"/>
                  </a:ext>
                </a:extLst>
              </a:tr>
              <a:tr h="281235">
                <a:tc>
                  <a:txBody>
                    <a:bodyPr/>
                    <a:lstStyle/>
                    <a:p>
                      <a:r>
                        <a:rPr lang="en-US" sz="1200"/>
                        <a:t>Cryostat unspooling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  <a:tr h="253187">
                <a:tc>
                  <a:txBody>
                    <a:bodyPr/>
                    <a:lstStyle/>
                    <a:p>
                      <a:r>
                        <a:rPr lang="en-US" sz="1200"/>
                        <a:t>Cryostat straightening</a:t>
                      </a:r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+fixing</a:t>
                      </a:r>
                      <a:endParaRPr lang="en-GB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912726"/>
                  </a:ext>
                </a:extLst>
              </a:tr>
              <a:tr h="344818">
                <a:tc>
                  <a:txBody>
                    <a:bodyPr/>
                    <a:lstStyle/>
                    <a:p>
                      <a:r>
                        <a:rPr lang="en-US" sz="1200"/>
                        <a:t>DFHx frame positioning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0.5d</a:t>
                      </a:r>
                      <a:endParaRPr lang="en-GB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486638"/>
                  </a:ext>
                </a:extLst>
              </a:tr>
              <a:tr h="344818">
                <a:tc>
                  <a:txBody>
                    <a:bodyPr/>
                    <a:lstStyle/>
                    <a:p>
                      <a:r>
                        <a:rPr lang="en-US" sz="1200"/>
                        <a:t>Cryostat spool removal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6794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5535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0992378-78C6-4DCC-958D-B18B12B62712}"/>
              </a:ext>
            </a:extLst>
          </p:cNvPr>
          <p:cNvGrpSpPr/>
          <p:nvPr/>
        </p:nvGrpSpPr>
        <p:grpSpPr>
          <a:xfrm>
            <a:off x="11957" y="-9525"/>
            <a:ext cx="12110936" cy="6858000"/>
            <a:chOff x="11957" y="-9525"/>
            <a:chExt cx="12110936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CF0B464-2350-4F7D-9539-8AAA4EAC3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957" y="-9525"/>
              <a:ext cx="12110936" cy="6858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587BDC5-FE60-4614-B39F-810D71048B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15342" t="39857" r="59944" b="35214"/>
            <a:stretch/>
          </p:blipFill>
          <p:spPr>
            <a:xfrm>
              <a:off x="1885951" y="2695101"/>
              <a:ext cx="2990850" cy="171687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03007C7-A09D-4DD8-B5D7-6269C32CC9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27055" t="63044" r="69088" b="30113"/>
            <a:stretch/>
          </p:blipFill>
          <p:spPr>
            <a:xfrm>
              <a:off x="3295649" y="4312944"/>
              <a:ext cx="466725" cy="47126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AFF9AF2-7995-446B-9F0B-68A3DB0E68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33116" t="63044" r="63027" b="33471"/>
            <a:stretch/>
          </p:blipFill>
          <p:spPr>
            <a:xfrm>
              <a:off x="4029075" y="4312945"/>
              <a:ext cx="466725" cy="24000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74233F0-7399-41F9-ABD1-83246CAB04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l="19131" t="76568" r="71319" b="12641"/>
            <a:stretch/>
          </p:blipFill>
          <p:spPr>
            <a:xfrm>
              <a:off x="1628775" y="5238751"/>
              <a:ext cx="1236138" cy="74295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9454FA9-298C-46AF-9E5E-61A7CB7D89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7023" t="65139" r="61089" b="33305"/>
            <a:stretch/>
          </p:blipFill>
          <p:spPr>
            <a:xfrm>
              <a:off x="2722036" y="5238751"/>
              <a:ext cx="241526" cy="11271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C943740-B2E4-4F40-8452-7BF7E8B34E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7023" t="65139" r="61089" b="33305"/>
            <a:stretch/>
          </p:blipFill>
          <p:spPr>
            <a:xfrm rot="336787">
              <a:off x="2601272" y="5284313"/>
              <a:ext cx="241526" cy="11271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FEDC1D3-D0AD-4193-9245-9C1F90F68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 rot="20134838">
              <a:off x="2787677" y="5222176"/>
              <a:ext cx="725595" cy="410879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46D577A-6F19-4C77-8240-4213AB434B40}"/>
                </a:ext>
              </a:extLst>
            </p:cNvPr>
            <p:cNvSpPr txBox="1"/>
            <p:nvPr/>
          </p:nvSpPr>
          <p:spPr>
            <a:xfrm>
              <a:off x="16697" y="0"/>
              <a:ext cx="83589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/>
                <a:t>Phase 0: SCLink Cryostat+DFHx frame installation</a:t>
              </a:r>
              <a:endParaRPr lang="en-GB" sz="2400" dirty="0"/>
            </a:p>
          </p:txBody>
        </p:sp>
      </p:grpSp>
      <p:graphicFrame>
        <p:nvGraphicFramePr>
          <p:cNvPr id="14" name="Table 5">
            <a:extLst>
              <a:ext uri="{FF2B5EF4-FFF2-40B4-BE49-F238E27FC236}">
                <a16:creationId xmlns:a16="http://schemas.microsoft.com/office/drawing/2014/main" id="{4B88CC41-3992-4F29-92E8-04705D51E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844397"/>
              </p:ext>
            </p:extLst>
          </p:nvPr>
        </p:nvGraphicFramePr>
        <p:xfrm>
          <a:off x="8663722" y="4312944"/>
          <a:ext cx="3315133" cy="2372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7662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037471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5933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59338">
                <a:tc>
                  <a:txBody>
                    <a:bodyPr/>
                    <a:lstStyle/>
                    <a:p>
                      <a:r>
                        <a:rPr lang="en-US" sz="1200"/>
                        <a:t>Spooler transportation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(1w)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459618"/>
                  </a:ext>
                </a:extLst>
              </a:tr>
              <a:tr h="259338">
                <a:tc>
                  <a:txBody>
                    <a:bodyPr/>
                    <a:lstStyle/>
                    <a:p>
                      <a:r>
                        <a:rPr lang="en-US" sz="1200"/>
                        <a:t>Cryostat spool transportation 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(3d)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3798015"/>
                  </a:ext>
                </a:extLst>
              </a:tr>
              <a:tr h="259338">
                <a:tc>
                  <a:txBody>
                    <a:bodyPr/>
                    <a:lstStyle/>
                    <a:p>
                      <a:r>
                        <a:rPr lang="en-US" sz="1200"/>
                        <a:t>Cryostat spool installation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657199"/>
                  </a:ext>
                </a:extLst>
              </a:tr>
              <a:tr h="281235">
                <a:tc>
                  <a:txBody>
                    <a:bodyPr/>
                    <a:lstStyle/>
                    <a:p>
                      <a:r>
                        <a:rPr lang="en-US" sz="1200"/>
                        <a:t>Cryostat unspooling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  <a:tr h="253187">
                <a:tc>
                  <a:txBody>
                    <a:bodyPr/>
                    <a:lstStyle/>
                    <a:p>
                      <a:r>
                        <a:rPr lang="en-US" sz="1200"/>
                        <a:t>Cryostat straightening</a:t>
                      </a:r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+fixing</a:t>
                      </a:r>
                      <a:endParaRPr lang="en-GB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912726"/>
                  </a:ext>
                </a:extLst>
              </a:tr>
              <a:tr h="344818">
                <a:tc>
                  <a:txBody>
                    <a:bodyPr/>
                    <a:lstStyle/>
                    <a:p>
                      <a:r>
                        <a:rPr lang="en-US" sz="1200"/>
                        <a:t>DFHx frame positioning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0.5d</a:t>
                      </a:r>
                      <a:endParaRPr lang="en-GB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486638"/>
                  </a:ext>
                </a:extLst>
              </a:tr>
              <a:tr h="344818">
                <a:tc>
                  <a:txBody>
                    <a:bodyPr/>
                    <a:lstStyle/>
                    <a:p>
                      <a:r>
                        <a:rPr lang="en-US" sz="1200"/>
                        <a:t>Cryostat spool removal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6794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5146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B5A8C8A-929E-4B69-8F3C-39AC150335BE}"/>
              </a:ext>
            </a:extLst>
          </p:cNvPr>
          <p:cNvGrpSpPr/>
          <p:nvPr/>
        </p:nvGrpSpPr>
        <p:grpSpPr>
          <a:xfrm>
            <a:off x="12856" y="-9525"/>
            <a:ext cx="12109137" cy="6858000"/>
            <a:chOff x="12856" y="-9525"/>
            <a:chExt cx="12109137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F628842-F75D-4033-AEC0-6BD7B7B075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56" y="-9525"/>
              <a:ext cx="12109137" cy="6858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E29616C-24D3-486E-8009-B4835C6F83A0}"/>
                </a:ext>
              </a:extLst>
            </p:cNvPr>
            <p:cNvSpPr txBox="1"/>
            <p:nvPr/>
          </p:nvSpPr>
          <p:spPr>
            <a:xfrm>
              <a:off x="16697" y="0"/>
              <a:ext cx="83589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/>
                <a:t>Phase 0: SCLink Cryostat+DFHx frame installation</a:t>
              </a:r>
              <a:endParaRPr lang="en-GB" sz="2400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587BDC5-FE60-4614-B39F-810D71048B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15342" t="39857" r="59944" b="35214"/>
            <a:stretch/>
          </p:blipFill>
          <p:spPr>
            <a:xfrm>
              <a:off x="1885951" y="2695101"/>
              <a:ext cx="2990850" cy="171687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03007C7-A09D-4DD8-B5D7-6269C32CC9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27055" t="63044" r="69088" b="30113"/>
            <a:stretch/>
          </p:blipFill>
          <p:spPr>
            <a:xfrm>
              <a:off x="3295649" y="4312944"/>
              <a:ext cx="466725" cy="47126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AFF9AF2-7995-446B-9F0B-68A3DB0E68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33116" t="63044" r="63027" b="33471"/>
            <a:stretch/>
          </p:blipFill>
          <p:spPr>
            <a:xfrm>
              <a:off x="4029075" y="4312945"/>
              <a:ext cx="466725" cy="24000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1861AE5-6DC7-4137-8806-482F2222CE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l="19131" t="76568" r="71319" b="12641"/>
            <a:stretch/>
          </p:blipFill>
          <p:spPr>
            <a:xfrm>
              <a:off x="1631156" y="5243510"/>
              <a:ext cx="1236138" cy="74295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07E1A83-97BC-47A9-BE41-BEDF4B7381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7023" t="65139" r="61089" b="33305"/>
            <a:stretch/>
          </p:blipFill>
          <p:spPr>
            <a:xfrm>
              <a:off x="2736325" y="5238751"/>
              <a:ext cx="241526" cy="11271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47C5CC0-D923-48CC-9B7A-AFA3675913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7023" t="65139" r="61089" b="33305"/>
            <a:stretch/>
          </p:blipFill>
          <p:spPr>
            <a:xfrm rot="336787">
              <a:off x="2615561" y="5284313"/>
              <a:ext cx="241526" cy="11271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6FDBDD3-6934-4996-BAA1-7F7884BB14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 rot="20134838">
              <a:off x="2801966" y="5222176"/>
              <a:ext cx="725595" cy="410879"/>
            </a:xfrm>
            <a:prstGeom prst="rect">
              <a:avLst/>
            </a:prstGeom>
          </p:spPr>
        </p:pic>
      </p:grpSp>
      <p:graphicFrame>
        <p:nvGraphicFramePr>
          <p:cNvPr id="12" name="Table 5">
            <a:extLst>
              <a:ext uri="{FF2B5EF4-FFF2-40B4-BE49-F238E27FC236}">
                <a16:creationId xmlns:a16="http://schemas.microsoft.com/office/drawing/2014/main" id="{00230EA0-6B2C-40A2-A0C0-8D42CF9454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844397"/>
              </p:ext>
            </p:extLst>
          </p:nvPr>
        </p:nvGraphicFramePr>
        <p:xfrm>
          <a:off x="8663722" y="4312944"/>
          <a:ext cx="3315133" cy="2372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7662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037471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5933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59338">
                <a:tc>
                  <a:txBody>
                    <a:bodyPr/>
                    <a:lstStyle/>
                    <a:p>
                      <a:r>
                        <a:rPr lang="en-US" sz="1200"/>
                        <a:t>Spooler transportation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(1w)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459618"/>
                  </a:ext>
                </a:extLst>
              </a:tr>
              <a:tr h="259338">
                <a:tc>
                  <a:txBody>
                    <a:bodyPr/>
                    <a:lstStyle/>
                    <a:p>
                      <a:r>
                        <a:rPr lang="en-US" sz="1200"/>
                        <a:t>Cryostat spool transportation 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(3d)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3798015"/>
                  </a:ext>
                </a:extLst>
              </a:tr>
              <a:tr h="259338">
                <a:tc>
                  <a:txBody>
                    <a:bodyPr/>
                    <a:lstStyle/>
                    <a:p>
                      <a:r>
                        <a:rPr lang="en-US" sz="1200"/>
                        <a:t>Cryostat spool installation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657199"/>
                  </a:ext>
                </a:extLst>
              </a:tr>
              <a:tr h="281235">
                <a:tc>
                  <a:txBody>
                    <a:bodyPr/>
                    <a:lstStyle/>
                    <a:p>
                      <a:r>
                        <a:rPr lang="en-US" sz="1200"/>
                        <a:t>Cryostat unspooling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  <a:tr h="253187">
                <a:tc>
                  <a:txBody>
                    <a:bodyPr/>
                    <a:lstStyle/>
                    <a:p>
                      <a:r>
                        <a:rPr lang="en-US" sz="1200"/>
                        <a:t>Cryostat straightening</a:t>
                      </a:r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+fixing</a:t>
                      </a:r>
                      <a:endParaRPr lang="en-GB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912726"/>
                  </a:ext>
                </a:extLst>
              </a:tr>
              <a:tr h="344818">
                <a:tc>
                  <a:txBody>
                    <a:bodyPr/>
                    <a:lstStyle/>
                    <a:p>
                      <a:r>
                        <a:rPr lang="en-US" sz="1200"/>
                        <a:t>DFHx frame positioning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0.5d</a:t>
                      </a:r>
                      <a:endParaRPr lang="en-GB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486638"/>
                  </a:ext>
                </a:extLst>
              </a:tr>
              <a:tr h="344818">
                <a:tc>
                  <a:txBody>
                    <a:bodyPr/>
                    <a:lstStyle/>
                    <a:p>
                      <a:r>
                        <a:rPr lang="en-US" sz="1200"/>
                        <a:t>Cryostat spool removal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6794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546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7240F88-9810-407B-8854-D0B93CC17E7C}"/>
              </a:ext>
            </a:extLst>
          </p:cNvPr>
          <p:cNvGrpSpPr/>
          <p:nvPr/>
        </p:nvGrpSpPr>
        <p:grpSpPr>
          <a:xfrm>
            <a:off x="4154" y="-9525"/>
            <a:ext cx="12117839" cy="6867524"/>
            <a:chOff x="4154" y="-9525"/>
            <a:chExt cx="12117839" cy="686752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F628842-F75D-4033-AEC0-6BD7B7B075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56" y="-9525"/>
              <a:ext cx="12109137" cy="6858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587BDC5-FE60-4614-B39F-810D71048B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15342" t="39857" r="59944" b="35214"/>
            <a:stretch/>
          </p:blipFill>
          <p:spPr>
            <a:xfrm>
              <a:off x="1885951" y="2695101"/>
              <a:ext cx="2990850" cy="171687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03007C7-A09D-4DD8-B5D7-6269C32CC9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27055" t="63044" r="69088" b="30113"/>
            <a:stretch/>
          </p:blipFill>
          <p:spPr>
            <a:xfrm>
              <a:off x="3295649" y="4312944"/>
              <a:ext cx="466725" cy="47126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AFF9AF2-7995-446B-9F0B-68A3DB0E68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33116" t="63044" r="63027" b="33471"/>
            <a:stretch/>
          </p:blipFill>
          <p:spPr>
            <a:xfrm>
              <a:off x="4029075" y="4312945"/>
              <a:ext cx="466725" cy="24000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396DA68-6047-48F5-9182-DE48AB755E83}"/>
                </a:ext>
              </a:extLst>
            </p:cNvPr>
            <p:cNvSpPr txBox="1"/>
            <p:nvPr/>
          </p:nvSpPr>
          <p:spPr>
            <a:xfrm>
              <a:off x="16697" y="0"/>
              <a:ext cx="83589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/>
                <a:t>Phase 0: SCLink Cryostat+DFHx frame installation</a:t>
              </a:r>
              <a:endParaRPr lang="en-GB" sz="2400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46D898E-F4D7-4680-8CF5-9D1C857027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t="74965" r="77273"/>
            <a:stretch/>
          </p:blipFill>
          <p:spPr>
            <a:xfrm>
              <a:off x="4154" y="5141120"/>
              <a:ext cx="2756801" cy="1716879"/>
            </a:xfrm>
            <a:prstGeom prst="rect">
              <a:avLst/>
            </a:prstGeom>
          </p:spPr>
        </p:pic>
      </p:grpSp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05AFE6E0-D67E-47C0-AA6E-C171CEB812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844397"/>
              </p:ext>
            </p:extLst>
          </p:nvPr>
        </p:nvGraphicFramePr>
        <p:xfrm>
          <a:off x="8663722" y="4312944"/>
          <a:ext cx="3315133" cy="2372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7662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037471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259338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59338">
                <a:tc>
                  <a:txBody>
                    <a:bodyPr/>
                    <a:lstStyle/>
                    <a:p>
                      <a:r>
                        <a:rPr lang="en-US" sz="1200"/>
                        <a:t>Spooler transportation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(1w)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459618"/>
                  </a:ext>
                </a:extLst>
              </a:tr>
              <a:tr h="259338">
                <a:tc>
                  <a:txBody>
                    <a:bodyPr/>
                    <a:lstStyle/>
                    <a:p>
                      <a:r>
                        <a:rPr lang="en-US" sz="1200"/>
                        <a:t>Cryostat spool transportation 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(3d)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3798015"/>
                  </a:ext>
                </a:extLst>
              </a:tr>
              <a:tr h="259338">
                <a:tc>
                  <a:txBody>
                    <a:bodyPr/>
                    <a:lstStyle/>
                    <a:p>
                      <a:r>
                        <a:rPr lang="en-US" sz="1200"/>
                        <a:t>Cryostat spool installation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657199"/>
                  </a:ext>
                </a:extLst>
              </a:tr>
              <a:tr h="281235">
                <a:tc>
                  <a:txBody>
                    <a:bodyPr/>
                    <a:lstStyle/>
                    <a:p>
                      <a:r>
                        <a:rPr lang="en-US" sz="1200"/>
                        <a:t>Cryostat unspooling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  <a:tr h="253187">
                <a:tc>
                  <a:txBody>
                    <a:bodyPr/>
                    <a:lstStyle/>
                    <a:p>
                      <a:r>
                        <a:rPr lang="en-US" sz="1200"/>
                        <a:t>Cryostat straightening</a:t>
                      </a:r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+fixing</a:t>
                      </a:r>
                      <a:endParaRPr lang="en-GB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912726"/>
                  </a:ext>
                </a:extLst>
              </a:tr>
              <a:tr h="344818">
                <a:tc>
                  <a:txBody>
                    <a:bodyPr/>
                    <a:lstStyle/>
                    <a:p>
                      <a:r>
                        <a:rPr lang="en-US" sz="1200"/>
                        <a:t>DFHx frame positioning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0.5d</a:t>
                      </a:r>
                      <a:endParaRPr lang="en-GB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486638"/>
                  </a:ext>
                </a:extLst>
              </a:tr>
              <a:tr h="344818">
                <a:tc>
                  <a:txBody>
                    <a:bodyPr/>
                    <a:lstStyle/>
                    <a:p>
                      <a:r>
                        <a:rPr lang="en-US" sz="1200"/>
                        <a:t>Cryostat spool removal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6794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8529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80845B3-C418-47AA-A42E-DAF6398BA8E8}"/>
              </a:ext>
            </a:extLst>
          </p:cNvPr>
          <p:cNvGrpSpPr/>
          <p:nvPr/>
        </p:nvGrpSpPr>
        <p:grpSpPr>
          <a:xfrm>
            <a:off x="4154" y="-9525"/>
            <a:ext cx="12126541" cy="6867524"/>
            <a:chOff x="4154" y="-9525"/>
            <a:chExt cx="12126541" cy="686752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F628842-F75D-4033-AEC0-6BD7B7B075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56" y="-9525"/>
              <a:ext cx="12109137" cy="6858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587BDC5-FE60-4614-B39F-810D71048B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15342" t="39857" r="59944" b="35214"/>
            <a:stretch/>
          </p:blipFill>
          <p:spPr>
            <a:xfrm>
              <a:off x="1885951" y="2695101"/>
              <a:ext cx="2990850" cy="171687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03007C7-A09D-4DD8-B5D7-6269C32CC9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27055" t="63044" r="69088" b="30113"/>
            <a:stretch/>
          </p:blipFill>
          <p:spPr>
            <a:xfrm>
              <a:off x="3295649" y="4312944"/>
              <a:ext cx="466725" cy="47126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AFF9AF2-7995-446B-9F0B-68A3DB0E68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33116" t="63044" r="63027" b="33471"/>
            <a:stretch/>
          </p:blipFill>
          <p:spPr>
            <a:xfrm>
              <a:off x="4029075" y="4312945"/>
              <a:ext cx="466725" cy="24000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46D898E-F4D7-4680-8CF5-9D1C857027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t="74965" r="77273"/>
            <a:stretch/>
          </p:blipFill>
          <p:spPr>
            <a:xfrm>
              <a:off x="4154" y="5141120"/>
              <a:ext cx="2756801" cy="1716879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4753A6D-8700-4807-A389-916F7138EF8F}"/>
                </a:ext>
              </a:extLst>
            </p:cNvPr>
            <p:cNvSpPr txBox="1"/>
            <p:nvPr/>
          </p:nvSpPr>
          <p:spPr>
            <a:xfrm>
              <a:off x="16697" y="0"/>
              <a:ext cx="858942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/>
                <a:t>Phase 1: MgB2 spool installation + cable pulling</a:t>
              </a:r>
              <a:endParaRPr lang="en-GB" sz="2400" dirty="0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EEA4F57-BB2F-4956-AC45-170C552CE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55741" y="9525"/>
              <a:ext cx="2274954" cy="4224914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A7E5600-3D32-4CFF-9BEA-F45D419E2B12}"/>
                </a:ext>
              </a:extLst>
            </p:cNvPr>
            <p:cNvSpPr/>
            <p:nvPr/>
          </p:nvSpPr>
          <p:spPr>
            <a:xfrm>
              <a:off x="8750522" y="2214407"/>
              <a:ext cx="875551" cy="581427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9E0B05B-F128-4B61-8936-20AB7699EBB8}"/>
                </a:ext>
              </a:extLst>
            </p:cNvPr>
            <p:cNvCxnSpPr/>
            <p:nvPr/>
          </p:nvCxnSpPr>
          <p:spPr>
            <a:xfrm flipV="1">
              <a:off x="9632272" y="1978812"/>
              <a:ext cx="214767" cy="55132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" name="Table 5">
            <a:extLst>
              <a:ext uri="{FF2B5EF4-FFF2-40B4-BE49-F238E27FC236}">
                <a16:creationId xmlns:a16="http://schemas.microsoft.com/office/drawing/2014/main" id="{437D1F43-BBBF-4E50-B710-ED2467BA88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708934"/>
              </p:ext>
            </p:extLst>
          </p:nvPr>
        </p:nvGraphicFramePr>
        <p:xfrm>
          <a:off x="8606117" y="4548575"/>
          <a:ext cx="3308361" cy="2242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716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051198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325829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93246">
                <a:tc>
                  <a:txBody>
                    <a:bodyPr/>
                    <a:lstStyle/>
                    <a:p>
                      <a:r>
                        <a:rPr lang="en-US" sz="1200"/>
                        <a:t>Winch installation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239516"/>
                  </a:ext>
                </a:extLst>
              </a:tr>
              <a:tr h="286231">
                <a:tc>
                  <a:txBody>
                    <a:bodyPr/>
                    <a:lstStyle/>
                    <a:p>
                      <a:r>
                        <a:rPr lang="en-US" sz="1200"/>
                        <a:t>MgB2 spool transportation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(3d)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982868"/>
                  </a:ext>
                </a:extLst>
              </a:tr>
              <a:tr h="293246">
                <a:tc>
                  <a:txBody>
                    <a:bodyPr/>
                    <a:lstStyle/>
                    <a:p>
                      <a:r>
                        <a:rPr lang="en-US" sz="1200"/>
                        <a:t>MgB2 spool installation 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  <a:tr h="320410">
                <a:tc>
                  <a:txBody>
                    <a:bodyPr/>
                    <a:lstStyle/>
                    <a:p>
                      <a:r>
                        <a:rPr lang="en-US" sz="1200"/>
                        <a:t>Route winch cable inside the cryostat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912726"/>
                  </a:ext>
                </a:extLst>
              </a:tr>
              <a:tr h="293246">
                <a:tc>
                  <a:txBody>
                    <a:bodyPr/>
                    <a:lstStyle/>
                    <a:p>
                      <a:r>
                        <a:rPr lang="en-US" sz="1200"/>
                        <a:t>Assembly flange on frame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0.5d</a:t>
                      </a:r>
                      <a:endParaRPr lang="en-GB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486638"/>
                  </a:ext>
                </a:extLst>
              </a:tr>
              <a:tr h="293246">
                <a:tc>
                  <a:txBody>
                    <a:bodyPr/>
                    <a:lstStyle/>
                    <a:p>
                      <a:r>
                        <a:rPr lang="en-US" sz="1200"/>
                        <a:t>Pulling MgB2 cable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019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5851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A1B2312-F617-4907-8246-1D01BD6102E2}"/>
              </a:ext>
            </a:extLst>
          </p:cNvPr>
          <p:cNvGrpSpPr/>
          <p:nvPr/>
        </p:nvGrpSpPr>
        <p:grpSpPr>
          <a:xfrm>
            <a:off x="12856" y="0"/>
            <a:ext cx="12109137" cy="6858000"/>
            <a:chOff x="12856" y="0"/>
            <a:chExt cx="12109137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9D88F3C-E692-4597-8115-3D532C106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56" y="0"/>
              <a:ext cx="12109137" cy="6858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E29616C-24D3-486E-8009-B4835C6F83A0}"/>
                </a:ext>
              </a:extLst>
            </p:cNvPr>
            <p:cNvSpPr txBox="1"/>
            <p:nvPr/>
          </p:nvSpPr>
          <p:spPr>
            <a:xfrm>
              <a:off x="16697" y="0"/>
              <a:ext cx="858942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/>
                <a:t>Phase 1: MgB2 spool installation + cable pulling</a:t>
              </a:r>
              <a:endParaRPr lang="en-GB" sz="2400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587BDC5-FE60-4614-B39F-810D71048B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15342" t="39857" r="59944" b="35214"/>
            <a:stretch/>
          </p:blipFill>
          <p:spPr>
            <a:xfrm>
              <a:off x="1885951" y="2702849"/>
              <a:ext cx="2990850" cy="171687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03007C7-A09D-4DD8-B5D7-6269C32CC9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27055" t="63044" r="69088" b="30113"/>
            <a:stretch/>
          </p:blipFill>
          <p:spPr>
            <a:xfrm>
              <a:off x="3295649" y="4312944"/>
              <a:ext cx="466725" cy="47126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AFF9AF2-7995-446B-9F0B-68A3DB0E68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33116" t="63044" r="63027" b="33471"/>
            <a:stretch/>
          </p:blipFill>
          <p:spPr>
            <a:xfrm>
              <a:off x="4029075" y="4312945"/>
              <a:ext cx="466725" cy="240006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C2F344A-A209-4562-86F3-528E845D51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52580" y="4991168"/>
              <a:ext cx="496310" cy="231796"/>
            </a:xfrm>
            <a:prstGeom prst="straightConnector1">
              <a:avLst/>
            </a:prstGeom>
            <a:ln w="6350">
              <a:solidFill>
                <a:srgbClr val="FFC000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815F865-77D2-4D71-B95D-5F80DCC940D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20253" y="5198461"/>
              <a:ext cx="113347" cy="131057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7D3D2DA-965B-4D83-AFCB-E34D9B67DDA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37918" y="4962537"/>
              <a:ext cx="327202" cy="378328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8DD2B57-4B5A-405E-9BF1-8CBB03389501}"/>
                </a:ext>
              </a:extLst>
            </p:cNvPr>
            <p:cNvSpPr txBox="1"/>
            <p:nvPr/>
          </p:nvSpPr>
          <p:spPr>
            <a:xfrm rot="20069484">
              <a:off x="2102177" y="4916417"/>
              <a:ext cx="35298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5m</a:t>
              </a:r>
              <a:endParaRPr lang="en-GB" sz="1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E88C20C3-BCFC-46E4-B4B6-51700E8E31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760645"/>
              </p:ext>
            </p:extLst>
          </p:nvPr>
        </p:nvGraphicFramePr>
        <p:xfrm>
          <a:off x="8606117" y="4548575"/>
          <a:ext cx="3308361" cy="2242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7163">
                  <a:extLst>
                    <a:ext uri="{9D8B030D-6E8A-4147-A177-3AD203B41FA5}">
                      <a16:colId xmlns:a16="http://schemas.microsoft.com/office/drawing/2014/main" val="3881825355"/>
                    </a:ext>
                  </a:extLst>
                </a:gridCol>
                <a:gridCol w="1051198">
                  <a:extLst>
                    <a:ext uri="{9D8B030D-6E8A-4147-A177-3AD203B41FA5}">
                      <a16:colId xmlns:a16="http://schemas.microsoft.com/office/drawing/2014/main" val="2477794537"/>
                    </a:ext>
                  </a:extLst>
                </a:gridCol>
              </a:tblGrid>
              <a:tr h="325829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Action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87801"/>
                  </a:ext>
                </a:extLst>
              </a:tr>
              <a:tr h="293246">
                <a:tc>
                  <a:txBody>
                    <a:bodyPr/>
                    <a:lstStyle/>
                    <a:p>
                      <a:r>
                        <a:rPr lang="en-US" sz="1200"/>
                        <a:t>Winch installation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239516"/>
                  </a:ext>
                </a:extLst>
              </a:tr>
              <a:tr h="286231">
                <a:tc>
                  <a:txBody>
                    <a:bodyPr/>
                    <a:lstStyle/>
                    <a:p>
                      <a:r>
                        <a:rPr lang="en-US" sz="1200"/>
                        <a:t>MgB2 spool transportation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(3d)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982868"/>
                  </a:ext>
                </a:extLst>
              </a:tr>
              <a:tr h="293246">
                <a:tc>
                  <a:txBody>
                    <a:bodyPr/>
                    <a:lstStyle/>
                    <a:p>
                      <a:r>
                        <a:rPr lang="en-US" sz="1200"/>
                        <a:t>MgB2 spool installation 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774314"/>
                  </a:ext>
                </a:extLst>
              </a:tr>
              <a:tr h="320410">
                <a:tc>
                  <a:txBody>
                    <a:bodyPr/>
                    <a:lstStyle/>
                    <a:p>
                      <a:r>
                        <a:rPr lang="en-US" sz="1200"/>
                        <a:t>Route winch cable inside the cryostat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0.5d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912726"/>
                  </a:ext>
                </a:extLst>
              </a:tr>
              <a:tr h="293246">
                <a:tc>
                  <a:txBody>
                    <a:bodyPr/>
                    <a:lstStyle/>
                    <a:p>
                      <a:r>
                        <a:rPr lang="en-US" sz="1200"/>
                        <a:t>Assembly flange on frame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0.5d</a:t>
                      </a:r>
                      <a:endParaRPr lang="en-GB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486638"/>
                  </a:ext>
                </a:extLst>
              </a:tr>
              <a:tr h="293246">
                <a:tc>
                  <a:txBody>
                    <a:bodyPr/>
                    <a:lstStyle/>
                    <a:p>
                      <a:r>
                        <a:rPr lang="en-US" sz="1200"/>
                        <a:t>Pulling MgB2 cable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1d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019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9000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36172</TotalTime>
  <Words>3528</Words>
  <Application>Microsoft Office PowerPoint</Application>
  <PresentationFormat>Widescreen</PresentationFormat>
  <Paragraphs>797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Calibri</vt:lpstr>
      <vt:lpstr>Calibri Light</vt:lpstr>
      <vt:lpstr>Courier New</vt:lpstr>
      <vt:lpstr>Office Theme</vt:lpstr>
      <vt:lpstr>DFHX integration sequence in SM18 Updates</vt:lpstr>
      <vt:lpstr>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Preliminary overview of optimistic planning until DFX-DSHX-DFHX are located in the reserved WP6a zone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Stefanos Sp</dc:creator>
  <cp:lastModifiedBy>Stefanos Sp</cp:lastModifiedBy>
  <cp:revision>862</cp:revision>
  <dcterms:created xsi:type="dcterms:W3CDTF">2022-03-10T14:40:00Z</dcterms:created>
  <dcterms:modified xsi:type="dcterms:W3CDTF">2022-04-28T08:05:09Z</dcterms:modified>
</cp:coreProperties>
</file>