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909" r:id="rId2"/>
    <p:sldId id="259" r:id="rId3"/>
    <p:sldId id="906" r:id="rId4"/>
    <p:sldId id="903" r:id="rId5"/>
    <p:sldId id="911" r:id="rId6"/>
    <p:sldId id="257" r:id="rId7"/>
    <p:sldId id="901" r:id="rId8"/>
    <p:sldId id="902" r:id="rId9"/>
    <p:sldId id="907" r:id="rId10"/>
    <p:sldId id="904" r:id="rId11"/>
    <p:sldId id="908" r:id="rId12"/>
    <p:sldId id="910" r:id="rId13"/>
    <p:sldId id="912" r:id="rId14"/>
    <p:sldId id="256" r:id="rId15"/>
    <p:sldId id="258" r:id="rId16"/>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3FE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294"/>
    <p:restoredTop sz="96060"/>
  </p:normalViewPr>
  <p:slideViewPr>
    <p:cSldViewPr snapToGrid="0" snapToObjects="1">
      <p:cViewPr>
        <p:scale>
          <a:sx n="130" d="100"/>
          <a:sy n="130" d="100"/>
        </p:scale>
        <p:origin x="1952" y="120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H"/>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AE6B47-8EFA-0D48-908C-CDB21F950D47}" type="datetimeFigureOut">
              <a:rPr lang="en-CH" smtClean="0"/>
              <a:t>19.04.22</a:t>
            </a:fld>
            <a:endParaRPr lang="en-CH"/>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H"/>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H"/>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90A15D-B534-B94D-BD52-178075310080}" type="slidenum">
              <a:rPr lang="en-CH" smtClean="0"/>
              <a:t>‹#›</a:t>
            </a:fld>
            <a:endParaRPr lang="en-CH"/>
          </a:p>
        </p:txBody>
      </p:sp>
    </p:spTree>
    <p:extLst>
      <p:ext uri="{BB962C8B-B14F-4D97-AF65-F5344CB8AC3E}">
        <p14:creationId xmlns:p14="http://schemas.microsoft.com/office/powerpoint/2010/main" val="21478434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E090A15D-B534-B94D-BD52-178075310080}" type="slidenum">
              <a:rPr lang="en-CH" smtClean="0"/>
              <a:t>6</a:t>
            </a:fld>
            <a:endParaRPr lang="en-CH"/>
          </a:p>
        </p:txBody>
      </p:sp>
    </p:spTree>
    <p:extLst>
      <p:ext uri="{BB962C8B-B14F-4D97-AF65-F5344CB8AC3E}">
        <p14:creationId xmlns:p14="http://schemas.microsoft.com/office/powerpoint/2010/main" val="22942402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E090A15D-B534-B94D-BD52-178075310080}" type="slidenum">
              <a:rPr lang="en-CH" smtClean="0"/>
              <a:t>7</a:t>
            </a:fld>
            <a:endParaRPr lang="en-CH"/>
          </a:p>
        </p:txBody>
      </p:sp>
    </p:spTree>
    <p:extLst>
      <p:ext uri="{BB962C8B-B14F-4D97-AF65-F5344CB8AC3E}">
        <p14:creationId xmlns:p14="http://schemas.microsoft.com/office/powerpoint/2010/main" val="26656089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09BDF3-AE79-2948-98C3-7BAFB48BD72B}"/>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H"/>
          </a:p>
        </p:txBody>
      </p:sp>
      <p:sp>
        <p:nvSpPr>
          <p:cNvPr id="3" name="Subtitle 2">
            <a:extLst>
              <a:ext uri="{FF2B5EF4-FFF2-40B4-BE49-F238E27FC236}">
                <a16:creationId xmlns:a16="http://schemas.microsoft.com/office/drawing/2014/main" id="{E5361B88-D608-3747-86C5-C578CBEF63C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H"/>
          </a:p>
        </p:txBody>
      </p:sp>
      <p:sp>
        <p:nvSpPr>
          <p:cNvPr id="4" name="Date Placeholder 3">
            <a:extLst>
              <a:ext uri="{FF2B5EF4-FFF2-40B4-BE49-F238E27FC236}">
                <a16:creationId xmlns:a16="http://schemas.microsoft.com/office/drawing/2014/main" id="{472E0CD8-8883-4A4F-B3EE-D5FA158A6D06}"/>
              </a:ext>
            </a:extLst>
          </p:cNvPr>
          <p:cNvSpPr>
            <a:spLocks noGrp="1"/>
          </p:cNvSpPr>
          <p:nvPr>
            <p:ph type="dt" sz="half" idx="10"/>
          </p:nvPr>
        </p:nvSpPr>
        <p:spPr/>
        <p:txBody>
          <a:bodyPr/>
          <a:lstStyle/>
          <a:p>
            <a:fld id="{2D2B45CE-0515-9F44-B841-221481B98495}" type="datetimeFigureOut">
              <a:rPr lang="en-CH" smtClean="0"/>
              <a:t>19.04.22</a:t>
            </a:fld>
            <a:endParaRPr lang="en-CH"/>
          </a:p>
        </p:txBody>
      </p:sp>
      <p:sp>
        <p:nvSpPr>
          <p:cNvPr id="5" name="Footer Placeholder 4">
            <a:extLst>
              <a:ext uri="{FF2B5EF4-FFF2-40B4-BE49-F238E27FC236}">
                <a16:creationId xmlns:a16="http://schemas.microsoft.com/office/drawing/2014/main" id="{4FD4D3D7-F1FE-1448-ACEA-02B67033CD48}"/>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1F5F467B-F99F-874B-A003-8E6ECF5C5E4A}"/>
              </a:ext>
            </a:extLst>
          </p:cNvPr>
          <p:cNvSpPr>
            <a:spLocks noGrp="1"/>
          </p:cNvSpPr>
          <p:nvPr>
            <p:ph type="sldNum" sz="quarter" idx="12"/>
          </p:nvPr>
        </p:nvSpPr>
        <p:spPr/>
        <p:txBody>
          <a:bodyPr/>
          <a:lstStyle/>
          <a:p>
            <a:fld id="{697D9D5D-0D69-6D42-A265-A54691229233}" type="slidenum">
              <a:rPr lang="en-CH" smtClean="0"/>
              <a:t>‹#›</a:t>
            </a:fld>
            <a:endParaRPr lang="en-CH"/>
          </a:p>
        </p:txBody>
      </p:sp>
    </p:spTree>
    <p:extLst>
      <p:ext uri="{BB962C8B-B14F-4D97-AF65-F5344CB8AC3E}">
        <p14:creationId xmlns:p14="http://schemas.microsoft.com/office/powerpoint/2010/main" val="17929553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916371-4FE7-B04C-B3D3-704B3324A0CA}"/>
              </a:ext>
            </a:extLst>
          </p:cNvPr>
          <p:cNvSpPr>
            <a:spLocks noGrp="1"/>
          </p:cNvSpPr>
          <p:nvPr>
            <p:ph type="title"/>
          </p:nvPr>
        </p:nvSpPr>
        <p:spPr/>
        <p:txBody>
          <a:bodyPr/>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87AA446E-8AB6-474B-9A27-E3C393D4786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7CF3C1F9-9B49-D24E-8288-068A57E2A24E}"/>
              </a:ext>
            </a:extLst>
          </p:cNvPr>
          <p:cNvSpPr>
            <a:spLocks noGrp="1"/>
          </p:cNvSpPr>
          <p:nvPr>
            <p:ph type="dt" sz="half" idx="10"/>
          </p:nvPr>
        </p:nvSpPr>
        <p:spPr/>
        <p:txBody>
          <a:bodyPr/>
          <a:lstStyle/>
          <a:p>
            <a:fld id="{2D2B45CE-0515-9F44-B841-221481B98495}" type="datetimeFigureOut">
              <a:rPr lang="en-CH" smtClean="0"/>
              <a:t>19.04.22</a:t>
            </a:fld>
            <a:endParaRPr lang="en-CH"/>
          </a:p>
        </p:txBody>
      </p:sp>
      <p:sp>
        <p:nvSpPr>
          <p:cNvPr id="5" name="Footer Placeholder 4">
            <a:extLst>
              <a:ext uri="{FF2B5EF4-FFF2-40B4-BE49-F238E27FC236}">
                <a16:creationId xmlns:a16="http://schemas.microsoft.com/office/drawing/2014/main" id="{C35B789D-D97F-3B43-9C2D-8927A9513E49}"/>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3375D90C-75BA-5D4F-B55C-CDBEEC552F85}"/>
              </a:ext>
            </a:extLst>
          </p:cNvPr>
          <p:cNvSpPr>
            <a:spLocks noGrp="1"/>
          </p:cNvSpPr>
          <p:nvPr>
            <p:ph type="sldNum" sz="quarter" idx="12"/>
          </p:nvPr>
        </p:nvSpPr>
        <p:spPr/>
        <p:txBody>
          <a:bodyPr/>
          <a:lstStyle/>
          <a:p>
            <a:fld id="{697D9D5D-0D69-6D42-A265-A54691229233}" type="slidenum">
              <a:rPr lang="en-CH" smtClean="0"/>
              <a:t>‹#›</a:t>
            </a:fld>
            <a:endParaRPr lang="en-CH"/>
          </a:p>
        </p:txBody>
      </p:sp>
    </p:spTree>
    <p:extLst>
      <p:ext uri="{BB962C8B-B14F-4D97-AF65-F5344CB8AC3E}">
        <p14:creationId xmlns:p14="http://schemas.microsoft.com/office/powerpoint/2010/main" val="17806643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46FF1EE-EF4A-264F-A378-DE9FA7F8F3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H"/>
          </a:p>
        </p:txBody>
      </p:sp>
      <p:sp>
        <p:nvSpPr>
          <p:cNvPr id="3" name="Vertical Text Placeholder 2">
            <a:extLst>
              <a:ext uri="{FF2B5EF4-FFF2-40B4-BE49-F238E27FC236}">
                <a16:creationId xmlns:a16="http://schemas.microsoft.com/office/drawing/2014/main" id="{8084BB2D-55D5-7F41-ACF7-65EFE3E3050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EA086F66-5081-F94D-9B2E-397BF4CF2687}"/>
              </a:ext>
            </a:extLst>
          </p:cNvPr>
          <p:cNvSpPr>
            <a:spLocks noGrp="1"/>
          </p:cNvSpPr>
          <p:nvPr>
            <p:ph type="dt" sz="half" idx="10"/>
          </p:nvPr>
        </p:nvSpPr>
        <p:spPr/>
        <p:txBody>
          <a:bodyPr/>
          <a:lstStyle/>
          <a:p>
            <a:fld id="{2D2B45CE-0515-9F44-B841-221481B98495}" type="datetimeFigureOut">
              <a:rPr lang="en-CH" smtClean="0"/>
              <a:t>19.04.22</a:t>
            </a:fld>
            <a:endParaRPr lang="en-CH"/>
          </a:p>
        </p:txBody>
      </p:sp>
      <p:sp>
        <p:nvSpPr>
          <p:cNvPr id="5" name="Footer Placeholder 4">
            <a:extLst>
              <a:ext uri="{FF2B5EF4-FFF2-40B4-BE49-F238E27FC236}">
                <a16:creationId xmlns:a16="http://schemas.microsoft.com/office/drawing/2014/main" id="{F4C569C7-E334-F541-BBBC-5BE3A5FD431D}"/>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207DE55E-7DFB-A646-BD69-B0041E6A6781}"/>
              </a:ext>
            </a:extLst>
          </p:cNvPr>
          <p:cNvSpPr>
            <a:spLocks noGrp="1"/>
          </p:cNvSpPr>
          <p:nvPr>
            <p:ph type="sldNum" sz="quarter" idx="12"/>
          </p:nvPr>
        </p:nvSpPr>
        <p:spPr/>
        <p:txBody>
          <a:bodyPr/>
          <a:lstStyle/>
          <a:p>
            <a:fld id="{697D9D5D-0D69-6D42-A265-A54691229233}" type="slidenum">
              <a:rPr lang="en-CH" smtClean="0"/>
              <a:t>‹#›</a:t>
            </a:fld>
            <a:endParaRPr lang="en-CH"/>
          </a:p>
        </p:txBody>
      </p:sp>
    </p:spTree>
    <p:extLst>
      <p:ext uri="{BB962C8B-B14F-4D97-AF65-F5344CB8AC3E}">
        <p14:creationId xmlns:p14="http://schemas.microsoft.com/office/powerpoint/2010/main" val="9879011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602F6-7021-7747-9BC9-3002CE048B9C}"/>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0D48DC74-0AE1-0645-9628-834BFCE204E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BCD96C4D-00CA-414B-8F34-5973B8318E25}"/>
              </a:ext>
            </a:extLst>
          </p:cNvPr>
          <p:cNvSpPr>
            <a:spLocks noGrp="1"/>
          </p:cNvSpPr>
          <p:nvPr>
            <p:ph type="dt" sz="half" idx="10"/>
          </p:nvPr>
        </p:nvSpPr>
        <p:spPr/>
        <p:txBody>
          <a:bodyPr/>
          <a:lstStyle/>
          <a:p>
            <a:fld id="{2D2B45CE-0515-9F44-B841-221481B98495}" type="datetimeFigureOut">
              <a:rPr lang="en-CH" smtClean="0"/>
              <a:t>19.04.22</a:t>
            </a:fld>
            <a:endParaRPr lang="en-CH"/>
          </a:p>
        </p:txBody>
      </p:sp>
      <p:sp>
        <p:nvSpPr>
          <p:cNvPr id="5" name="Footer Placeholder 4">
            <a:extLst>
              <a:ext uri="{FF2B5EF4-FFF2-40B4-BE49-F238E27FC236}">
                <a16:creationId xmlns:a16="http://schemas.microsoft.com/office/drawing/2014/main" id="{3962A7AF-6299-E247-B91F-060778D504EF}"/>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6C5D789E-AB14-2045-9D29-19E58220513C}"/>
              </a:ext>
            </a:extLst>
          </p:cNvPr>
          <p:cNvSpPr>
            <a:spLocks noGrp="1"/>
          </p:cNvSpPr>
          <p:nvPr>
            <p:ph type="sldNum" sz="quarter" idx="12"/>
          </p:nvPr>
        </p:nvSpPr>
        <p:spPr/>
        <p:txBody>
          <a:bodyPr/>
          <a:lstStyle/>
          <a:p>
            <a:fld id="{697D9D5D-0D69-6D42-A265-A54691229233}" type="slidenum">
              <a:rPr lang="en-CH" smtClean="0"/>
              <a:t>‹#›</a:t>
            </a:fld>
            <a:endParaRPr lang="en-CH"/>
          </a:p>
        </p:txBody>
      </p:sp>
    </p:spTree>
    <p:extLst>
      <p:ext uri="{BB962C8B-B14F-4D97-AF65-F5344CB8AC3E}">
        <p14:creationId xmlns:p14="http://schemas.microsoft.com/office/powerpoint/2010/main" val="1341721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5569B-30A8-3A47-BB14-24ED3ECEAAF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H"/>
          </a:p>
        </p:txBody>
      </p:sp>
      <p:sp>
        <p:nvSpPr>
          <p:cNvPr id="3" name="Text Placeholder 2">
            <a:extLst>
              <a:ext uri="{FF2B5EF4-FFF2-40B4-BE49-F238E27FC236}">
                <a16:creationId xmlns:a16="http://schemas.microsoft.com/office/drawing/2014/main" id="{FAD51A9F-A08E-6647-9B23-436EF6E21DC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3AFC0D8-2155-7148-8736-578E1369CC1C}"/>
              </a:ext>
            </a:extLst>
          </p:cNvPr>
          <p:cNvSpPr>
            <a:spLocks noGrp="1"/>
          </p:cNvSpPr>
          <p:nvPr>
            <p:ph type="dt" sz="half" idx="10"/>
          </p:nvPr>
        </p:nvSpPr>
        <p:spPr/>
        <p:txBody>
          <a:bodyPr/>
          <a:lstStyle/>
          <a:p>
            <a:fld id="{2D2B45CE-0515-9F44-B841-221481B98495}" type="datetimeFigureOut">
              <a:rPr lang="en-CH" smtClean="0"/>
              <a:t>19.04.22</a:t>
            </a:fld>
            <a:endParaRPr lang="en-CH"/>
          </a:p>
        </p:txBody>
      </p:sp>
      <p:sp>
        <p:nvSpPr>
          <p:cNvPr id="5" name="Footer Placeholder 4">
            <a:extLst>
              <a:ext uri="{FF2B5EF4-FFF2-40B4-BE49-F238E27FC236}">
                <a16:creationId xmlns:a16="http://schemas.microsoft.com/office/drawing/2014/main" id="{E06AAE66-6DCD-9148-896C-6377A0FE5667}"/>
              </a:ext>
            </a:extLst>
          </p:cNvPr>
          <p:cNvSpPr>
            <a:spLocks noGrp="1"/>
          </p:cNvSpPr>
          <p:nvPr>
            <p:ph type="ftr" sz="quarter" idx="11"/>
          </p:nvPr>
        </p:nvSpPr>
        <p:spPr/>
        <p:txBody>
          <a:bodyPr/>
          <a:lstStyle/>
          <a:p>
            <a:endParaRPr lang="en-CH"/>
          </a:p>
        </p:txBody>
      </p:sp>
      <p:sp>
        <p:nvSpPr>
          <p:cNvPr id="6" name="Slide Number Placeholder 5">
            <a:extLst>
              <a:ext uri="{FF2B5EF4-FFF2-40B4-BE49-F238E27FC236}">
                <a16:creationId xmlns:a16="http://schemas.microsoft.com/office/drawing/2014/main" id="{B6F21E27-B425-F943-9BAC-50242893F5D7}"/>
              </a:ext>
            </a:extLst>
          </p:cNvPr>
          <p:cNvSpPr>
            <a:spLocks noGrp="1"/>
          </p:cNvSpPr>
          <p:nvPr>
            <p:ph type="sldNum" sz="quarter" idx="12"/>
          </p:nvPr>
        </p:nvSpPr>
        <p:spPr/>
        <p:txBody>
          <a:bodyPr/>
          <a:lstStyle/>
          <a:p>
            <a:fld id="{697D9D5D-0D69-6D42-A265-A54691229233}" type="slidenum">
              <a:rPr lang="en-CH" smtClean="0"/>
              <a:t>‹#›</a:t>
            </a:fld>
            <a:endParaRPr lang="en-CH"/>
          </a:p>
        </p:txBody>
      </p:sp>
    </p:spTree>
    <p:extLst>
      <p:ext uri="{BB962C8B-B14F-4D97-AF65-F5344CB8AC3E}">
        <p14:creationId xmlns:p14="http://schemas.microsoft.com/office/powerpoint/2010/main" val="18085905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754F4-6130-1348-B244-AD61D95DAD36}"/>
              </a:ext>
            </a:extLst>
          </p:cNvPr>
          <p:cNvSpPr>
            <a:spLocks noGrp="1"/>
          </p:cNvSpPr>
          <p:nvPr>
            <p:ph type="title"/>
          </p:nvPr>
        </p:nvSpPr>
        <p:spPr/>
        <p:txBody>
          <a:bodyPr/>
          <a:lstStyle/>
          <a:p>
            <a:r>
              <a:rPr lang="en-US"/>
              <a:t>Click to edit Master title style</a:t>
            </a:r>
            <a:endParaRPr lang="en-CH"/>
          </a:p>
        </p:txBody>
      </p:sp>
      <p:sp>
        <p:nvSpPr>
          <p:cNvPr id="3" name="Content Placeholder 2">
            <a:extLst>
              <a:ext uri="{FF2B5EF4-FFF2-40B4-BE49-F238E27FC236}">
                <a16:creationId xmlns:a16="http://schemas.microsoft.com/office/drawing/2014/main" id="{9130D576-2CA1-B44A-B178-56047CE970F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Content Placeholder 3">
            <a:extLst>
              <a:ext uri="{FF2B5EF4-FFF2-40B4-BE49-F238E27FC236}">
                <a16:creationId xmlns:a16="http://schemas.microsoft.com/office/drawing/2014/main" id="{EAB108CD-D5A6-2144-8351-731F487070C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Date Placeholder 4">
            <a:extLst>
              <a:ext uri="{FF2B5EF4-FFF2-40B4-BE49-F238E27FC236}">
                <a16:creationId xmlns:a16="http://schemas.microsoft.com/office/drawing/2014/main" id="{7BAB411D-7978-B542-BB88-4A7260BE1557}"/>
              </a:ext>
            </a:extLst>
          </p:cNvPr>
          <p:cNvSpPr>
            <a:spLocks noGrp="1"/>
          </p:cNvSpPr>
          <p:nvPr>
            <p:ph type="dt" sz="half" idx="10"/>
          </p:nvPr>
        </p:nvSpPr>
        <p:spPr/>
        <p:txBody>
          <a:bodyPr/>
          <a:lstStyle/>
          <a:p>
            <a:fld id="{2D2B45CE-0515-9F44-B841-221481B98495}" type="datetimeFigureOut">
              <a:rPr lang="en-CH" smtClean="0"/>
              <a:t>19.04.22</a:t>
            </a:fld>
            <a:endParaRPr lang="en-CH"/>
          </a:p>
        </p:txBody>
      </p:sp>
      <p:sp>
        <p:nvSpPr>
          <p:cNvPr id="6" name="Footer Placeholder 5">
            <a:extLst>
              <a:ext uri="{FF2B5EF4-FFF2-40B4-BE49-F238E27FC236}">
                <a16:creationId xmlns:a16="http://schemas.microsoft.com/office/drawing/2014/main" id="{E9A3043B-9208-E94E-9A31-5287B343FF18}"/>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BC9739FC-A3D6-A944-92B4-B455887EC8C6}"/>
              </a:ext>
            </a:extLst>
          </p:cNvPr>
          <p:cNvSpPr>
            <a:spLocks noGrp="1"/>
          </p:cNvSpPr>
          <p:nvPr>
            <p:ph type="sldNum" sz="quarter" idx="12"/>
          </p:nvPr>
        </p:nvSpPr>
        <p:spPr/>
        <p:txBody>
          <a:bodyPr/>
          <a:lstStyle/>
          <a:p>
            <a:fld id="{697D9D5D-0D69-6D42-A265-A54691229233}" type="slidenum">
              <a:rPr lang="en-CH" smtClean="0"/>
              <a:t>‹#›</a:t>
            </a:fld>
            <a:endParaRPr lang="en-CH"/>
          </a:p>
        </p:txBody>
      </p:sp>
    </p:spTree>
    <p:extLst>
      <p:ext uri="{BB962C8B-B14F-4D97-AF65-F5344CB8AC3E}">
        <p14:creationId xmlns:p14="http://schemas.microsoft.com/office/powerpoint/2010/main" val="2173886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7270E1-89F5-454E-B4DA-D2AA92639D1D}"/>
              </a:ext>
            </a:extLst>
          </p:cNvPr>
          <p:cNvSpPr>
            <a:spLocks noGrp="1"/>
          </p:cNvSpPr>
          <p:nvPr>
            <p:ph type="title"/>
          </p:nvPr>
        </p:nvSpPr>
        <p:spPr>
          <a:xfrm>
            <a:off x="839788" y="365125"/>
            <a:ext cx="10515600" cy="1325563"/>
          </a:xfrm>
        </p:spPr>
        <p:txBody>
          <a:bodyPr/>
          <a:lstStyle/>
          <a:p>
            <a:r>
              <a:rPr lang="en-US"/>
              <a:t>Click to edit Master title style</a:t>
            </a:r>
            <a:endParaRPr lang="en-CH"/>
          </a:p>
        </p:txBody>
      </p:sp>
      <p:sp>
        <p:nvSpPr>
          <p:cNvPr id="3" name="Text Placeholder 2">
            <a:extLst>
              <a:ext uri="{FF2B5EF4-FFF2-40B4-BE49-F238E27FC236}">
                <a16:creationId xmlns:a16="http://schemas.microsoft.com/office/drawing/2014/main" id="{0F78D318-0631-AB4F-A017-F8B4B0A9DAB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D2F9E44-5566-D740-B722-6CFDFEE0E0A8}"/>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5" name="Text Placeholder 4">
            <a:extLst>
              <a:ext uri="{FF2B5EF4-FFF2-40B4-BE49-F238E27FC236}">
                <a16:creationId xmlns:a16="http://schemas.microsoft.com/office/drawing/2014/main" id="{81BCB8F0-F057-3940-B28D-6E05E6FCD7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6959DCB-F0A8-694E-9630-1E6C4FF5B42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7" name="Date Placeholder 6">
            <a:extLst>
              <a:ext uri="{FF2B5EF4-FFF2-40B4-BE49-F238E27FC236}">
                <a16:creationId xmlns:a16="http://schemas.microsoft.com/office/drawing/2014/main" id="{A0BB02A1-E93C-114D-B67D-8AF6BB35467C}"/>
              </a:ext>
            </a:extLst>
          </p:cNvPr>
          <p:cNvSpPr>
            <a:spLocks noGrp="1"/>
          </p:cNvSpPr>
          <p:nvPr>
            <p:ph type="dt" sz="half" idx="10"/>
          </p:nvPr>
        </p:nvSpPr>
        <p:spPr/>
        <p:txBody>
          <a:bodyPr/>
          <a:lstStyle/>
          <a:p>
            <a:fld id="{2D2B45CE-0515-9F44-B841-221481B98495}" type="datetimeFigureOut">
              <a:rPr lang="en-CH" smtClean="0"/>
              <a:t>19.04.22</a:t>
            </a:fld>
            <a:endParaRPr lang="en-CH"/>
          </a:p>
        </p:txBody>
      </p:sp>
      <p:sp>
        <p:nvSpPr>
          <p:cNvPr id="8" name="Footer Placeholder 7">
            <a:extLst>
              <a:ext uri="{FF2B5EF4-FFF2-40B4-BE49-F238E27FC236}">
                <a16:creationId xmlns:a16="http://schemas.microsoft.com/office/drawing/2014/main" id="{85C1991B-877C-6E45-8B25-0E84D11F33CB}"/>
              </a:ext>
            </a:extLst>
          </p:cNvPr>
          <p:cNvSpPr>
            <a:spLocks noGrp="1"/>
          </p:cNvSpPr>
          <p:nvPr>
            <p:ph type="ftr" sz="quarter" idx="11"/>
          </p:nvPr>
        </p:nvSpPr>
        <p:spPr/>
        <p:txBody>
          <a:bodyPr/>
          <a:lstStyle/>
          <a:p>
            <a:endParaRPr lang="en-CH"/>
          </a:p>
        </p:txBody>
      </p:sp>
      <p:sp>
        <p:nvSpPr>
          <p:cNvPr id="9" name="Slide Number Placeholder 8">
            <a:extLst>
              <a:ext uri="{FF2B5EF4-FFF2-40B4-BE49-F238E27FC236}">
                <a16:creationId xmlns:a16="http://schemas.microsoft.com/office/drawing/2014/main" id="{5F225D54-1234-6044-95DD-3D90BBFE843E}"/>
              </a:ext>
            </a:extLst>
          </p:cNvPr>
          <p:cNvSpPr>
            <a:spLocks noGrp="1"/>
          </p:cNvSpPr>
          <p:nvPr>
            <p:ph type="sldNum" sz="quarter" idx="12"/>
          </p:nvPr>
        </p:nvSpPr>
        <p:spPr/>
        <p:txBody>
          <a:bodyPr/>
          <a:lstStyle/>
          <a:p>
            <a:fld id="{697D9D5D-0D69-6D42-A265-A54691229233}" type="slidenum">
              <a:rPr lang="en-CH" smtClean="0"/>
              <a:t>‹#›</a:t>
            </a:fld>
            <a:endParaRPr lang="en-CH"/>
          </a:p>
        </p:txBody>
      </p:sp>
    </p:spTree>
    <p:extLst>
      <p:ext uri="{BB962C8B-B14F-4D97-AF65-F5344CB8AC3E}">
        <p14:creationId xmlns:p14="http://schemas.microsoft.com/office/powerpoint/2010/main" val="1556257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6AE8A6-D123-D349-B5BF-814E9D53F547}"/>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33765F31-077E-AB41-B1FB-A3B67DB3CD2D}"/>
              </a:ext>
            </a:extLst>
          </p:cNvPr>
          <p:cNvSpPr>
            <a:spLocks noGrp="1"/>
          </p:cNvSpPr>
          <p:nvPr>
            <p:ph type="dt" sz="half" idx="10"/>
          </p:nvPr>
        </p:nvSpPr>
        <p:spPr/>
        <p:txBody>
          <a:bodyPr/>
          <a:lstStyle/>
          <a:p>
            <a:fld id="{2D2B45CE-0515-9F44-B841-221481B98495}" type="datetimeFigureOut">
              <a:rPr lang="en-CH" smtClean="0"/>
              <a:t>19.04.22</a:t>
            </a:fld>
            <a:endParaRPr lang="en-CH"/>
          </a:p>
        </p:txBody>
      </p:sp>
      <p:sp>
        <p:nvSpPr>
          <p:cNvPr id="4" name="Footer Placeholder 3">
            <a:extLst>
              <a:ext uri="{FF2B5EF4-FFF2-40B4-BE49-F238E27FC236}">
                <a16:creationId xmlns:a16="http://schemas.microsoft.com/office/drawing/2014/main" id="{96519086-9F32-6543-8611-421AE99DFC36}"/>
              </a:ext>
            </a:extLst>
          </p:cNvPr>
          <p:cNvSpPr>
            <a:spLocks noGrp="1"/>
          </p:cNvSpPr>
          <p:nvPr>
            <p:ph type="ftr" sz="quarter" idx="11"/>
          </p:nvPr>
        </p:nvSpPr>
        <p:spPr/>
        <p:txBody>
          <a:bodyPr/>
          <a:lstStyle/>
          <a:p>
            <a:endParaRPr lang="en-CH"/>
          </a:p>
        </p:txBody>
      </p:sp>
      <p:sp>
        <p:nvSpPr>
          <p:cNvPr id="5" name="Slide Number Placeholder 4">
            <a:extLst>
              <a:ext uri="{FF2B5EF4-FFF2-40B4-BE49-F238E27FC236}">
                <a16:creationId xmlns:a16="http://schemas.microsoft.com/office/drawing/2014/main" id="{46DB06FA-922C-7548-BA1C-F4A96D195418}"/>
              </a:ext>
            </a:extLst>
          </p:cNvPr>
          <p:cNvSpPr>
            <a:spLocks noGrp="1"/>
          </p:cNvSpPr>
          <p:nvPr>
            <p:ph type="sldNum" sz="quarter" idx="12"/>
          </p:nvPr>
        </p:nvSpPr>
        <p:spPr/>
        <p:txBody>
          <a:bodyPr/>
          <a:lstStyle/>
          <a:p>
            <a:fld id="{697D9D5D-0D69-6D42-A265-A54691229233}" type="slidenum">
              <a:rPr lang="en-CH" smtClean="0"/>
              <a:t>‹#›</a:t>
            </a:fld>
            <a:endParaRPr lang="en-CH"/>
          </a:p>
        </p:txBody>
      </p:sp>
    </p:spTree>
    <p:extLst>
      <p:ext uri="{BB962C8B-B14F-4D97-AF65-F5344CB8AC3E}">
        <p14:creationId xmlns:p14="http://schemas.microsoft.com/office/powerpoint/2010/main" val="14744099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35F7BD1-8E5D-B547-ACD6-5AC00B91C78F}"/>
              </a:ext>
            </a:extLst>
          </p:cNvPr>
          <p:cNvSpPr>
            <a:spLocks noGrp="1"/>
          </p:cNvSpPr>
          <p:nvPr>
            <p:ph type="dt" sz="half" idx="10"/>
          </p:nvPr>
        </p:nvSpPr>
        <p:spPr/>
        <p:txBody>
          <a:bodyPr/>
          <a:lstStyle/>
          <a:p>
            <a:fld id="{2D2B45CE-0515-9F44-B841-221481B98495}" type="datetimeFigureOut">
              <a:rPr lang="en-CH" smtClean="0"/>
              <a:t>19.04.22</a:t>
            </a:fld>
            <a:endParaRPr lang="en-CH"/>
          </a:p>
        </p:txBody>
      </p:sp>
      <p:sp>
        <p:nvSpPr>
          <p:cNvPr id="3" name="Footer Placeholder 2">
            <a:extLst>
              <a:ext uri="{FF2B5EF4-FFF2-40B4-BE49-F238E27FC236}">
                <a16:creationId xmlns:a16="http://schemas.microsoft.com/office/drawing/2014/main" id="{41327129-2D12-ED4F-80E8-CC3A50D4051C}"/>
              </a:ext>
            </a:extLst>
          </p:cNvPr>
          <p:cNvSpPr>
            <a:spLocks noGrp="1"/>
          </p:cNvSpPr>
          <p:nvPr>
            <p:ph type="ftr" sz="quarter" idx="11"/>
          </p:nvPr>
        </p:nvSpPr>
        <p:spPr/>
        <p:txBody>
          <a:bodyPr/>
          <a:lstStyle/>
          <a:p>
            <a:endParaRPr lang="en-CH"/>
          </a:p>
        </p:txBody>
      </p:sp>
      <p:sp>
        <p:nvSpPr>
          <p:cNvPr id="4" name="Slide Number Placeholder 3">
            <a:extLst>
              <a:ext uri="{FF2B5EF4-FFF2-40B4-BE49-F238E27FC236}">
                <a16:creationId xmlns:a16="http://schemas.microsoft.com/office/drawing/2014/main" id="{BC8BBDCC-DC94-5D49-8399-FE6BD4094A3A}"/>
              </a:ext>
            </a:extLst>
          </p:cNvPr>
          <p:cNvSpPr>
            <a:spLocks noGrp="1"/>
          </p:cNvSpPr>
          <p:nvPr>
            <p:ph type="sldNum" sz="quarter" idx="12"/>
          </p:nvPr>
        </p:nvSpPr>
        <p:spPr/>
        <p:txBody>
          <a:bodyPr/>
          <a:lstStyle/>
          <a:p>
            <a:fld id="{697D9D5D-0D69-6D42-A265-A54691229233}" type="slidenum">
              <a:rPr lang="en-CH" smtClean="0"/>
              <a:t>‹#›</a:t>
            </a:fld>
            <a:endParaRPr lang="en-CH"/>
          </a:p>
        </p:txBody>
      </p:sp>
    </p:spTree>
    <p:extLst>
      <p:ext uri="{BB962C8B-B14F-4D97-AF65-F5344CB8AC3E}">
        <p14:creationId xmlns:p14="http://schemas.microsoft.com/office/powerpoint/2010/main" val="2768623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A5AD18-7746-2447-8CE8-20C10ADD70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Content Placeholder 2">
            <a:extLst>
              <a:ext uri="{FF2B5EF4-FFF2-40B4-BE49-F238E27FC236}">
                <a16:creationId xmlns:a16="http://schemas.microsoft.com/office/drawing/2014/main" id="{C569BDDA-9D23-D14A-AC90-3C5E856DEB6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Text Placeholder 3">
            <a:extLst>
              <a:ext uri="{FF2B5EF4-FFF2-40B4-BE49-F238E27FC236}">
                <a16:creationId xmlns:a16="http://schemas.microsoft.com/office/drawing/2014/main" id="{836EFD35-9D61-A347-AE6F-BC6CCF2272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03CEB82-D902-1F4B-AAD5-15C32D8EC8D5}"/>
              </a:ext>
            </a:extLst>
          </p:cNvPr>
          <p:cNvSpPr>
            <a:spLocks noGrp="1"/>
          </p:cNvSpPr>
          <p:nvPr>
            <p:ph type="dt" sz="half" idx="10"/>
          </p:nvPr>
        </p:nvSpPr>
        <p:spPr/>
        <p:txBody>
          <a:bodyPr/>
          <a:lstStyle/>
          <a:p>
            <a:fld id="{2D2B45CE-0515-9F44-B841-221481B98495}" type="datetimeFigureOut">
              <a:rPr lang="en-CH" smtClean="0"/>
              <a:t>19.04.22</a:t>
            </a:fld>
            <a:endParaRPr lang="en-CH"/>
          </a:p>
        </p:txBody>
      </p:sp>
      <p:sp>
        <p:nvSpPr>
          <p:cNvPr id="6" name="Footer Placeholder 5">
            <a:extLst>
              <a:ext uri="{FF2B5EF4-FFF2-40B4-BE49-F238E27FC236}">
                <a16:creationId xmlns:a16="http://schemas.microsoft.com/office/drawing/2014/main" id="{9E156F47-5410-2947-8DCC-77E165197AD6}"/>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7031BE4B-385A-A548-9CFB-A637DF2559A8}"/>
              </a:ext>
            </a:extLst>
          </p:cNvPr>
          <p:cNvSpPr>
            <a:spLocks noGrp="1"/>
          </p:cNvSpPr>
          <p:nvPr>
            <p:ph type="sldNum" sz="quarter" idx="12"/>
          </p:nvPr>
        </p:nvSpPr>
        <p:spPr/>
        <p:txBody>
          <a:bodyPr/>
          <a:lstStyle/>
          <a:p>
            <a:fld id="{697D9D5D-0D69-6D42-A265-A54691229233}" type="slidenum">
              <a:rPr lang="en-CH" smtClean="0"/>
              <a:t>‹#›</a:t>
            </a:fld>
            <a:endParaRPr lang="en-CH"/>
          </a:p>
        </p:txBody>
      </p:sp>
    </p:spTree>
    <p:extLst>
      <p:ext uri="{BB962C8B-B14F-4D97-AF65-F5344CB8AC3E}">
        <p14:creationId xmlns:p14="http://schemas.microsoft.com/office/powerpoint/2010/main" val="681009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0399C-E75E-8840-BA27-81F41936F0E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H"/>
          </a:p>
        </p:txBody>
      </p:sp>
      <p:sp>
        <p:nvSpPr>
          <p:cNvPr id="3" name="Picture Placeholder 2">
            <a:extLst>
              <a:ext uri="{FF2B5EF4-FFF2-40B4-BE49-F238E27FC236}">
                <a16:creationId xmlns:a16="http://schemas.microsoft.com/office/drawing/2014/main" id="{DF29231B-7B2C-D34A-B8F4-B32466FAFF2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H"/>
          </a:p>
        </p:txBody>
      </p:sp>
      <p:sp>
        <p:nvSpPr>
          <p:cNvPr id="4" name="Text Placeholder 3">
            <a:extLst>
              <a:ext uri="{FF2B5EF4-FFF2-40B4-BE49-F238E27FC236}">
                <a16:creationId xmlns:a16="http://schemas.microsoft.com/office/drawing/2014/main" id="{64972075-D7FB-5148-A209-DE0EB6DD59B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CE7A503-4FCA-C247-8843-F4A29ED0E3AB}"/>
              </a:ext>
            </a:extLst>
          </p:cNvPr>
          <p:cNvSpPr>
            <a:spLocks noGrp="1"/>
          </p:cNvSpPr>
          <p:nvPr>
            <p:ph type="dt" sz="half" idx="10"/>
          </p:nvPr>
        </p:nvSpPr>
        <p:spPr/>
        <p:txBody>
          <a:bodyPr/>
          <a:lstStyle/>
          <a:p>
            <a:fld id="{2D2B45CE-0515-9F44-B841-221481B98495}" type="datetimeFigureOut">
              <a:rPr lang="en-CH" smtClean="0"/>
              <a:t>19.04.22</a:t>
            </a:fld>
            <a:endParaRPr lang="en-CH"/>
          </a:p>
        </p:txBody>
      </p:sp>
      <p:sp>
        <p:nvSpPr>
          <p:cNvPr id="6" name="Footer Placeholder 5">
            <a:extLst>
              <a:ext uri="{FF2B5EF4-FFF2-40B4-BE49-F238E27FC236}">
                <a16:creationId xmlns:a16="http://schemas.microsoft.com/office/drawing/2014/main" id="{E030EC31-667C-B348-BD3D-79C66D8E9809}"/>
              </a:ext>
            </a:extLst>
          </p:cNvPr>
          <p:cNvSpPr>
            <a:spLocks noGrp="1"/>
          </p:cNvSpPr>
          <p:nvPr>
            <p:ph type="ftr" sz="quarter" idx="11"/>
          </p:nvPr>
        </p:nvSpPr>
        <p:spPr/>
        <p:txBody>
          <a:bodyPr/>
          <a:lstStyle/>
          <a:p>
            <a:endParaRPr lang="en-CH"/>
          </a:p>
        </p:txBody>
      </p:sp>
      <p:sp>
        <p:nvSpPr>
          <p:cNvPr id="7" name="Slide Number Placeholder 6">
            <a:extLst>
              <a:ext uri="{FF2B5EF4-FFF2-40B4-BE49-F238E27FC236}">
                <a16:creationId xmlns:a16="http://schemas.microsoft.com/office/drawing/2014/main" id="{F1453640-FBBE-7846-A797-D8ACCD519033}"/>
              </a:ext>
            </a:extLst>
          </p:cNvPr>
          <p:cNvSpPr>
            <a:spLocks noGrp="1"/>
          </p:cNvSpPr>
          <p:nvPr>
            <p:ph type="sldNum" sz="quarter" idx="12"/>
          </p:nvPr>
        </p:nvSpPr>
        <p:spPr/>
        <p:txBody>
          <a:bodyPr/>
          <a:lstStyle/>
          <a:p>
            <a:fld id="{697D9D5D-0D69-6D42-A265-A54691229233}" type="slidenum">
              <a:rPr lang="en-CH" smtClean="0"/>
              <a:t>‹#›</a:t>
            </a:fld>
            <a:endParaRPr lang="en-CH"/>
          </a:p>
        </p:txBody>
      </p:sp>
    </p:spTree>
    <p:extLst>
      <p:ext uri="{BB962C8B-B14F-4D97-AF65-F5344CB8AC3E}">
        <p14:creationId xmlns:p14="http://schemas.microsoft.com/office/powerpoint/2010/main" val="41711417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6F963D4-4073-D14F-BFEE-236302D2E2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H"/>
          </a:p>
        </p:txBody>
      </p:sp>
      <p:sp>
        <p:nvSpPr>
          <p:cNvPr id="3" name="Text Placeholder 2">
            <a:extLst>
              <a:ext uri="{FF2B5EF4-FFF2-40B4-BE49-F238E27FC236}">
                <a16:creationId xmlns:a16="http://schemas.microsoft.com/office/drawing/2014/main" id="{D87CA9C7-FFF2-B248-90E3-0497EB34803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H"/>
          </a:p>
        </p:txBody>
      </p:sp>
      <p:sp>
        <p:nvSpPr>
          <p:cNvPr id="4" name="Date Placeholder 3">
            <a:extLst>
              <a:ext uri="{FF2B5EF4-FFF2-40B4-BE49-F238E27FC236}">
                <a16:creationId xmlns:a16="http://schemas.microsoft.com/office/drawing/2014/main" id="{F163BD9A-5F6A-324A-9526-965342697F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2B45CE-0515-9F44-B841-221481B98495}" type="datetimeFigureOut">
              <a:rPr lang="en-CH" smtClean="0"/>
              <a:t>19.04.22</a:t>
            </a:fld>
            <a:endParaRPr lang="en-CH"/>
          </a:p>
        </p:txBody>
      </p:sp>
      <p:sp>
        <p:nvSpPr>
          <p:cNvPr id="5" name="Footer Placeholder 4">
            <a:extLst>
              <a:ext uri="{FF2B5EF4-FFF2-40B4-BE49-F238E27FC236}">
                <a16:creationId xmlns:a16="http://schemas.microsoft.com/office/drawing/2014/main" id="{05A1B4D5-F9DC-CB4E-BE0B-A9788E454A7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H"/>
          </a:p>
        </p:txBody>
      </p:sp>
      <p:sp>
        <p:nvSpPr>
          <p:cNvPr id="6" name="Slide Number Placeholder 5">
            <a:extLst>
              <a:ext uri="{FF2B5EF4-FFF2-40B4-BE49-F238E27FC236}">
                <a16:creationId xmlns:a16="http://schemas.microsoft.com/office/drawing/2014/main" id="{6E957867-0398-B943-9E5D-4C45597435C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7D9D5D-0D69-6D42-A265-A54691229233}" type="slidenum">
              <a:rPr lang="en-CH" smtClean="0"/>
              <a:t>‹#›</a:t>
            </a:fld>
            <a:endParaRPr lang="en-CH"/>
          </a:p>
        </p:txBody>
      </p:sp>
    </p:spTree>
    <p:extLst>
      <p:ext uri="{BB962C8B-B14F-4D97-AF65-F5344CB8AC3E}">
        <p14:creationId xmlns:p14="http://schemas.microsoft.com/office/powerpoint/2010/main" val="39933341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B812803-F4A1-013C-4678-B8A1966C9ADE}"/>
              </a:ext>
            </a:extLst>
          </p:cNvPr>
          <p:cNvSpPr/>
          <p:nvPr/>
        </p:nvSpPr>
        <p:spPr>
          <a:xfrm>
            <a:off x="2231648" y="952765"/>
            <a:ext cx="5486400" cy="3452979"/>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extBox 1">
            <a:extLst>
              <a:ext uri="{FF2B5EF4-FFF2-40B4-BE49-F238E27FC236}">
                <a16:creationId xmlns:a16="http://schemas.microsoft.com/office/drawing/2014/main" id="{8A537DF2-36A3-3340-69D3-2E8315203D38}"/>
              </a:ext>
            </a:extLst>
          </p:cNvPr>
          <p:cNvSpPr txBox="1"/>
          <p:nvPr/>
        </p:nvSpPr>
        <p:spPr>
          <a:xfrm>
            <a:off x="0" y="6488668"/>
            <a:ext cx="936667" cy="369332"/>
          </a:xfrm>
          <a:prstGeom prst="rect">
            <a:avLst/>
          </a:prstGeom>
          <a:noFill/>
        </p:spPr>
        <p:txBody>
          <a:bodyPr wrap="none" rtlCol="0">
            <a:spAutoFit/>
          </a:bodyPr>
          <a:lstStyle/>
          <a:p>
            <a:r>
              <a:rPr lang="en-CH" dirty="0"/>
              <a:t>Figure 1</a:t>
            </a:r>
          </a:p>
        </p:txBody>
      </p:sp>
      <p:pic>
        <p:nvPicPr>
          <p:cNvPr id="5" name="Picture 4">
            <a:extLst>
              <a:ext uri="{FF2B5EF4-FFF2-40B4-BE49-F238E27FC236}">
                <a16:creationId xmlns:a16="http://schemas.microsoft.com/office/drawing/2014/main" id="{28D91A23-AC49-E601-9464-A1AB85CFF938}"/>
              </a:ext>
            </a:extLst>
          </p:cNvPr>
          <p:cNvPicPr>
            <a:picLocks noChangeAspect="1"/>
          </p:cNvPicPr>
          <p:nvPr/>
        </p:nvPicPr>
        <p:blipFill>
          <a:blip r:embed="rId2"/>
          <a:stretch>
            <a:fillRect/>
          </a:stretch>
        </p:blipFill>
        <p:spPr bwMode="auto">
          <a:xfrm>
            <a:off x="2453799" y="1138204"/>
            <a:ext cx="5045551" cy="3173446"/>
          </a:xfrm>
          <a:prstGeom prst="rect">
            <a:avLst/>
          </a:prstGeom>
        </p:spPr>
      </p:pic>
    </p:spTree>
    <p:extLst>
      <p:ext uri="{BB962C8B-B14F-4D97-AF65-F5344CB8AC3E}">
        <p14:creationId xmlns:p14="http://schemas.microsoft.com/office/powerpoint/2010/main" val="24851639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B65B2F4-1A1C-9F2E-F62C-E983212208F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01823" y="1213601"/>
            <a:ext cx="6057234" cy="3826564"/>
          </a:xfrm>
          <a:prstGeom prst="rect">
            <a:avLst/>
          </a:prstGeom>
        </p:spPr>
      </p:pic>
      <p:sp>
        <p:nvSpPr>
          <p:cNvPr id="5" name="TextBox 4">
            <a:extLst>
              <a:ext uri="{FF2B5EF4-FFF2-40B4-BE49-F238E27FC236}">
                <a16:creationId xmlns:a16="http://schemas.microsoft.com/office/drawing/2014/main" id="{0D743415-0E5F-9BE5-7D9F-EC117882FCB0}"/>
              </a:ext>
            </a:extLst>
          </p:cNvPr>
          <p:cNvSpPr txBox="1"/>
          <p:nvPr/>
        </p:nvSpPr>
        <p:spPr>
          <a:xfrm>
            <a:off x="0" y="6488668"/>
            <a:ext cx="936667" cy="369332"/>
          </a:xfrm>
          <a:prstGeom prst="rect">
            <a:avLst/>
          </a:prstGeom>
          <a:noFill/>
        </p:spPr>
        <p:txBody>
          <a:bodyPr wrap="none" rtlCol="0">
            <a:spAutoFit/>
          </a:bodyPr>
          <a:lstStyle/>
          <a:p>
            <a:r>
              <a:rPr lang="en-CH" dirty="0"/>
              <a:t>Figure 8</a:t>
            </a:r>
          </a:p>
        </p:txBody>
      </p:sp>
    </p:spTree>
    <p:extLst>
      <p:ext uri="{BB962C8B-B14F-4D97-AF65-F5344CB8AC3E}">
        <p14:creationId xmlns:p14="http://schemas.microsoft.com/office/powerpoint/2010/main" val="15552096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National Maglab Creates World-Record Magnetic Field With Small, Compact  Coil | Superconductivity News Forum">
            <a:extLst>
              <a:ext uri="{FF2B5EF4-FFF2-40B4-BE49-F238E27FC236}">
                <a16:creationId xmlns:a16="http://schemas.microsoft.com/office/drawing/2014/main" id="{788D4424-E539-8F62-9C09-3499F7865D83}"/>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8139"/>
          <a:stretch/>
        </p:blipFill>
        <p:spPr bwMode="auto">
          <a:xfrm flipV="1">
            <a:off x="3776892" y="189525"/>
            <a:ext cx="4500563" cy="629979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9ABC554-3F48-10B5-F779-37AEDF79F843}"/>
              </a:ext>
            </a:extLst>
          </p:cNvPr>
          <p:cNvSpPr txBox="1"/>
          <p:nvPr/>
        </p:nvSpPr>
        <p:spPr>
          <a:xfrm>
            <a:off x="0" y="6488668"/>
            <a:ext cx="936667" cy="369332"/>
          </a:xfrm>
          <a:prstGeom prst="rect">
            <a:avLst/>
          </a:prstGeom>
          <a:noFill/>
        </p:spPr>
        <p:txBody>
          <a:bodyPr wrap="none" rtlCol="0">
            <a:spAutoFit/>
          </a:bodyPr>
          <a:lstStyle/>
          <a:p>
            <a:r>
              <a:rPr lang="en-CH" dirty="0"/>
              <a:t>Figure 9</a:t>
            </a:r>
          </a:p>
        </p:txBody>
      </p:sp>
    </p:spTree>
    <p:extLst>
      <p:ext uri="{BB962C8B-B14F-4D97-AF65-F5344CB8AC3E}">
        <p14:creationId xmlns:p14="http://schemas.microsoft.com/office/powerpoint/2010/main" val="2730043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1B8E76C-FA25-AF80-E1A4-F84F469B1562}"/>
              </a:ext>
            </a:extLst>
          </p:cNvPr>
          <p:cNvSpPr txBox="1"/>
          <p:nvPr/>
        </p:nvSpPr>
        <p:spPr>
          <a:xfrm>
            <a:off x="0" y="6488668"/>
            <a:ext cx="1053686" cy="369332"/>
          </a:xfrm>
          <a:prstGeom prst="rect">
            <a:avLst/>
          </a:prstGeom>
          <a:noFill/>
        </p:spPr>
        <p:txBody>
          <a:bodyPr wrap="none" rtlCol="0">
            <a:spAutoFit/>
          </a:bodyPr>
          <a:lstStyle/>
          <a:p>
            <a:r>
              <a:rPr lang="en-CH" dirty="0"/>
              <a:t>Figure 10</a:t>
            </a:r>
          </a:p>
        </p:txBody>
      </p:sp>
      <p:pic>
        <p:nvPicPr>
          <p:cNvPr id="12" name="Picture 11">
            <a:extLst>
              <a:ext uri="{FF2B5EF4-FFF2-40B4-BE49-F238E27FC236}">
                <a16:creationId xmlns:a16="http://schemas.microsoft.com/office/drawing/2014/main" id="{65735463-180A-CE68-F9A4-B198D5C23EBF}"/>
              </a:ext>
            </a:extLst>
          </p:cNvPr>
          <p:cNvPicPr>
            <a:picLocks noChangeAspect="1"/>
          </p:cNvPicPr>
          <p:nvPr/>
        </p:nvPicPr>
        <p:blipFill>
          <a:blip r:embed="rId2"/>
          <a:stretch>
            <a:fillRect/>
          </a:stretch>
        </p:blipFill>
        <p:spPr>
          <a:xfrm>
            <a:off x="560439" y="216170"/>
            <a:ext cx="10392697" cy="3147382"/>
          </a:xfrm>
          <a:prstGeom prst="rect">
            <a:avLst/>
          </a:prstGeom>
        </p:spPr>
      </p:pic>
      <p:pic>
        <p:nvPicPr>
          <p:cNvPr id="10" name="Picture 9">
            <a:extLst>
              <a:ext uri="{FF2B5EF4-FFF2-40B4-BE49-F238E27FC236}">
                <a16:creationId xmlns:a16="http://schemas.microsoft.com/office/drawing/2014/main" id="{00EB5619-B7D2-B328-BBCC-100664303CC2}"/>
              </a:ext>
            </a:extLst>
          </p:cNvPr>
          <p:cNvPicPr>
            <a:picLocks noChangeAspect="1"/>
          </p:cNvPicPr>
          <p:nvPr/>
        </p:nvPicPr>
        <p:blipFill>
          <a:blip r:embed="rId3"/>
          <a:stretch>
            <a:fillRect/>
          </a:stretch>
        </p:blipFill>
        <p:spPr>
          <a:xfrm>
            <a:off x="1484669" y="3464926"/>
            <a:ext cx="9311151" cy="1927500"/>
          </a:xfrm>
          <a:prstGeom prst="rect">
            <a:avLst/>
          </a:prstGeom>
        </p:spPr>
      </p:pic>
    </p:spTree>
    <p:extLst>
      <p:ext uri="{BB962C8B-B14F-4D97-AF65-F5344CB8AC3E}">
        <p14:creationId xmlns:p14="http://schemas.microsoft.com/office/powerpoint/2010/main" val="192474888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4D7F8789-A413-8DBC-B5D9-F38F886B02F9}"/>
              </a:ext>
            </a:extLst>
          </p:cNvPr>
          <p:cNvSpPr txBox="1"/>
          <p:nvPr/>
        </p:nvSpPr>
        <p:spPr>
          <a:xfrm>
            <a:off x="5453743" y="3069772"/>
            <a:ext cx="1518493" cy="369332"/>
          </a:xfrm>
          <a:prstGeom prst="rect">
            <a:avLst/>
          </a:prstGeom>
          <a:noFill/>
        </p:spPr>
        <p:txBody>
          <a:bodyPr wrap="none" rtlCol="0">
            <a:spAutoFit/>
          </a:bodyPr>
          <a:lstStyle/>
          <a:p>
            <a:r>
              <a:rPr lang="en-US" dirty="0"/>
              <a:t>W</a:t>
            </a:r>
            <a:r>
              <a:rPr lang="en-CH" dirty="0"/>
              <a:t>ork material</a:t>
            </a:r>
          </a:p>
        </p:txBody>
      </p:sp>
    </p:spTree>
    <p:extLst>
      <p:ext uri="{BB962C8B-B14F-4D97-AF65-F5344CB8AC3E}">
        <p14:creationId xmlns:p14="http://schemas.microsoft.com/office/powerpoint/2010/main" val="35677073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Muon Accelerator: Building the world's most powerful particle accelerator -  Tech Explorist">
            <a:extLst>
              <a:ext uri="{FF2B5EF4-FFF2-40B4-BE49-F238E27FC236}">
                <a16:creationId xmlns:a16="http://schemas.microsoft.com/office/drawing/2014/main" id="{B955350D-29A4-B847-8862-D5289D3BC0B2}"/>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t="14775" b="44505"/>
          <a:stretch/>
        </p:blipFill>
        <p:spPr bwMode="auto">
          <a:xfrm>
            <a:off x="3421136" y="1848239"/>
            <a:ext cx="4292600" cy="2772132"/>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DD2588A2-DE38-944C-842E-7B732C0FF66F}"/>
              </a:ext>
            </a:extLst>
          </p:cNvPr>
          <p:cNvSpPr txBox="1"/>
          <p:nvPr/>
        </p:nvSpPr>
        <p:spPr>
          <a:xfrm>
            <a:off x="119336" y="332656"/>
            <a:ext cx="2520280" cy="5586145"/>
          </a:xfrm>
          <a:prstGeom prst="rect">
            <a:avLst/>
          </a:prstGeom>
          <a:solidFill>
            <a:schemeClr val="bg1"/>
          </a:solidFill>
        </p:spPr>
        <p:txBody>
          <a:bodyPr wrap="square" tIns="0" bIns="0" rtlCol="0">
            <a:spAutoFit/>
          </a:bodyPr>
          <a:lstStyle/>
          <a:p>
            <a:r>
              <a:rPr lang="en-CH" sz="1100" dirty="0">
                <a:latin typeface="Arial Narrow" panose="020B0604020202020204" pitchFamily="34" charset="0"/>
                <a:cs typeface="Arial Narrow" panose="020B0604020202020204" pitchFamily="34" charset="0"/>
              </a:rPr>
              <a:t>1. Bunches of protons are accelerated onto a target of dense material. The atoms within the target emit a pion.</a:t>
            </a:r>
          </a:p>
          <a:p>
            <a:endParaRPr lang="en-CH" sz="1100" dirty="0">
              <a:latin typeface="Arial Narrow" panose="020B0604020202020204" pitchFamily="34" charset="0"/>
              <a:cs typeface="Arial Narrow" panose="020B0604020202020204" pitchFamily="34" charset="0"/>
            </a:endParaRPr>
          </a:p>
          <a:p>
            <a:r>
              <a:rPr lang="en-CH" sz="1100" dirty="0">
                <a:latin typeface="Arial Narrow" panose="020B0604020202020204" pitchFamily="34" charset="0"/>
                <a:cs typeface="Arial Narrow" panose="020B0604020202020204" pitchFamily="34" charset="0"/>
              </a:rPr>
              <a:t>2. Pions are unstable and they quickly decay into a muon and a neutrino.</a:t>
            </a:r>
          </a:p>
          <a:p>
            <a:endParaRPr lang="en-CH" sz="1100" dirty="0">
              <a:latin typeface="Arial Narrow" panose="020B0604020202020204" pitchFamily="34" charset="0"/>
              <a:cs typeface="Arial Narrow" panose="020B0604020202020204" pitchFamily="34" charset="0"/>
            </a:endParaRPr>
          </a:p>
          <a:p>
            <a:r>
              <a:rPr lang="en-CH" sz="1100" dirty="0">
                <a:latin typeface="Arial Narrow" panose="020B0604020202020204" pitchFamily="34" charset="0"/>
                <a:cs typeface="Arial Narrow" panose="020B0604020202020204" pitchFamily="34" charset="0"/>
              </a:rPr>
              <a:t>3. The neutrinos, virtually massless and without charge, pass out of the experiment. Solenoid magnets capture and direct the large cloud of charged muons towards a sequence of </a:t>
            </a:r>
            <a:r>
              <a:rPr lang="en-CH" sz="1100" i="1" dirty="0">
                <a:latin typeface="Arial Narrow" panose="020B0604020202020204" pitchFamily="34" charset="0"/>
                <a:cs typeface="Arial Narrow" panose="020B0604020202020204" pitchFamily="34" charset="0"/>
              </a:rPr>
              <a:t>cooling stations</a:t>
            </a:r>
            <a:r>
              <a:rPr lang="en-CH" sz="1100" dirty="0">
                <a:latin typeface="Arial Narrow" panose="020B0604020202020204" pitchFamily="34" charset="0"/>
                <a:cs typeface="Arial Narrow" panose="020B0604020202020204" pitchFamily="34" charset="0"/>
              </a:rPr>
              <a:t>.</a:t>
            </a:r>
          </a:p>
          <a:p>
            <a:endParaRPr lang="en-CH" sz="1100" dirty="0">
              <a:latin typeface="Arial Narrow" panose="020B0604020202020204" pitchFamily="34" charset="0"/>
              <a:cs typeface="Arial Narrow" panose="020B0604020202020204" pitchFamily="34" charset="0"/>
            </a:endParaRPr>
          </a:p>
          <a:p>
            <a:r>
              <a:rPr lang="en-CH" sz="1100" dirty="0">
                <a:latin typeface="Arial Narrow" panose="020B0604020202020204" pitchFamily="34" charset="0"/>
                <a:cs typeface="Arial Narrow" panose="020B0604020202020204" pitchFamily="34" charset="0"/>
              </a:rPr>
              <a:t>4. In each cooling station the muons pass first through an absorber made of light material, such as liquid hydrogen. The muons collide with the atoms of the absorber, knocking off electrons, and loosing energy in the ionization process. This causes the muons to slow down…</a:t>
            </a:r>
          </a:p>
          <a:p>
            <a:endParaRPr lang="en-CH" sz="1100" dirty="0">
              <a:latin typeface="Arial Narrow" panose="020B0604020202020204" pitchFamily="34" charset="0"/>
              <a:cs typeface="Arial Narrow" panose="020B0604020202020204" pitchFamily="34" charset="0"/>
            </a:endParaRPr>
          </a:p>
          <a:p>
            <a:r>
              <a:rPr lang="en-CH" sz="1100" dirty="0">
                <a:latin typeface="Arial Narrow" panose="020B0604020202020204" pitchFamily="34" charset="0"/>
                <a:cs typeface="Arial Narrow" panose="020B0604020202020204" pitchFamily="34" charset="0"/>
              </a:rPr>
              <a:t>5. …strong magnetic fields then guide the muons into radio-frequency cavities. The electric field in the cavities gives the lost energy back to the muons by replacing the momentum lost in the direction of the beam. In this way, muons lose energy and momentum in all directions, and are accelerated in only one direction.</a:t>
            </a:r>
          </a:p>
          <a:p>
            <a:endParaRPr lang="en-CH" sz="1100" dirty="0">
              <a:latin typeface="Arial Narrow" panose="020B0604020202020204" pitchFamily="34" charset="0"/>
              <a:cs typeface="Arial Narrow" panose="020B0604020202020204" pitchFamily="34" charset="0"/>
            </a:endParaRPr>
          </a:p>
          <a:p>
            <a:r>
              <a:rPr lang="en-CH" sz="1100" dirty="0">
                <a:latin typeface="Arial Narrow" panose="020B0604020202020204" pitchFamily="34" charset="0"/>
                <a:cs typeface="Arial Narrow" panose="020B0604020202020204" pitchFamily="34" charset="0"/>
              </a:rPr>
              <a:t>6. This process is repeated until the muon beam is pencil-like, ready for injection into the accelerator.</a:t>
            </a:r>
          </a:p>
        </p:txBody>
      </p:sp>
      <p:pic>
        <p:nvPicPr>
          <p:cNvPr id="5" name="Picture 2" descr="Muon Accelerator: Building the world's most powerful particle accelerator -  Tech Explorist">
            <a:extLst>
              <a:ext uri="{FF2B5EF4-FFF2-40B4-BE49-F238E27FC236}">
                <a16:creationId xmlns:a16="http://schemas.microsoft.com/office/drawing/2014/main" id="{27E3228C-82A2-524B-9019-900BAD02550D}"/>
              </a:ext>
            </a:extLst>
          </p:cNvPr>
          <p:cNvPicPr>
            <a:picLocks noChangeAspect="1" noChangeArrowheads="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953" t="54775"/>
          <a:stretch/>
        </p:blipFill>
        <p:spPr bwMode="auto">
          <a:xfrm>
            <a:off x="7032104" y="2132856"/>
            <a:ext cx="4251706" cy="3078780"/>
          </a:xfrm>
          <a:prstGeom prst="rect">
            <a:avLst/>
          </a:prstGeom>
          <a:noFill/>
          <a:extLst>
            <a:ext uri="{909E8E84-426E-40DD-AFC4-6F175D3DCCD1}">
              <a14:hiddenFill xmlns:a14="http://schemas.microsoft.com/office/drawing/2010/main">
                <a:solidFill>
                  <a:srgbClr val="FFFFFF"/>
                </a:solidFill>
              </a14:hiddenFill>
            </a:ext>
          </a:extLst>
        </p:spPr>
      </p:pic>
      <p:sp>
        <p:nvSpPr>
          <p:cNvPr id="40" name="TextBox 39">
            <a:extLst>
              <a:ext uri="{FF2B5EF4-FFF2-40B4-BE49-F238E27FC236}">
                <a16:creationId xmlns:a16="http://schemas.microsoft.com/office/drawing/2014/main" id="{0726A6EC-AC5B-B5B8-0192-98354AA8E1FF}"/>
              </a:ext>
            </a:extLst>
          </p:cNvPr>
          <p:cNvSpPr txBox="1"/>
          <p:nvPr/>
        </p:nvSpPr>
        <p:spPr>
          <a:xfrm>
            <a:off x="10805868" y="2549878"/>
            <a:ext cx="340158" cy="461665"/>
          </a:xfrm>
          <a:prstGeom prst="rect">
            <a:avLst/>
          </a:prstGeom>
          <a:noFill/>
        </p:spPr>
        <p:txBody>
          <a:bodyPr wrap="none" rtlCol="0">
            <a:spAutoFit/>
          </a:bodyPr>
          <a:lstStyle/>
          <a:p>
            <a:r>
              <a:rPr lang="en-CH" sz="2400" dirty="0">
                <a:solidFill>
                  <a:srgbClr val="FF0000"/>
                </a:solidFill>
              </a:rPr>
              <a:t>6</a:t>
            </a:r>
          </a:p>
        </p:txBody>
      </p:sp>
      <p:sp>
        <p:nvSpPr>
          <p:cNvPr id="3" name="Rectangle 2">
            <a:extLst>
              <a:ext uri="{FF2B5EF4-FFF2-40B4-BE49-F238E27FC236}">
                <a16:creationId xmlns:a16="http://schemas.microsoft.com/office/drawing/2014/main" id="{4CE92011-F785-436D-0A99-09DA5805B30A}"/>
              </a:ext>
            </a:extLst>
          </p:cNvPr>
          <p:cNvSpPr/>
          <p:nvPr/>
        </p:nvSpPr>
        <p:spPr>
          <a:xfrm>
            <a:off x="8645628" y="4926142"/>
            <a:ext cx="2160240" cy="288032"/>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8" name="Rectangle 197">
            <a:extLst>
              <a:ext uri="{FF2B5EF4-FFF2-40B4-BE49-F238E27FC236}">
                <a16:creationId xmlns:a16="http://schemas.microsoft.com/office/drawing/2014/main" id="{7E3B6258-9B4C-2DBC-59A9-C4568F23EE80}"/>
              </a:ext>
            </a:extLst>
          </p:cNvPr>
          <p:cNvSpPr/>
          <p:nvPr/>
        </p:nvSpPr>
        <p:spPr>
          <a:xfrm>
            <a:off x="3461052" y="1901806"/>
            <a:ext cx="4176464" cy="504056"/>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9" name="Rectangle 198">
            <a:extLst>
              <a:ext uri="{FF2B5EF4-FFF2-40B4-BE49-F238E27FC236}">
                <a16:creationId xmlns:a16="http://schemas.microsoft.com/office/drawing/2014/main" id="{1ED1786D-EA94-405D-F9C5-646821E89116}"/>
              </a:ext>
            </a:extLst>
          </p:cNvPr>
          <p:cNvSpPr/>
          <p:nvPr/>
        </p:nvSpPr>
        <p:spPr>
          <a:xfrm>
            <a:off x="8544681" y="3736048"/>
            <a:ext cx="2549219" cy="1118085"/>
          </a:xfrm>
          <a:prstGeom prst="rect">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864724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3" name="Group 1062">
            <a:extLst>
              <a:ext uri="{FF2B5EF4-FFF2-40B4-BE49-F238E27FC236}">
                <a16:creationId xmlns:a16="http://schemas.microsoft.com/office/drawing/2014/main" id="{EC8EF8B2-43E0-D844-A5B4-A15DD6F29DFA}"/>
              </a:ext>
            </a:extLst>
          </p:cNvPr>
          <p:cNvGrpSpPr/>
          <p:nvPr/>
        </p:nvGrpSpPr>
        <p:grpSpPr>
          <a:xfrm>
            <a:off x="6816080" y="2060848"/>
            <a:ext cx="1657668" cy="2295542"/>
            <a:chOff x="6147806" y="3717032"/>
            <a:chExt cx="1657668" cy="2295542"/>
          </a:xfrm>
        </p:grpSpPr>
        <p:grpSp>
          <p:nvGrpSpPr>
            <p:cNvPr id="1062" name="Group 1061">
              <a:extLst>
                <a:ext uri="{FF2B5EF4-FFF2-40B4-BE49-F238E27FC236}">
                  <a16:creationId xmlns:a16="http://schemas.microsoft.com/office/drawing/2014/main" id="{C7E32942-A977-414F-925B-58B5782E1E19}"/>
                </a:ext>
              </a:extLst>
            </p:cNvPr>
            <p:cNvGrpSpPr/>
            <p:nvPr/>
          </p:nvGrpSpPr>
          <p:grpSpPr>
            <a:xfrm>
              <a:off x="6604494" y="4065849"/>
              <a:ext cx="1200980" cy="1946725"/>
              <a:chOff x="6604494" y="4065849"/>
              <a:chExt cx="1200980" cy="1946725"/>
            </a:xfrm>
          </p:grpSpPr>
          <p:grpSp>
            <p:nvGrpSpPr>
              <p:cNvPr id="242" name="Group 241">
                <a:extLst>
                  <a:ext uri="{FF2B5EF4-FFF2-40B4-BE49-F238E27FC236}">
                    <a16:creationId xmlns:a16="http://schemas.microsoft.com/office/drawing/2014/main" id="{6B145CBD-12DD-2E45-9E54-61979F57B9F4}"/>
                  </a:ext>
                </a:extLst>
              </p:cNvPr>
              <p:cNvGrpSpPr/>
              <p:nvPr/>
            </p:nvGrpSpPr>
            <p:grpSpPr>
              <a:xfrm>
                <a:off x="6926589" y="4065849"/>
                <a:ext cx="559930" cy="1946725"/>
                <a:chOff x="3477106" y="4944902"/>
                <a:chExt cx="2282488" cy="1305478"/>
              </a:xfrm>
            </p:grpSpPr>
            <p:sp>
              <p:nvSpPr>
                <p:cNvPr id="243" name="Rectangle 242">
                  <a:extLst>
                    <a:ext uri="{FF2B5EF4-FFF2-40B4-BE49-F238E27FC236}">
                      <a16:creationId xmlns:a16="http://schemas.microsoft.com/office/drawing/2014/main" id="{69DEA873-9E78-8648-803D-20328901B3A5}"/>
                    </a:ext>
                  </a:extLst>
                </p:cNvPr>
                <p:cNvSpPr/>
                <p:nvPr/>
              </p:nvSpPr>
              <p:spPr>
                <a:xfrm>
                  <a:off x="3481199" y="5029414"/>
                  <a:ext cx="2274300" cy="1117467"/>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4" name="Rounded Rectangle 243">
                  <a:extLst>
                    <a:ext uri="{FF2B5EF4-FFF2-40B4-BE49-F238E27FC236}">
                      <a16:creationId xmlns:a16="http://schemas.microsoft.com/office/drawing/2014/main" id="{BA39BDC2-83CE-B54E-A9FC-E14943516911}"/>
                    </a:ext>
                  </a:extLst>
                </p:cNvPr>
                <p:cNvSpPr/>
                <p:nvPr/>
              </p:nvSpPr>
              <p:spPr>
                <a:xfrm>
                  <a:off x="3481201" y="4944902"/>
                  <a:ext cx="2278393" cy="206995"/>
                </a:xfrm>
                <a:prstGeom prst="roundRect">
                  <a:avLst/>
                </a:prstGeom>
                <a:pattFill prst="ltUpDiag">
                  <a:fgClr>
                    <a:schemeClr val="accent5">
                      <a:lumMod val="40000"/>
                      <a:lumOff val="60000"/>
                    </a:schemeClr>
                  </a:fgClr>
                  <a:bgClr>
                    <a:schemeClr val="accent5">
                      <a:lumMod val="75000"/>
                    </a:schemeClr>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5" name="Rounded Rectangle 244">
                  <a:extLst>
                    <a:ext uri="{FF2B5EF4-FFF2-40B4-BE49-F238E27FC236}">
                      <a16:creationId xmlns:a16="http://schemas.microsoft.com/office/drawing/2014/main" id="{FE7F2639-64BF-7B4D-9D3B-4E06C25CE3FC}"/>
                    </a:ext>
                  </a:extLst>
                </p:cNvPr>
                <p:cNvSpPr/>
                <p:nvPr/>
              </p:nvSpPr>
              <p:spPr>
                <a:xfrm>
                  <a:off x="3477106" y="6043385"/>
                  <a:ext cx="2278393" cy="206995"/>
                </a:xfrm>
                <a:prstGeom prst="roundRect">
                  <a:avLst/>
                </a:prstGeom>
                <a:pattFill prst="ltUpDiag">
                  <a:fgClr>
                    <a:schemeClr val="accent5">
                      <a:lumMod val="40000"/>
                      <a:lumOff val="60000"/>
                    </a:schemeClr>
                  </a:fgClr>
                  <a:bgClr>
                    <a:schemeClr val="accent5">
                      <a:lumMod val="75000"/>
                    </a:schemeClr>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061" name="Group 1060">
                <a:extLst>
                  <a:ext uri="{FF2B5EF4-FFF2-40B4-BE49-F238E27FC236}">
                    <a16:creationId xmlns:a16="http://schemas.microsoft.com/office/drawing/2014/main" id="{FD47435B-C150-E742-BBC5-B36217A3E218}"/>
                  </a:ext>
                </a:extLst>
              </p:cNvPr>
              <p:cNvGrpSpPr/>
              <p:nvPr/>
            </p:nvGrpSpPr>
            <p:grpSpPr>
              <a:xfrm>
                <a:off x="6604494" y="4413460"/>
                <a:ext cx="1200980" cy="1199184"/>
                <a:chOff x="6604494" y="4413460"/>
                <a:chExt cx="1200980" cy="1199184"/>
              </a:xfrm>
            </p:grpSpPr>
            <p:sp>
              <p:nvSpPr>
                <p:cNvPr id="232" name="Rounded Rectangle 231">
                  <a:extLst>
                    <a:ext uri="{FF2B5EF4-FFF2-40B4-BE49-F238E27FC236}">
                      <a16:creationId xmlns:a16="http://schemas.microsoft.com/office/drawing/2014/main" id="{8E90993D-13F2-B048-890C-2522C8CB95C8}"/>
                    </a:ext>
                  </a:extLst>
                </p:cNvPr>
                <p:cNvSpPr/>
                <p:nvPr/>
              </p:nvSpPr>
              <p:spPr>
                <a:xfrm>
                  <a:off x="7485027" y="4413460"/>
                  <a:ext cx="320447" cy="1199184"/>
                </a:xfrm>
                <a:prstGeom prst="roundRect">
                  <a:avLst>
                    <a:gd name="adj" fmla="val 50000"/>
                  </a:avLst>
                </a:prstGeom>
                <a:gradFill flip="none" rotWithShape="1">
                  <a:gsLst>
                    <a:gs pos="61000">
                      <a:schemeClr val="accent1">
                        <a:lumMod val="0"/>
                        <a:lumOff val="100000"/>
                      </a:schemeClr>
                    </a:gs>
                    <a:gs pos="78000">
                      <a:schemeClr val="accent5">
                        <a:lumMod val="40000"/>
                        <a:lumOff val="60000"/>
                      </a:schemeClr>
                    </a:gs>
                    <a:gs pos="100000">
                      <a:schemeClr val="bg1">
                        <a:lumMod val="50000"/>
                      </a:schemeClr>
                    </a:gs>
                  </a:gsLst>
                  <a:path path="circle">
                    <a:fillToRect l="50000" t="50000" r="50000" b="50000"/>
                  </a:path>
                  <a:tileRect/>
                </a:gra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0" name="Rounded Rectangle 279">
                  <a:extLst>
                    <a:ext uri="{FF2B5EF4-FFF2-40B4-BE49-F238E27FC236}">
                      <a16:creationId xmlns:a16="http://schemas.microsoft.com/office/drawing/2014/main" id="{A3C5C3BE-5F75-C142-893D-7A35A9A857BF}"/>
                    </a:ext>
                  </a:extLst>
                </p:cNvPr>
                <p:cNvSpPr/>
                <p:nvPr/>
              </p:nvSpPr>
              <p:spPr>
                <a:xfrm>
                  <a:off x="7038063" y="4413460"/>
                  <a:ext cx="320447" cy="1199184"/>
                </a:xfrm>
                <a:prstGeom prst="roundRect">
                  <a:avLst>
                    <a:gd name="adj" fmla="val 50000"/>
                  </a:avLst>
                </a:prstGeom>
                <a:gradFill flip="none" rotWithShape="1">
                  <a:gsLst>
                    <a:gs pos="61000">
                      <a:schemeClr val="accent1">
                        <a:lumMod val="0"/>
                        <a:lumOff val="100000"/>
                      </a:schemeClr>
                    </a:gs>
                    <a:gs pos="78000">
                      <a:schemeClr val="accent5">
                        <a:lumMod val="40000"/>
                        <a:lumOff val="60000"/>
                      </a:schemeClr>
                    </a:gs>
                    <a:gs pos="100000">
                      <a:schemeClr val="bg1">
                        <a:lumMod val="50000"/>
                      </a:schemeClr>
                    </a:gs>
                  </a:gsLst>
                  <a:path path="circle">
                    <a:fillToRect l="50000" t="50000" r="50000" b="50000"/>
                  </a:path>
                  <a:tileRect/>
                </a:gra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1" name="Rounded Rectangle 280">
                  <a:extLst>
                    <a:ext uri="{FF2B5EF4-FFF2-40B4-BE49-F238E27FC236}">
                      <a16:creationId xmlns:a16="http://schemas.microsoft.com/office/drawing/2014/main" id="{AAF8B7D3-7A99-9541-86CE-A63FA2F0B3AB}"/>
                    </a:ext>
                  </a:extLst>
                </p:cNvPr>
                <p:cNvSpPr/>
                <p:nvPr/>
              </p:nvSpPr>
              <p:spPr>
                <a:xfrm>
                  <a:off x="6604494" y="4413460"/>
                  <a:ext cx="320447" cy="1199184"/>
                </a:xfrm>
                <a:prstGeom prst="roundRect">
                  <a:avLst>
                    <a:gd name="adj" fmla="val 50000"/>
                  </a:avLst>
                </a:prstGeom>
                <a:gradFill flip="none" rotWithShape="1">
                  <a:gsLst>
                    <a:gs pos="61000">
                      <a:schemeClr val="accent1">
                        <a:lumMod val="0"/>
                        <a:lumOff val="100000"/>
                      </a:schemeClr>
                    </a:gs>
                    <a:gs pos="78000">
                      <a:schemeClr val="accent5">
                        <a:lumMod val="40000"/>
                        <a:lumOff val="60000"/>
                      </a:schemeClr>
                    </a:gs>
                    <a:gs pos="100000">
                      <a:schemeClr val="bg1">
                        <a:lumMod val="50000"/>
                      </a:schemeClr>
                    </a:gs>
                  </a:gsLst>
                  <a:path path="circle">
                    <a:fillToRect l="50000" t="50000" r="50000" b="50000"/>
                  </a:path>
                  <a:tileRect/>
                </a:gra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sp>
          <p:nvSpPr>
            <p:cNvPr id="1052" name="TextBox 1051">
              <a:extLst>
                <a:ext uri="{FF2B5EF4-FFF2-40B4-BE49-F238E27FC236}">
                  <a16:creationId xmlns:a16="http://schemas.microsoft.com/office/drawing/2014/main" id="{5F2192AD-BAE0-CC45-A159-EE0D43D19CB6}"/>
                </a:ext>
              </a:extLst>
            </p:cNvPr>
            <p:cNvSpPr txBox="1"/>
            <p:nvPr/>
          </p:nvSpPr>
          <p:spPr>
            <a:xfrm>
              <a:off x="6147806" y="3717032"/>
              <a:ext cx="502061" cy="307777"/>
            </a:xfrm>
            <a:prstGeom prst="rect">
              <a:avLst/>
            </a:prstGeom>
            <a:noFill/>
          </p:spPr>
          <p:txBody>
            <a:bodyPr wrap="none" rtlCol="0">
              <a:spAutoFit/>
            </a:bodyPr>
            <a:lstStyle/>
            <a:p>
              <a:r>
                <a:rPr lang="en-CH" sz="1400" dirty="0">
                  <a:solidFill>
                    <a:schemeClr val="bg2">
                      <a:lumMod val="50000"/>
                    </a:schemeClr>
                  </a:solidFill>
                  <a:latin typeface="Arial Narrow" panose="020B0604020202020204" pitchFamily="34" charset="0"/>
                  <a:cs typeface="Arial Narrow" panose="020B0604020202020204" pitchFamily="34" charset="0"/>
                </a:rPr>
                <a:t>Slow</a:t>
              </a:r>
            </a:p>
          </p:txBody>
        </p:sp>
        <p:sp>
          <p:nvSpPr>
            <p:cNvPr id="260" name="TextBox 259">
              <a:extLst>
                <a:ext uri="{FF2B5EF4-FFF2-40B4-BE49-F238E27FC236}">
                  <a16:creationId xmlns:a16="http://schemas.microsoft.com/office/drawing/2014/main" id="{451FFEC9-9095-564D-B603-0BB1DAB35496}"/>
                </a:ext>
              </a:extLst>
            </p:cNvPr>
            <p:cNvSpPr txBox="1"/>
            <p:nvPr/>
          </p:nvSpPr>
          <p:spPr>
            <a:xfrm>
              <a:off x="6764800" y="3719929"/>
              <a:ext cx="880369" cy="307777"/>
            </a:xfrm>
            <a:prstGeom prst="rect">
              <a:avLst/>
            </a:prstGeom>
            <a:noFill/>
          </p:spPr>
          <p:txBody>
            <a:bodyPr wrap="none" rtlCol="0">
              <a:spAutoFit/>
            </a:bodyPr>
            <a:lstStyle/>
            <a:p>
              <a:r>
                <a:rPr lang="en-CH" sz="1400" dirty="0">
                  <a:solidFill>
                    <a:schemeClr val="bg2">
                      <a:lumMod val="50000"/>
                    </a:schemeClr>
                  </a:solidFill>
                  <a:latin typeface="Arial Narrow" panose="020B0604020202020204" pitchFamily="34" charset="0"/>
                  <a:cs typeface="Arial Narrow" panose="020B0604020202020204" pitchFamily="34" charset="0"/>
                </a:rPr>
                <a:t>Accelerate</a:t>
              </a:r>
            </a:p>
          </p:txBody>
        </p:sp>
      </p:grpSp>
      <p:sp>
        <p:nvSpPr>
          <p:cNvPr id="258" name="Rectangle 257">
            <a:extLst>
              <a:ext uri="{FF2B5EF4-FFF2-40B4-BE49-F238E27FC236}">
                <a16:creationId xmlns:a16="http://schemas.microsoft.com/office/drawing/2014/main" id="{EDC8B322-7BF9-7946-B149-45FE7F5A8B1D}"/>
              </a:ext>
            </a:extLst>
          </p:cNvPr>
          <p:cNvSpPr/>
          <p:nvPr/>
        </p:nvSpPr>
        <p:spPr>
          <a:xfrm>
            <a:off x="7319018" y="2105761"/>
            <a:ext cx="1108480" cy="859961"/>
          </a:xfrm>
          <a:prstGeom prst="rect">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38" name="Group 237">
            <a:extLst>
              <a:ext uri="{FF2B5EF4-FFF2-40B4-BE49-F238E27FC236}">
                <a16:creationId xmlns:a16="http://schemas.microsoft.com/office/drawing/2014/main" id="{8DDAC56A-570D-2C47-958F-85A60BB85518}"/>
              </a:ext>
            </a:extLst>
          </p:cNvPr>
          <p:cNvGrpSpPr/>
          <p:nvPr/>
        </p:nvGrpSpPr>
        <p:grpSpPr>
          <a:xfrm>
            <a:off x="10687528" y="2768807"/>
            <a:ext cx="1205419" cy="1199184"/>
            <a:chOff x="6897407" y="3909853"/>
            <a:chExt cx="1205419" cy="1199184"/>
          </a:xfrm>
        </p:grpSpPr>
        <p:sp>
          <p:nvSpPr>
            <p:cNvPr id="239" name="Rounded Rectangle 238">
              <a:extLst>
                <a:ext uri="{FF2B5EF4-FFF2-40B4-BE49-F238E27FC236}">
                  <a16:creationId xmlns:a16="http://schemas.microsoft.com/office/drawing/2014/main" id="{D2260464-E594-D44A-9CDE-CEC8F777395F}"/>
                </a:ext>
              </a:extLst>
            </p:cNvPr>
            <p:cNvSpPr/>
            <p:nvPr/>
          </p:nvSpPr>
          <p:spPr>
            <a:xfrm>
              <a:off x="6897407" y="3909853"/>
              <a:ext cx="400876" cy="1199184"/>
            </a:xfrm>
            <a:prstGeom prst="roundRect">
              <a:avLst>
                <a:gd name="adj" fmla="val 50000"/>
              </a:avLst>
            </a:prstGeom>
            <a:solidFill>
              <a:schemeClr val="bg1">
                <a:lumMod val="75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0" name="Rounded Rectangle 239">
              <a:extLst>
                <a:ext uri="{FF2B5EF4-FFF2-40B4-BE49-F238E27FC236}">
                  <a16:creationId xmlns:a16="http://schemas.microsoft.com/office/drawing/2014/main" id="{A03530CB-9F26-0242-863D-D15469DD36BB}"/>
                </a:ext>
              </a:extLst>
            </p:cNvPr>
            <p:cNvSpPr/>
            <p:nvPr/>
          </p:nvSpPr>
          <p:spPr>
            <a:xfrm>
              <a:off x="7299679" y="3909853"/>
              <a:ext cx="400876" cy="1199184"/>
            </a:xfrm>
            <a:prstGeom prst="roundRect">
              <a:avLst>
                <a:gd name="adj" fmla="val 50000"/>
              </a:avLst>
            </a:prstGeom>
            <a:solidFill>
              <a:schemeClr val="bg1">
                <a:lumMod val="75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1" name="Rounded Rectangle 240">
              <a:extLst>
                <a:ext uri="{FF2B5EF4-FFF2-40B4-BE49-F238E27FC236}">
                  <a16:creationId xmlns:a16="http://schemas.microsoft.com/office/drawing/2014/main" id="{B19CBB84-184A-4840-B16F-C65DBB0943EC}"/>
                </a:ext>
              </a:extLst>
            </p:cNvPr>
            <p:cNvSpPr/>
            <p:nvPr/>
          </p:nvSpPr>
          <p:spPr>
            <a:xfrm>
              <a:off x="7701950" y="3909853"/>
              <a:ext cx="400876" cy="1199184"/>
            </a:xfrm>
            <a:prstGeom prst="roundRect">
              <a:avLst>
                <a:gd name="adj" fmla="val 50000"/>
              </a:avLst>
            </a:prstGeom>
            <a:solidFill>
              <a:schemeClr val="bg1">
                <a:lumMod val="75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250" name="Group 249">
            <a:extLst>
              <a:ext uri="{FF2B5EF4-FFF2-40B4-BE49-F238E27FC236}">
                <a16:creationId xmlns:a16="http://schemas.microsoft.com/office/drawing/2014/main" id="{78D8A819-D6A7-C047-8348-DAB726A3D5DE}"/>
              </a:ext>
            </a:extLst>
          </p:cNvPr>
          <p:cNvGrpSpPr/>
          <p:nvPr/>
        </p:nvGrpSpPr>
        <p:grpSpPr>
          <a:xfrm>
            <a:off x="11086497" y="2388327"/>
            <a:ext cx="400876" cy="1946725"/>
            <a:chOff x="3477106" y="4944902"/>
            <a:chExt cx="2282488" cy="1305478"/>
          </a:xfrm>
        </p:grpSpPr>
        <p:sp>
          <p:nvSpPr>
            <p:cNvPr id="251" name="Rectangle 250">
              <a:extLst>
                <a:ext uri="{FF2B5EF4-FFF2-40B4-BE49-F238E27FC236}">
                  <a16:creationId xmlns:a16="http://schemas.microsoft.com/office/drawing/2014/main" id="{E185A21C-5C89-C54E-9E7A-67A771AA6D10}"/>
                </a:ext>
              </a:extLst>
            </p:cNvPr>
            <p:cNvSpPr/>
            <p:nvPr/>
          </p:nvSpPr>
          <p:spPr>
            <a:xfrm>
              <a:off x="3481199" y="5029414"/>
              <a:ext cx="2274300" cy="11174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2" name="Rounded Rectangle 251">
              <a:extLst>
                <a:ext uri="{FF2B5EF4-FFF2-40B4-BE49-F238E27FC236}">
                  <a16:creationId xmlns:a16="http://schemas.microsoft.com/office/drawing/2014/main" id="{DFFC001A-CD72-9942-B13D-1E41D06E3655}"/>
                </a:ext>
              </a:extLst>
            </p:cNvPr>
            <p:cNvSpPr/>
            <p:nvPr/>
          </p:nvSpPr>
          <p:spPr>
            <a:xfrm>
              <a:off x="3481201" y="4944902"/>
              <a:ext cx="2278393" cy="206995"/>
            </a:xfrm>
            <a:prstGeom prst="roundRect">
              <a:avLst/>
            </a:prstGeom>
            <a:pattFill prst="ltUpDiag">
              <a:fgClr>
                <a:schemeClr val="accent5">
                  <a:lumMod val="40000"/>
                  <a:lumOff val="60000"/>
                </a:schemeClr>
              </a:fgClr>
              <a:bgClr>
                <a:schemeClr val="accent5">
                  <a:lumMod val="75000"/>
                </a:schemeClr>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3" name="Rounded Rectangle 252">
              <a:extLst>
                <a:ext uri="{FF2B5EF4-FFF2-40B4-BE49-F238E27FC236}">
                  <a16:creationId xmlns:a16="http://schemas.microsoft.com/office/drawing/2014/main" id="{77929489-5B59-7A4F-A97D-6A98D99987F4}"/>
                </a:ext>
              </a:extLst>
            </p:cNvPr>
            <p:cNvSpPr/>
            <p:nvPr/>
          </p:nvSpPr>
          <p:spPr>
            <a:xfrm>
              <a:off x="3477106" y="6043385"/>
              <a:ext cx="2278393" cy="206995"/>
            </a:xfrm>
            <a:prstGeom prst="roundRect">
              <a:avLst/>
            </a:prstGeom>
            <a:pattFill prst="ltUpDiag">
              <a:fgClr>
                <a:schemeClr val="accent5">
                  <a:lumMod val="40000"/>
                  <a:lumOff val="60000"/>
                </a:schemeClr>
              </a:fgClr>
              <a:bgClr>
                <a:schemeClr val="accent5">
                  <a:lumMod val="75000"/>
                </a:schemeClr>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234" name="Group 233">
            <a:extLst>
              <a:ext uri="{FF2B5EF4-FFF2-40B4-BE49-F238E27FC236}">
                <a16:creationId xmlns:a16="http://schemas.microsoft.com/office/drawing/2014/main" id="{7D69E00B-CBC8-3749-A66E-5DE33542D4B5}"/>
              </a:ext>
            </a:extLst>
          </p:cNvPr>
          <p:cNvGrpSpPr/>
          <p:nvPr/>
        </p:nvGrpSpPr>
        <p:grpSpPr>
          <a:xfrm>
            <a:off x="8996522" y="2776795"/>
            <a:ext cx="1205419" cy="1199184"/>
            <a:chOff x="6897407" y="3909853"/>
            <a:chExt cx="1205419" cy="1199184"/>
          </a:xfrm>
        </p:grpSpPr>
        <p:sp>
          <p:nvSpPr>
            <p:cNvPr id="235" name="Rounded Rectangle 234">
              <a:extLst>
                <a:ext uri="{FF2B5EF4-FFF2-40B4-BE49-F238E27FC236}">
                  <a16:creationId xmlns:a16="http://schemas.microsoft.com/office/drawing/2014/main" id="{EF373BE6-E463-0D49-91B5-E69340B02E73}"/>
                </a:ext>
              </a:extLst>
            </p:cNvPr>
            <p:cNvSpPr/>
            <p:nvPr/>
          </p:nvSpPr>
          <p:spPr>
            <a:xfrm>
              <a:off x="6897407" y="3909853"/>
              <a:ext cx="400876" cy="1199184"/>
            </a:xfrm>
            <a:prstGeom prst="roundRect">
              <a:avLst>
                <a:gd name="adj" fmla="val 50000"/>
              </a:avLst>
            </a:prstGeom>
            <a:solidFill>
              <a:schemeClr val="bg1">
                <a:lumMod val="75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6" name="Rounded Rectangle 235">
              <a:extLst>
                <a:ext uri="{FF2B5EF4-FFF2-40B4-BE49-F238E27FC236}">
                  <a16:creationId xmlns:a16="http://schemas.microsoft.com/office/drawing/2014/main" id="{741AF5F7-C031-4C46-BE9D-69D3207E3157}"/>
                </a:ext>
              </a:extLst>
            </p:cNvPr>
            <p:cNvSpPr/>
            <p:nvPr/>
          </p:nvSpPr>
          <p:spPr>
            <a:xfrm>
              <a:off x="7299679" y="3909853"/>
              <a:ext cx="400876" cy="1199184"/>
            </a:xfrm>
            <a:prstGeom prst="roundRect">
              <a:avLst>
                <a:gd name="adj" fmla="val 50000"/>
              </a:avLst>
            </a:prstGeom>
            <a:solidFill>
              <a:schemeClr val="bg1">
                <a:lumMod val="75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37" name="Rounded Rectangle 236">
              <a:extLst>
                <a:ext uri="{FF2B5EF4-FFF2-40B4-BE49-F238E27FC236}">
                  <a16:creationId xmlns:a16="http://schemas.microsoft.com/office/drawing/2014/main" id="{AC7E9386-791E-7249-99F3-F500E2F86A19}"/>
                </a:ext>
              </a:extLst>
            </p:cNvPr>
            <p:cNvSpPr/>
            <p:nvPr/>
          </p:nvSpPr>
          <p:spPr>
            <a:xfrm>
              <a:off x="7701950" y="3909853"/>
              <a:ext cx="400876" cy="1199184"/>
            </a:xfrm>
            <a:prstGeom prst="roundRect">
              <a:avLst>
                <a:gd name="adj" fmla="val 50000"/>
              </a:avLst>
            </a:prstGeom>
            <a:solidFill>
              <a:schemeClr val="bg1">
                <a:lumMod val="75000"/>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246" name="Group 245">
            <a:extLst>
              <a:ext uri="{FF2B5EF4-FFF2-40B4-BE49-F238E27FC236}">
                <a16:creationId xmlns:a16="http://schemas.microsoft.com/office/drawing/2014/main" id="{C5ED4B71-737A-EE40-A0B3-4DE834E37872}"/>
              </a:ext>
            </a:extLst>
          </p:cNvPr>
          <p:cNvGrpSpPr/>
          <p:nvPr/>
        </p:nvGrpSpPr>
        <p:grpSpPr>
          <a:xfrm>
            <a:off x="9405836" y="2388327"/>
            <a:ext cx="400876" cy="1946725"/>
            <a:chOff x="3477106" y="4944902"/>
            <a:chExt cx="2282488" cy="1305478"/>
          </a:xfrm>
        </p:grpSpPr>
        <p:sp>
          <p:nvSpPr>
            <p:cNvPr id="247" name="Rectangle 246">
              <a:extLst>
                <a:ext uri="{FF2B5EF4-FFF2-40B4-BE49-F238E27FC236}">
                  <a16:creationId xmlns:a16="http://schemas.microsoft.com/office/drawing/2014/main" id="{15B7A6CC-0928-CE4F-9FFF-F8C15426B6BC}"/>
                </a:ext>
              </a:extLst>
            </p:cNvPr>
            <p:cNvSpPr/>
            <p:nvPr/>
          </p:nvSpPr>
          <p:spPr>
            <a:xfrm>
              <a:off x="3481199" y="5029414"/>
              <a:ext cx="2274300" cy="11174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8" name="Rounded Rectangle 247">
              <a:extLst>
                <a:ext uri="{FF2B5EF4-FFF2-40B4-BE49-F238E27FC236}">
                  <a16:creationId xmlns:a16="http://schemas.microsoft.com/office/drawing/2014/main" id="{45C4FECE-30D8-FF40-86F1-146AB574B774}"/>
                </a:ext>
              </a:extLst>
            </p:cNvPr>
            <p:cNvSpPr/>
            <p:nvPr/>
          </p:nvSpPr>
          <p:spPr>
            <a:xfrm>
              <a:off x="3481201" y="4944902"/>
              <a:ext cx="2278393" cy="206995"/>
            </a:xfrm>
            <a:prstGeom prst="roundRect">
              <a:avLst/>
            </a:prstGeom>
            <a:pattFill prst="ltUpDiag">
              <a:fgClr>
                <a:schemeClr val="accent5">
                  <a:lumMod val="40000"/>
                  <a:lumOff val="60000"/>
                </a:schemeClr>
              </a:fgClr>
              <a:bgClr>
                <a:schemeClr val="accent5">
                  <a:lumMod val="75000"/>
                </a:schemeClr>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49" name="Rounded Rectangle 248">
              <a:extLst>
                <a:ext uri="{FF2B5EF4-FFF2-40B4-BE49-F238E27FC236}">
                  <a16:creationId xmlns:a16="http://schemas.microsoft.com/office/drawing/2014/main" id="{0670B775-D89F-E34A-A083-096F16E8B09F}"/>
                </a:ext>
              </a:extLst>
            </p:cNvPr>
            <p:cNvSpPr/>
            <p:nvPr/>
          </p:nvSpPr>
          <p:spPr>
            <a:xfrm>
              <a:off x="3477106" y="6043385"/>
              <a:ext cx="2278393" cy="206995"/>
            </a:xfrm>
            <a:prstGeom prst="roundRect">
              <a:avLst/>
            </a:prstGeom>
            <a:pattFill prst="ltUpDiag">
              <a:fgClr>
                <a:schemeClr val="accent5">
                  <a:lumMod val="40000"/>
                  <a:lumOff val="60000"/>
                </a:schemeClr>
              </a:fgClr>
              <a:bgClr>
                <a:schemeClr val="accent5">
                  <a:lumMod val="75000"/>
                </a:schemeClr>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50" name="Group 49">
            <a:extLst>
              <a:ext uri="{FF2B5EF4-FFF2-40B4-BE49-F238E27FC236}">
                <a16:creationId xmlns:a16="http://schemas.microsoft.com/office/drawing/2014/main" id="{3C83207B-F47C-704B-9AB0-BD2C33643A4C}"/>
              </a:ext>
            </a:extLst>
          </p:cNvPr>
          <p:cNvGrpSpPr/>
          <p:nvPr/>
        </p:nvGrpSpPr>
        <p:grpSpPr>
          <a:xfrm>
            <a:off x="3839219" y="2718445"/>
            <a:ext cx="2282488" cy="1305478"/>
            <a:chOff x="3477106" y="4944902"/>
            <a:chExt cx="2282488" cy="1305478"/>
          </a:xfrm>
        </p:grpSpPr>
        <p:sp>
          <p:nvSpPr>
            <p:cNvPr id="48" name="Rectangle 47">
              <a:extLst>
                <a:ext uri="{FF2B5EF4-FFF2-40B4-BE49-F238E27FC236}">
                  <a16:creationId xmlns:a16="http://schemas.microsoft.com/office/drawing/2014/main" id="{6FE71B72-E05F-3F42-B608-4F3A814C212A}"/>
                </a:ext>
              </a:extLst>
            </p:cNvPr>
            <p:cNvSpPr/>
            <p:nvPr/>
          </p:nvSpPr>
          <p:spPr>
            <a:xfrm>
              <a:off x="3481199" y="5029414"/>
              <a:ext cx="2274300" cy="1117467"/>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6" name="Rounded Rectangle 45">
              <a:extLst>
                <a:ext uri="{FF2B5EF4-FFF2-40B4-BE49-F238E27FC236}">
                  <a16:creationId xmlns:a16="http://schemas.microsoft.com/office/drawing/2014/main" id="{64EE1853-8FF7-4D41-9AFA-A73C9D947F30}"/>
                </a:ext>
              </a:extLst>
            </p:cNvPr>
            <p:cNvSpPr/>
            <p:nvPr/>
          </p:nvSpPr>
          <p:spPr>
            <a:xfrm>
              <a:off x="3481201" y="4944902"/>
              <a:ext cx="2278393" cy="206995"/>
            </a:xfrm>
            <a:prstGeom prst="roundRect">
              <a:avLst/>
            </a:prstGeom>
            <a:pattFill prst="ltUpDiag">
              <a:fgClr>
                <a:schemeClr val="accent5">
                  <a:lumMod val="40000"/>
                  <a:lumOff val="60000"/>
                </a:schemeClr>
              </a:fgClr>
              <a:bgClr>
                <a:schemeClr val="accent5">
                  <a:lumMod val="75000"/>
                </a:schemeClr>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9" name="Rounded Rectangle 48">
              <a:extLst>
                <a:ext uri="{FF2B5EF4-FFF2-40B4-BE49-F238E27FC236}">
                  <a16:creationId xmlns:a16="http://schemas.microsoft.com/office/drawing/2014/main" id="{C16AD8F9-2ECE-2949-AF60-BE9EDEB00362}"/>
                </a:ext>
              </a:extLst>
            </p:cNvPr>
            <p:cNvSpPr/>
            <p:nvPr/>
          </p:nvSpPr>
          <p:spPr>
            <a:xfrm>
              <a:off x="3477106" y="6043385"/>
              <a:ext cx="2278393" cy="206995"/>
            </a:xfrm>
            <a:prstGeom prst="roundRect">
              <a:avLst/>
            </a:prstGeom>
            <a:pattFill prst="ltUpDiag">
              <a:fgClr>
                <a:schemeClr val="accent5">
                  <a:lumMod val="40000"/>
                  <a:lumOff val="60000"/>
                </a:schemeClr>
              </a:fgClr>
              <a:bgClr>
                <a:schemeClr val="accent5">
                  <a:lumMod val="75000"/>
                </a:schemeClr>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8" name="Rectangle 7">
            <a:extLst>
              <a:ext uri="{FF2B5EF4-FFF2-40B4-BE49-F238E27FC236}">
                <a16:creationId xmlns:a16="http://schemas.microsoft.com/office/drawing/2014/main" id="{4D5CE482-1D04-1442-9487-012623885DB1}"/>
              </a:ext>
            </a:extLst>
          </p:cNvPr>
          <p:cNvSpPr/>
          <p:nvPr/>
        </p:nvSpPr>
        <p:spPr>
          <a:xfrm>
            <a:off x="2695892" y="3030262"/>
            <a:ext cx="9252958" cy="676275"/>
          </a:xfrm>
          <a:prstGeom prst="rect">
            <a:avLst/>
          </a:prstGeom>
          <a:gradFill flip="none" rotWithShape="1">
            <a:gsLst>
              <a:gs pos="0">
                <a:schemeClr val="bg1">
                  <a:lumMod val="85000"/>
                </a:schemeClr>
              </a:gs>
              <a:gs pos="54000">
                <a:schemeClr val="accent1">
                  <a:lumMod val="0"/>
                  <a:lumOff val="100000"/>
                </a:schemeClr>
              </a:gs>
              <a:gs pos="100000">
                <a:schemeClr val="bg1">
                  <a:lumMod val="8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2" name="Group 21">
            <a:extLst>
              <a:ext uri="{FF2B5EF4-FFF2-40B4-BE49-F238E27FC236}">
                <a16:creationId xmlns:a16="http://schemas.microsoft.com/office/drawing/2014/main" id="{9854EC9F-D866-D64B-BC03-71D94FBD837B}"/>
              </a:ext>
            </a:extLst>
          </p:cNvPr>
          <p:cNvGrpSpPr/>
          <p:nvPr/>
        </p:nvGrpSpPr>
        <p:grpSpPr>
          <a:xfrm>
            <a:off x="2877799" y="3163348"/>
            <a:ext cx="562039" cy="410102"/>
            <a:chOff x="7279386" y="5283520"/>
            <a:chExt cx="562039" cy="410102"/>
          </a:xfrm>
        </p:grpSpPr>
        <p:sp>
          <p:nvSpPr>
            <p:cNvPr id="6" name="Rectangle 5">
              <a:extLst>
                <a:ext uri="{FF2B5EF4-FFF2-40B4-BE49-F238E27FC236}">
                  <a16:creationId xmlns:a16="http://schemas.microsoft.com/office/drawing/2014/main" id="{7B3F590F-FEF0-9E43-8E9C-597B718189C3}"/>
                </a:ext>
              </a:extLst>
            </p:cNvPr>
            <p:cNvSpPr/>
            <p:nvPr/>
          </p:nvSpPr>
          <p:spPr>
            <a:xfrm>
              <a:off x="7319493" y="5283520"/>
              <a:ext cx="377026" cy="114223"/>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33C8E568-9A10-1B49-8E0E-907085D5938B}"/>
                </a:ext>
              </a:extLst>
            </p:cNvPr>
            <p:cNvSpPr/>
            <p:nvPr/>
          </p:nvSpPr>
          <p:spPr>
            <a:xfrm>
              <a:off x="7337757" y="5337521"/>
              <a:ext cx="377026" cy="119383"/>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 name="Rectangle 17">
              <a:extLst>
                <a:ext uri="{FF2B5EF4-FFF2-40B4-BE49-F238E27FC236}">
                  <a16:creationId xmlns:a16="http://schemas.microsoft.com/office/drawing/2014/main" id="{F16EB553-8AD3-FC45-BDAC-772E66BC3244}"/>
                </a:ext>
              </a:extLst>
            </p:cNvPr>
            <p:cNvSpPr/>
            <p:nvPr/>
          </p:nvSpPr>
          <p:spPr>
            <a:xfrm>
              <a:off x="7312440" y="5483845"/>
              <a:ext cx="377026" cy="119382"/>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 name="Rectangle 18">
              <a:extLst>
                <a:ext uri="{FF2B5EF4-FFF2-40B4-BE49-F238E27FC236}">
                  <a16:creationId xmlns:a16="http://schemas.microsoft.com/office/drawing/2014/main" id="{88E81233-22CD-0046-BC8A-8C7AA33A47B1}"/>
                </a:ext>
              </a:extLst>
            </p:cNvPr>
            <p:cNvSpPr/>
            <p:nvPr/>
          </p:nvSpPr>
          <p:spPr>
            <a:xfrm>
              <a:off x="7356321" y="5585622"/>
              <a:ext cx="377026" cy="108000"/>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Rectangle 19">
              <a:extLst>
                <a:ext uri="{FF2B5EF4-FFF2-40B4-BE49-F238E27FC236}">
                  <a16:creationId xmlns:a16="http://schemas.microsoft.com/office/drawing/2014/main" id="{473DBC8A-591E-1C4A-AD13-A3FC84854DAB}"/>
                </a:ext>
              </a:extLst>
            </p:cNvPr>
            <p:cNvSpPr/>
            <p:nvPr/>
          </p:nvSpPr>
          <p:spPr>
            <a:xfrm>
              <a:off x="7279386" y="5394472"/>
              <a:ext cx="377026" cy="108000"/>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37619FF0-7FF5-C046-8296-D4CD8F39DF1A}"/>
                </a:ext>
              </a:extLst>
            </p:cNvPr>
            <p:cNvSpPr/>
            <p:nvPr/>
          </p:nvSpPr>
          <p:spPr>
            <a:xfrm>
              <a:off x="7400202" y="5543536"/>
              <a:ext cx="377026" cy="119382"/>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7" name="Group 6">
              <a:extLst>
                <a:ext uri="{FF2B5EF4-FFF2-40B4-BE49-F238E27FC236}">
                  <a16:creationId xmlns:a16="http://schemas.microsoft.com/office/drawing/2014/main" id="{76EDA52D-35A3-9D4C-9B36-4EE258E75FD5}"/>
                </a:ext>
              </a:extLst>
            </p:cNvPr>
            <p:cNvGrpSpPr/>
            <p:nvPr/>
          </p:nvGrpSpPr>
          <p:grpSpPr>
            <a:xfrm>
              <a:off x="7606783" y="5283521"/>
              <a:ext cx="234642" cy="405808"/>
              <a:chOff x="7606783" y="5283521"/>
              <a:chExt cx="234642" cy="405808"/>
            </a:xfrm>
          </p:grpSpPr>
          <p:sp>
            <p:nvSpPr>
              <p:cNvPr id="4" name="Oval 3">
                <a:extLst>
                  <a:ext uri="{FF2B5EF4-FFF2-40B4-BE49-F238E27FC236}">
                    <a16:creationId xmlns:a16="http://schemas.microsoft.com/office/drawing/2014/main" id="{B4C18F1F-0C8E-8740-97C1-C9DD62C30B59}"/>
                  </a:ext>
                </a:extLst>
              </p:cNvPr>
              <p:cNvSpPr/>
              <p:nvPr/>
            </p:nvSpPr>
            <p:spPr>
              <a:xfrm>
                <a:off x="7650051" y="52835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 name="Oval 8">
                <a:extLst>
                  <a:ext uri="{FF2B5EF4-FFF2-40B4-BE49-F238E27FC236}">
                    <a16:creationId xmlns:a16="http://schemas.microsoft.com/office/drawing/2014/main" id="{A9147C50-50B2-D04F-A8A3-310F79D06029}"/>
                  </a:ext>
                </a:extLst>
              </p:cNvPr>
              <p:cNvSpPr/>
              <p:nvPr/>
            </p:nvSpPr>
            <p:spPr>
              <a:xfrm>
                <a:off x="7679347" y="53375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Oval 9">
                <a:extLst>
                  <a:ext uri="{FF2B5EF4-FFF2-40B4-BE49-F238E27FC236}">
                    <a16:creationId xmlns:a16="http://schemas.microsoft.com/office/drawing/2014/main" id="{215407A7-9EC1-0049-BB13-E967AB0089E2}"/>
                  </a:ext>
                </a:extLst>
              </p:cNvPr>
              <p:cNvSpPr/>
              <p:nvPr/>
            </p:nvSpPr>
            <p:spPr>
              <a:xfrm>
                <a:off x="7606783" y="53915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 name="Oval 10">
                <a:extLst>
                  <a:ext uri="{FF2B5EF4-FFF2-40B4-BE49-F238E27FC236}">
                    <a16:creationId xmlns:a16="http://schemas.microsoft.com/office/drawing/2014/main" id="{6C83D684-3426-5C4E-8167-DD9E2F8C127F}"/>
                  </a:ext>
                </a:extLst>
              </p:cNvPr>
              <p:cNvSpPr/>
              <p:nvPr/>
            </p:nvSpPr>
            <p:spPr>
              <a:xfrm>
                <a:off x="7733425" y="55439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 name="Oval 11">
                <a:extLst>
                  <a:ext uri="{FF2B5EF4-FFF2-40B4-BE49-F238E27FC236}">
                    <a16:creationId xmlns:a16="http://schemas.microsoft.com/office/drawing/2014/main" id="{6B59EDC6-DC1F-CE42-8A86-E3A7DB5FF5C6}"/>
                  </a:ext>
                </a:extLst>
              </p:cNvPr>
              <p:cNvSpPr/>
              <p:nvPr/>
            </p:nvSpPr>
            <p:spPr>
              <a:xfrm>
                <a:off x="7733347" y="54455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 name="Oval 12">
                <a:extLst>
                  <a:ext uri="{FF2B5EF4-FFF2-40B4-BE49-F238E27FC236}">
                    <a16:creationId xmlns:a16="http://schemas.microsoft.com/office/drawing/2014/main" id="{E33E5C77-D91A-A24B-98EC-C7037930FAFA}"/>
                  </a:ext>
                </a:extLst>
              </p:cNvPr>
              <p:cNvSpPr/>
              <p:nvPr/>
            </p:nvSpPr>
            <p:spPr>
              <a:xfrm>
                <a:off x="7638265" y="54995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 name="Oval 13">
                <a:extLst>
                  <a:ext uri="{FF2B5EF4-FFF2-40B4-BE49-F238E27FC236}">
                    <a16:creationId xmlns:a16="http://schemas.microsoft.com/office/drawing/2014/main" id="{ED06DCD1-92D6-4B44-BC6E-FADD98B4E70F}"/>
                  </a:ext>
                </a:extLst>
              </p:cNvPr>
              <p:cNvSpPr/>
              <p:nvPr/>
            </p:nvSpPr>
            <p:spPr>
              <a:xfrm>
                <a:off x="7685806" y="5581329"/>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sp>
        <p:nvSpPr>
          <p:cNvPr id="23" name="Rectangle 22">
            <a:extLst>
              <a:ext uri="{FF2B5EF4-FFF2-40B4-BE49-F238E27FC236}">
                <a16:creationId xmlns:a16="http://schemas.microsoft.com/office/drawing/2014/main" id="{C6CE20C1-F8F7-EA4A-83CB-A36B63217C94}"/>
              </a:ext>
            </a:extLst>
          </p:cNvPr>
          <p:cNvSpPr/>
          <p:nvPr/>
        </p:nvSpPr>
        <p:spPr>
          <a:xfrm>
            <a:off x="4034702" y="3030261"/>
            <a:ext cx="377026" cy="671552"/>
          </a:xfrm>
          <a:prstGeom prst="rect">
            <a:avLst/>
          </a:prstGeom>
          <a:solidFill>
            <a:schemeClr val="accent6">
              <a:lumMod val="50000"/>
              <a:alpha val="3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9" name="Rectangle 38">
            <a:extLst>
              <a:ext uri="{FF2B5EF4-FFF2-40B4-BE49-F238E27FC236}">
                <a16:creationId xmlns:a16="http://schemas.microsoft.com/office/drawing/2014/main" id="{8E05AAA6-8BD0-444B-8C9F-A9234027143D}"/>
              </a:ext>
            </a:extLst>
          </p:cNvPr>
          <p:cNvSpPr/>
          <p:nvPr/>
        </p:nvSpPr>
        <p:spPr>
          <a:xfrm>
            <a:off x="2692142" y="2989266"/>
            <a:ext cx="9252958" cy="51315"/>
          </a:xfrm>
          <a:prstGeom prst="rect">
            <a:avLst/>
          </a:prstGeom>
          <a:solidFill>
            <a:schemeClr val="bg1"/>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2" name="Rectangle 41">
            <a:extLst>
              <a:ext uri="{FF2B5EF4-FFF2-40B4-BE49-F238E27FC236}">
                <a16:creationId xmlns:a16="http://schemas.microsoft.com/office/drawing/2014/main" id="{B1F88E2C-2C22-8D4D-A857-347E192F57C2}"/>
              </a:ext>
            </a:extLst>
          </p:cNvPr>
          <p:cNvSpPr/>
          <p:nvPr/>
        </p:nvSpPr>
        <p:spPr>
          <a:xfrm>
            <a:off x="2692141" y="3701814"/>
            <a:ext cx="9252000" cy="45719"/>
          </a:xfrm>
          <a:prstGeom prst="rect">
            <a:avLst/>
          </a:prstGeom>
          <a:solidFill>
            <a:schemeClr val="bg1"/>
          </a:solidFill>
          <a:ln w="63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43" name="Straight Connector 42">
            <a:extLst>
              <a:ext uri="{FF2B5EF4-FFF2-40B4-BE49-F238E27FC236}">
                <a16:creationId xmlns:a16="http://schemas.microsoft.com/office/drawing/2014/main" id="{C6E86AF2-B5E5-FE4A-B736-1B4BE9841B95}"/>
              </a:ext>
            </a:extLst>
          </p:cNvPr>
          <p:cNvCxnSpPr>
            <a:cxnSpLocks/>
          </p:cNvCxnSpPr>
          <p:nvPr/>
        </p:nvCxnSpPr>
        <p:spPr>
          <a:xfrm flipV="1">
            <a:off x="2692142" y="2989266"/>
            <a:ext cx="9256708"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A63626AE-A306-E346-906A-067C7106F477}"/>
              </a:ext>
            </a:extLst>
          </p:cNvPr>
          <p:cNvCxnSpPr>
            <a:cxnSpLocks/>
          </p:cNvCxnSpPr>
          <p:nvPr/>
        </p:nvCxnSpPr>
        <p:spPr>
          <a:xfrm>
            <a:off x="2692141" y="3747533"/>
            <a:ext cx="9256709" cy="0"/>
          </a:xfrm>
          <a:prstGeom prst="line">
            <a:avLst/>
          </a:prstGeom>
          <a:ln w="22225"/>
        </p:spPr>
        <p:style>
          <a:lnRef idx="1">
            <a:schemeClr val="accent1"/>
          </a:lnRef>
          <a:fillRef idx="0">
            <a:schemeClr val="accent1"/>
          </a:fillRef>
          <a:effectRef idx="0">
            <a:schemeClr val="accent1"/>
          </a:effectRef>
          <a:fontRef idx="minor">
            <a:schemeClr val="tx1"/>
          </a:fontRef>
        </p:style>
      </p:cxnSp>
      <p:sp>
        <p:nvSpPr>
          <p:cNvPr id="44" name="Freeform 43">
            <a:extLst>
              <a:ext uri="{FF2B5EF4-FFF2-40B4-BE49-F238E27FC236}">
                <a16:creationId xmlns:a16="http://schemas.microsoft.com/office/drawing/2014/main" id="{0C335C29-918D-4E4A-B845-53A851B4003C}"/>
              </a:ext>
            </a:extLst>
          </p:cNvPr>
          <p:cNvSpPr/>
          <p:nvPr/>
        </p:nvSpPr>
        <p:spPr>
          <a:xfrm>
            <a:off x="4020098" y="3159859"/>
            <a:ext cx="358993" cy="441278"/>
          </a:xfrm>
          <a:custGeom>
            <a:avLst/>
            <a:gdLst>
              <a:gd name="connsiteX0" fmla="*/ 0 w 254758"/>
              <a:gd name="connsiteY0" fmla="*/ 63690 h 441278"/>
              <a:gd name="connsiteX1" fmla="*/ 86436 w 254758"/>
              <a:gd name="connsiteY1" fmla="*/ 0 h 441278"/>
              <a:gd name="connsiteX2" fmla="*/ 45493 w 254758"/>
              <a:gd name="connsiteY2" fmla="*/ 113732 h 441278"/>
              <a:gd name="connsiteX3" fmla="*/ 163773 w 254758"/>
              <a:gd name="connsiteY3" fmla="*/ 68239 h 441278"/>
              <a:gd name="connsiteX4" fmla="*/ 77337 w 254758"/>
              <a:gd name="connsiteY4" fmla="*/ 150126 h 441278"/>
              <a:gd name="connsiteX5" fmla="*/ 254758 w 254758"/>
              <a:gd name="connsiteY5" fmla="*/ 145577 h 441278"/>
              <a:gd name="connsiteX6" fmla="*/ 100084 w 254758"/>
              <a:gd name="connsiteY6" fmla="*/ 222914 h 441278"/>
              <a:gd name="connsiteX7" fmla="*/ 218364 w 254758"/>
              <a:gd name="connsiteY7" fmla="*/ 259308 h 441278"/>
              <a:gd name="connsiteX8" fmla="*/ 100084 w 254758"/>
              <a:gd name="connsiteY8" fmla="*/ 277505 h 441278"/>
              <a:gd name="connsiteX9" fmla="*/ 254758 w 254758"/>
              <a:gd name="connsiteY9" fmla="*/ 400335 h 441278"/>
              <a:gd name="connsiteX10" fmla="*/ 86436 w 254758"/>
              <a:gd name="connsiteY10" fmla="*/ 359391 h 441278"/>
              <a:gd name="connsiteX11" fmla="*/ 118281 w 254758"/>
              <a:gd name="connsiteY11" fmla="*/ 436729 h 441278"/>
              <a:gd name="connsiteX12" fmla="*/ 59140 w 254758"/>
              <a:gd name="connsiteY12" fmla="*/ 391236 h 441278"/>
              <a:gd name="connsiteX13" fmla="*/ 27296 w 254758"/>
              <a:gd name="connsiteY13" fmla="*/ 441278 h 441278"/>
              <a:gd name="connsiteX14" fmla="*/ 13648 w 254758"/>
              <a:gd name="connsiteY14" fmla="*/ 400335 h 44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4758" h="441278">
                <a:moveTo>
                  <a:pt x="0" y="63690"/>
                </a:moveTo>
                <a:lnTo>
                  <a:pt x="86436" y="0"/>
                </a:lnTo>
                <a:lnTo>
                  <a:pt x="45493" y="113732"/>
                </a:lnTo>
                <a:lnTo>
                  <a:pt x="163773" y="68239"/>
                </a:lnTo>
                <a:lnTo>
                  <a:pt x="77337" y="150126"/>
                </a:lnTo>
                <a:lnTo>
                  <a:pt x="254758" y="145577"/>
                </a:lnTo>
                <a:lnTo>
                  <a:pt x="100084" y="222914"/>
                </a:lnTo>
                <a:lnTo>
                  <a:pt x="218364" y="259308"/>
                </a:lnTo>
                <a:lnTo>
                  <a:pt x="100084" y="277505"/>
                </a:lnTo>
                <a:lnTo>
                  <a:pt x="254758" y="400335"/>
                </a:lnTo>
                <a:lnTo>
                  <a:pt x="86436" y="359391"/>
                </a:lnTo>
                <a:lnTo>
                  <a:pt x="118281" y="436729"/>
                </a:lnTo>
                <a:lnTo>
                  <a:pt x="59140" y="391236"/>
                </a:lnTo>
                <a:lnTo>
                  <a:pt x="27296" y="441278"/>
                </a:lnTo>
                <a:lnTo>
                  <a:pt x="13648" y="400335"/>
                </a:lnTo>
              </a:path>
            </a:pathLst>
          </a:custGeom>
          <a:solidFill>
            <a:srgbClr val="FF0000">
              <a:alpha val="61953"/>
            </a:srgbClr>
          </a:solidFill>
          <a:ln>
            <a:noFill/>
          </a:ln>
          <a:effectLst>
            <a:softEdge rad="14386"/>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Freeform 46">
            <a:extLst>
              <a:ext uri="{FF2B5EF4-FFF2-40B4-BE49-F238E27FC236}">
                <a16:creationId xmlns:a16="http://schemas.microsoft.com/office/drawing/2014/main" id="{F81337B2-7D73-D741-986B-A96FCD1A6522}"/>
              </a:ext>
            </a:extLst>
          </p:cNvPr>
          <p:cNvSpPr/>
          <p:nvPr/>
        </p:nvSpPr>
        <p:spPr>
          <a:xfrm>
            <a:off x="4042487" y="3228453"/>
            <a:ext cx="172260" cy="303296"/>
          </a:xfrm>
          <a:custGeom>
            <a:avLst/>
            <a:gdLst>
              <a:gd name="connsiteX0" fmla="*/ 0 w 254758"/>
              <a:gd name="connsiteY0" fmla="*/ 63690 h 441278"/>
              <a:gd name="connsiteX1" fmla="*/ 86436 w 254758"/>
              <a:gd name="connsiteY1" fmla="*/ 0 h 441278"/>
              <a:gd name="connsiteX2" fmla="*/ 45493 w 254758"/>
              <a:gd name="connsiteY2" fmla="*/ 113732 h 441278"/>
              <a:gd name="connsiteX3" fmla="*/ 163773 w 254758"/>
              <a:gd name="connsiteY3" fmla="*/ 68239 h 441278"/>
              <a:gd name="connsiteX4" fmla="*/ 77337 w 254758"/>
              <a:gd name="connsiteY4" fmla="*/ 150126 h 441278"/>
              <a:gd name="connsiteX5" fmla="*/ 254758 w 254758"/>
              <a:gd name="connsiteY5" fmla="*/ 145577 h 441278"/>
              <a:gd name="connsiteX6" fmla="*/ 100084 w 254758"/>
              <a:gd name="connsiteY6" fmla="*/ 222914 h 441278"/>
              <a:gd name="connsiteX7" fmla="*/ 218364 w 254758"/>
              <a:gd name="connsiteY7" fmla="*/ 259308 h 441278"/>
              <a:gd name="connsiteX8" fmla="*/ 100084 w 254758"/>
              <a:gd name="connsiteY8" fmla="*/ 277505 h 441278"/>
              <a:gd name="connsiteX9" fmla="*/ 254758 w 254758"/>
              <a:gd name="connsiteY9" fmla="*/ 400335 h 441278"/>
              <a:gd name="connsiteX10" fmla="*/ 86436 w 254758"/>
              <a:gd name="connsiteY10" fmla="*/ 359391 h 441278"/>
              <a:gd name="connsiteX11" fmla="*/ 118281 w 254758"/>
              <a:gd name="connsiteY11" fmla="*/ 436729 h 441278"/>
              <a:gd name="connsiteX12" fmla="*/ 59140 w 254758"/>
              <a:gd name="connsiteY12" fmla="*/ 391236 h 441278"/>
              <a:gd name="connsiteX13" fmla="*/ 27296 w 254758"/>
              <a:gd name="connsiteY13" fmla="*/ 441278 h 441278"/>
              <a:gd name="connsiteX14" fmla="*/ 13648 w 254758"/>
              <a:gd name="connsiteY14" fmla="*/ 400335 h 44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4758" h="441278">
                <a:moveTo>
                  <a:pt x="0" y="63690"/>
                </a:moveTo>
                <a:lnTo>
                  <a:pt x="86436" y="0"/>
                </a:lnTo>
                <a:lnTo>
                  <a:pt x="45493" y="113732"/>
                </a:lnTo>
                <a:lnTo>
                  <a:pt x="163773" y="68239"/>
                </a:lnTo>
                <a:lnTo>
                  <a:pt x="77337" y="150126"/>
                </a:lnTo>
                <a:lnTo>
                  <a:pt x="254758" y="145577"/>
                </a:lnTo>
                <a:lnTo>
                  <a:pt x="100084" y="222914"/>
                </a:lnTo>
                <a:lnTo>
                  <a:pt x="218364" y="259308"/>
                </a:lnTo>
                <a:lnTo>
                  <a:pt x="100084" y="277505"/>
                </a:lnTo>
                <a:lnTo>
                  <a:pt x="254758" y="400335"/>
                </a:lnTo>
                <a:lnTo>
                  <a:pt x="86436" y="359391"/>
                </a:lnTo>
                <a:lnTo>
                  <a:pt x="118281" y="436729"/>
                </a:lnTo>
                <a:lnTo>
                  <a:pt x="59140" y="391236"/>
                </a:lnTo>
                <a:lnTo>
                  <a:pt x="27296" y="441278"/>
                </a:lnTo>
                <a:lnTo>
                  <a:pt x="13648" y="400335"/>
                </a:lnTo>
              </a:path>
            </a:pathLst>
          </a:custGeom>
          <a:solidFill>
            <a:srgbClr val="FFFF00">
              <a:alpha val="80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4" name="Group 23">
            <a:extLst>
              <a:ext uri="{FF2B5EF4-FFF2-40B4-BE49-F238E27FC236}">
                <a16:creationId xmlns:a16="http://schemas.microsoft.com/office/drawing/2014/main" id="{B44C4DE3-132D-8F4A-848B-EDC7CF11AEFD}"/>
              </a:ext>
            </a:extLst>
          </p:cNvPr>
          <p:cNvGrpSpPr/>
          <p:nvPr/>
        </p:nvGrpSpPr>
        <p:grpSpPr>
          <a:xfrm>
            <a:off x="3537520" y="3163348"/>
            <a:ext cx="562039" cy="410102"/>
            <a:chOff x="7279386" y="5283520"/>
            <a:chExt cx="562039" cy="410102"/>
          </a:xfrm>
        </p:grpSpPr>
        <p:sp>
          <p:nvSpPr>
            <p:cNvPr id="25" name="Rectangle 24">
              <a:extLst>
                <a:ext uri="{FF2B5EF4-FFF2-40B4-BE49-F238E27FC236}">
                  <a16:creationId xmlns:a16="http://schemas.microsoft.com/office/drawing/2014/main" id="{D1DAC0A9-DBE6-874F-9065-706B642BA443}"/>
                </a:ext>
              </a:extLst>
            </p:cNvPr>
            <p:cNvSpPr/>
            <p:nvPr/>
          </p:nvSpPr>
          <p:spPr>
            <a:xfrm>
              <a:off x="7319493" y="5283520"/>
              <a:ext cx="377026" cy="114223"/>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 name="Rectangle 25">
              <a:extLst>
                <a:ext uri="{FF2B5EF4-FFF2-40B4-BE49-F238E27FC236}">
                  <a16:creationId xmlns:a16="http://schemas.microsoft.com/office/drawing/2014/main" id="{4FDEDF96-67B1-2B4B-A6F2-6A92110CADBF}"/>
                </a:ext>
              </a:extLst>
            </p:cNvPr>
            <p:cNvSpPr/>
            <p:nvPr/>
          </p:nvSpPr>
          <p:spPr>
            <a:xfrm>
              <a:off x="7337757" y="5337521"/>
              <a:ext cx="377026" cy="119383"/>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 name="Rectangle 26">
              <a:extLst>
                <a:ext uri="{FF2B5EF4-FFF2-40B4-BE49-F238E27FC236}">
                  <a16:creationId xmlns:a16="http://schemas.microsoft.com/office/drawing/2014/main" id="{E10FF74E-8157-834E-8E7A-AEDD968FB1B4}"/>
                </a:ext>
              </a:extLst>
            </p:cNvPr>
            <p:cNvSpPr/>
            <p:nvPr/>
          </p:nvSpPr>
          <p:spPr>
            <a:xfrm>
              <a:off x="7312440" y="5483845"/>
              <a:ext cx="377026" cy="119382"/>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 name="Rectangle 27">
              <a:extLst>
                <a:ext uri="{FF2B5EF4-FFF2-40B4-BE49-F238E27FC236}">
                  <a16:creationId xmlns:a16="http://schemas.microsoft.com/office/drawing/2014/main" id="{2FD0BCE4-F52E-724F-8356-32BFF47D6EB9}"/>
                </a:ext>
              </a:extLst>
            </p:cNvPr>
            <p:cNvSpPr/>
            <p:nvPr/>
          </p:nvSpPr>
          <p:spPr>
            <a:xfrm>
              <a:off x="7356321" y="5585622"/>
              <a:ext cx="377026" cy="108000"/>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9" name="Rectangle 28">
              <a:extLst>
                <a:ext uri="{FF2B5EF4-FFF2-40B4-BE49-F238E27FC236}">
                  <a16:creationId xmlns:a16="http://schemas.microsoft.com/office/drawing/2014/main" id="{7AA894B0-F3DB-124A-A834-9AF00FFE7E7B}"/>
                </a:ext>
              </a:extLst>
            </p:cNvPr>
            <p:cNvSpPr/>
            <p:nvPr/>
          </p:nvSpPr>
          <p:spPr>
            <a:xfrm>
              <a:off x="7279386" y="5394472"/>
              <a:ext cx="377026" cy="108000"/>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Rectangle 29">
              <a:extLst>
                <a:ext uri="{FF2B5EF4-FFF2-40B4-BE49-F238E27FC236}">
                  <a16:creationId xmlns:a16="http://schemas.microsoft.com/office/drawing/2014/main" id="{0BEFD6D8-9CDA-7D4F-A733-BEE51A29C606}"/>
                </a:ext>
              </a:extLst>
            </p:cNvPr>
            <p:cNvSpPr/>
            <p:nvPr/>
          </p:nvSpPr>
          <p:spPr>
            <a:xfrm>
              <a:off x="7400202" y="5543536"/>
              <a:ext cx="377026" cy="119382"/>
            </a:xfrm>
            <a:prstGeom prst="rect">
              <a:avLst/>
            </a:prstGeom>
            <a:gradFill flip="none" rotWithShape="1">
              <a:gsLst>
                <a:gs pos="0">
                  <a:schemeClr val="accent1">
                    <a:lumMod val="0"/>
                    <a:lumOff val="100000"/>
                    <a:alpha val="0"/>
                  </a:schemeClr>
                </a:gs>
                <a:gs pos="24000">
                  <a:schemeClr val="accent1">
                    <a:lumMod val="0"/>
                    <a:lumOff val="100000"/>
                    <a:alpha val="40000"/>
                  </a:schemeClr>
                </a:gs>
                <a:gs pos="100000">
                  <a:srgbClr val="FF0000">
                    <a:alpha val="28646"/>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31" name="Group 30">
              <a:extLst>
                <a:ext uri="{FF2B5EF4-FFF2-40B4-BE49-F238E27FC236}">
                  <a16:creationId xmlns:a16="http://schemas.microsoft.com/office/drawing/2014/main" id="{FF019F74-C080-1C44-B0A0-8C8DF289FCEA}"/>
                </a:ext>
              </a:extLst>
            </p:cNvPr>
            <p:cNvGrpSpPr/>
            <p:nvPr/>
          </p:nvGrpSpPr>
          <p:grpSpPr>
            <a:xfrm>
              <a:off x="7606783" y="5283521"/>
              <a:ext cx="234642" cy="405808"/>
              <a:chOff x="7606783" y="5283521"/>
              <a:chExt cx="234642" cy="405808"/>
            </a:xfrm>
          </p:grpSpPr>
          <p:sp>
            <p:nvSpPr>
              <p:cNvPr id="32" name="Oval 31">
                <a:extLst>
                  <a:ext uri="{FF2B5EF4-FFF2-40B4-BE49-F238E27FC236}">
                    <a16:creationId xmlns:a16="http://schemas.microsoft.com/office/drawing/2014/main" id="{F8340943-19C8-2947-AD75-AF24063AC737}"/>
                  </a:ext>
                </a:extLst>
              </p:cNvPr>
              <p:cNvSpPr/>
              <p:nvPr/>
            </p:nvSpPr>
            <p:spPr>
              <a:xfrm>
                <a:off x="7650051" y="52835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Oval 32">
                <a:extLst>
                  <a:ext uri="{FF2B5EF4-FFF2-40B4-BE49-F238E27FC236}">
                    <a16:creationId xmlns:a16="http://schemas.microsoft.com/office/drawing/2014/main" id="{4E74B46A-AB46-1C41-BE12-07FCF01FD6E1}"/>
                  </a:ext>
                </a:extLst>
              </p:cNvPr>
              <p:cNvSpPr/>
              <p:nvPr/>
            </p:nvSpPr>
            <p:spPr>
              <a:xfrm>
                <a:off x="7679347" y="53375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4" name="Oval 33">
                <a:extLst>
                  <a:ext uri="{FF2B5EF4-FFF2-40B4-BE49-F238E27FC236}">
                    <a16:creationId xmlns:a16="http://schemas.microsoft.com/office/drawing/2014/main" id="{CCCA1784-6399-354F-A683-7E9C421A725F}"/>
                  </a:ext>
                </a:extLst>
              </p:cNvPr>
              <p:cNvSpPr/>
              <p:nvPr/>
            </p:nvSpPr>
            <p:spPr>
              <a:xfrm>
                <a:off x="7606783" y="53915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5" name="Oval 34">
                <a:extLst>
                  <a:ext uri="{FF2B5EF4-FFF2-40B4-BE49-F238E27FC236}">
                    <a16:creationId xmlns:a16="http://schemas.microsoft.com/office/drawing/2014/main" id="{56A3C052-C46B-F245-B698-48A71F57DD92}"/>
                  </a:ext>
                </a:extLst>
              </p:cNvPr>
              <p:cNvSpPr/>
              <p:nvPr/>
            </p:nvSpPr>
            <p:spPr>
              <a:xfrm>
                <a:off x="7733425" y="55439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6" name="Oval 35">
                <a:extLst>
                  <a:ext uri="{FF2B5EF4-FFF2-40B4-BE49-F238E27FC236}">
                    <a16:creationId xmlns:a16="http://schemas.microsoft.com/office/drawing/2014/main" id="{7B96AC11-EB3A-9641-940B-3DFA5D550A4A}"/>
                  </a:ext>
                </a:extLst>
              </p:cNvPr>
              <p:cNvSpPr/>
              <p:nvPr/>
            </p:nvSpPr>
            <p:spPr>
              <a:xfrm>
                <a:off x="7733347" y="54455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7" name="Oval 36">
                <a:extLst>
                  <a:ext uri="{FF2B5EF4-FFF2-40B4-BE49-F238E27FC236}">
                    <a16:creationId xmlns:a16="http://schemas.microsoft.com/office/drawing/2014/main" id="{A5F31B17-E2DC-B94C-8C0B-7134EA381349}"/>
                  </a:ext>
                </a:extLst>
              </p:cNvPr>
              <p:cNvSpPr/>
              <p:nvPr/>
            </p:nvSpPr>
            <p:spPr>
              <a:xfrm>
                <a:off x="7638265" y="549952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8" name="Oval 37">
                <a:extLst>
                  <a:ext uri="{FF2B5EF4-FFF2-40B4-BE49-F238E27FC236}">
                    <a16:creationId xmlns:a16="http://schemas.microsoft.com/office/drawing/2014/main" id="{97F1CD5A-8FA4-4B49-9BF9-0220F73BB20C}"/>
                  </a:ext>
                </a:extLst>
              </p:cNvPr>
              <p:cNvSpPr/>
              <p:nvPr/>
            </p:nvSpPr>
            <p:spPr>
              <a:xfrm>
                <a:off x="7685806" y="5581329"/>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FF0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sp>
        <p:nvSpPr>
          <p:cNvPr id="51" name="TextBox 50">
            <a:extLst>
              <a:ext uri="{FF2B5EF4-FFF2-40B4-BE49-F238E27FC236}">
                <a16:creationId xmlns:a16="http://schemas.microsoft.com/office/drawing/2014/main" id="{42A129FD-895B-2F4F-9B3C-D02821D44019}"/>
              </a:ext>
            </a:extLst>
          </p:cNvPr>
          <p:cNvSpPr txBox="1"/>
          <p:nvPr/>
        </p:nvSpPr>
        <p:spPr>
          <a:xfrm>
            <a:off x="2859441" y="2970046"/>
            <a:ext cx="952505" cy="253916"/>
          </a:xfrm>
          <a:prstGeom prst="rect">
            <a:avLst/>
          </a:prstGeom>
          <a:noFill/>
        </p:spPr>
        <p:txBody>
          <a:bodyPr wrap="none" rtlCol="0">
            <a:spAutoFit/>
          </a:bodyPr>
          <a:lstStyle/>
          <a:p>
            <a:r>
              <a:rPr lang="en-US" sz="1050" dirty="0">
                <a:latin typeface="Arial Narrow" panose="020B0604020202020204" pitchFamily="34" charset="0"/>
                <a:cs typeface="Arial Narrow" panose="020B0604020202020204" pitchFamily="34" charset="0"/>
              </a:rPr>
              <a:t>P</a:t>
            </a:r>
            <a:r>
              <a:rPr lang="en-CH" sz="1050" dirty="0">
                <a:latin typeface="Arial Narrow" panose="020B0604020202020204" pitchFamily="34" charset="0"/>
                <a:cs typeface="Arial Narrow" panose="020B0604020202020204" pitchFamily="34" charset="0"/>
              </a:rPr>
              <a:t>roton bunches</a:t>
            </a:r>
          </a:p>
        </p:txBody>
      </p:sp>
      <p:sp>
        <p:nvSpPr>
          <p:cNvPr id="53" name="TextBox 52">
            <a:extLst>
              <a:ext uri="{FF2B5EF4-FFF2-40B4-BE49-F238E27FC236}">
                <a16:creationId xmlns:a16="http://schemas.microsoft.com/office/drawing/2014/main" id="{38891F91-C19F-4949-A0BE-C24DA20AD30F}"/>
              </a:ext>
            </a:extLst>
          </p:cNvPr>
          <p:cNvSpPr txBox="1"/>
          <p:nvPr/>
        </p:nvSpPr>
        <p:spPr>
          <a:xfrm>
            <a:off x="3975722" y="2973954"/>
            <a:ext cx="502061" cy="253916"/>
          </a:xfrm>
          <a:prstGeom prst="rect">
            <a:avLst/>
          </a:prstGeom>
          <a:noFill/>
        </p:spPr>
        <p:txBody>
          <a:bodyPr wrap="none" rtlCol="0">
            <a:spAutoFit/>
          </a:bodyPr>
          <a:lstStyle/>
          <a:p>
            <a:r>
              <a:rPr lang="en-CH" sz="1050" dirty="0">
                <a:latin typeface="Arial Narrow" panose="020B0604020202020204" pitchFamily="34" charset="0"/>
                <a:cs typeface="Arial Narrow" panose="020B0604020202020204" pitchFamily="34" charset="0"/>
              </a:rPr>
              <a:t>Target</a:t>
            </a:r>
          </a:p>
        </p:txBody>
      </p:sp>
      <p:sp>
        <p:nvSpPr>
          <p:cNvPr id="54" name="TextBox 53">
            <a:extLst>
              <a:ext uri="{FF2B5EF4-FFF2-40B4-BE49-F238E27FC236}">
                <a16:creationId xmlns:a16="http://schemas.microsoft.com/office/drawing/2014/main" id="{1CF08A97-F832-1B4C-8F3B-139B523630FB}"/>
              </a:ext>
            </a:extLst>
          </p:cNvPr>
          <p:cNvSpPr txBox="1"/>
          <p:nvPr/>
        </p:nvSpPr>
        <p:spPr>
          <a:xfrm>
            <a:off x="4463280" y="2677782"/>
            <a:ext cx="1007007" cy="253916"/>
          </a:xfrm>
          <a:prstGeom prst="rect">
            <a:avLst/>
          </a:prstGeom>
          <a:noFill/>
        </p:spPr>
        <p:txBody>
          <a:bodyPr wrap="none" rtlCol="0">
            <a:spAutoFit/>
          </a:bodyPr>
          <a:lstStyle/>
          <a:p>
            <a:r>
              <a:rPr lang="en-CH" sz="1050" dirty="0">
                <a:solidFill>
                  <a:schemeClr val="bg1"/>
                </a:solidFill>
                <a:latin typeface="Arial Narrow" panose="020B0604020202020204" pitchFamily="34" charset="0"/>
                <a:cs typeface="Arial Narrow" panose="020B0604020202020204" pitchFamily="34" charset="0"/>
              </a:rPr>
              <a:t>Solenoid magnet</a:t>
            </a:r>
          </a:p>
        </p:txBody>
      </p:sp>
      <p:grpSp>
        <p:nvGrpSpPr>
          <p:cNvPr id="114" name="Group 113">
            <a:extLst>
              <a:ext uri="{FF2B5EF4-FFF2-40B4-BE49-F238E27FC236}">
                <a16:creationId xmlns:a16="http://schemas.microsoft.com/office/drawing/2014/main" id="{8B545D96-AD60-E74A-8701-AB12BE420F35}"/>
              </a:ext>
            </a:extLst>
          </p:cNvPr>
          <p:cNvGrpSpPr/>
          <p:nvPr/>
        </p:nvGrpSpPr>
        <p:grpSpPr>
          <a:xfrm>
            <a:off x="4137792" y="3108797"/>
            <a:ext cx="1233068" cy="515338"/>
            <a:chOff x="7439025" y="212725"/>
            <a:chExt cx="3530602" cy="2105614"/>
          </a:xfrm>
          <a:effectLst>
            <a:glow rad="50800">
              <a:srgbClr val="00B0F0">
                <a:alpha val="40000"/>
              </a:srgbClr>
            </a:glow>
          </a:effectLst>
        </p:grpSpPr>
        <p:sp>
          <p:nvSpPr>
            <p:cNvPr id="115" name="Freeform 114">
              <a:extLst>
                <a:ext uri="{FF2B5EF4-FFF2-40B4-BE49-F238E27FC236}">
                  <a16:creationId xmlns:a16="http://schemas.microsoft.com/office/drawing/2014/main" id="{27A8E128-05CD-EC48-95CC-D17319D3A607}"/>
                </a:ext>
              </a:extLst>
            </p:cNvPr>
            <p:cNvSpPr/>
            <p:nvPr/>
          </p:nvSpPr>
          <p:spPr>
            <a:xfrm>
              <a:off x="7439025" y="21272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6" name="Freeform 115">
              <a:extLst>
                <a:ext uri="{FF2B5EF4-FFF2-40B4-BE49-F238E27FC236}">
                  <a16:creationId xmlns:a16="http://schemas.microsoft.com/office/drawing/2014/main" id="{2281320C-C25E-6B41-8697-38113CF8E3A2}"/>
                </a:ext>
              </a:extLst>
            </p:cNvPr>
            <p:cNvSpPr/>
            <p:nvPr/>
          </p:nvSpPr>
          <p:spPr>
            <a:xfrm flipV="1">
              <a:off x="9204326" y="1095371"/>
              <a:ext cx="1765301" cy="1222968"/>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70C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118" name="Freeform 117">
            <a:extLst>
              <a:ext uri="{FF2B5EF4-FFF2-40B4-BE49-F238E27FC236}">
                <a16:creationId xmlns:a16="http://schemas.microsoft.com/office/drawing/2014/main" id="{D82484E7-76C1-C04B-A1A7-BDC288938207}"/>
              </a:ext>
            </a:extLst>
          </p:cNvPr>
          <p:cNvSpPr/>
          <p:nvPr/>
        </p:nvSpPr>
        <p:spPr>
          <a:xfrm>
            <a:off x="5360240" y="3106864"/>
            <a:ext cx="591134" cy="255919"/>
          </a:xfrm>
          <a:custGeom>
            <a:avLst/>
            <a:gdLst>
              <a:gd name="connsiteX0" fmla="*/ 0 w 1765300"/>
              <a:gd name="connsiteY0" fmla="*/ 879475 h 882650"/>
              <a:gd name="connsiteX1" fmla="*/ 908050 w 1765300"/>
              <a:gd name="connsiteY1" fmla="*/ 0 h 882650"/>
              <a:gd name="connsiteX2" fmla="*/ 1765300 w 1765300"/>
              <a:gd name="connsiteY2" fmla="*/ 882650 h 882650"/>
              <a:gd name="connsiteX0" fmla="*/ 0 w 1692573"/>
              <a:gd name="connsiteY0" fmla="*/ 780920 h 882650"/>
              <a:gd name="connsiteX1" fmla="*/ 835323 w 1692573"/>
              <a:gd name="connsiteY1" fmla="*/ 0 h 882650"/>
              <a:gd name="connsiteX2" fmla="*/ 1692573 w 1692573"/>
              <a:gd name="connsiteY2" fmla="*/ 882650 h 882650"/>
            </a:gdLst>
            <a:ahLst/>
            <a:cxnLst>
              <a:cxn ang="0">
                <a:pos x="connsiteX0" y="connsiteY0"/>
              </a:cxn>
              <a:cxn ang="0">
                <a:pos x="connsiteX1" y="connsiteY1"/>
              </a:cxn>
              <a:cxn ang="0">
                <a:pos x="connsiteX2" y="connsiteY2"/>
              </a:cxn>
            </a:cxnLst>
            <a:rect l="l" t="t" r="r" b="b"/>
            <a:pathLst>
              <a:path w="1692573" h="882650">
                <a:moveTo>
                  <a:pt x="0" y="780920"/>
                </a:moveTo>
                <a:cubicBezTo>
                  <a:pt x="306916" y="340918"/>
                  <a:pt x="541106" y="-529"/>
                  <a:pt x="835323" y="0"/>
                </a:cubicBezTo>
                <a:cubicBezTo>
                  <a:pt x="1129540" y="529"/>
                  <a:pt x="1411056" y="441589"/>
                  <a:pt x="1692573" y="882650"/>
                </a:cubicBezTo>
              </a:path>
            </a:pathLst>
          </a:custGeom>
          <a:noFill/>
          <a:ln>
            <a:solidFill>
              <a:srgbClr val="0070C0"/>
            </a:solidFill>
            <a:prstDash val="sysDash"/>
          </a:ln>
          <a:effectLst>
            <a:glow rad="508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9" name="Freeform 118">
            <a:extLst>
              <a:ext uri="{FF2B5EF4-FFF2-40B4-BE49-F238E27FC236}">
                <a16:creationId xmlns:a16="http://schemas.microsoft.com/office/drawing/2014/main" id="{DC424027-A816-F143-A63C-011184768D3D}"/>
              </a:ext>
            </a:extLst>
          </p:cNvPr>
          <p:cNvSpPr/>
          <p:nvPr/>
        </p:nvSpPr>
        <p:spPr>
          <a:xfrm flipV="1">
            <a:off x="5951374" y="3362782"/>
            <a:ext cx="616534" cy="276681"/>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a:effectLst>
            <a:glow rad="508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120" name="Group 119">
            <a:extLst>
              <a:ext uri="{FF2B5EF4-FFF2-40B4-BE49-F238E27FC236}">
                <a16:creationId xmlns:a16="http://schemas.microsoft.com/office/drawing/2014/main" id="{641D0CF5-FFE8-8941-AC4B-3D6E76E41E34}"/>
              </a:ext>
            </a:extLst>
          </p:cNvPr>
          <p:cNvGrpSpPr/>
          <p:nvPr/>
        </p:nvGrpSpPr>
        <p:grpSpPr>
          <a:xfrm>
            <a:off x="6567908" y="3112274"/>
            <a:ext cx="1224135" cy="466533"/>
            <a:chOff x="7439025" y="71823"/>
            <a:chExt cx="3530600" cy="1906202"/>
          </a:xfrm>
          <a:effectLst>
            <a:glow rad="50800">
              <a:schemeClr val="accent6">
                <a:satMod val="175000"/>
                <a:alpha val="40000"/>
              </a:schemeClr>
            </a:glow>
          </a:effectLst>
        </p:grpSpPr>
        <p:sp>
          <p:nvSpPr>
            <p:cNvPr id="121" name="Freeform 120">
              <a:extLst>
                <a:ext uri="{FF2B5EF4-FFF2-40B4-BE49-F238E27FC236}">
                  <a16:creationId xmlns:a16="http://schemas.microsoft.com/office/drawing/2014/main" id="{4607F68F-9F47-4440-8344-C92BA4D066A6}"/>
                </a:ext>
              </a:extLst>
            </p:cNvPr>
            <p:cNvSpPr/>
            <p:nvPr/>
          </p:nvSpPr>
          <p:spPr>
            <a:xfrm>
              <a:off x="7439025" y="71823"/>
              <a:ext cx="1765301" cy="1023552"/>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2" name="Freeform 121">
              <a:extLst>
                <a:ext uri="{FF2B5EF4-FFF2-40B4-BE49-F238E27FC236}">
                  <a16:creationId xmlns:a16="http://schemas.microsoft.com/office/drawing/2014/main" id="{2058E3D2-11CF-374B-AD0A-03CC489290B5}"/>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23" name="Group 122">
            <a:extLst>
              <a:ext uri="{FF2B5EF4-FFF2-40B4-BE49-F238E27FC236}">
                <a16:creationId xmlns:a16="http://schemas.microsoft.com/office/drawing/2014/main" id="{E2438BB6-58D1-A744-809D-08945DBCDDD2}"/>
              </a:ext>
            </a:extLst>
          </p:cNvPr>
          <p:cNvGrpSpPr/>
          <p:nvPr/>
        </p:nvGrpSpPr>
        <p:grpSpPr>
          <a:xfrm>
            <a:off x="7792044" y="3189661"/>
            <a:ext cx="1224135" cy="350281"/>
            <a:chOff x="7439025" y="212725"/>
            <a:chExt cx="3530600" cy="1765300"/>
          </a:xfrm>
          <a:effectLst>
            <a:glow rad="50800">
              <a:schemeClr val="accent6">
                <a:satMod val="175000"/>
                <a:alpha val="40000"/>
              </a:schemeClr>
            </a:glow>
          </a:effectLst>
        </p:grpSpPr>
        <p:sp>
          <p:nvSpPr>
            <p:cNvPr id="124" name="Freeform 123">
              <a:extLst>
                <a:ext uri="{FF2B5EF4-FFF2-40B4-BE49-F238E27FC236}">
                  <a16:creationId xmlns:a16="http://schemas.microsoft.com/office/drawing/2014/main" id="{DF0BA9E0-F8F4-3140-88C4-5390EDD0DDE6}"/>
                </a:ext>
              </a:extLst>
            </p:cNvPr>
            <p:cNvSpPr/>
            <p:nvPr/>
          </p:nvSpPr>
          <p:spPr>
            <a:xfrm>
              <a:off x="7439025" y="21272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5" name="Freeform 124">
              <a:extLst>
                <a:ext uri="{FF2B5EF4-FFF2-40B4-BE49-F238E27FC236}">
                  <a16:creationId xmlns:a16="http://schemas.microsoft.com/office/drawing/2014/main" id="{01982B43-0B10-9148-8FB0-95D9441DF154}"/>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26" name="Group 125">
            <a:extLst>
              <a:ext uri="{FF2B5EF4-FFF2-40B4-BE49-F238E27FC236}">
                <a16:creationId xmlns:a16="http://schemas.microsoft.com/office/drawing/2014/main" id="{D351E9CF-5487-CC49-BC02-FEB1EFDB0F89}"/>
              </a:ext>
            </a:extLst>
          </p:cNvPr>
          <p:cNvGrpSpPr/>
          <p:nvPr/>
        </p:nvGrpSpPr>
        <p:grpSpPr>
          <a:xfrm>
            <a:off x="9003519" y="3239140"/>
            <a:ext cx="1224135" cy="271011"/>
            <a:chOff x="7439025" y="212725"/>
            <a:chExt cx="3530600" cy="1765300"/>
          </a:xfrm>
          <a:effectLst>
            <a:glow rad="50800">
              <a:schemeClr val="accent6">
                <a:satMod val="175000"/>
                <a:alpha val="40000"/>
              </a:schemeClr>
            </a:glow>
          </a:effectLst>
        </p:grpSpPr>
        <p:sp>
          <p:nvSpPr>
            <p:cNvPr id="127" name="Freeform 126">
              <a:extLst>
                <a:ext uri="{FF2B5EF4-FFF2-40B4-BE49-F238E27FC236}">
                  <a16:creationId xmlns:a16="http://schemas.microsoft.com/office/drawing/2014/main" id="{A97B652F-1EF3-DD46-ADE1-3D466AA3E45A}"/>
                </a:ext>
              </a:extLst>
            </p:cNvPr>
            <p:cNvSpPr/>
            <p:nvPr/>
          </p:nvSpPr>
          <p:spPr>
            <a:xfrm>
              <a:off x="7439025" y="21272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28" name="Freeform 127">
              <a:extLst>
                <a:ext uri="{FF2B5EF4-FFF2-40B4-BE49-F238E27FC236}">
                  <a16:creationId xmlns:a16="http://schemas.microsoft.com/office/drawing/2014/main" id="{C1193733-EBC1-FF40-A1B3-3BAE3D6357F5}"/>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29" name="Group 128">
            <a:extLst>
              <a:ext uri="{FF2B5EF4-FFF2-40B4-BE49-F238E27FC236}">
                <a16:creationId xmlns:a16="http://schemas.microsoft.com/office/drawing/2014/main" id="{B94A63FC-17FC-B142-902F-1BED50A699FD}"/>
              </a:ext>
            </a:extLst>
          </p:cNvPr>
          <p:cNvGrpSpPr/>
          <p:nvPr/>
        </p:nvGrpSpPr>
        <p:grpSpPr>
          <a:xfrm>
            <a:off x="10214994" y="3288300"/>
            <a:ext cx="1224135" cy="189449"/>
            <a:chOff x="7439025" y="212725"/>
            <a:chExt cx="3530600" cy="1765300"/>
          </a:xfrm>
          <a:effectLst>
            <a:glow rad="50800">
              <a:schemeClr val="accent6">
                <a:satMod val="175000"/>
                <a:alpha val="40000"/>
              </a:schemeClr>
            </a:glow>
          </a:effectLst>
        </p:grpSpPr>
        <p:sp>
          <p:nvSpPr>
            <p:cNvPr id="130" name="Freeform 129">
              <a:extLst>
                <a:ext uri="{FF2B5EF4-FFF2-40B4-BE49-F238E27FC236}">
                  <a16:creationId xmlns:a16="http://schemas.microsoft.com/office/drawing/2014/main" id="{B056DA8F-44F1-094F-A2BD-8D8B333219A7}"/>
                </a:ext>
              </a:extLst>
            </p:cNvPr>
            <p:cNvSpPr/>
            <p:nvPr/>
          </p:nvSpPr>
          <p:spPr>
            <a:xfrm>
              <a:off x="7439025" y="21272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31" name="Freeform 130">
              <a:extLst>
                <a:ext uri="{FF2B5EF4-FFF2-40B4-BE49-F238E27FC236}">
                  <a16:creationId xmlns:a16="http://schemas.microsoft.com/office/drawing/2014/main" id="{30A41051-4A4E-8F40-AA49-5CF5A00E422A}"/>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sp>
        <p:nvSpPr>
          <p:cNvPr id="149" name="Freeform 148">
            <a:extLst>
              <a:ext uri="{FF2B5EF4-FFF2-40B4-BE49-F238E27FC236}">
                <a16:creationId xmlns:a16="http://schemas.microsoft.com/office/drawing/2014/main" id="{E2B3C76E-D60B-1146-86DD-2D1771930EC1}"/>
              </a:ext>
            </a:extLst>
          </p:cNvPr>
          <p:cNvSpPr/>
          <p:nvPr/>
        </p:nvSpPr>
        <p:spPr>
          <a:xfrm>
            <a:off x="4833780" y="3096800"/>
            <a:ext cx="328845" cy="268666"/>
          </a:xfrm>
          <a:custGeom>
            <a:avLst/>
            <a:gdLst>
              <a:gd name="connsiteX0" fmla="*/ 0 w 1765300"/>
              <a:gd name="connsiteY0" fmla="*/ 879475 h 882650"/>
              <a:gd name="connsiteX1" fmla="*/ 908050 w 1765300"/>
              <a:gd name="connsiteY1" fmla="*/ 0 h 882650"/>
              <a:gd name="connsiteX2" fmla="*/ 1765300 w 1765300"/>
              <a:gd name="connsiteY2" fmla="*/ 882650 h 882650"/>
              <a:gd name="connsiteX0" fmla="*/ 0 w 1752374"/>
              <a:gd name="connsiteY0" fmla="*/ 879475 h 3176303"/>
              <a:gd name="connsiteX1" fmla="*/ 908050 w 1752374"/>
              <a:gd name="connsiteY1" fmla="*/ 0 h 3176303"/>
              <a:gd name="connsiteX2" fmla="*/ 1752374 w 1752374"/>
              <a:gd name="connsiteY2" fmla="*/ 3176303 h 3176303"/>
              <a:gd name="connsiteX0" fmla="*/ 0 w 1752374"/>
              <a:gd name="connsiteY0" fmla="*/ 879475 h 3176303"/>
              <a:gd name="connsiteX1" fmla="*/ 908050 w 1752374"/>
              <a:gd name="connsiteY1" fmla="*/ 0 h 3176303"/>
              <a:gd name="connsiteX2" fmla="*/ 1752374 w 1752374"/>
              <a:gd name="connsiteY2" fmla="*/ 3176303 h 3176303"/>
              <a:gd name="connsiteX0" fmla="*/ 0 w 1752374"/>
              <a:gd name="connsiteY0" fmla="*/ 1022828 h 3319656"/>
              <a:gd name="connsiteX1" fmla="*/ 675387 w 1752374"/>
              <a:gd name="connsiteY1" fmla="*/ 0 h 3319656"/>
              <a:gd name="connsiteX2" fmla="*/ 1752374 w 1752374"/>
              <a:gd name="connsiteY2" fmla="*/ 3319656 h 3319656"/>
              <a:gd name="connsiteX0" fmla="*/ 0 w 1468009"/>
              <a:gd name="connsiteY0" fmla="*/ 360905 h 3326715"/>
              <a:gd name="connsiteX1" fmla="*/ 391022 w 1468009"/>
              <a:gd name="connsiteY1" fmla="*/ 7059 h 3326715"/>
              <a:gd name="connsiteX2" fmla="*/ 1468009 w 1468009"/>
              <a:gd name="connsiteY2" fmla="*/ 3326715 h 3326715"/>
              <a:gd name="connsiteX0" fmla="*/ 0 w 1468009"/>
              <a:gd name="connsiteY0" fmla="*/ 270513 h 3236323"/>
              <a:gd name="connsiteX1" fmla="*/ 623684 w 1468009"/>
              <a:gd name="connsiteY1" fmla="*/ 60020 h 3236323"/>
              <a:gd name="connsiteX2" fmla="*/ 1468009 w 1468009"/>
              <a:gd name="connsiteY2" fmla="*/ 3236323 h 3236323"/>
              <a:gd name="connsiteX0" fmla="*/ 0 w 1351678"/>
              <a:gd name="connsiteY0" fmla="*/ 200830 h 3357778"/>
              <a:gd name="connsiteX1" fmla="*/ 507353 w 1351678"/>
              <a:gd name="connsiteY1" fmla="*/ 181475 h 3357778"/>
              <a:gd name="connsiteX2" fmla="*/ 1351678 w 1351678"/>
              <a:gd name="connsiteY2" fmla="*/ 3357778 h 3357778"/>
              <a:gd name="connsiteX0" fmla="*/ 0 w 1351678"/>
              <a:gd name="connsiteY0" fmla="*/ 325476 h 3482424"/>
              <a:gd name="connsiteX1" fmla="*/ 507354 w 1351678"/>
              <a:gd name="connsiteY1" fmla="*/ 19415 h 3482424"/>
              <a:gd name="connsiteX2" fmla="*/ 1351678 w 1351678"/>
              <a:gd name="connsiteY2" fmla="*/ 3482424 h 3482424"/>
              <a:gd name="connsiteX0" fmla="*/ 0 w 1351678"/>
              <a:gd name="connsiteY0" fmla="*/ 325476 h 3482424"/>
              <a:gd name="connsiteX1" fmla="*/ 507354 w 1351678"/>
              <a:gd name="connsiteY1" fmla="*/ 19415 h 3482424"/>
              <a:gd name="connsiteX2" fmla="*/ 1351678 w 1351678"/>
              <a:gd name="connsiteY2" fmla="*/ 3482424 h 3482424"/>
              <a:gd name="connsiteX0" fmla="*/ 0 w 1351678"/>
              <a:gd name="connsiteY0" fmla="*/ 214752 h 3371700"/>
              <a:gd name="connsiteX1" fmla="*/ 468577 w 1351678"/>
              <a:gd name="connsiteY1" fmla="*/ 147613 h 3371700"/>
              <a:gd name="connsiteX2" fmla="*/ 1351678 w 1351678"/>
              <a:gd name="connsiteY2" fmla="*/ 3371700 h 3371700"/>
              <a:gd name="connsiteX0" fmla="*/ 0 w 1351678"/>
              <a:gd name="connsiteY0" fmla="*/ 214752 h 3371700"/>
              <a:gd name="connsiteX1" fmla="*/ 468577 w 1351678"/>
              <a:gd name="connsiteY1" fmla="*/ 147613 h 3371700"/>
              <a:gd name="connsiteX2" fmla="*/ 1351678 w 1351678"/>
              <a:gd name="connsiteY2" fmla="*/ 3371700 h 3371700"/>
              <a:gd name="connsiteX0" fmla="*/ 0 w 1351678"/>
              <a:gd name="connsiteY0" fmla="*/ 360905 h 3517853"/>
              <a:gd name="connsiteX1" fmla="*/ 455651 w 1351678"/>
              <a:gd name="connsiteY1" fmla="*/ 7059 h 3517853"/>
              <a:gd name="connsiteX2" fmla="*/ 1351678 w 1351678"/>
              <a:gd name="connsiteY2" fmla="*/ 3517853 h 3517853"/>
              <a:gd name="connsiteX0" fmla="*/ 0 w 1338752"/>
              <a:gd name="connsiteY0" fmla="*/ 360905 h 4043482"/>
              <a:gd name="connsiteX1" fmla="*/ 455651 w 1338752"/>
              <a:gd name="connsiteY1" fmla="*/ 7059 h 4043482"/>
              <a:gd name="connsiteX2" fmla="*/ 1338752 w 1338752"/>
              <a:gd name="connsiteY2" fmla="*/ 4043482 h 4043482"/>
              <a:gd name="connsiteX0" fmla="*/ 0 w 1338752"/>
              <a:gd name="connsiteY0" fmla="*/ 360905 h 4043482"/>
              <a:gd name="connsiteX1" fmla="*/ 455651 w 1338752"/>
              <a:gd name="connsiteY1" fmla="*/ 7059 h 4043482"/>
              <a:gd name="connsiteX2" fmla="*/ 1338752 w 1338752"/>
              <a:gd name="connsiteY2" fmla="*/ 4043482 h 4043482"/>
            </a:gdLst>
            <a:ahLst/>
            <a:cxnLst>
              <a:cxn ang="0">
                <a:pos x="connsiteX0" y="connsiteY0"/>
              </a:cxn>
              <a:cxn ang="0">
                <a:pos x="connsiteX1" y="connsiteY1"/>
              </a:cxn>
              <a:cxn ang="0">
                <a:pos x="connsiteX2" y="connsiteY2"/>
              </a:cxn>
            </a:cxnLst>
            <a:rect l="l" t="t" r="r" b="b"/>
            <a:pathLst>
              <a:path w="1338752" h="4043482">
                <a:moveTo>
                  <a:pt x="0" y="360905"/>
                </a:moveTo>
                <a:cubicBezTo>
                  <a:pt x="306916" y="-79097"/>
                  <a:pt x="161434" y="6530"/>
                  <a:pt x="455651" y="7059"/>
                </a:cubicBezTo>
                <a:cubicBezTo>
                  <a:pt x="814495" y="580999"/>
                  <a:pt x="1083085" y="2312240"/>
                  <a:pt x="1338752" y="4043482"/>
                </a:cubicBezTo>
              </a:path>
            </a:pathLst>
          </a:custGeom>
          <a:noFill/>
          <a:ln>
            <a:solidFill>
              <a:srgbClr val="00B050"/>
            </a:solidFill>
            <a:prstDash val="sysDash"/>
          </a:ln>
          <a:effectLst>
            <a:glow rad="508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0" name="Freeform 149">
            <a:extLst>
              <a:ext uri="{FF2B5EF4-FFF2-40B4-BE49-F238E27FC236}">
                <a16:creationId xmlns:a16="http://schemas.microsoft.com/office/drawing/2014/main" id="{D59C5379-EE43-A94D-A652-3E248AF8C8D2}"/>
              </a:ext>
            </a:extLst>
          </p:cNvPr>
          <p:cNvSpPr/>
          <p:nvPr/>
        </p:nvSpPr>
        <p:spPr>
          <a:xfrm flipV="1">
            <a:off x="5163648" y="3370562"/>
            <a:ext cx="581676" cy="293597"/>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a:effectLst>
            <a:glow rad="508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134" name="Group 133">
            <a:extLst>
              <a:ext uri="{FF2B5EF4-FFF2-40B4-BE49-F238E27FC236}">
                <a16:creationId xmlns:a16="http://schemas.microsoft.com/office/drawing/2014/main" id="{489157A0-DC31-3847-BB09-6A7A78303598}"/>
              </a:ext>
            </a:extLst>
          </p:cNvPr>
          <p:cNvGrpSpPr/>
          <p:nvPr/>
        </p:nvGrpSpPr>
        <p:grpSpPr>
          <a:xfrm>
            <a:off x="5742731" y="3096799"/>
            <a:ext cx="1233068" cy="551821"/>
            <a:chOff x="7439025" y="-35113"/>
            <a:chExt cx="3530602" cy="2254680"/>
          </a:xfrm>
          <a:effectLst>
            <a:glow rad="50800">
              <a:schemeClr val="accent6">
                <a:satMod val="175000"/>
                <a:alpha val="40000"/>
              </a:schemeClr>
            </a:glow>
          </a:effectLst>
        </p:grpSpPr>
        <p:sp>
          <p:nvSpPr>
            <p:cNvPr id="147" name="Freeform 146">
              <a:extLst>
                <a:ext uri="{FF2B5EF4-FFF2-40B4-BE49-F238E27FC236}">
                  <a16:creationId xmlns:a16="http://schemas.microsoft.com/office/drawing/2014/main" id="{654E531F-5B25-7547-B097-52CCBBF0A38C}"/>
                </a:ext>
              </a:extLst>
            </p:cNvPr>
            <p:cNvSpPr/>
            <p:nvPr/>
          </p:nvSpPr>
          <p:spPr>
            <a:xfrm>
              <a:off x="7439025" y="-35113"/>
              <a:ext cx="1765301" cy="1130488"/>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8" name="Freeform 147">
              <a:extLst>
                <a:ext uri="{FF2B5EF4-FFF2-40B4-BE49-F238E27FC236}">
                  <a16:creationId xmlns:a16="http://schemas.microsoft.com/office/drawing/2014/main" id="{C2436231-A22C-DB4C-9D31-BD837A60B64C}"/>
                </a:ext>
              </a:extLst>
            </p:cNvPr>
            <p:cNvSpPr/>
            <p:nvPr/>
          </p:nvSpPr>
          <p:spPr>
            <a:xfrm flipV="1">
              <a:off x="9204326" y="1095375"/>
              <a:ext cx="1765301" cy="1124192"/>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35" name="Group 134">
            <a:extLst>
              <a:ext uri="{FF2B5EF4-FFF2-40B4-BE49-F238E27FC236}">
                <a16:creationId xmlns:a16="http://schemas.microsoft.com/office/drawing/2014/main" id="{FE148C81-6FFA-DB46-AEB6-C21361BF8453}"/>
              </a:ext>
            </a:extLst>
          </p:cNvPr>
          <p:cNvGrpSpPr/>
          <p:nvPr/>
        </p:nvGrpSpPr>
        <p:grpSpPr>
          <a:xfrm>
            <a:off x="6975798" y="3157456"/>
            <a:ext cx="1224135" cy="432048"/>
            <a:chOff x="7439025" y="212725"/>
            <a:chExt cx="3530600" cy="1765300"/>
          </a:xfrm>
          <a:effectLst>
            <a:glow rad="50800">
              <a:schemeClr val="accent6">
                <a:satMod val="175000"/>
                <a:alpha val="40000"/>
              </a:schemeClr>
            </a:glow>
          </a:effectLst>
        </p:grpSpPr>
        <p:sp>
          <p:nvSpPr>
            <p:cNvPr id="145" name="Freeform 144">
              <a:extLst>
                <a:ext uri="{FF2B5EF4-FFF2-40B4-BE49-F238E27FC236}">
                  <a16:creationId xmlns:a16="http://schemas.microsoft.com/office/drawing/2014/main" id="{E61C5BF7-E3FE-7447-83C8-414D72CB9F74}"/>
                </a:ext>
              </a:extLst>
            </p:cNvPr>
            <p:cNvSpPr/>
            <p:nvPr/>
          </p:nvSpPr>
          <p:spPr>
            <a:xfrm>
              <a:off x="7439025" y="21272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6" name="Freeform 145">
              <a:extLst>
                <a:ext uri="{FF2B5EF4-FFF2-40B4-BE49-F238E27FC236}">
                  <a16:creationId xmlns:a16="http://schemas.microsoft.com/office/drawing/2014/main" id="{88350432-3CA4-6C46-9442-62FB56668E01}"/>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36" name="Group 135">
            <a:extLst>
              <a:ext uri="{FF2B5EF4-FFF2-40B4-BE49-F238E27FC236}">
                <a16:creationId xmlns:a16="http://schemas.microsoft.com/office/drawing/2014/main" id="{A8F017EE-C85C-7B41-A175-BC1A6507C7DB}"/>
              </a:ext>
            </a:extLst>
          </p:cNvPr>
          <p:cNvGrpSpPr/>
          <p:nvPr/>
        </p:nvGrpSpPr>
        <p:grpSpPr>
          <a:xfrm>
            <a:off x="8199934" y="3194134"/>
            <a:ext cx="1224135" cy="356506"/>
            <a:chOff x="7439025" y="212725"/>
            <a:chExt cx="3530600" cy="1765300"/>
          </a:xfrm>
          <a:effectLst>
            <a:glow rad="50800">
              <a:schemeClr val="accent6">
                <a:satMod val="175000"/>
                <a:alpha val="40000"/>
              </a:schemeClr>
            </a:glow>
          </a:effectLst>
        </p:grpSpPr>
        <p:sp>
          <p:nvSpPr>
            <p:cNvPr id="143" name="Freeform 142">
              <a:extLst>
                <a:ext uri="{FF2B5EF4-FFF2-40B4-BE49-F238E27FC236}">
                  <a16:creationId xmlns:a16="http://schemas.microsoft.com/office/drawing/2014/main" id="{3ACEF682-8256-5145-AD40-68832CD9CBF1}"/>
                </a:ext>
              </a:extLst>
            </p:cNvPr>
            <p:cNvSpPr/>
            <p:nvPr/>
          </p:nvSpPr>
          <p:spPr>
            <a:xfrm>
              <a:off x="7439025" y="21272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4" name="Freeform 143">
              <a:extLst>
                <a:ext uri="{FF2B5EF4-FFF2-40B4-BE49-F238E27FC236}">
                  <a16:creationId xmlns:a16="http://schemas.microsoft.com/office/drawing/2014/main" id="{CCE2BC87-BF5B-514E-8D64-90D9E7196106}"/>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37" name="Group 136">
            <a:extLst>
              <a:ext uri="{FF2B5EF4-FFF2-40B4-BE49-F238E27FC236}">
                <a16:creationId xmlns:a16="http://schemas.microsoft.com/office/drawing/2014/main" id="{6D32668D-5AD8-C046-BDCF-9A8E3BFA8EB8}"/>
              </a:ext>
            </a:extLst>
          </p:cNvPr>
          <p:cNvGrpSpPr/>
          <p:nvPr/>
        </p:nvGrpSpPr>
        <p:grpSpPr>
          <a:xfrm>
            <a:off x="9411409" y="3249837"/>
            <a:ext cx="1224135" cy="271011"/>
            <a:chOff x="7439025" y="212725"/>
            <a:chExt cx="3530600" cy="1765300"/>
          </a:xfrm>
          <a:effectLst>
            <a:glow rad="50800">
              <a:schemeClr val="accent6">
                <a:satMod val="175000"/>
                <a:alpha val="40000"/>
              </a:schemeClr>
            </a:glow>
          </a:effectLst>
        </p:grpSpPr>
        <p:sp>
          <p:nvSpPr>
            <p:cNvPr id="141" name="Freeform 140">
              <a:extLst>
                <a:ext uri="{FF2B5EF4-FFF2-40B4-BE49-F238E27FC236}">
                  <a16:creationId xmlns:a16="http://schemas.microsoft.com/office/drawing/2014/main" id="{645D198D-FEFB-4F4B-AAB5-184744A070C7}"/>
                </a:ext>
              </a:extLst>
            </p:cNvPr>
            <p:cNvSpPr/>
            <p:nvPr/>
          </p:nvSpPr>
          <p:spPr>
            <a:xfrm>
              <a:off x="7439025" y="21272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2" name="Freeform 141">
              <a:extLst>
                <a:ext uri="{FF2B5EF4-FFF2-40B4-BE49-F238E27FC236}">
                  <a16:creationId xmlns:a16="http://schemas.microsoft.com/office/drawing/2014/main" id="{DE160EA6-6E4E-7545-ADDD-6A956FF3AAB7}"/>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38" name="Group 137">
            <a:extLst>
              <a:ext uri="{FF2B5EF4-FFF2-40B4-BE49-F238E27FC236}">
                <a16:creationId xmlns:a16="http://schemas.microsoft.com/office/drawing/2014/main" id="{E8320D5B-821F-B54B-AC88-EEAA1F68307C}"/>
              </a:ext>
            </a:extLst>
          </p:cNvPr>
          <p:cNvGrpSpPr/>
          <p:nvPr/>
        </p:nvGrpSpPr>
        <p:grpSpPr>
          <a:xfrm>
            <a:off x="10622884" y="3298997"/>
            <a:ext cx="1224135" cy="189449"/>
            <a:chOff x="7439025" y="212725"/>
            <a:chExt cx="3530600" cy="1765300"/>
          </a:xfrm>
          <a:effectLst>
            <a:glow rad="50800">
              <a:schemeClr val="accent6">
                <a:satMod val="175000"/>
                <a:alpha val="40000"/>
              </a:schemeClr>
            </a:glow>
          </a:effectLst>
        </p:grpSpPr>
        <p:sp>
          <p:nvSpPr>
            <p:cNvPr id="139" name="Freeform 138">
              <a:extLst>
                <a:ext uri="{FF2B5EF4-FFF2-40B4-BE49-F238E27FC236}">
                  <a16:creationId xmlns:a16="http://schemas.microsoft.com/office/drawing/2014/main" id="{7CDE23DE-0711-C74B-B7EA-A526F0DE37F8}"/>
                </a:ext>
              </a:extLst>
            </p:cNvPr>
            <p:cNvSpPr/>
            <p:nvPr/>
          </p:nvSpPr>
          <p:spPr>
            <a:xfrm>
              <a:off x="7439025" y="21272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40" name="Freeform 139">
              <a:extLst>
                <a:ext uri="{FF2B5EF4-FFF2-40B4-BE49-F238E27FC236}">
                  <a16:creationId xmlns:a16="http://schemas.microsoft.com/office/drawing/2014/main" id="{6B8C1CEB-1243-384F-A07F-9D39E370471A}"/>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51" name="Group 150">
            <a:extLst>
              <a:ext uri="{FF2B5EF4-FFF2-40B4-BE49-F238E27FC236}">
                <a16:creationId xmlns:a16="http://schemas.microsoft.com/office/drawing/2014/main" id="{BD712BE2-6FC6-D442-813D-E41DF4E520D9}"/>
              </a:ext>
            </a:extLst>
          </p:cNvPr>
          <p:cNvGrpSpPr/>
          <p:nvPr/>
        </p:nvGrpSpPr>
        <p:grpSpPr>
          <a:xfrm flipV="1">
            <a:off x="4843445" y="3103587"/>
            <a:ext cx="6756090" cy="568799"/>
            <a:chOff x="4219340" y="5329985"/>
            <a:chExt cx="6684805" cy="568799"/>
          </a:xfrm>
          <a:effectLst>
            <a:glow rad="50800">
              <a:schemeClr val="accent6">
                <a:satMod val="175000"/>
                <a:alpha val="40000"/>
              </a:schemeClr>
            </a:glow>
          </a:effectLst>
        </p:grpSpPr>
        <p:sp>
          <p:nvSpPr>
            <p:cNvPr id="169" name="Freeform 168">
              <a:extLst>
                <a:ext uri="{FF2B5EF4-FFF2-40B4-BE49-F238E27FC236}">
                  <a16:creationId xmlns:a16="http://schemas.microsoft.com/office/drawing/2014/main" id="{8C0C7201-589D-3C4C-BC63-C68B8719DD82}"/>
                </a:ext>
              </a:extLst>
            </p:cNvPr>
            <p:cNvSpPr/>
            <p:nvPr/>
          </p:nvSpPr>
          <p:spPr>
            <a:xfrm flipV="1">
              <a:off x="4219340" y="5551278"/>
              <a:ext cx="616533" cy="30240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153" name="Group 152">
              <a:extLst>
                <a:ext uri="{FF2B5EF4-FFF2-40B4-BE49-F238E27FC236}">
                  <a16:creationId xmlns:a16="http://schemas.microsoft.com/office/drawing/2014/main" id="{008214E8-8657-6C4C-9552-DFA6DC8A7AA9}"/>
                </a:ext>
              </a:extLst>
            </p:cNvPr>
            <p:cNvGrpSpPr/>
            <p:nvPr/>
          </p:nvGrpSpPr>
          <p:grpSpPr>
            <a:xfrm>
              <a:off x="4813874" y="5329985"/>
              <a:ext cx="1219048" cy="568799"/>
              <a:chOff x="7479164" y="36088"/>
              <a:chExt cx="3490461" cy="2324049"/>
            </a:xfrm>
          </p:grpSpPr>
          <p:sp>
            <p:nvSpPr>
              <p:cNvPr id="166" name="Freeform 165">
                <a:extLst>
                  <a:ext uri="{FF2B5EF4-FFF2-40B4-BE49-F238E27FC236}">
                    <a16:creationId xmlns:a16="http://schemas.microsoft.com/office/drawing/2014/main" id="{A5BEF150-4671-FC4A-9480-64A887EFE340}"/>
                  </a:ext>
                </a:extLst>
              </p:cNvPr>
              <p:cNvSpPr/>
              <p:nvPr/>
            </p:nvSpPr>
            <p:spPr>
              <a:xfrm>
                <a:off x="7479164" y="36088"/>
                <a:ext cx="1725161" cy="1005128"/>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7" name="Freeform 166">
                <a:extLst>
                  <a:ext uri="{FF2B5EF4-FFF2-40B4-BE49-F238E27FC236}">
                    <a16:creationId xmlns:a16="http://schemas.microsoft.com/office/drawing/2014/main" id="{5A6B114A-1067-CB42-AC77-61FF664D7CAD}"/>
                  </a:ext>
                </a:extLst>
              </p:cNvPr>
              <p:cNvSpPr/>
              <p:nvPr/>
            </p:nvSpPr>
            <p:spPr>
              <a:xfrm flipV="1">
                <a:off x="9204325" y="1095375"/>
                <a:ext cx="1765300" cy="1264762"/>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54" name="Group 153">
              <a:extLst>
                <a:ext uri="{FF2B5EF4-FFF2-40B4-BE49-F238E27FC236}">
                  <a16:creationId xmlns:a16="http://schemas.microsoft.com/office/drawing/2014/main" id="{E7F0A02A-F53B-824B-9DA9-1BFB8B3E586B}"/>
                </a:ext>
              </a:extLst>
            </p:cNvPr>
            <p:cNvGrpSpPr/>
            <p:nvPr/>
          </p:nvGrpSpPr>
          <p:grpSpPr>
            <a:xfrm>
              <a:off x="6032924" y="5337120"/>
              <a:ext cx="1224135" cy="468144"/>
              <a:chOff x="7439025" y="65241"/>
              <a:chExt cx="3530600" cy="1912784"/>
            </a:xfrm>
          </p:grpSpPr>
          <p:sp>
            <p:nvSpPr>
              <p:cNvPr id="164" name="Freeform 163">
                <a:extLst>
                  <a:ext uri="{FF2B5EF4-FFF2-40B4-BE49-F238E27FC236}">
                    <a16:creationId xmlns:a16="http://schemas.microsoft.com/office/drawing/2014/main" id="{44CADEE6-CCEE-104F-B75C-3389251C4C09}"/>
                  </a:ext>
                </a:extLst>
              </p:cNvPr>
              <p:cNvSpPr/>
              <p:nvPr/>
            </p:nvSpPr>
            <p:spPr>
              <a:xfrm>
                <a:off x="7439025" y="65241"/>
                <a:ext cx="1765301" cy="1030138"/>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5" name="Freeform 164">
                <a:extLst>
                  <a:ext uri="{FF2B5EF4-FFF2-40B4-BE49-F238E27FC236}">
                    <a16:creationId xmlns:a16="http://schemas.microsoft.com/office/drawing/2014/main" id="{6F8D3BF0-45C6-1949-ABAE-A965CEBBFEEE}"/>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55" name="Group 154">
              <a:extLst>
                <a:ext uri="{FF2B5EF4-FFF2-40B4-BE49-F238E27FC236}">
                  <a16:creationId xmlns:a16="http://schemas.microsoft.com/office/drawing/2014/main" id="{929F901E-06C5-C048-A477-043795800B1F}"/>
                </a:ext>
              </a:extLst>
            </p:cNvPr>
            <p:cNvGrpSpPr/>
            <p:nvPr/>
          </p:nvGrpSpPr>
          <p:grpSpPr>
            <a:xfrm>
              <a:off x="7257060" y="5409894"/>
              <a:ext cx="1224135" cy="356506"/>
              <a:chOff x="7439025" y="212725"/>
              <a:chExt cx="3530600" cy="1765300"/>
            </a:xfrm>
          </p:grpSpPr>
          <p:sp>
            <p:nvSpPr>
              <p:cNvPr id="162" name="Freeform 161">
                <a:extLst>
                  <a:ext uri="{FF2B5EF4-FFF2-40B4-BE49-F238E27FC236}">
                    <a16:creationId xmlns:a16="http://schemas.microsoft.com/office/drawing/2014/main" id="{8B99B051-FC13-E94E-85A5-2116A70B8760}"/>
                  </a:ext>
                </a:extLst>
              </p:cNvPr>
              <p:cNvSpPr/>
              <p:nvPr/>
            </p:nvSpPr>
            <p:spPr>
              <a:xfrm>
                <a:off x="7439025" y="21272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3" name="Freeform 162">
                <a:extLst>
                  <a:ext uri="{FF2B5EF4-FFF2-40B4-BE49-F238E27FC236}">
                    <a16:creationId xmlns:a16="http://schemas.microsoft.com/office/drawing/2014/main" id="{97022F0C-0ECD-9346-83E6-48982BAECC51}"/>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56" name="Group 155">
              <a:extLst>
                <a:ext uri="{FF2B5EF4-FFF2-40B4-BE49-F238E27FC236}">
                  <a16:creationId xmlns:a16="http://schemas.microsoft.com/office/drawing/2014/main" id="{5AAF21C2-6CF7-BF49-A392-0236215B9C87}"/>
                </a:ext>
              </a:extLst>
            </p:cNvPr>
            <p:cNvGrpSpPr/>
            <p:nvPr/>
          </p:nvGrpSpPr>
          <p:grpSpPr>
            <a:xfrm>
              <a:off x="8468535" y="5465597"/>
              <a:ext cx="1224135" cy="271011"/>
              <a:chOff x="7439025" y="212725"/>
              <a:chExt cx="3530600" cy="1765300"/>
            </a:xfrm>
          </p:grpSpPr>
          <p:sp>
            <p:nvSpPr>
              <p:cNvPr id="160" name="Freeform 159">
                <a:extLst>
                  <a:ext uri="{FF2B5EF4-FFF2-40B4-BE49-F238E27FC236}">
                    <a16:creationId xmlns:a16="http://schemas.microsoft.com/office/drawing/2014/main" id="{D2A8D74F-E9EB-0345-AAC0-7D1AABB98483}"/>
                  </a:ext>
                </a:extLst>
              </p:cNvPr>
              <p:cNvSpPr/>
              <p:nvPr/>
            </p:nvSpPr>
            <p:spPr>
              <a:xfrm>
                <a:off x="7439025" y="21272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61" name="Freeform 160">
                <a:extLst>
                  <a:ext uri="{FF2B5EF4-FFF2-40B4-BE49-F238E27FC236}">
                    <a16:creationId xmlns:a16="http://schemas.microsoft.com/office/drawing/2014/main" id="{EFD7646E-6ED0-9147-A4DA-C8A622835BA5}"/>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nvGrpSpPr>
            <p:cNvPr id="157" name="Group 156">
              <a:extLst>
                <a:ext uri="{FF2B5EF4-FFF2-40B4-BE49-F238E27FC236}">
                  <a16:creationId xmlns:a16="http://schemas.microsoft.com/office/drawing/2014/main" id="{15EA46CC-5F7C-2C4C-B610-F253449C9AB6}"/>
                </a:ext>
              </a:extLst>
            </p:cNvPr>
            <p:cNvGrpSpPr/>
            <p:nvPr/>
          </p:nvGrpSpPr>
          <p:grpSpPr>
            <a:xfrm>
              <a:off x="9680010" y="5514757"/>
              <a:ext cx="1224135" cy="189449"/>
              <a:chOff x="7439025" y="212725"/>
              <a:chExt cx="3530600" cy="1765300"/>
            </a:xfrm>
          </p:grpSpPr>
          <p:sp>
            <p:nvSpPr>
              <p:cNvPr id="158" name="Freeform 157">
                <a:extLst>
                  <a:ext uri="{FF2B5EF4-FFF2-40B4-BE49-F238E27FC236}">
                    <a16:creationId xmlns:a16="http://schemas.microsoft.com/office/drawing/2014/main" id="{585B2FDC-6CB3-354E-945C-B1459772C528}"/>
                  </a:ext>
                </a:extLst>
              </p:cNvPr>
              <p:cNvSpPr/>
              <p:nvPr/>
            </p:nvSpPr>
            <p:spPr>
              <a:xfrm>
                <a:off x="7439025" y="21272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9" name="Freeform 158">
                <a:extLst>
                  <a:ext uri="{FF2B5EF4-FFF2-40B4-BE49-F238E27FC236}">
                    <a16:creationId xmlns:a16="http://schemas.microsoft.com/office/drawing/2014/main" id="{B443205D-38A0-D847-AD62-0350077808F2}"/>
                  </a:ext>
                </a:extLst>
              </p:cNvPr>
              <p:cNvSpPr/>
              <p:nvPr/>
            </p:nvSpPr>
            <p:spPr>
              <a:xfrm flipV="1">
                <a:off x="9204325" y="1095375"/>
                <a:ext cx="1765300" cy="882650"/>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B05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grpSp>
      <p:sp>
        <p:nvSpPr>
          <p:cNvPr id="170" name="Oval 169">
            <a:extLst>
              <a:ext uri="{FF2B5EF4-FFF2-40B4-BE49-F238E27FC236}">
                <a16:creationId xmlns:a16="http://schemas.microsoft.com/office/drawing/2014/main" id="{8C312467-FFF1-104D-BEB8-A8E4BF1EDB72}"/>
              </a:ext>
            </a:extLst>
          </p:cNvPr>
          <p:cNvSpPr/>
          <p:nvPr/>
        </p:nvSpPr>
        <p:spPr>
          <a:xfrm>
            <a:off x="11261775" y="3242186"/>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1" name="Oval 170">
            <a:extLst>
              <a:ext uri="{FF2B5EF4-FFF2-40B4-BE49-F238E27FC236}">
                <a16:creationId xmlns:a16="http://schemas.microsoft.com/office/drawing/2014/main" id="{3769635A-5F47-A844-910C-82AFBCCC0E5B}"/>
              </a:ext>
            </a:extLst>
          </p:cNvPr>
          <p:cNvSpPr/>
          <p:nvPr/>
        </p:nvSpPr>
        <p:spPr>
          <a:xfrm>
            <a:off x="10980001" y="3400437"/>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2" name="Oval 171">
            <a:extLst>
              <a:ext uri="{FF2B5EF4-FFF2-40B4-BE49-F238E27FC236}">
                <a16:creationId xmlns:a16="http://schemas.microsoft.com/office/drawing/2014/main" id="{38EEDCE1-BC96-FA48-A2F1-3B332C160FEB}"/>
              </a:ext>
            </a:extLst>
          </p:cNvPr>
          <p:cNvSpPr/>
          <p:nvPr/>
        </p:nvSpPr>
        <p:spPr>
          <a:xfrm>
            <a:off x="11129673" y="3322387"/>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3" name="Oval 172">
            <a:extLst>
              <a:ext uri="{FF2B5EF4-FFF2-40B4-BE49-F238E27FC236}">
                <a16:creationId xmlns:a16="http://schemas.microsoft.com/office/drawing/2014/main" id="{FEF68FA4-F341-F849-9810-A76070207F4F}"/>
              </a:ext>
            </a:extLst>
          </p:cNvPr>
          <p:cNvSpPr/>
          <p:nvPr/>
        </p:nvSpPr>
        <p:spPr>
          <a:xfrm>
            <a:off x="9719249" y="3194395"/>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4" name="Oval 173">
            <a:extLst>
              <a:ext uri="{FF2B5EF4-FFF2-40B4-BE49-F238E27FC236}">
                <a16:creationId xmlns:a16="http://schemas.microsoft.com/office/drawing/2014/main" id="{B7753B24-321B-FA4D-9D1F-2B51766BBF33}"/>
              </a:ext>
            </a:extLst>
          </p:cNvPr>
          <p:cNvSpPr/>
          <p:nvPr/>
        </p:nvSpPr>
        <p:spPr>
          <a:xfrm>
            <a:off x="9545232" y="3299091"/>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5" name="Oval 174">
            <a:extLst>
              <a:ext uri="{FF2B5EF4-FFF2-40B4-BE49-F238E27FC236}">
                <a16:creationId xmlns:a16="http://schemas.microsoft.com/office/drawing/2014/main" id="{6067BE32-15B6-C740-84E8-0F3A857FE557}"/>
              </a:ext>
            </a:extLst>
          </p:cNvPr>
          <p:cNvSpPr/>
          <p:nvPr/>
        </p:nvSpPr>
        <p:spPr>
          <a:xfrm>
            <a:off x="9385299" y="3453337"/>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6" name="Oval 175">
            <a:extLst>
              <a:ext uri="{FF2B5EF4-FFF2-40B4-BE49-F238E27FC236}">
                <a16:creationId xmlns:a16="http://schemas.microsoft.com/office/drawing/2014/main" id="{FA7F2C02-E877-5047-BDC1-60A21B98BAE3}"/>
              </a:ext>
            </a:extLst>
          </p:cNvPr>
          <p:cNvSpPr/>
          <p:nvPr/>
        </p:nvSpPr>
        <p:spPr>
          <a:xfrm>
            <a:off x="7986251" y="3154479"/>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7" name="Oval 176">
            <a:extLst>
              <a:ext uri="{FF2B5EF4-FFF2-40B4-BE49-F238E27FC236}">
                <a16:creationId xmlns:a16="http://schemas.microsoft.com/office/drawing/2014/main" id="{97F4E2BD-7870-004C-B4F2-A3F1FB8B9BFA}"/>
              </a:ext>
            </a:extLst>
          </p:cNvPr>
          <p:cNvSpPr/>
          <p:nvPr/>
        </p:nvSpPr>
        <p:spPr>
          <a:xfrm>
            <a:off x="7839900" y="3318694"/>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8" name="Oval 177">
            <a:extLst>
              <a:ext uri="{FF2B5EF4-FFF2-40B4-BE49-F238E27FC236}">
                <a16:creationId xmlns:a16="http://schemas.microsoft.com/office/drawing/2014/main" id="{693ECCBF-7ED3-6C4F-9386-B7B28125C331}"/>
              </a:ext>
            </a:extLst>
          </p:cNvPr>
          <p:cNvSpPr/>
          <p:nvPr/>
        </p:nvSpPr>
        <p:spPr>
          <a:xfrm>
            <a:off x="7705044" y="3493768"/>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9" name="Freeform 178">
            <a:extLst>
              <a:ext uri="{FF2B5EF4-FFF2-40B4-BE49-F238E27FC236}">
                <a16:creationId xmlns:a16="http://schemas.microsoft.com/office/drawing/2014/main" id="{2ACA505A-6E04-4742-B18C-CAB9DE7469BF}"/>
              </a:ext>
            </a:extLst>
          </p:cNvPr>
          <p:cNvSpPr/>
          <p:nvPr/>
        </p:nvSpPr>
        <p:spPr>
          <a:xfrm flipV="1">
            <a:off x="4158031" y="3443995"/>
            <a:ext cx="701954" cy="216024"/>
          </a:xfrm>
          <a:custGeom>
            <a:avLst/>
            <a:gdLst>
              <a:gd name="connsiteX0" fmla="*/ 0 w 1765300"/>
              <a:gd name="connsiteY0" fmla="*/ 879475 h 882650"/>
              <a:gd name="connsiteX1" fmla="*/ 908050 w 1765300"/>
              <a:gd name="connsiteY1" fmla="*/ 0 h 882650"/>
              <a:gd name="connsiteX2" fmla="*/ 1765300 w 1765300"/>
              <a:gd name="connsiteY2" fmla="*/ 882650 h 882650"/>
            </a:gdLst>
            <a:ahLst/>
            <a:cxnLst>
              <a:cxn ang="0">
                <a:pos x="connsiteX0" y="connsiteY0"/>
              </a:cxn>
              <a:cxn ang="0">
                <a:pos x="connsiteX1" y="connsiteY1"/>
              </a:cxn>
              <a:cxn ang="0">
                <a:pos x="connsiteX2" y="connsiteY2"/>
              </a:cxn>
            </a:cxnLst>
            <a:rect l="l" t="t" r="r" b="b"/>
            <a:pathLst>
              <a:path w="1765300" h="882650">
                <a:moveTo>
                  <a:pt x="0" y="879475"/>
                </a:moveTo>
                <a:cubicBezTo>
                  <a:pt x="306916" y="439473"/>
                  <a:pt x="613833" y="-529"/>
                  <a:pt x="908050" y="0"/>
                </a:cubicBezTo>
                <a:cubicBezTo>
                  <a:pt x="1202267" y="529"/>
                  <a:pt x="1483783" y="441589"/>
                  <a:pt x="1765300" y="882650"/>
                </a:cubicBezTo>
              </a:path>
            </a:pathLst>
          </a:custGeom>
          <a:noFill/>
          <a:ln>
            <a:solidFill>
              <a:srgbClr val="0070C0"/>
            </a:solidFill>
            <a:prstDash val="sysDash"/>
          </a:ln>
          <a:effectLst>
            <a:glow rad="508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1" name="Freeform 180">
            <a:extLst>
              <a:ext uri="{FF2B5EF4-FFF2-40B4-BE49-F238E27FC236}">
                <a16:creationId xmlns:a16="http://schemas.microsoft.com/office/drawing/2014/main" id="{D083F958-35A0-B240-8CF8-9073892E9122}"/>
              </a:ext>
            </a:extLst>
          </p:cNvPr>
          <p:cNvSpPr/>
          <p:nvPr/>
        </p:nvSpPr>
        <p:spPr>
          <a:xfrm flipV="1">
            <a:off x="4156876" y="3121104"/>
            <a:ext cx="662128" cy="302400"/>
          </a:xfrm>
          <a:custGeom>
            <a:avLst/>
            <a:gdLst>
              <a:gd name="connsiteX0" fmla="*/ 0 w 1765300"/>
              <a:gd name="connsiteY0" fmla="*/ 879475 h 882650"/>
              <a:gd name="connsiteX1" fmla="*/ 908050 w 1765300"/>
              <a:gd name="connsiteY1" fmla="*/ 0 h 882650"/>
              <a:gd name="connsiteX2" fmla="*/ 1765300 w 1765300"/>
              <a:gd name="connsiteY2" fmla="*/ 882650 h 882650"/>
              <a:gd name="connsiteX0" fmla="*/ 0 w 1794589"/>
              <a:gd name="connsiteY0" fmla="*/ 473325 h 882658"/>
              <a:gd name="connsiteX1" fmla="*/ 937339 w 1794589"/>
              <a:gd name="connsiteY1" fmla="*/ 8 h 882658"/>
              <a:gd name="connsiteX2" fmla="*/ 1794589 w 1794589"/>
              <a:gd name="connsiteY2" fmla="*/ 882658 h 882658"/>
              <a:gd name="connsiteX0" fmla="*/ 0 w 1794589"/>
              <a:gd name="connsiteY0" fmla="*/ 325483 h 734816"/>
              <a:gd name="connsiteX1" fmla="*/ 1039850 w 1794589"/>
              <a:gd name="connsiteY1" fmla="*/ 19407 h 734816"/>
              <a:gd name="connsiteX2" fmla="*/ 1794589 w 1794589"/>
              <a:gd name="connsiteY2" fmla="*/ 734816 h 734816"/>
              <a:gd name="connsiteX0" fmla="*/ 0 w 1765300"/>
              <a:gd name="connsiteY0" fmla="*/ 239571 h 816145"/>
              <a:gd name="connsiteX1" fmla="*/ 1010561 w 1765300"/>
              <a:gd name="connsiteY1" fmla="*/ 100736 h 816145"/>
              <a:gd name="connsiteX2" fmla="*/ 1765300 w 1765300"/>
              <a:gd name="connsiteY2" fmla="*/ 816145 h 816145"/>
              <a:gd name="connsiteX0" fmla="*/ 0 w 1765300"/>
              <a:gd name="connsiteY0" fmla="*/ 171914 h 748488"/>
              <a:gd name="connsiteX1" fmla="*/ 1010561 w 1765300"/>
              <a:gd name="connsiteY1" fmla="*/ 33079 h 748488"/>
              <a:gd name="connsiteX2" fmla="*/ 1765300 w 1765300"/>
              <a:gd name="connsiteY2" fmla="*/ 748488 h 748488"/>
              <a:gd name="connsiteX0" fmla="*/ 0 w 1765300"/>
              <a:gd name="connsiteY0" fmla="*/ 171914 h 748488"/>
              <a:gd name="connsiteX1" fmla="*/ 1010561 w 1765300"/>
              <a:gd name="connsiteY1" fmla="*/ 33079 h 748488"/>
              <a:gd name="connsiteX2" fmla="*/ 1765300 w 1765300"/>
              <a:gd name="connsiteY2" fmla="*/ 748488 h 748488"/>
              <a:gd name="connsiteX0" fmla="*/ 0 w 1765300"/>
              <a:gd name="connsiteY0" fmla="*/ 190674 h 767248"/>
              <a:gd name="connsiteX1" fmla="*/ 1010561 w 1765300"/>
              <a:gd name="connsiteY1" fmla="*/ 51839 h 767248"/>
              <a:gd name="connsiteX2" fmla="*/ 1765300 w 1765300"/>
              <a:gd name="connsiteY2" fmla="*/ 767248 h 767248"/>
              <a:gd name="connsiteX0" fmla="*/ 0 w 2614676"/>
              <a:gd name="connsiteY0" fmla="*/ 190674 h 1985720"/>
              <a:gd name="connsiteX1" fmla="*/ 1010561 w 2614676"/>
              <a:gd name="connsiteY1" fmla="*/ 51839 h 1985720"/>
              <a:gd name="connsiteX2" fmla="*/ 2614676 w 2614676"/>
              <a:gd name="connsiteY2" fmla="*/ 1985720 h 1985720"/>
              <a:gd name="connsiteX0" fmla="*/ 0 w 2614676"/>
              <a:gd name="connsiteY0" fmla="*/ 87997 h 1883043"/>
              <a:gd name="connsiteX1" fmla="*/ 1405961 w 2614676"/>
              <a:gd name="connsiteY1" fmla="*/ 307536 h 1883043"/>
              <a:gd name="connsiteX2" fmla="*/ 2614676 w 2614676"/>
              <a:gd name="connsiteY2" fmla="*/ 1883043 h 1883043"/>
              <a:gd name="connsiteX0" fmla="*/ 0 w 2614676"/>
              <a:gd name="connsiteY0" fmla="*/ 139189 h 1934235"/>
              <a:gd name="connsiteX1" fmla="*/ 1405961 w 2614676"/>
              <a:gd name="connsiteY1" fmla="*/ 358728 h 1934235"/>
              <a:gd name="connsiteX2" fmla="*/ 2614676 w 2614676"/>
              <a:gd name="connsiteY2" fmla="*/ 1934235 h 1934235"/>
              <a:gd name="connsiteX0" fmla="*/ 0 w 2614676"/>
              <a:gd name="connsiteY0" fmla="*/ 139189 h 1934235"/>
              <a:gd name="connsiteX1" fmla="*/ 1405961 w 2614676"/>
              <a:gd name="connsiteY1" fmla="*/ 358728 h 1934235"/>
              <a:gd name="connsiteX2" fmla="*/ 2614676 w 2614676"/>
              <a:gd name="connsiteY2" fmla="*/ 1934235 h 1934235"/>
              <a:gd name="connsiteX0" fmla="*/ 0 w 2614676"/>
              <a:gd name="connsiteY0" fmla="*/ 123041 h 1918087"/>
              <a:gd name="connsiteX1" fmla="*/ 1405961 w 2614676"/>
              <a:gd name="connsiteY1" fmla="*/ 342580 h 1918087"/>
              <a:gd name="connsiteX2" fmla="*/ 2614676 w 2614676"/>
              <a:gd name="connsiteY2" fmla="*/ 1918087 h 1918087"/>
              <a:gd name="connsiteX0" fmla="*/ 0 w 2614676"/>
              <a:gd name="connsiteY0" fmla="*/ 59470 h 1854516"/>
              <a:gd name="connsiteX1" fmla="*/ 1405961 w 2614676"/>
              <a:gd name="connsiteY1" fmla="*/ 279009 h 1854516"/>
              <a:gd name="connsiteX2" fmla="*/ 2614676 w 2614676"/>
              <a:gd name="connsiteY2" fmla="*/ 1854516 h 1854516"/>
              <a:gd name="connsiteX0" fmla="*/ 0 w 2614676"/>
              <a:gd name="connsiteY0" fmla="*/ 54398 h 1849444"/>
              <a:gd name="connsiteX1" fmla="*/ 1552405 w 2614676"/>
              <a:gd name="connsiteY1" fmla="*/ 297829 h 1849444"/>
              <a:gd name="connsiteX2" fmla="*/ 2614676 w 2614676"/>
              <a:gd name="connsiteY2" fmla="*/ 1849444 h 1849444"/>
              <a:gd name="connsiteX0" fmla="*/ 0 w 2614676"/>
              <a:gd name="connsiteY0" fmla="*/ 50440 h 1845486"/>
              <a:gd name="connsiteX1" fmla="*/ 1552405 w 2614676"/>
              <a:gd name="connsiteY1" fmla="*/ 293871 h 1845486"/>
              <a:gd name="connsiteX2" fmla="*/ 2614676 w 2614676"/>
              <a:gd name="connsiteY2" fmla="*/ 1845486 h 1845486"/>
              <a:gd name="connsiteX0" fmla="*/ 0 w 2614676"/>
              <a:gd name="connsiteY0" fmla="*/ 50440 h 1845486"/>
              <a:gd name="connsiteX1" fmla="*/ 1552405 w 2614676"/>
              <a:gd name="connsiteY1" fmla="*/ 293871 h 1845486"/>
              <a:gd name="connsiteX2" fmla="*/ 2614676 w 2614676"/>
              <a:gd name="connsiteY2" fmla="*/ 1845486 h 1845486"/>
              <a:gd name="connsiteX0" fmla="*/ 0 w 3054008"/>
              <a:gd name="connsiteY0" fmla="*/ 50440 h 2275535"/>
              <a:gd name="connsiteX1" fmla="*/ 1552405 w 3054008"/>
              <a:gd name="connsiteY1" fmla="*/ 293871 h 2275535"/>
              <a:gd name="connsiteX2" fmla="*/ 3054008 w 3054008"/>
              <a:gd name="connsiteY2" fmla="*/ 2275535 h 2275535"/>
            </a:gdLst>
            <a:ahLst/>
            <a:cxnLst>
              <a:cxn ang="0">
                <a:pos x="connsiteX0" y="connsiteY0"/>
              </a:cxn>
              <a:cxn ang="0">
                <a:pos x="connsiteX1" y="connsiteY1"/>
              </a:cxn>
              <a:cxn ang="0">
                <a:pos x="connsiteX2" y="connsiteY2"/>
              </a:cxn>
            </a:cxnLst>
            <a:rect l="l" t="t" r="r" b="b"/>
            <a:pathLst>
              <a:path w="3054008" h="2275535">
                <a:moveTo>
                  <a:pt x="0" y="50440"/>
                </a:moveTo>
                <a:cubicBezTo>
                  <a:pt x="775536" y="-78975"/>
                  <a:pt x="1141033" y="54428"/>
                  <a:pt x="1552405" y="293871"/>
                </a:cubicBezTo>
                <a:cubicBezTo>
                  <a:pt x="2154154" y="987254"/>
                  <a:pt x="2772491" y="1834474"/>
                  <a:pt x="3054008" y="2275535"/>
                </a:cubicBezTo>
              </a:path>
            </a:pathLst>
          </a:custGeom>
          <a:noFill/>
          <a:ln>
            <a:solidFill>
              <a:srgbClr val="0070C0"/>
            </a:solidFill>
            <a:prstDash val="sysDash"/>
          </a:ln>
          <a:effectLst>
            <a:glow rad="508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97" name="Oval 96">
            <a:extLst>
              <a:ext uri="{FF2B5EF4-FFF2-40B4-BE49-F238E27FC236}">
                <a16:creationId xmlns:a16="http://schemas.microsoft.com/office/drawing/2014/main" id="{7F4C9A37-B659-664C-8653-8D12A3C6A7B3}"/>
              </a:ext>
            </a:extLst>
          </p:cNvPr>
          <p:cNvSpPr/>
          <p:nvPr/>
        </p:nvSpPr>
        <p:spPr>
          <a:xfrm>
            <a:off x="5738300" y="3126823"/>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F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7" name="Oval 76">
            <a:extLst>
              <a:ext uri="{FF2B5EF4-FFF2-40B4-BE49-F238E27FC236}">
                <a16:creationId xmlns:a16="http://schemas.microsoft.com/office/drawing/2014/main" id="{7204DFD8-5293-8441-BACA-AA7A3A6C071E}"/>
              </a:ext>
            </a:extLst>
          </p:cNvPr>
          <p:cNvSpPr/>
          <p:nvPr/>
        </p:nvSpPr>
        <p:spPr>
          <a:xfrm>
            <a:off x="4794123" y="3056775"/>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F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5" name="Oval 64">
            <a:extLst>
              <a:ext uri="{FF2B5EF4-FFF2-40B4-BE49-F238E27FC236}">
                <a16:creationId xmlns:a16="http://schemas.microsoft.com/office/drawing/2014/main" id="{ED18A5E0-B1C4-8B49-B13F-7A4FCB930440}"/>
              </a:ext>
            </a:extLst>
          </p:cNvPr>
          <p:cNvSpPr/>
          <p:nvPr/>
        </p:nvSpPr>
        <p:spPr>
          <a:xfrm>
            <a:off x="4664122" y="3297432"/>
            <a:ext cx="324000" cy="324000"/>
          </a:xfrm>
          <a:prstGeom prst="ellipse">
            <a:avLst/>
          </a:prstGeom>
          <a:solidFill>
            <a:schemeClr val="bg1">
              <a:lumMod val="75000"/>
              <a:alpha val="29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4" name="Oval 183">
            <a:extLst>
              <a:ext uri="{FF2B5EF4-FFF2-40B4-BE49-F238E27FC236}">
                <a16:creationId xmlns:a16="http://schemas.microsoft.com/office/drawing/2014/main" id="{4B0BA8DB-E59D-CC45-A6C9-DAC19BC2F535}"/>
              </a:ext>
            </a:extLst>
          </p:cNvPr>
          <p:cNvSpPr/>
          <p:nvPr/>
        </p:nvSpPr>
        <p:spPr>
          <a:xfrm>
            <a:off x="2515634" y="4023923"/>
            <a:ext cx="1116000" cy="1116000"/>
          </a:xfrm>
          <a:prstGeom prst="ellipse">
            <a:avLst/>
          </a:prstGeom>
          <a:solidFill>
            <a:schemeClr val="bg1">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9" name="Rectangle 188">
            <a:extLst>
              <a:ext uri="{FF2B5EF4-FFF2-40B4-BE49-F238E27FC236}">
                <a16:creationId xmlns:a16="http://schemas.microsoft.com/office/drawing/2014/main" id="{00D9BD61-A704-5845-B417-21A9F7F99140}"/>
              </a:ext>
            </a:extLst>
          </p:cNvPr>
          <p:cNvSpPr/>
          <p:nvPr/>
        </p:nvSpPr>
        <p:spPr>
          <a:xfrm rot="19978112">
            <a:off x="2021508" y="4761886"/>
            <a:ext cx="834990" cy="243664"/>
          </a:xfrm>
          <a:prstGeom prst="rect">
            <a:avLst/>
          </a:prstGeom>
          <a:gradFill flip="none" rotWithShape="1">
            <a:gsLst>
              <a:gs pos="0">
                <a:schemeClr val="accent1">
                  <a:lumMod val="0"/>
                  <a:lumOff val="100000"/>
                  <a:alpha val="0"/>
                </a:schemeClr>
              </a:gs>
              <a:gs pos="30000">
                <a:schemeClr val="accent1">
                  <a:lumMod val="0"/>
                  <a:lumOff val="100000"/>
                  <a:alpha val="40000"/>
                </a:schemeClr>
              </a:gs>
              <a:gs pos="100000">
                <a:srgbClr val="00B0F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2" name="Rectangle 191">
            <a:extLst>
              <a:ext uri="{FF2B5EF4-FFF2-40B4-BE49-F238E27FC236}">
                <a16:creationId xmlns:a16="http://schemas.microsoft.com/office/drawing/2014/main" id="{CC0EF44B-1C95-904D-8733-2C51E2641DB4}"/>
              </a:ext>
            </a:extLst>
          </p:cNvPr>
          <p:cNvSpPr/>
          <p:nvPr/>
        </p:nvSpPr>
        <p:spPr>
          <a:xfrm rot="19069939">
            <a:off x="2912883" y="4269524"/>
            <a:ext cx="422667" cy="243664"/>
          </a:xfrm>
          <a:prstGeom prst="rect">
            <a:avLst/>
          </a:prstGeom>
          <a:gradFill flip="none" rotWithShape="1">
            <a:gsLst>
              <a:gs pos="0">
                <a:schemeClr val="accent1">
                  <a:lumMod val="0"/>
                  <a:lumOff val="100000"/>
                  <a:alpha val="0"/>
                </a:schemeClr>
              </a:gs>
              <a:gs pos="30000">
                <a:schemeClr val="accent1">
                  <a:lumMod val="0"/>
                  <a:lumOff val="100000"/>
                  <a:alpha val="40000"/>
                </a:schemeClr>
              </a:gs>
              <a:gs pos="100000">
                <a:srgbClr val="00B05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0" name="Oval 189">
            <a:extLst>
              <a:ext uri="{FF2B5EF4-FFF2-40B4-BE49-F238E27FC236}">
                <a16:creationId xmlns:a16="http://schemas.microsoft.com/office/drawing/2014/main" id="{858AFFA2-1127-5044-B10D-DE9184A3775A}"/>
              </a:ext>
            </a:extLst>
          </p:cNvPr>
          <p:cNvSpPr>
            <a:spLocks noChangeAspect="1"/>
          </p:cNvSpPr>
          <p:nvPr/>
        </p:nvSpPr>
        <p:spPr>
          <a:xfrm>
            <a:off x="3172688" y="4104390"/>
            <a:ext cx="252000" cy="252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7" name="Oval 186">
            <a:extLst>
              <a:ext uri="{FF2B5EF4-FFF2-40B4-BE49-F238E27FC236}">
                <a16:creationId xmlns:a16="http://schemas.microsoft.com/office/drawing/2014/main" id="{B14203C5-7B29-E445-BADA-C3F47B72B105}"/>
              </a:ext>
            </a:extLst>
          </p:cNvPr>
          <p:cNvSpPr/>
          <p:nvPr/>
        </p:nvSpPr>
        <p:spPr>
          <a:xfrm>
            <a:off x="2693227" y="4529617"/>
            <a:ext cx="288000" cy="288000"/>
          </a:xfrm>
          <a:prstGeom prst="ellipse">
            <a:avLst/>
          </a:prstGeom>
          <a:gradFill flip="none" rotWithShape="1">
            <a:gsLst>
              <a:gs pos="0">
                <a:schemeClr val="accent1">
                  <a:lumMod val="0"/>
                  <a:lumOff val="100000"/>
                </a:schemeClr>
              </a:gs>
              <a:gs pos="35000">
                <a:schemeClr val="accent1">
                  <a:lumMod val="0"/>
                  <a:lumOff val="100000"/>
                </a:schemeClr>
              </a:gs>
              <a:gs pos="100000">
                <a:srgbClr val="00B0F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3" name="Rectangle 192">
            <a:extLst>
              <a:ext uri="{FF2B5EF4-FFF2-40B4-BE49-F238E27FC236}">
                <a16:creationId xmlns:a16="http://schemas.microsoft.com/office/drawing/2014/main" id="{191EB65F-6C73-BE47-968D-D1ACCF11FE64}"/>
              </a:ext>
            </a:extLst>
          </p:cNvPr>
          <p:cNvSpPr/>
          <p:nvPr/>
        </p:nvSpPr>
        <p:spPr>
          <a:xfrm rot="20997031">
            <a:off x="3019339" y="4587453"/>
            <a:ext cx="394394" cy="90638"/>
          </a:xfrm>
          <a:prstGeom prst="rect">
            <a:avLst/>
          </a:prstGeom>
          <a:gradFill flip="none" rotWithShape="1">
            <a:gsLst>
              <a:gs pos="0">
                <a:schemeClr val="accent1">
                  <a:lumMod val="0"/>
                  <a:lumOff val="100000"/>
                  <a:alpha val="0"/>
                </a:schemeClr>
              </a:gs>
              <a:gs pos="30000">
                <a:schemeClr val="accent1">
                  <a:lumMod val="0"/>
                  <a:lumOff val="100000"/>
                  <a:alpha val="40000"/>
                </a:schemeClr>
              </a:gs>
              <a:gs pos="99000">
                <a:srgbClr val="FFFF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1" name="Oval 190">
            <a:extLst>
              <a:ext uri="{FF2B5EF4-FFF2-40B4-BE49-F238E27FC236}">
                <a16:creationId xmlns:a16="http://schemas.microsoft.com/office/drawing/2014/main" id="{7F071850-1260-6545-8C45-A8291BEB8D87}"/>
              </a:ext>
            </a:extLst>
          </p:cNvPr>
          <p:cNvSpPr/>
          <p:nvPr/>
        </p:nvSpPr>
        <p:spPr>
          <a:xfrm>
            <a:off x="3362639" y="4547586"/>
            <a:ext cx="108000" cy="108000"/>
          </a:xfrm>
          <a:prstGeom prst="ellipse">
            <a:avLst/>
          </a:prstGeom>
          <a:gradFill flip="none" rotWithShape="1">
            <a:gsLst>
              <a:gs pos="0">
                <a:schemeClr val="accent1">
                  <a:lumMod val="0"/>
                  <a:lumOff val="100000"/>
                </a:schemeClr>
              </a:gs>
              <a:gs pos="35000">
                <a:schemeClr val="accent1">
                  <a:lumMod val="0"/>
                  <a:lumOff val="100000"/>
                </a:schemeClr>
              </a:gs>
              <a:gs pos="99000">
                <a:srgbClr val="FFC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94" name="TextBox 193">
            <a:extLst>
              <a:ext uri="{FF2B5EF4-FFF2-40B4-BE49-F238E27FC236}">
                <a16:creationId xmlns:a16="http://schemas.microsoft.com/office/drawing/2014/main" id="{D7E2E62D-F55F-CC44-BAA7-4F4E3B0A2245}"/>
              </a:ext>
            </a:extLst>
          </p:cNvPr>
          <p:cNvSpPr txBox="1"/>
          <p:nvPr/>
        </p:nvSpPr>
        <p:spPr>
          <a:xfrm>
            <a:off x="3066920" y="4647123"/>
            <a:ext cx="599844" cy="253916"/>
          </a:xfrm>
          <a:prstGeom prst="rect">
            <a:avLst/>
          </a:prstGeom>
          <a:noFill/>
        </p:spPr>
        <p:txBody>
          <a:bodyPr wrap="none" rtlCol="0">
            <a:spAutoFit/>
          </a:bodyPr>
          <a:lstStyle/>
          <a:p>
            <a:r>
              <a:rPr lang="en-CH" sz="1050" dirty="0">
                <a:latin typeface="Arial Narrow" panose="020B0604020202020204" pitchFamily="34" charset="0"/>
                <a:cs typeface="Arial Narrow" panose="020B0604020202020204" pitchFamily="34" charset="0"/>
              </a:rPr>
              <a:t>Neutrino</a:t>
            </a:r>
          </a:p>
        </p:txBody>
      </p:sp>
      <p:sp>
        <p:nvSpPr>
          <p:cNvPr id="195" name="TextBox 194">
            <a:extLst>
              <a:ext uri="{FF2B5EF4-FFF2-40B4-BE49-F238E27FC236}">
                <a16:creationId xmlns:a16="http://schemas.microsoft.com/office/drawing/2014/main" id="{6309DE51-EF68-9F4D-87D6-BABF9239A16C}"/>
              </a:ext>
            </a:extLst>
          </p:cNvPr>
          <p:cNvSpPr txBox="1"/>
          <p:nvPr/>
        </p:nvSpPr>
        <p:spPr>
          <a:xfrm>
            <a:off x="2772717" y="4026051"/>
            <a:ext cx="458780" cy="253916"/>
          </a:xfrm>
          <a:prstGeom prst="rect">
            <a:avLst/>
          </a:prstGeom>
          <a:noFill/>
        </p:spPr>
        <p:txBody>
          <a:bodyPr wrap="none" rtlCol="0">
            <a:spAutoFit/>
          </a:bodyPr>
          <a:lstStyle/>
          <a:p>
            <a:r>
              <a:rPr lang="en-CH" sz="1050" dirty="0">
                <a:latin typeface="Arial Narrow" panose="020B0604020202020204" pitchFamily="34" charset="0"/>
                <a:cs typeface="Arial Narrow" panose="020B0604020202020204" pitchFamily="34" charset="0"/>
              </a:rPr>
              <a:t>Muon</a:t>
            </a:r>
          </a:p>
        </p:txBody>
      </p:sp>
      <p:sp>
        <p:nvSpPr>
          <p:cNvPr id="196" name="TextBox 195">
            <a:extLst>
              <a:ext uri="{FF2B5EF4-FFF2-40B4-BE49-F238E27FC236}">
                <a16:creationId xmlns:a16="http://schemas.microsoft.com/office/drawing/2014/main" id="{4108DEBC-D67C-4F4B-9057-F930BAFD4141}"/>
              </a:ext>
            </a:extLst>
          </p:cNvPr>
          <p:cNvSpPr txBox="1"/>
          <p:nvPr/>
        </p:nvSpPr>
        <p:spPr>
          <a:xfrm>
            <a:off x="2697025" y="4802666"/>
            <a:ext cx="404278" cy="253916"/>
          </a:xfrm>
          <a:prstGeom prst="rect">
            <a:avLst/>
          </a:prstGeom>
          <a:noFill/>
        </p:spPr>
        <p:txBody>
          <a:bodyPr wrap="none" rtlCol="0">
            <a:spAutoFit/>
          </a:bodyPr>
          <a:lstStyle/>
          <a:p>
            <a:r>
              <a:rPr lang="en-CH" sz="1050" dirty="0">
                <a:latin typeface="Arial Narrow" panose="020B0604020202020204" pitchFamily="34" charset="0"/>
                <a:cs typeface="Arial Narrow" panose="020B0604020202020204" pitchFamily="34" charset="0"/>
              </a:rPr>
              <a:t>Pion</a:t>
            </a:r>
          </a:p>
        </p:txBody>
      </p:sp>
      <p:cxnSp>
        <p:nvCxnSpPr>
          <p:cNvPr id="72" name="Straight Connector 71">
            <a:extLst>
              <a:ext uri="{FF2B5EF4-FFF2-40B4-BE49-F238E27FC236}">
                <a16:creationId xmlns:a16="http://schemas.microsoft.com/office/drawing/2014/main" id="{88AD933E-5DE1-2141-9956-DD9A43BCCABF}"/>
              </a:ext>
            </a:extLst>
          </p:cNvPr>
          <p:cNvCxnSpPr>
            <a:cxnSpLocks/>
          </p:cNvCxnSpPr>
          <p:nvPr/>
        </p:nvCxnSpPr>
        <p:spPr>
          <a:xfrm flipH="1">
            <a:off x="2843218" y="3302301"/>
            <a:ext cx="1915663" cy="760028"/>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97" name="Straight Connector 196">
            <a:extLst>
              <a:ext uri="{FF2B5EF4-FFF2-40B4-BE49-F238E27FC236}">
                <a16:creationId xmlns:a16="http://schemas.microsoft.com/office/drawing/2014/main" id="{7C96F9A5-0358-EF45-9213-9A4E681B4532}"/>
              </a:ext>
            </a:extLst>
          </p:cNvPr>
          <p:cNvCxnSpPr>
            <a:cxnSpLocks/>
            <a:endCxn id="184" idx="5"/>
          </p:cNvCxnSpPr>
          <p:nvPr/>
        </p:nvCxnSpPr>
        <p:spPr>
          <a:xfrm flipH="1">
            <a:off x="3468200" y="3587935"/>
            <a:ext cx="1457046" cy="1388554"/>
          </a:xfrm>
          <a:prstGeom prst="line">
            <a:avLst/>
          </a:prstGeom>
          <a:ln>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32" name="Straight Arrow Connector 1031">
            <a:extLst>
              <a:ext uri="{FF2B5EF4-FFF2-40B4-BE49-F238E27FC236}">
                <a16:creationId xmlns:a16="http://schemas.microsoft.com/office/drawing/2014/main" id="{3DB7BEFC-2FA9-FA4F-A5E2-B4C0C2A9FE52}"/>
              </a:ext>
            </a:extLst>
          </p:cNvPr>
          <p:cNvCxnSpPr>
            <a:cxnSpLocks/>
          </p:cNvCxnSpPr>
          <p:nvPr/>
        </p:nvCxnSpPr>
        <p:spPr>
          <a:xfrm flipV="1">
            <a:off x="2996463" y="4257721"/>
            <a:ext cx="277866" cy="251374"/>
          </a:xfrm>
          <a:prstGeom prst="straightConnector1">
            <a:avLst/>
          </a:prstGeom>
          <a:ln w="73025">
            <a:solidFill>
              <a:srgbClr val="00B050"/>
            </a:solidFill>
            <a:tailEnd type="triangle" w="sm" len="lg"/>
          </a:ln>
          <a:effectLst>
            <a:softEdge rad="25400"/>
          </a:effectLst>
        </p:spPr>
        <p:style>
          <a:lnRef idx="1">
            <a:schemeClr val="accent1"/>
          </a:lnRef>
          <a:fillRef idx="0">
            <a:schemeClr val="accent1"/>
          </a:fillRef>
          <a:effectRef idx="0">
            <a:schemeClr val="accent1"/>
          </a:effectRef>
          <a:fontRef idx="minor">
            <a:schemeClr val="tx1"/>
          </a:fontRef>
        </p:style>
      </p:cxnSp>
      <p:cxnSp>
        <p:nvCxnSpPr>
          <p:cNvPr id="209" name="Straight Arrow Connector 208">
            <a:extLst>
              <a:ext uri="{FF2B5EF4-FFF2-40B4-BE49-F238E27FC236}">
                <a16:creationId xmlns:a16="http://schemas.microsoft.com/office/drawing/2014/main" id="{B8B67310-B9DF-134F-9A8E-B2532E956017}"/>
              </a:ext>
            </a:extLst>
          </p:cNvPr>
          <p:cNvCxnSpPr>
            <a:cxnSpLocks/>
          </p:cNvCxnSpPr>
          <p:nvPr/>
        </p:nvCxnSpPr>
        <p:spPr>
          <a:xfrm flipV="1">
            <a:off x="3114228" y="4607753"/>
            <a:ext cx="242237" cy="43845"/>
          </a:xfrm>
          <a:prstGeom prst="straightConnector1">
            <a:avLst/>
          </a:prstGeom>
          <a:ln w="47625">
            <a:solidFill>
              <a:srgbClr val="FFC000"/>
            </a:solidFill>
            <a:tailEnd type="triangle" w="med" len="lg"/>
          </a:ln>
          <a:effectLst>
            <a:softEdge rad="25400"/>
          </a:effectLst>
        </p:spPr>
        <p:style>
          <a:lnRef idx="1">
            <a:schemeClr val="accent1"/>
          </a:lnRef>
          <a:fillRef idx="0">
            <a:schemeClr val="accent1"/>
          </a:fillRef>
          <a:effectRef idx="0">
            <a:schemeClr val="accent1"/>
          </a:effectRef>
          <a:fontRef idx="minor">
            <a:schemeClr val="tx1"/>
          </a:fontRef>
        </p:style>
      </p:cxnSp>
      <p:sp>
        <p:nvSpPr>
          <p:cNvPr id="213" name="Oval 212">
            <a:extLst>
              <a:ext uri="{FF2B5EF4-FFF2-40B4-BE49-F238E27FC236}">
                <a16:creationId xmlns:a16="http://schemas.microsoft.com/office/drawing/2014/main" id="{58422268-327F-7747-94B3-617E58A1E86F}"/>
              </a:ext>
            </a:extLst>
          </p:cNvPr>
          <p:cNvSpPr>
            <a:spLocks noChangeAspect="1"/>
          </p:cNvSpPr>
          <p:nvPr/>
        </p:nvSpPr>
        <p:spPr>
          <a:xfrm>
            <a:off x="5926151" y="2785648"/>
            <a:ext cx="54000" cy="54000"/>
          </a:xfrm>
          <a:prstGeom prst="ellipse">
            <a:avLst/>
          </a:prstGeom>
          <a:gradFill flip="none" rotWithShape="1">
            <a:gsLst>
              <a:gs pos="0">
                <a:schemeClr val="accent1">
                  <a:lumMod val="0"/>
                  <a:lumOff val="100000"/>
                </a:schemeClr>
              </a:gs>
              <a:gs pos="35000">
                <a:schemeClr val="accent1">
                  <a:lumMod val="0"/>
                  <a:lumOff val="100000"/>
                </a:schemeClr>
              </a:gs>
              <a:gs pos="99000">
                <a:srgbClr val="FFC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1039" name="Straight Connector 1038">
            <a:extLst>
              <a:ext uri="{FF2B5EF4-FFF2-40B4-BE49-F238E27FC236}">
                <a16:creationId xmlns:a16="http://schemas.microsoft.com/office/drawing/2014/main" id="{02FE34B5-1F37-8C40-94FB-48F9D04BB155}"/>
              </a:ext>
            </a:extLst>
          </p:cNvPr>
          <p:cNvCxnSpPr>
            <a:cxnSpLocks/>
            <a:stCxn id="183" idx="6"/>
          </p:cNvCxnSpPr>
          <p:nvPr/>
        </p:nvCxnSpPr>
        <p:spPr>
          <a:xfrm flipV="1">
            <a:off x="4939193" y="2828015"/>
            <a:ext cx="966177" cy="571322"/>
          </a:xfrm>
          <a:prstGeom prst="line">
            <a:avLst/>
          </a:prstGeom>
          <a:ln>
            <a:solidFill>
              <a:srgbClr val="FFC000"/>
            </a:solidFill>
            <a:prstDash val="sysDash"/>
          </a:ln>
          <a:effectLst>
            <a:glow rad="254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83" name="Oval 182">
            <a:extLst>
              <a:ext uri="{FF2B5EF4-FFF2-40B4-BE49-F238E27FC236}">
                <a16:creationId xmlns:a16="http://schemas.microsoft.com/office/drawing/2014/main" id="{05732BFA-762A-7248-982C-CF48173CB834}"/>
              </a:ext>
            </a:extLst>
          </p:cNvPr>
          <p:cNvSpPr/>
          <p:nvPr/>
        </p:nvSpPr>
        <p:spPr>
          <a:xfrm>
            <a:off x="4831193" y="3345337"/>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82" name="Oval 181">
            <a:extLst>
              <a:ext uri="{FF2B5EF4-FFF2-40B4-BE49-F238E27FC236}">
                <a16:creationId xmlns:a16="http://schemas.microsoft.com/office/drawing/2014/main" id="{2B56007C-E802-D24D-B1DF-8704C73A0864}"/>
              </a:ext>
            </a:extLst>
          </p:cNvPr>
          <p:cNvSpPr/>
          <p:nvPr/>
        </p:nvSpPr>
        <p:spPr>
          <a:xfrm>
            <a:off x="4736749" y="3466636"/>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F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9" name="Oval 218">
            <a:extLst>
              <a:ext uri="{FF2B5EF4-FFF2-40B4-BE49-F238E27FC236}">
                <a16:creationId xmlns:a16="http://schemas.microsoft.com/office/drawing/2014/main" id="{43714338-15B2-C449-91BA-5F266EAFFBD8}"/>
              </a:ext>
            </a:extLst>
          </p:cNvPr>
          <p:cNvSpPr>
            <a:spLocks noChangeAspect="1"/>
          </p:cNvSpPr>
          <p:nvPr/>
        </p:nvSpPr>
        <p:spPr>
          <a:xfrm>
            <a:off x="5380051" y="3906835"/>
            <a:ext cx="54000" cy="54000"/>
          </a:xfrm>
          <a:prstGeom prst="ellipse">
            <a:avLst/>
          </a:prstGeom>
          <a:gradFill flip="none" rotWithShape="1">
            <a:gsLst>
              <a:gs pos="0">
                <a:schemeClr val="accent1">
                  <a:lumMod val="0"/>
                  <a:lumOff val="100000"/>
                </a:schemeClr>
              </a:gs>
              <a:gs pos="35000">
                <a:schemeClr val="accent1">
                  <a:lumMod val="0"/>
                  <a:lumOff val="100000"/>
                </a:schemeClr>
              </a:gs>
              <a:gs pos="99000">
                <a:srgbClr val="FFC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20" name="Straight Connector 219">
            <a:extLst>
              <a:ext uri="{FF2B5EF4-FFF2-40B4-BE49-F238E27FC236}">
                <a16:creationId xmlns:a16="http://schemas.microsoft.com/office/drawing/2014/main" id="{BF2A02F1-F390-404F-9D0D-7E9E3014D372}"/>
              </a:ext>
            </a:extLst>
          </p:cNvPr>
          <p:cNvCxnSpPr>
            <a:cxnSpLocks/>
            <a:stCxn id="84" idx="4"/>
          </p:cNvCxnSpPr>
          <p:nvPr/>
        </p:nvCxnSpPr>
        <p:spPr>
          <a:xfrm>
            <a:off x="5011379" y="3189662"/>
            <a:ext cx="382315" cy="696061"/>
          </a:xfrm>
          <a:prstGeom prst="line">
            <a:avLst/>
          </a:prstGeom>
          <a:ln>
            <a:solidFill>
              <a:srgbClr val="FFC000"/>
            </a:solidFill>
            <a:prstDash val="sysDash"/>
          </a:ln>
          <a:effectLst>
            <a:glow rad="254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224" name="Oval 223">
            <a:extLst>
              <a:ext uri="{FF2B5EF4-FFF2-40B4-BE49-F238E27FC236}">
                <a16:creationId xmlns:a16="http://schemas.microsoft.com/office/drawing/2014/main" id="{F5954031-143D-C64D-9EFC-93DFD09B9F89}"/>
              </a:ext>
            </a:extLst>
          </p:cNvPr>
          <p:cNvSpPr>
            <a:spLocks noChangeAspect="1"/>
          </p:cNvSpPr>
          <p:nvPr/>
        </p:nvSpPr>
        <p:spPr>
          <a:xfrm>
            <a:off x="6299135" y="3897580"/>
            <a:ext cx="54000" cy="54000"/>
          </a:xfrm>
          <a:prstGeom prst="ellipse">
            <a:avLst/>
          </a:prstGeom>
          <a:gradFill flip="none" rotWithShape="1">
            <a:gsLst>
              <a:gs pos="0">
                <a:schemeClr val="accent1">
                  <a:lumMod val="0"/>
                  <a:lumOff val="100000"/>
                </a:schemeClr>
              </a:gs>
              <a:gs pos="35000">
                <a:schemeClr val="accent1">
                  <a:lumMod val="0"/>
                  <a:lumOff val="100000"/>
                </a:schemeClr>
              </a:gs>
              <a:gs pos="99000">
                <a:srgbClr val="FFC00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cxnSp>
        <p:nvCxnSpPr>
          <p:cNvPr id="225" name="Straight Connector 224">
            <a:extLst>
              <a:ext uri="{FF2B5EF4-FFF2-40B4-BE49-F238E27FC236}">
                <a16:creationId xmlns:a16="http://schemas.microsoft.com/office/drawing/2014/main" id="{3CA522C4-AD4F-154F-A269-4CD1C4EC21F6}"/>
              </a:ext>
            </a:extLst>
          </p:cNvPr>
          <p:cNvCxnSpPr>
            <a:cxnSpLocks/>
            <a:stCxn id="98" idx="1"/>
          </p:cNvCxnSpPr>
          <p:nvPr/>
        </p:nvCxnSpPr>
        <p:spPr>
          <a:xfrm>
            <a:off x="5874824" y="3285861"/>
            <a:ext cx="423699" cy="599862"/>
          </a:xfrm>
          <a:prstGeom prst="line">
            <a:avLst/>
          </a:prstGeom>
          <a:ln>
            <a:solidFill>
              <a:srgbClr val="FFC000"/>
            </a:solidFill>
            <a:prstDash val="sysDash"/>
          </a:ln>
          <a:effectLst>
            <a:glow rad="25400">
              <a:schemeClr val="accent4">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98" name="Oval 97">
            <a:extLst>
              <a:ext uri="{FF2B5EF4-FFF2-40B4-BE49-F238E27FC236}">
                <a16:creationId xmlns:a16="http://schemas.microsoft.com/office/drawing/2014/main" id="{7067250F-73CC-EC46-82FC-AB3B27322E4A}"/>
              </a:ext>
            </a:extLst>
          </p:cNvPr>
          <p:cNvSpPr/>
          <p:nvPr/>
        </p:nvSpPr>
        <p:spPr>
          <a:xfrm>
            <a:off x="5859008" y="3270045"/>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84" name="Oval 83">
            <a:extLst>
              <a:ext uri="{FF2B5EF4-FFF2-40B4-BE49-F238E27FC236}">
                <a16:creationId xmlns:a16="http://schemas.microsoft.com/office/drawing/2014/main" id="{F72D177C-5137-9742-9385-06D7EA428A7D}"/>
              </a:ext>
            </a:extLst>
          </p:cNvPr>
          <p:cNvSpPr/>
          <p:nvPr/>
        </p:nvSpPr>
        <p:spPr>
          <a:xfrm>
            <a:off x="4957379" y="3081662"/>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4" name="Rectangle 253">
            <a:extLst>
              <a:ext uri="{FF2B5EF4-FFF2-40B4-BE49-F238E27FC236}">
                <a16:creationId xmlns:a16="http://schemas.microsoft.com/office/drawing/2014/main" id="{1A0226F1-0499-FE4C-8571-BBB7EA221DAE}"/>
              </a:ext>
            </a:extLst>
          </p:cNvPr>
          <p:cNvSpPr/>
          <p:nvPr/>
        </p:nvSpPr>
        <p:spPr>
          <a:xfrm>
            <a:off x="6873213" y="3039419"/>
            <a:ext cx="377026" cy="671552"/>
          </a:xfrm>
          <a:prstGeom prst="rect">
            <a:avLst/>
          </a:prstGeom>
          <a:solidFill>
            <a:srgbClr val="73FEFF">
              <a:alpha val="50000"/>
            </a:srgb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5" name="Rectangle 254">
            <a:extLst>
              <a:ext uri="{FF2B5EF4-FFF2-40B4-BE49-F238E27FC236}">
                <a16:creationId xmlns:a16="http://schemas.microsoft.com/office/drawing/2014/main" id="{353D1E3B-A4EB-B64D-9E8E-EEB4864D80BF}"/>
              </a:ext>
            </a:extLst>
          </p:cNvPr>
          <p:cNvSpPr/>
          <p:nvPr/>
        </p:nvSpPr>
        <p:spPr>
          <a:xfrm>
            <a:off x="8537490" y="3020658"/>
            <a:ext cx="377026" cy="671552"/>
          </a:xfrm>
          <a:prstGeom prst="rect">
            <a:avLst/>
          </a:prstGeom>
          <a:solidFill>
            <a:srgbClr val="73FEFF">
              <a:alpha val="50000"/>
            </a:srgb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6" name="Rectangle 255">
            <a:extLst>
              <a:ext uri="{FF2B5EF4-FFF2-40B4-BE49-F238E27FC236}">
                <a16:creationId xmlns:a16="http://schemas.microsoft.com/office/drawing/2014/main" id="{5220B362-BBC2-F044-A14A-5A872DD72168}"/>
              </a:ext>
            </a:extLst>
          </p:cNvPr>
          <p:cNvSpPr/>
          <p:nvPr/>
        </p:nvSpPr>
        <p:spPr>
          <a:xfrm>
            <a:off x="10248112" y="3030261"/>
            <a:ext cx="377026" cy="671552"/>
          </a:xfrm>
          <a:prstGeom prst="rect">
            <a:avLst/>
          </a:prstGeom>
          <a:solidFill>
            <a:srgbClr val="73FEFF">
              <a:alpha val="50000"/>
            </a:srgb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57" name="Rectangle 256">
            <a:extLst>
              <a:ext uri="{FF2B5EF4-FFF2-40B4-BE49-F238E27FC236}">
                <a16:creationId xmlns:a16="http://schemas.microsoft.com/office/drawing/2014/main" id="{238468E5-682C-704F-BE99-4B5B5CC02497}"/>
              </a:ext>
            </a:extLst>
          </p:cNvPr>
          <p:cNvSpPr/>
          <p:nvPr/>
        </p:nvSpPr>
        <p:spPr>
          <a:xfrm>
            <a:off x="6878597" y="2105761"/>
            <a:ext cx="377026" cy="859961"/>
          </a:xfrm>
          <a:prstGeom prst="rect">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1" name="Rectangle 260">
            <a:extLst>
              <a:ext uri="{FF2B5EF4-FFF2-40B4-BE49-F238E27FC236}">
                <a16:creationId xmlns:a16="http://schemas.microsoft.com/office/drawing/2014/main" id="{37B96697-9CA1-874F-979E-CB87FA42D3DD}"/>
              </a:ext>
            </a:extLst>
          </p:cNvPr>
          <p:cNvSpPr/>
          <p:nvPr/>
        </p:nvSpPr>
        <p:spPr>
          <a:xfrm>
            <a:off x="8985138" y="2105761"/>
            <a:ext cx="1108480" cy="859961"/>
          </a:xfrm>
          <a:prstGeom prst="rect">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2" name="Rectangle 261">
            <a:extLst>
              <a:ext uri="{FF2B5EF4-FFF2-40B4-BE49-F238E27FC236}">
                <a16:creationId xmlns:a16="http://schemas.microsoft.com/office/drawing/2014/main" id="{84662E5F-3EA4-524D-9E2E-38358D34CA01}"/>
              </a:ext>
            </a:extLst>
          </p:cNvPr>
          <p:cNvSpPr/>
          <p:nvPr/>
        </p:nvSpPr>
        <p:spPr>
          <a:xfrm>
            <a:off x="8546311" y="2105761"/>
            <a:ext cx="377026" cy="859961"/>
          </a:xfrm>
          <a:prstGeom prst="rect">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3" name="TextBox 262">
            <a:extLst>
              <a:ext uri="{FF2B5EF4-FFF2-40B4-BE49-F238E27FC236}">
                <a16:creationId xmlns:a16="http://schemas.microsoft.com/office/drawing/2014/main" id="{8B81F175-77F1-1747-B284-45B55374527B}"/>
              </a:ext>
            </a:extLst>
          </p:cNvPr>
          <p:cNvSpPr txBox="1"/>
          <p:nvPr/>
        </p:nvSpPr>
        <p:spPr>
          <a:xfrm>
            <a:off x="8496557" y="2070244"/>
            <a:ext cx="502061" cy="307777"/>
          </a:xfrm>
          <a:prstGeom prst="rect">
            <a:avLst/>
          </a:prstGeom>
          <a:noFill/>
        </p:spPr>
        <p:txBody>
          <a:bodyPr wrap="none" rtlCol="0">
            <a:spAutoFit/>
          </a:bodyPr>
          <a:lstStyle/>
          <a:p>
            <a:r>
              <a:rPr lang="en-CH" sz="1400" dirty="0">
                <a:solidFill>
                  <a:schemeClr val="bg2">
                    <a:lumMod val="50000"/>
                  </a:schemeClr>
                </a:solidFill>
                <a:latin typeface="Arial Narrow" panose="020B0604020202020204" pitchFamily="34" charset="0"/>
                <a:cs typeface="Arial Narrow" panose="020B0604020202020204" pitchFamily="34" charset="0"/>
              </a:rPr>
              <a:t>Slow</a:t>
            </a:r>
          </a:p>
        </p:txBody>
      </p:sp>
      <p:sp>
        <p:nvSpPr>
          <p:cNvPr id="264" name="TextBox 263">
            <a:extLst>
              <a:ext uri="{FF2B5EF4-FFF2-40B4-BE49-F238E27FC236}">
                <a16:creationId xmlns:a16="http://schemas.microsoft.com/office/drawing/2014/main" id="{9B4EA3ED-529F-A949-8B35-36686272F54B}"/>
              </a:ext>
            </a:extLst>
          </p:cNvPr>
          <p:cNvSpPr txBox="1"/>
          <p:nvPr/>
        </p:nvSpPr>
        <p:spPr>
          <a:xfrm>
            <a:off x="9108553" y="2073141"/>
            <a:ext cx="880369" cy="307777"/>
          </a:xfrm>
          <a:prstGeom prst="rect">
            <a:avLst/>
          </a:prstGeom>
          <a:noFill/>
        </p:spPr>
        <p:txBody>
          <a:bodyPr wrap="none" rtlCol="0">
            <a:spAutoFit/>
          </a:bodyPr>
          <a:lstStyle/>
          <a:p>
            <a:r>
              <a:rPr lang="en-CH" sz="1400" dirty="0">
                <a:solidFill>
                  <a:schemeClr val="bg2">
                    <a:lumMod val="50000"/>
                  </a:schemeClr>
                </a:solidFill>
                <a:latin typeface="Arial Narrow" panose="020B0604020202020204" pitchFamily="34" charset="0"/>
                <a:cs typeface="Arial Narrow" panose="020B0604020202020204" pitchFamily="34" charset="0"/>
              </a:rPr>
              <a:t>Accelerate</a:t>
            </a:r>
          </a:p>
        </p:txBody>
      </p:sp>
      <p:sp>
        <p:nvSpPr>
          <p:cNvPr id="265" name="Rectangle 264">
            <a:extLst>
              <a:ext uri="{FF2B5EF4-FFF2-40B4-BE49-F238E27FC236}">
                <a16:creationId xmlns:a16="http://schemas.microsoft.com/office/drawing/2014/main" id="{0F4CD597-E694-8544-8F50-BA59C4537A28}"/>
              </a:ext>
            </a:extLst>
          </p:cNvPr>
          <p:cNvSpPr/>
          <p:nvPr/>
        </p:nvSpPr>
        <p:spPr>
          <a:xfrm>
            <a:off x="10665615" y="2105761"/>
            <a:ext cx="1108480" cy="859961"/>
          </a:xfrm>
          <a:prstGeom prst="rect">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6" name="Rectangle 265">
            <a:extLst>
              <a:ext uri="{FF2B5EF4-FFF2-40B4-BE49-F238E27FC236}">
                <a16:creationId xmlns:a16="http://schemas.microsoft.com/office/drawing/2014/main" id="{59239042-5175-304F-922A-EB1D93E46351}"/>
              </a:ext>
            </a:extLst>
          </p:cNvPr>
          <p:cNvSpPr/>
          <p:nvPr/>
        </p:nvSpPr>
        <p:spPr>
          <a:xfrm>
            <a:off x="10226788" y="2105761"/>
            <a:ext cx="377026" cy="859961"/>
          </a:xfrm>
          <a:prstGeom prst="rect">
            <a:avLst/>
          </a:prstGeom>
          <a:solidFill>
            <a:schemeClr val="bg1">
              <a:lumMod val="75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67" name="TextBox 266">
            <a:extLst>
              <a:ext uri="{FF2B5EF4-FFF2-40B4-BE49-F238E27FC236}">
                <a16:creationId xmlns:a16="http://schemas.microsoft.com/office/drawing/2014/main" id="{39FA72A5-50AA-F148-949E-811799F49B91}"/>
              </a:ext>
            </a:extLst>
          </p:cNvPr>
          <p:cNvSpPr txBox="1"/>
          <p:nvPr/>
        </p:nvSpPr>
        <p:spPr>
          <a:xfrm>
            <a:off x="10145552" y="2096066"/>
            <a:ext cx="502061" cy="307777"/>
          </a:xfrm>
          <a:prstGeom prst="rect">
            <a:avLst/>
          </a:prstGeom>
          <a:noFill/>
        </p:spPr>
        <p:txBody>
          <a:bodyPr wrap="none" rtlCol="0">
            <a:spAutoFit/>
          </a:bodyPr>
          <a:lstStyle/>
          <a:p>
            <a:r>
              <a:rPr lang="en-CH" sz="1400" dirty="0">
                <a:solidFill>
                  <a:schemeClr val="bg2">
                    <a:lumMod val="50000"/>
                  </a:schemeClr>
                </a:solidFill>
                <a:latin typeface="Arial Narrow" panose="020B0604020202020204" pitchFamily="34" charset="0"/>
                <a:cs typeface="Arial Narrow" panose="020B0604020202020204" pitchFamily="34" charset="0"/>
              </a:rPr>
              <a:t>Slow</a:t>
            </a:r>
          </a:p>
        </p:txBody>
      </p:sp>
      <p:sp>
        <p:nvSpPr>
          <p:cNvPr id="268" name="TextBox 267">
            <a:extLst>
              <a:ext uri="{FF2B5EF4-FFF2-40B4-BE49-F238E27FC236}">
                <a16:creationId xmlns:a16="http://schemas.microsoft.com/office/drawing/2014/main" id="{9673DFA5-BF79-D443-82ED-D5786DE3775B}"/>
              </a:ext>
            </a:extLst>
          </p:cNvPr>
          <p:cNvSpPr txBox="1"/>
          <p:nvPr/>
        </p:nvSpPr>
        <p:spPr>
          <a:xfrm>
            <a:off x="10757548" y="2098963"/>
            <a:ext cx="880369" cy="307777"/>
          </a:xfrm>
          <a:prstGeom prst="rect">
            <a:avLst/>
          </a:prstGeom>
          <a:noFill/>
        </p:spPr>
        <p:txBody>
          <a:bodyPr wrap="none" rtlCol="0">
            <a:spAutoFit/>
          </a:bodyPr>
          <a:lstStyle/>
          <a:p>
            <a:r>
              <a:rPr lang="en-CH" sz="1400" dirty="0">
                <a:solidFill>
                  <a:schemeClr val="bg2">
                    <a:lumMod val="50000"/>
                  </a:schemeClr>
                </a:solidFill>
                <a:latin typeface="Arial Narrow" panose="020B0604020202020204" pitchFamily="34" charset="0"/>
                <a:cs typeface="Arial Narrow" panose="020B0604020202020204" pitchFamily="34" charset="0"/>
              </a:rPr>
              <a:t>Accelerate</a:t>
            </a:r>
          </a:p>
        </p:txBody>
      </p:sp>
      <p:sp>
        <p:nvSpPr>
          <p:cNvPr id="271" name="Oval 270">
            <a:extLst>
              <a:ext uri="{FF2B5EF4-FFF2-40B4-BE49-F238E27FC236}">
                <a16:creationId xmlns:a16="http://schemas.microsoft.com/office/drawing/2014/main" id="{8123B932-D053-5548-8423-F1D30E26AA85}"/>
              </a:ext>
            </a:extLst>
          </p:cNvPr>
          <p:cNvSpPr/>
          <p:nvPr/>
        </p:nvSpPr>
        <p:spPr>
          <a:xfrm>
            <a:off x="6743369" y="3065403"/>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2" name="Oval 271">
            <a:extLst>
              <a:ext uri="{FF2B5EF4-FFF2-40B4-BE49-F238E27FC236}">
                <a16:creationId xmlns:a16="http://schemas.microsoft.com/office/drawing/2014/main" id="{64F4E1C5-C127-834B-B89C-7B4BCC5972E7}"/>
              </a:ext>
            </a:extLst>
          </p:cNvPr>
          <p:cNvSpPr/>
          <p:nvPr/>
        </p:nvSpPr>
        <p:spPr>
          <a:xfrm>
            <a:off x="6620396" y="3292437"/>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73" name="Oval 272">
            <a:extLst>
              <a:ext uri="{FF2B5EF4-FFF2-40B4-BE49-F238E27FC236}">
                <a16:creationId xmlns:a16="http://schemas.microsoft.com/office/drawing/2014/main" id="{CED8B55E-BD87-7844-BEA6-A831F74F7683}"/>
              </a:ext>
            </a:extLst>
          </p:cNvPr>
          <p:cNvSpPr/>
          <p:nvPr/>
        </p:nvSpPr>
        <p:spPr>
          <a:xfrm>
            <a:off x="6502668" y="3553222"/>
            <a:ext cx="108000" cy="108000"/>
          </a:xfrm>
          <a:prstGeom prst="ellipse">
            <a:avLst/>
          </a:prstGeom>
          <a:gradFill flip="none" rotWithShape="1">
            <a:gsLst>
              <a:gs pos="0">
                <a:schemeClr val="accent1">
                  <a:lumMod val="0"/>
                  <a:lumOff val="100000"/>
                </a:schemeClr>
              </a:gs>
              <a:gs pos="35000">
                <a:schemeClr val="accent1">
                  <a:lumMod val="0"/>
                  <a:lumOff val="100000"/>
                </a:schemeClr>
              </a:gs>
              <a:gs pos="100000">
                <a:srgbClr val="00B050"/>
              </a:gs>
            </a:gsLst>
            <a:path path="circle">
              <a:fillToRect l="50000" t="-80000" r="50000" b="180000"/>
            </a:path>
            <a:tileRect/>
          </a:gradFill>
          <a:ln w="9525"/>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64" name="Right Arrow 1063">
            <a:extLst>
              <a:ext uri="{FF2B5EF4-FFF2-40B4-BE49-F238E27FC236}">
                <a16:creationId xmlns:a16="http://schemas.microsoft.com/office/drawing/2014/main" id="{6F7E2A33-DFD7-A34B-8B22-E3F7C20B4906}"/>
              </a:ext>
            </a:extLst>
          </p:cNvPr>
          <p:cNvSpPr/>
          <p:nvPr/>
        </p:nvSpPr>
        <p:spPr>
          <a:xfrm>
            <a:off x="6445067" y="3145035"/>
            <a:ext cx="764484" cy="470358"/>
          </a:xfrm>
          <a:prstGeom prst="rightArrow">
            <a:avLst/>
          </a:prstGeom>
          <a:gradFill flip="none" rotWithShape="1">
            <a:gsLst>
              <a:gs pos="0">
                <a:schemeClr val="accent1">
                  <a:lumMod val="0"/>
                  <a:lumOff val="100000"/>
                  <a:alpha val="0"/>
                </a:schemeClr>
              </a:gs>
              <a:gs pos="53000">
                <a:schemeClr val="bg1">
                  <a:lumMod val="95000"/>
                </a:schemeClr>
              </a:gs>
              <a:gs pos="100000">
                <a:schemeClr val="bg1">
                  <a:lumMod val="85000"/>
                </a:schemeClr>
              </a:gs>
            </a:gsLst>
            <a:lin ang="0" scaled="1"/>
            <a:tileRect/>
          </a:gra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6" name="Right Arrow 285">
            <a:extLst>
              <a:ext uri="{FF2B5EF4-FFF2-40B4-BE49-F238E27FC236}">
                <a16:creationId xmlns:a16="http://schemas.microsoft.com/office/drawing/2014/main" id="{7E076606-FF56-4A46-9A83-41D1091045D2}"/>
              </a:ext>
            </a:extLst>
          </p:cNvPr>
          <p:cNvSpPr/>
          <p:nvPr/>
        </p:nvSpPr>
        <p:spPr>
          <a:xfrm>
            <a:off x="9733414" y="3283990"/>
            <a:ext cx="752657" cy="290823"/>
          </a:xfrm>
          <a:prstGeom prst="rightArrow">
            <a:avLst>
              <a:gd name="adj1" fmla="val 50000"/>
              <a:gd name="adj2" fmla="val 67983"/>
            </a:avLst>
          </a:prstGeom>
          <a:gradFill flip="none" rotWithShape="1">
            <a:gsLst>
              <a:gs pos="0">
                <a:schemeClr val="accent1">
                  <a:lumMod val="0"/>
                  <a:lumOff val="100000"/>
                  <a:alpha val="0"/>
                </a:schemeClr>
              </a:gs>
              <a:gs pos="53000">
                <a:schemeClr val="bg1">
                  <a:lumMod val="95000"/>
                </a:schemeClr>
              </a:gs>
              <a:gs pos="100000">
                <a:schemeClr val="bg1">
                  <a:lumMod val="85000"/>
                </a:schemeClr>
              </a:gs>
            </a:gsLst>
            <a:lin ang="0" scaled="1"/>
            <a:tileRect/>
          </a:gra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7" name="Right Arrow 286">
            <a:extLst>
              <a:ext uri="{FF2B5EF4-FFF2-40B4-BE49-F238E27FC236}">
                <a16:creationId xmlns:a16="http://schemas.microsoft.com/office/drawing/2014/main" id="{A232C165-3D60-3E43-8459-5C4294FCBAA9}"/>
              </a:ext>
            </a:extLst>
          </p:cNvPr>
          <p:cNvSpPr/>
          <p:nvPr/>
        </p:nvSpPr>
        <p:spPr>
          <a:xfrm>
            <a:off x="7935931" y="3179089"/>
            <a:ext cx="789279" cy="409594"/>
          </a:xfrm>
          <a:prstGeom prst="rightArrow">
            <a:avLst>
              <a:gd name="adj1" fmla="val 50000"/>
              <a:gd name="adj2" fmla="val 60077"/>
            </a:avLst>
          </a:prstGeom>
          <a:gradFill flip="none" rotWithShape="1">
            <a:gsLst>
              <a:gs pos="0">
                <a:schemeClr val="accent1">
                  <a:lumMod val="0"/>
                  <a:lumOff val="100000"/>
                  <a:alpha val="0"/>
                </a:schemeClr>
              </a:gs>
              <a:gs pos="53000">
                <a:schemeClr val="bg1">
                  <a:lumMod val="95000"/>
                </a:schemeClr>
              </a:gs>
              <a:gs pos="100000">
                <a:schemeClr val="bg1">
                  <a:lumMod val="85000"/>
                </a:schemeClr>
              </a:gs>
            </a:gsLst>
            <a:lin ang="0" scaled="1"/>
            <a:tileRect/>
          </a:gra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88" name="Right Arrow 287">
            <a:extLst>
              <a:ext uri="{FF2B5EF4-FFF2-40B4-BE49-F238E27FC236}">
                <a16:creationId xmlns:a16="http://schemas.microsoft.com/office/drawing/2014/main" id="{AA236834-1C7B-1145-B756-AD128F11488C}"/>
              </a:ext>
            </a:extLst>
          </p:cNvPr>
          <p:cNvSpPr/>
          <p:nvPr/>
        </p:nvSpPr>
        <p:spPr>
          <a:xfrm>
            <a:off x="11230667" y="3305738"/>
            <a:ext cx="741440" cy="253771"/>
          </a:xfrm>
          <a:prstGeom prst="rightArrow">
            <a:avLst>
              <a:gd name="adj1" fmla="val 50000"/>
              <a:gd name="adj2" fmla="val 86444"/>
            </a:avLst>
          </a:prstGeom>
          <a:gradFill flip="none" rotWithShape="1">
            <a:gsLst>
              <a:gs pos="0">
                <a:schemeClr val="accent1">
                  <a:lumMod val="0"/>
                  <a:lumOff val="100000"/>
                  <a:alpha val="0"/>
                </a:schemeClr>
              </a:gs>
              <a:gs pos="53000">
                <a:schemeClr val="bg1">
                  <a:lumMod val="95000"/>
                </a:schemeClr>
              </a:gs>
              <a:gs pos="100000">
                <a:schemeClr val="bg1">
                  <a:lumMod val="85000"/>
                </a:schemeClr>
              </a:gs>
            </a:gsLst>
            <a:lin ang="0" scaled="1"/>
            <a:tileRect/>
          </a:gra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Tree>
    <p:extLst>
      <p:ext uri="{BB962C8B-B14F-4D97-AF65-F5344CB8AC3E}">
        <p14:creationId xmlns:p14="http://schemas.microsoft.com/office/powerpoint/2010/main" val="8087236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B812803-F4A1-013C-4678-B8A1966C9ADE}"/>
              </a:ext>
            </a:extLst>
          </p:cNvPr>
          <p:cNvSpPr/>
          <p:nvPr/>
        </p:nvSpPr>
        <p:spPr>
          <a:xfrm>
            <a:off x="830637" y="704995"/>
            <a:ext cx="10170083" cy="2847903"/>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1026" name="Picture 2">
            <a:extLst>
              <a:ext uri="{FF2B5EF4-FFF2-40B4-BE49-F238E27FC236}">
                <a16:creationId xmlns:a16="http://schemas.microsoft.com/office/drawing/2014/main" id="{3FA273AB-0845-6AC8-898A-C099ABEC4E9A}"/>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853" b="49658"/>
          <a:stretch/>
        </p:blipFill>
        <p:spPr bwMode="auto">
          <a:xfrm>
            <a:off x="935340" y="809697"/>
            <a:ext cx="9981618" cy="257567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A537DF2-36A3-3340-69D3-2E8315203D38}"/>
              </a:ext>
            </a:extLst>
          </p:cNvPr>
          <p:cNvSpPr txBox="1"/>
          <p:nvPr/>
        </p:nvSpPr>
        <p:spPr>
          <a:xfrm>
            <a:off x="0" y="6488668"/>
            <a:ext cx="936667" cy="369332"/>
          </a:xfrm>
          <a:prstGeom prst="rect">
            <a:avLst/>
          </a:prstGeom>
          <a:noFill/>
        </p:spPr>
        <p:txBody>
          <a:bodyPr wrap="none" rtlCol="0">
            <a:spAutoFit/>
          </a:bodyPr>
          <a:lstStyle/>
          <a:p>
            <a:r>
              <a:rPr lang="en-CH" dirty="0"/>
              <a:t>Figure 2</a:t>
            </a:r>
          </a:p>
        </p:txBody>
      </p:sp>
    </p:spTree>
    <p:extLst>
      <p:ext uri="{BB962C8B-B14F-4D97-AF65-F5344CB8AC3E}">
        <p14:creationId xmlns:p14="http://schemas.microsoft.com/office/powerpoint/2010/main" val="1421204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B812803-F4A1-013C-4678-B8A1966C9ADE}"/>
              </a:ext>
            </a:extLst>
          </p:cNvPr>
          <p:cNvSpPr/>
          <p:nvPr/>
        </p:nvSpPr>
        <p:spPr>
          <a:xfrm>
            <a:off x="983432" y="764704"/>
            <a:ext cx="9865096" cy="4680520"/>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pic>
        <p:nvPicPr>
          <p:cNvPr id="3" name="Picture 2">
            <a:extLst>
              <a:ext uri="{FF2B5EF4-FFF2-40B4-BE49-F238E27FC236}">
                <a16:creationId xmlns:a16="http://schemas.microsoft.com/office/drawing/2014/main" id="{6E1BFA9D-0DFD-047C-67F3-463B527681CC}"/>
              </a:ext>
            </a:extLst>
          </p:cNvPr>
          <p:cNvPicPr>
            <a:picLocks noChangeAspect="1"/>
          </p:cNvPicPr>
          <p:nvPr/>
        </p:nvPicPr>
        <p:blipFill rotWithShape="1">
          <a:blip r:embed="rId2"/>
          <a:srcRect t="16421" b="21544"/>
          <a:stretch/>
        </p:blipFill>
        <p:spPr>
          <a:xfrm>
            <a:off x="1127793" y="1126156"/>
            <a:ext cx="9704934" cy="4254366"/>
          </a:xfrm>
          <a:prstGeom prst="rect">
            <a:avLst/>
          </a:prstGeom>
        </p:spPr>
      </p:pic>
      <p:sp>
        <p:nvSpPr>
          <p:cNvPr id="6" name="TextBox 5">
            <a:extLst>
              <a:ext uri="{FF2B5EF4-FFF2-40B4-BE49-F238E27FC236}">
                <a16:creationId xmlns:a16="http://schemas.microsoft.com/office/drawing/2014/main" id="{6E01B1F0-F297-259F-3292-457CDEDE43E4}"/>
              </a:ext>
            </a:extLst>
          </p:cNvPr>
          <p:cNvSpPr txBox="1"/>
          <p:nvPr/>
        </p:nvSpPr>
        <p:spPr>
          <a:xfrm>
            <a:off x="0" y="6488668"/>
            <a:ext cx="936667" cy="369332"/>
          </a:xfrm>
          <a:prstGeom prst="rect">
            <a:avLst/>
          </a:prstGeom>
          <a:noFill/>
        </p:spPr>
        <p:txBody>
          <a:bodyPr wrap="none" rtlCol="0">
            <a:spAutoFit/>
          </a:bodyPr>
          <a:lstStyle/>
          <a:p>
            <a:r>
              <a:rPr lang="en-CH" dirty="0"/>
              <a:t>Figure 3</a:t>
            </a:r>
          </a:p>
        </p:txBody>
      </p:sp>
    </p:spTree>
    <p:extLst>
      <p:ext uri="{BB962C8B-B14F-4D97-AF65-F5344CB8AC3E}">
        <p14:creationId xmlns:p14="http://schemas.microsoft.com/office/powerpoint/2010/main" val="2170479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993D0F1-E348-5737-7C53-46F5DB35723F}"/>
              </a:ext>
            </a:extLst>
          </p:cNvPr>
          <p:cNvPicPr>
            <a:picLocks noChangeAspect="1"/>
          </p:cNvPicPr>
          <p:nvPr/>
        </p:nvPicPr>
        <p:blipFill>
          <a:blip r:embed="rId2"/>
          <a:stretch>
            <a:fillRect/>
          </a:stretch>
        </p:blipFill>
        <p:spPr>
          <a:xfrm>
            <a:off x="2732314" y="341808"/>
            <a:ext cx="6638635" cy="6135191"/>
          </a:xfrm>
          <a:prstGeom prst="rect">
            <a:avLst/>
          </a:prstGeom>
        </p:spPr>
      </p:pic>
      <p:sp>
        <p:nvSpPr>
          <p:cNvPr id="5" name="Rectangle 4">
            <a:extLst>
              <a:ext uri="{FF2B5EF4-FFF2-40B4-BE49-F238E27FC236}">
                <a16:creationId xmlns:a16="http://schemas.microsoft.com/office/drawing/2014/main" id="{7EE1B1D4-F694-363B-459E-1F82724D1E8E}"/>
              </a:ext>
            </a:extLst>
          </p:cNvPr>
          <p:cNvSpPr/>
          <p:nvPr/>
        </p:nvSpPr>
        <p:spPr>
          <a:xfrm>
            <a:off x="2710542" y="304800"/>
            <a:ext cx="6672944" cy="6172200"/>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TextBox 3">
            <a:extLst>
              <a:ext uri="{FF2B5EF4-FFF2-40B4-BE49-F238E27FC236}">
                <a16:creationId xmlns:a16="http://schemas.microsoft.com/office/drawing/2014/main" id="{BEF38328-F380-6C2D-4408-DD5A654CEA5B}"/>
              </a:ext>
            </a:extLst>
          </p:cNvPr>
          <p:cNvSpPr txBox="1"/>
          <p:nvPr/>
        </p:nvSpPr>
        <p:spPr>
          <a:xfrm>
            <a:off x="0" y="6488668"/>
            <a:ext cx="1047274" cy="369332"/>
          </a:xfrm>
          <a:prstGeom prst="rect">
            <a:avLst/>
          </a:prstGeom>
          <a:noFill/>
        </p:spPr>
        <p:txBody>
          <a:bodyPr wrap="none" rtlCol="0">
            <a:spAutoFit/>
          </a:bodyPr>
          <a:lstStyle/>
          <a:p>
            <a:r>
              <a:rPr lang="en-CH" dirty="0"/>
              <a:t>Figure 4a</a:t>
            </a:r>
          </a:p>
        </p:txBody>
      </p:sp>
    </p:spTree>
    <p:extLst>
      <p:ext uri="{BB962C8B-B14F-4D97-AF65-F5344CB8AC3E}">
        <p14:creationId xmlns:p14="http://schemas.microsoft.com/office/powerpoint/2010/main" val="15246382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D03A841-47C2-3195-08D2-A697E8929441}"/>
              </a:ext>
            </a:extLst>
          </p:cNvPr>
          <p:cNvPicPr>
            <a:picLocks noChangeAspect="1"/>
          </p:cNvPicPr>
          <p:nvPr/>
        </p:nvPicPr>
        <p:blipFill>
          <a:blip r:embed="rId2"/>
          <a:stretch>
            <a:fillRect/>
          </a:stretch>
        </p:blipFill>
        <p:spPr>
          <a:xfrm>
            <a:off x="2730411" y="294404"/>
            <a:ext cx="6636887" cy="6237484"/>
          </a:xfrm>
          <a:prstGeom prst="rect">
            <a:avLst/>
          </a:prstGeom>
        </p:spPr>
      </p:pic>
      <p:sp>
        <p:nvSpPr>
          <p:cNvPr id="5" name="Rectangle 4">
            <a:extLst>
              <a:ext uri="{FF2B5EF4-FFF2-40B4-BE49-F238E27FC236}">
                <a16:creationId xmlns:a16="http://schemas.microsoft.com/office/drawing/2014/main" id="{7EE1B1D4-F694-363B-459E-1F82724D1E8E}"/>
              </a:ext>
            </a:extLst>
          </p:cNvPr>
          <p:cNvSpPr/>
          <p:nvPr/>
        </p:nvSpPr>
        <p:spPr>
          <a:xfrm>
            <a:off x="2710542" y="304800"/>
            <a:ext cx="6672944" cy="6172200"/>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 name="TextBox 3">
            <a:extLst>
              <a:ext uri="{FF2B5EF4-FFF2-40B4-BE49-F238E27FC236}">
                <a16:creationId xmlns:a16="http://schemas.microsoft.com/office/drawing/2014/main" id="{BEF38328-F380-6C2D-4408-DD5A654CEA5B}"/>
              </a:ext>
            </a:extLst>
          </p:cNvPr>
          <p:cNvSpPr txBox="1"/>
          <p:nvPr/>
        </p:nvSpPr>
        <p:spPr>
          <a:xfrm>
            <a:off x="0" y="6488668"/>
            <a:ext cx="2254528" cy="369332"/>
          </a:xfrm>
          <a:prstGeom prst="rect">
            <a:avLst/>
          </a:prstGeom>
          <a:noFill/>
        </p:spPr>
        <p:txBody>
          <a:bodyPr wrap="none" rtlCol="0">
            <a:spAutoFit/>
          </a:bodyPr>
          <a:lstStyle/>
          <a:p>
            <a:r>
              <a:rPr lang="en-CH" dirty="0"/>
              <a:t>Figure 4a – no HE-LHC</a:t>
            </a:r>
          </a:p>
        </p:txBody>
      </p:sp>
    </p:spTree>
    <p:extLst>
      <p:ext uri="{BB962C8B-B14F-4D97-AF65-F5344CB8AC3E}">
        <p14:creationId xmlns:p14="http://schemas.microsoft.com/office/powerpoint/2010/main" val="1798977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997188FA-C27D-CBC8-DA7E-3BB8E72D7B91}"/>
              </a:ext>
            </a:extLst>
          </p:cNvPr>
          <p:cNvGrpSpPr>
            <a:grpSpLocks noChangeAspect="1"/>
          </p:cNvGrpSpPr>
          <p:nvPr/>
        </p:nvGrpSpPr>
        <p:grpSpPr>
          <a:xfrm>
            <a:off x="1919520" y="1124742"/>
            <a:ext cx="8591699" cy="4932000"/>
            <a:chOff x="1919536" y="1124743"/>
            <a:chExt cx="6593093" cy="3784713"/>
          </a:xfrm>
        </p:grpSpPr>
        <p:sp>
          <p:nvSpPr>
            <p:cNvPr id="2" name="Oval 1">
              <a:extLst>
                <a:ext uri="{FF2B5EF4-FFF2-40B4-BE49-F238E27FC236}">
                  <a16:creationId xmlns:a16="http://schemas.microsoft.com/office/drawing/2014/main" id="{F1951EB9-A270-164C-AE90-51C2232A35DD}"/>
                </a:ext>
              </a:extLst>
            </p:cNvPr>
            <p:cNvSpPr>
              <a:spLocks noChangeAspect="1"/>
            </p:cNvSpPr>
            <p:nvPr/>
          </p:nvSpPr>
          <p:spPr>
            <a:xfrm>
              <a:off x="4367808" y="1556793"/>
              <a:ext cx="3888000" cy="1204548"/>
            </a:xfrm>
            <a:prstGeom prst="ellipse">
              <a:avLst/>
            </a:prstGeom>
            <a:noFill/>
            <a:ln w="76200">
              <a:solidFill>
                <a:srgbClr val="FF0000"/>
              </a:solidFill>
            </a:ln>
            <a:effectLst>
              <a:outerShdw blurRad="508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a:p>
          </p:txBody>
        </p:sp>
        <p:sp>
          <p:nvSpPr>
            <p:cNvPr id="3" name="Oval 2">
              <a:extLst>
                <a:ext uri="{FF2B5EF4-FFF2-40B4-BE49-F238E27FC236}">
                  <a16:creationId xmlns:a16="http://schemas.microsoft.com/office/drawing/2014/main" id="{313C1BE8-C5CA-7641-A6BF-559222324A23}"/>
                </a:ext>
              </a:extLst>
            </p:cNvPr>
            <p:cNvSpPr/>
            <p:nvPr/>
          </p:nvSpPr>
          <p:spPr>
            <a:xfrm>
              <a:off x="2968694" y="1556792"/>
              <a:ext cx="1097280" cy="445408"/>
            </a:xfrm>
            <a:prstGeom prst="ellipse">
              <a:avLst/>
            </a:prstGeom>
            <a:noFill/>
            <a:ln w="76200">
              <a:solidFill>
                <a:srgbClr val="0070C0"/>
              </a:solidFill>
            </a:ln>
            <a:effectLst>
              <a:outerShdw blurRad="508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a:p>
          </p:txBody>
        </p:sp>
        <p:sp>
          <p:nvSpPr>
            <p:cNvPr id="4" name="TextBox 3">
              <a:extLst>
                <a:ext uri="{FF2B5EF4-FFF2-40B4-BE49-F238E27FC236}">
                  <a16:creationId xmlns:a16="http://schemas.microsoft.com/office/drawing/2014/main" id="{87187D0B-EC53-1D4A-809E-6A174C585CB5}"/>
                </a:ext>
              </a:extLst>
            </p:cNvPr>
            <p:cNvSpPr txBox="1"/>
            <p:nvPr/>
          </p:nvSpPr>
          <p:spPr>
            <a:xfrm>
              <a:off x="5779005" y="1781777"/>
              <a:ext cx="1031080" cy="732162"/>
            </a:xfrm>
            <a:prstGeom prst="rect">
              <a:avLst/>
            </a:prstGeom>
            <a:noFill/>
          </p:spPr>
          <p:txBody>
            <a:bodyPr wrap="none" rtlCol="0">
              <a:spAutoFit/>
            </a:bodyPr>
            <a:lstStyle/>
            <a:p>
              <a:pPr algn="ctr"/>
              <a:r>
                <a:rPr lang="en-CH" sz="2800" dirty="0"/>
                <a:t>FCC</a:t>
              </a:r>
            </a:p>
            <a:p>
              <a:pPr algn="ctr"/>
              <a:r>
                <a:rPr lang="en-CH" sz="2800" dirty="0"/>
                <a:t>≈ 90 km</a:t>
              </a:r>
            </a:p>
          </p:txBody>
        </p:sp>
        <p:sp>
          <p:nvSpPr>
            <p:cNvPr id="5" name="TextBox 4">
              <a:extLst>
                <a:ext uri="{FF2B5EF4-FFF2-40B4-BE49-F238E27FC236}">
                  <a16:creationId xmlns:a16="http://schemas.microsoft.com/office/drawing/2014/main" id="{D276CCC8-7E79-2643-9CB1-3A9D7DBE81B4}"/>
                </a:ext>
              </a:extLst>
            </p:cNvPr>
            <p:cNvSpPr txBox="1"/>
            <p:nvPr/>
          </p:nvSpPr>
          <p:spPr>
            <a:xfrm>
              <a:off x="2287619" y="1502364"/>
              <a:ext cx="830572" cy="732162"/>
            </a:xfrm>
            <a:prstGeom prst="rect">
              <a:avLst/>
            </a:prstGeom>
            <a:noFill/>
          </p:spPr>
          <p:txBody>
            <a:bodyPr wrap="none" rtlCol="0">
              <a:spAutoFit/>
            </a:bodyPr>
            <a:lstStyle/>
            <a:p>
              <a:r>
                <a:rPr lang="en-CH" sz="2800" dirty="0"/>
                <a:t>LHC</a:t>
              </a:r>
            </a:p>
            <a:p>
              <a:r>
                <a:rPr lang="en-CH" sz="2800" dirty="0"/>
                <a:t>27 km</a:t>
              </a:r>
            </a:p>
          </p:txBody>
        </p:sp>
        <p:sp>
          <p:nvSpPr>
            <p:cNvPr id="6" name="Oval 5">
              <a:extLst>
                <a:ext uri="{FF2B5EF4-FFF2-40B4-BE49-F238E27FC236}">
                  <a16:creationId xmlns:a16="http://schemas.microsoft.com/office/drawing/2014/main" id="{FE5C520B-69CE-2F46-BE37-E63B38927418}"/>
                </a:ext>
              </a:extLst>
            </p:cNvPr>
            <p:cNvSpPr/>
            <p:nvPr/>
          </p:nvSpPr>
          <p:spPr>
            <a:xfrm>
              <a:off x="2855640" y="2600976"/>
              <a:ext cx="1332000" cy="612000"/>
            </a:xfrm>
            <a:prstGeom prst="ellipse">
              <a:avLst/>
            </a:prstGeom>
            <a:noFill/>
            <a:ln w="76200">
              <a:solidFill>
                <a:schemeClr val="tx1"/>
              </a:solidFill>
            </a:ln>
            <a:effectLst>
              <a:outerShdw blurRad="508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a:p>
          </p:txBody>
        </p:sp>
        <p:sp>
          <p:nvSpPr>
            <p:cNvPr id="7" name="Oval 6">
              <a:extLst>
                <a:ext uri="{FF2B5EF4-FFF2-40B4-BE49-F238E27FC236}">
                  <a16:creationId xmlns:a16="http://schemas.microsoft.com/office/drawing/2014/main" id="{7B2731C8-6D7D-4D4D-B028-0AE235902B21}"/>
                </a:ext>
              </a:extLst>
            </p:cNvPr>
            <p:cNvSpPr/>
            <p:nvPr/>
          </p:nvSpPr>
          <p:spPr>
            <a:xfrm>
              <a:off x="2927648" y="2744952"/>
              <a:ext cx="432000" cy="252000"/>
            </a:xfrm>
            <a:prstGeom prst="ellipse">
              <a:avLst/>
            </a:prstGeom>
            <a:noFill/>
            <a:ln w="44450">
              <a:solidFill>
                <a:schemeClr val="tx1"/>
              </a:solidFill>
            </a:ln>
            <a:effectLst>
              <a:outerShdw blurRad="50800" dist="1143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a:p>
          </p:txBody>
        </p:sp>
        <p:sp>
          <p:nvSpPr>
            <p:cNvPr id="8" name="TextBox 7">
              <a:extLst>
                <a:ext uri="{FF2B5EF4-FFF2-40B4-BE49-F238E27FC236}">
                  <a16:creationId xmlns:a16="http://schemas.microsoft.com/office/drawing/2014/main" id="{32DB4E85-FA73-A84E-A1FD-F65D57C783B0}"/>
                </a:ext>
              </a:extLst>
            </p:cNvPr>
            <p:cNvSpPr txBox="1"/>
            <p:nvPr/>
          </p:nvSpPr>
          <p:spPr>
            <a:xfrm>
              <a:off x="2025754" y="2670099"/>
              <a:ext cx="1097280" cy="1062816"/>
            </a:xfrm>
            <a:prstGeom prst="rect">
              <a:avLst/>
            </a:prstGeom>
            <a:noFill/>
          </p:spPr>
          <p:txBody>
            <a:bodyPr wrap="square" rtlCol="0">
              <a:spAutoFit/>
            </a:bodyPr>
            <a:lstStyle/>
            <a:p>
              <a:r>
                <a:rPr lang="en-CH" sz="2800" dirty="0"/>
                <a:t>Muon Collider</a:t>
              </a:r>
            </a:p>
            <a:p>
              <a:r>
                <a:rPr lang="en-CH" sz="2800" dirty="0"/>
                <a:t>≈ 30 km</a:t>
              </a:r>
            </a:p>
          </p:txBody>
        </p:sp>
        <p:cxnSp>
          <p:nvCxnSpPr>
            <p:cNvPr id="10" name="Straight Connector 9">
              <a:extLst>
                <a:ext uri="{FF2B5EF4-FFF2-40B4-BE49-F238E27FC236}">
                  <a16:creationId xmlns:a16="http://schemas.microsoft.com/office/drawing/2014/main" id="{7DCE9A6D-BD31-7F48-9993-33BB7AF61D91}"/>
                </a:ext>
              </a:extLst>
            </p:cNvPr>
            <p:cNvCxnSpPr>
              <a:cxnSpLocks/>
            </p:cNvCxnSpPr>
            <p:nvPr/>
          </p:nvCxnSpPr>
          <p:spPr>
            <a:xfrm flipV="1">
              <a:off x="3215680" y="2852936"/>
              <a:ext cx="5040000" cy="1044000"/>
            </a:xfrm>
            <a:prstGeom prst="line">
              <a:avLst/>
            </a:prstGeom>
            <a:ln w="76200">
              <a:solidFill>
                <a:srgbClr val="00B050"/>
              </a:solidFill>
            </a:ln>
            <a:effectLst>
              <a:outerShdw blurRad="50800" dist="1143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4783C6F2-5FC6-F848-8C05-794871D2A21E}"/>
                </a:ext>
              </a:extLst>
            </p:cNvPr>
            <p:cNvSpPr txBox="1"/>
            <p:nvPr/>
          </p:nvSpPr>
          <p:spPr>
            <a:xfrm>
              <a:off x="5501516" y="3417321"/>
              <a:ext cx="1031080" cy="732162"/>
            </a:xfrm>
            <a:prstGeom prst="rect">
              <a:avLst/>
            </a:prstGeom>
            <a:noFill/>
          </p:spPr>
          <p:txBody>
            <a:bodyPr wrap="none" rtlCol="0">
              <a:spAutoFit/>
            </a:bodyPr>
            <a:lstStyle/>
            <a:p>
              <a:pPr algn="ctr"/>
              <a:r>
                <a:rPr lang="en-CH" sz="2800" dirty="0"/>
                <a:t>CLIC </a:t>
              </a:r>
            </a:p>
            <a:p>
              <a:pPr algn="ctr"/>
              <a:r>
                <a:rPr lang="en-CH" sz="2800" dirty="0"/>
                <a:t>≈ 50 km</a:t>
              </a:r>
            </a:p>
          </p:txBody>
        </p:sp>
        <p:grpSp>
          <p:nvGrpSpPr>
            <p:cNvPr id="35" name="Group 34">
              <a:extLst>
                <a:ext uri="{FF2B5EF4-FFF2-40B4-BE49-F238E27FC236}">
                  <a16:creationId xmlns:a16="http://schemas.microsoft.com/office/drawing/2014/main" id="{9D7111BC-5A95-6D47-8510-DC57FBBDA6E7}"/>
                </a:ext>
              </a:extLst>
            </p:cNvPr>
            <p:cNvGrpSpPr/>
            <p:nvPr/>
          </p:nvGrpSpPr>
          <p:grpSpPr>
            <a:xfrm>
              <a:off x="7148467" y="4043510"/>
              <a:ext cx="1080120" cy="72008"/>
              <a:chOff x="7464152" y="3645024"/>
              <a:chExt cx="1440160" cy="72008"/>
            </a:xfrm>
          </p:grpSpPr>
          <p:sp>
            <p:nvSpPr>
              <p:cNvPr id="36" name="Rectangle 35">
                <a:extLst>
                  <a:ext uri="{FF2B5EF4-FFF2-40B4-BE49-F238E27FC236}">
                    <a16:creationId xmlns:a16="http://schemas.microsoft.com/office/drawing/2014/main" id="{8DF3D468-71F4-F946-B2CB-3CFD2932862D}"/>
                  </a:ext>
                </a:extLst>
              </p:cNvPr>
              <p:cNvSpPr/>
              <p:nvPr/>
            </p:nvSpPr>
            <p:spPr>
              <a:xfrm>
                <a:off x="7464152" y="3645024"/>
                <a:ext cx="288032" cy="720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a:p>
            </p:txBody>
          </p:sp>
          <p:sp>
            <p:nvSpPr>
              <p:cNvPr id="37" name="Rectangle 36">
                <a:extLst>
                  <a:ext uri="{FF2B5EF4-FFF2-40B4-BE49-F238E27FC236}">
                    <a16:creationId xmlns:a16="http://schemas.microsoft.com/office/drawing/2014/main" id="{7D768249-0FA1-CA4A-8802-C5D32DEC0835}"/>
                  </a:ext>
                </a:extLst>
              </p:cNvPr>
              <p:cNvSpPr/>
              <p:nvPr/>
            </p:nvSpPr>
            <p:spPr>
              <a:xfrm>
                <a:off x="7752184" y="3645024"/>
                <a:ext cx="288032" cy="7200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a:p>
            </p:txBody>
          </p:sp>
          <p:sp>
            <p:nvSpPr>
              <p:cNvPr id="38" name="Rectangle 37">
                <a:extLst>
                  <a:ext uri="{FF2B5EF4-FFF2-40B4-BE49-F238E27FC236}">
                    <a16:creationId xmlns:a16="http://schemas.microsoft.com/office/drawing/2014/main" id="{55572C1A-35F4-2B4B-B25A-ADD24F482787}"/>
                  </a:ext>
                </a:extLst>
              </p:cNvPr>
              <p:cNvSpPr/>
              <p:nvPr/>
            </p:nvSpPr>
            <p:spPr>
              <a:xfrm>
                <a:off x="8040216" y="3645024"/>
                <a:ext cx="288032" cy="720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a:p>
            </p:txBody>
          </p:sp>
          <p:sp>
            <p:nvSpPr>
              <p:cNvPr id="39" name="Rectangle 38">
                <a:extLst>
                  <a:ext uri="{FF2B5EF4-FFF2-40B4-BE49-F238E27FC236}">
                    <a16:creationId xmlns:a16="http://schemas.microsoft.com/office/drawing/2014/main" id="{DBF1535B-FE24-B847-96DC-78421DCAF47D}"/>
                  </a:ext>
                </a:extLst>
              </p:cNvPr>
              <p:cNvSpPr/>
              <p:nvPr/>
            </p:nvSpPr>
            <p:spPr>
              <a:xfrm>
                <a:off x="8328248" y="3645024"/>
                <a:ext cx="288032" cy="7200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a:p>
            </p:txBody>
          </p:sp>
          <p:sp>
            <p:nvSpPr>
              <p:cNvPr id="40" name="Rectangle 39">
                <a:extLst>
                  <a:ext uri="{FF2B5EF4-FFF2-40B4-BE49-F238E27FC236}">
                    <a16:creationId xmlns:a16="http://schemas.microsoft.com/office/drawing/2014/main" id="{71CEE37D-45B6-A142-8F99-4E37871A2272}"/>
                  </a:ext>
                </a:extLst>
              </p:cNvPr>
              <p:cNvSpPr/>
              <p:nvPr/>
            </p:nvSpPr>
            <p:spPr>
              <a:xfrm>
                <a:off x="8616280" y="3645024"/>
                <a:ext cx="288032" cy="7200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a:p>
            </p:txBody>
          </p:sp>
        </p:grpSp>
        <p:sp>
          <p:nvSpPr>
            <p:cNvPr id="41" name="TextBox 40">
              <a:extLst>
                <a:ext uri="{FF2B5EF4-FFF2-40B4-BE49-F238E27FC236}">
                  <a16:creationId xmlns:a16="http://schemas.microsoft.com/office/drawing/2014/main" id="{00226C3C-A708-B746-9F0F-101059248197}"/>
                </a:ext>
              </a:extLst>
            </p:cNvPr>
            <p:cNvSpPr txBox="1"/>
            <p:nvPr/>
          </p:nvSpPr>
          <p:spPr>
            <a:xfrm>
              <a:off x="7292483" y="4115518"/>
              <a:ext cx="830572" cy="401508"/>
            </a:xfrm>
            <a:prstGeom prst="rect">
              <a:avLst/>
            </a:prstGeom>
            <a:noFill/>
          </p:spPr>
          <p:txBody>
            <a:bodyPr wrap="none" rtlCol="0">
              <a:spAutoFit/>
            </a:bodyPr>
            <a:lstStyle/>
            <a:p>
              <a:r>
                <a:rPr lang="en-CH" sz="2800" dirty="0"/>
                <a:t>10 km</a:t>
              </a:r>
            </a:p>
          </p:txBody>
        </p:sp>
        <p:sp>
          <p:nvSpPr>
            <p:cNvPr id="19" name="Rectangle 18">
              <a:extLst>
                <a:ext uri="{FF2B5EF4-FFF2-40B4-BE49-F238E27FC236}">
                  <a16:creationId xmlns:a16="http://schemas.microsoft.com/office/drawing/2014/main" id="{35568F51-134B-F7C0-015C-AA89622638A0}"/>
                </a:ext>
              </a:extLst>
            </p:cNvPr>
            <p:cNvSpPr/>
            <p:nvPr/>
          </p:nvSpPr>
          <p:spPr>
            <a:xfrm>
              <a:off x="1919536" y="1124743"/>
              <a:ext cx="6593093" cy="3784713"/>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sz="2800"/>
            </a:p>
          </p:txBody>
        </p:sp>
      </p:grpSp>
      <p:sp>
        <p:nvSpPr>
          <p:cNvPr id="20" name="TextBox 19">
            <a:extLst>
              <a:ext uri="{FF2B5EF4-FFF2-40B4-BE49-F238E27FC236}">
                <a16:creationId xmlns:a16="http://schemas.microsoft.com/office/drawing/2014/main" id="{706E9775-6356-E6CF-B87C-92AE13F244AF}"/>
              </a:ext>
            </a:extLst>
          </p:cNvPr>
          <p:cNvSpPr txBox="1"/>
          <p:nvPr/>
        </p:nvSpPr>
        <p:spPr>
          <a:xfrm>
            <a:off x="0" y="6488668"/>
            <a:ext cx="1058495" cy="369332"/>
          </a:xfrm>
          <a:prstGeom prst="rect">
            <a:avLst/>
          </a:prstGeom>
          <a:noFill/>
        </p:spPr>
        <p:txBody>
          <a:bodyPr wrap="none" rtlCol="0">
            <a:spAutoFit/>
          </a:bodyPr>
          <a:lstStyle/>
          <a:p>
            <a:r>
              <a:rPr lang="en-CH" dirty="0"/>
              <a:t>Figure 4b</a:t>
            </a:r>
          </a:p>
        </p:txBody>
      </p:sp>
    </p:spTree>
    <p:extLst>
      <p:ext uri="{BB962C8B-B14F-4D97-AF65-F5344CB8AC3E}">
        <p14:creationId xmlns:p14="http://schemas.microsoft.com/office/powerpoint/2010/main" val="26656412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A96D8D55-AE12-8D89-909B-0E54713BED8B}"/>
              </a:ext>
            </a:extLst>
          </p:cNvPr>
          <p:cNvSpPr/>
          <p:nvPr/>
        </p:nvSpPr>
        <p:spPr>
          <a:xfrm>
            <a:off x="2030506" y="2245659"/>
            <a:ext cx="9883589" cy="3603709"/>
          </a:xfrm>
          <a:prstGeom prst="rect">
            <a:avLst/>
          </a:prstGeom>
          <a:solidFill>
            <a:schemeClr val="accent5">
              <a:lumMod val="40000"/>
              <a:lumOff val="60000"/>
              <a:alpha val="92549"/>
            </a:schemeClr>
          </a:solidFill>
          <a:ln>
            <a:noFill/>
          </a:ln>
          <a:effectLst>
            <a:outerShdw blurRad="50800" dist="139700" dir="2700000" algn="t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nvGrpSpPr>
          <p:cNvPr id="23" name="Group 22">
            <a:extLst>
              <a:ext uri="{FF2B5EF4-FFF2-40B4-BE49-F238E27FC236}">
                <a16:creationId xmlns:a16="http://schemas.microsoft.com/office/drawing/2014/main" id="{FE7216FB-987B-AF45-B8E3-8A0FF053231F}"/>
              </a:ext>
            </a:extLst>
          </p:cNvPr>
          <p:cNvGrpSpPr/>
          <p:nvPr/>
        </p:nvGrpSpPr>
        <p:grpSpPr>
          <a:xfrm>
            <a:off x="3448834" y="3760519"/>
            <a:ext cx="7247982" cy="937124"/>
            <a:chOff x="3583304" y="3760519"/>
            <a:chExt cx="7247982" cy="1080000"/>
          </a:xfrm>
        </p:grpSpPr>
        <p:cxnSp>
          <p:nvCxnSpPr>
            <p:cNvPr id="22" name="Straight Connector 21">
              <a:extLst>
                <a:ext uri="{FF2B5EF4-FFF2-40B4-BE49-F238E27FC236}">
                  <a16:creationId xmlns:a16="http://schemas.microsoft.com/office/drawing/2014/main" id="{BBC61B53-61EF-E54E-A6E5-18E5FFCE1B8C}"/>
                </a:ext>
              </a:extLst>
            </p:cNvPr>
            <p:cNvCxnSpPr>
              <a:cxnSpLocks/>
            </p:cNvCxnSpPr>
            <p:nvPr/>
          </p:nvCxnSpPr>
          <p:spPr>
            <a:xfrm>
              <a:off x="6689975" y="3760519"/>
              <a:ext cx="0" cy="1080000"/>
            </a:xfrm>
            <a:prstGeom prst="line">
              <a:avLst/>
            </a:prstGeom>
            <a:ln w="25400" cap="rnd"/>
          </p:spPr>
          <p:style>
            <a:lnRef idx="2">
              <a:schemeClr val="accent1"/>
            </a:lnRef>
            <a:fillRef idx="0">
              <a:schemeClr val="accent1"/>
            </a:fillRef>
            <a:effectRef idx="1">
              <a:schemeClr val="accent1"/>
            </a:effectRef>
            <a:fontRef idx="minor">
              <a:schemeClr val="tx1"/>
            </a:fontRef>
          </p:style>
        </p:cxnSp>
        <p:cxnSp>
          <p:nvCxnSpPr>
            <p:cNvPr id="25" name="Straight Connector 24">
              <a:extLst>
                <a:ext uri="{FF2B5EF4-FFF2-40B4-BE49-F238E27FC236}">
                  <a16:creationId xmlns:a16="http://schemas.microsoft.com/office/drawing/2014/main" id="{DD3BBB70-C4BE-D342-BFE6-D9FA409FB597}"/>
                </a:ext>
              </a:extLst>
            </p:cNvPr>
            <p:cNvCxnSpPr>
              <a:cxnSpLocks/>
            </p:cNvCxnSpPr>
            <p:nvPr/>
          </p:nvCxnSpPr>
          <p:spPr>
            <a:xfrm>
              <a:off x="4619319" y="3760519"/>
              <a:ext cx="0" cy="1080000"/>
            </a:xfrm>
            <a:prstGeom prst="line">
              <a:avLst/>
            </a:prstGeom>
            <a:ln w="25400" cap="rnd"/>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97D13E31-9991-8847-AF33-123832279BF6}"/>
                </a:ext>
              </a:extLst>
            </p:cNvPr>
            <p:cNvCxnSpPr>
              <a:cxnSpLocks/>
            </p:cNvCxnSpPr>
            <p:nvPr/>
          </p:nvCxnSpPr>
          <p:spPr>
            <a:xfrm flipV="1">
              <a:off x="8760629" y="3760519"/>
              <a:ext cx="0" cy="1080000"/>
            </a:xfrm>
            <a:prstGeom prst="line">
              <a:avLst/>
            </a:prstGeom>
            <a:ln w="25400" cap="rnd"/>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C9073AB8-B237-D348-9D78-8BA6721410DB}"/>
                </a:ext>
              </a:extLst>
            </p:cNvPr>
            <p:cNvCxnSpPr>
              <a:cxnSpLocks/>
            </p:cNvCxnSpPr>
            <p:nvPr/>
          </p:nvCxnSpPr>
          <p:spPr>
            <a:xfrm>
              <a:off x="10831285" y="3760519"/>
              <a:ext cx="1" cy="1080000"/>
            </a:xfrm>
            <a:prstGeom prst="line">
              <a:avLst/>
            </a:prstGeom>
            <a:ln w="25400" cap="rnd"/>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B92D6E4B-414B-9146-BC1C-AF771CB3F4A5}"/>
                </a:ext>
              </a:extLst>
            </p:cNvPr>
            <p:cNvCxnSpPr>
              <a:cxnSpLocks/>
            </p:cNvCxnSpPr>
            <p:nvPr/>
          </p:nvCxnSpPr>
          <p:spPr>
            <a:xfrm>
              <a:off x="5654646" y="3760519"/>
              <a:ext cx="2" cy="180000"/>
            </a:xfrm>
            <a:prstGeom prst="line">
              <a:avLst/>
            </a:prstGeom>
            <a:ln w="25400" cap="rnd"/>
          </p:spPr>
          <p:style>
            <a:lnRef idx="2">
              <a:schemeClr val="accent1"/>
            </a:lnRef>
            <a:fillRef idx="0">
              <a:schemeClr val="accent1"/>
            </a:fillRef>
            <a:effectRef idx="1">
              <a:schemeClr val="accent1"/>
            </a:effectRef>
            <a:fontRef idx="minor">
              <a:schemeClr val="tx1"/>
            </a:fontRef>
          </p:style>
        </p:cxnSp>
        <p:cxnSp>
          <p:nvCxnSpPr>
            <p:cNvPr id="37" name="Straight Connector 36">
              <a:extLst>
                <a:ext uri="{FF2B5EF4-FFF2-40B4-BE49-F238E27FC236}">
                  <a16:creationId xmlns:a16="http://schemas.microsoft.com/office/drawing/2014/main" id="{F221BEE7-68C8-9C4F-8B19-414A5AF4EBF4}"/>
                </a:ext>
              </a:extLst>
            </p:cNvPr>
            <p:cNvCxnSpPr>
              <a:cxnSpLocks/>
            </p:cNvCxnSpPr>
            <p:nvPr/>
          </p:nvCxnSpPr>
          <p:spPr>
            <a:xfrm flipH="1">
              <a:off x="3583304" y="3760520"/>
              <a:ext cx="7245607" cy="0"/>
            </a:xfrm>
            <a:prstGeom prst="line">
              <a:avLst/>
            </a:prstGeom>
            <a:ln w="25400" cap="rnd"/>
          </p:spPr>
          <p:style>
            <a:lnRef idx="2">
              <a:schemeClr val="accent1"/>
            </a:lnRef>
            <a:fillRef idx="0">
              <a:schemeClr val="accent1"/>
            </a:fillRef>
            <a:effectRef idx="1">
              <a:schemeClr val="accent1"/>
            </a:effectRef>
            <a:fontRef idx="minor">
              <a:schemeClr val="tx1"/>
            </a:fontRef>
          </p:style>
        </p:cxnSp>
        <p:cxnSp>
          <p:nvCxnSpPr>
            <p:cNvPr id="40" name="Straight Connector 39">
              <a:extLst>
                <a:ext uri="{FF2B5EF4-FFF2-40B4-BE49-F238E27FC236}">
                  <a16:creationId xmlns:a16="http://schemas.microsoft.com/office/drawing/2014/main" id="{6037558A-913A-9D41-AFD1-8449F1FEF4EE}"/>
                </a:ext>
              </a:extLst>
            </p:cNvPr>
            <p:cNvCxnSpPr>
              <a:cxnSpLocks/>
            </p:cNvCxnSpPr>
            <p:nvPr/>
          </p:nvCxnSpPr>
          <p:spPr>
            <a:xfrm>
              <a:off x="9795956" y="3760519"/>
              <a:ext cx="2" cy="180000"/>
            </a:xfrm>
            <a:prstGeom prst="line">
              <a:avLst/>
            </a:prstGeom>
            <a:ln w="25400" cap="rnd"/>
          </p:spPr>
          <p:style>
            <a:lnRef idx="2">
              <a:schemeClr val="accent1"/>
            </a:lnRef>
            <a:fillRef idx="0">
              <a:schemeClr val="accent1"/>
            </a:fillRef>
            <a:effectRef idx="1">
              <a:schemeClr val="accent1"/>
            </a:effectRef>
            <a:fontRef idx="minor">
              <a:schemeClr val="tx1"/>
            </a:fontRef>
          </p:style>
        </p:cxnSp>
        <p:cxnSp>
          <p:nvCxnSpPr>
            <p:cNvPr id="42" name="Straight Connector 41">
              <a:extLst>
                <a:ext uri="{FF2B5EF4-FFF2-40B4-BE49-F238E27FC236}">
                  <a16:creationId xmlns:a16="http://schemas.microsoft.com/office/drawing/2014/main" id="{CEB50A86-B17A-0C42-8B83-E237E588E7AE}"/>
                </a:ext>
              </a:extLst>
            </p:cNvPr>
            <p:cNvCxnSpPr>
              <a:cxnSpLocks/>
            </p:cNvCxnSpPr>
            <p:nvPr/>
          </p:nvCxnSpPr>
          <p:spPr>
            <a:xfrm>
              <a:off x="3583990" y="3760519"/>
              <a:ext cx="2" cy="180000"/>
            </a:xfrm>
            <a:prstGeom prst="line">
              <a:avLst/>
            </a:prstGeom>
            <a:ln w="25400" cap="rnd"/>
          </p:spPr>
          <p:style>
            <a:lnRef idx="2">
              <a:schemeClr val="accent1"/>
            </a:lnRef>
            <a:fillRef idx="0">
              <a:schemeClr val="accent1"/>
            </a:fillRef>
            <a:effectRef idx="1">
              <a:schemeClr val="accent1"/>
            </a:effectRef>
            <a:fontRef idx="minor">
              <a:schemeClr val="tx1"/>
            </a:fontRef>
          </p:style>
        </p:cxnSp>
        <p:cxnSp>
          <p:nvCxnSpPr>
            <p:cNvPr id="21" name="Straight Connector 20">
              <a:extLst>
                <a:ext uri="{FF2B5EF4-FFF2-40B4-BE49-F238E27FC236}">
                  <a16:creationId xmlns:a16="http://schemas.microsoft.com/office/drawing/2014/main" id="{C24CDAAE-0389-D24A-A096-8C1FDB041D73}"/>
                </a:ext>
              </a:extLst>
            </p:cNvPr>
            <p:cNvCxnSpPr>
              <a:cxnSpLocks/>
            </p:cNvCxnSpPr>
            <p:nvPr/>
          </p:nvCxnSpPr>
          <p:spPr>
            <a:xfrm>
              <a:off x="7725302" y="3760519"/>
              <a:ext cx="0" cy="180000"/>
            </a:xfrm>
            <a:prstGeom prst="line">
              <a:avLst/>
            </a:prstGeom>
            <a:ln w="25400" cap="rnd"/>
          </p:spPr>
          <p:style>
            <a:lnRef idx="2">
              <a:schemeClr val="accent1"/>
            </a:lnRef>
            <a:fillRef idx="0">
              <a:schemeClr val="accent1"/>
            </a:fillRef>
            <a:effectRef idx="1">
              <a:schemeClr val="accent1"/>
            </a:effectRef>
            <a:fontRef idx="minor">
              <a:schemeClr val="tx1"/>
            </a:fontRef>
          </p:style>
        </p:cxnSp>
      </p:grpSp>
      <p:cxnSp>
        <p:nvCxnSpPr>
          <p:cNvPr id="60" name="Straight Connector 59">
            <a:extLst>
              <a:ext uri="{FF2B5EF4-FFF2-40B4-BE49-F238E27FC236}">
                <a16:creationId xmlns:a16="http://schemas.microsoft.com/office/drawing/2014/main" id="{98B1A146-F5E5-454E-85EB-6FC6DCD9578E}"/>
              </a:ext>
            </a:extLst>
          </p:cNvPr>
          <p:cNvCxnSpPr>
            <a:cxnSpLocks/>
          </p:cNvCxnSpPr>
          <p:nvPr/>
        </p:nvCxnSpPr>
        <p:spPr>
          <a:xfrm>
            <a:off x="1184219" y="2067070"/>
            <a:ext cx="0" cy="340693"/>
          </a:xfrm>
          <a:prstGeom prst="line">
            <a:avLst/>
          </a:prstGeom>
          <a:ln w="25400"/>
        </p:spPr>
        <p:style>
          <a:lnRef idx="2">
            <a:schemeClr val="accent1"/>
          </a:lnRef>
          <a:fillRef idx="0">
            <a:schemeClr val="accent1"/>
          </a:fillRef>
          <a:effectRef idx="1">
            <a:schemeClr val="accent1"/>
          </a:effectRef>
          <a:fontRef idx="minor">
            <a:schemeClr val="tx1"/>
          </a:fontRef>
        </p:style>
      </p:cxnSp>
      <p:sp>
        <p:nvSpPr>
          <p:cNvPr id="9" name="Rectangle 8">
            <a:extLst>
              <a:ext uri="{FF2B5EF4-FFF2-40B4-BE49-F238E27FC236}">
                <a16:creationId xmlns:a16="http://schemas.microsoft.com/office/drawing/2014/main" id="{FF78B36E-0248-FF44-87F5-CFA7141D2CD3}"/>
              </a:ext>
            </a:extLst>
          </p:cNvPr>
          <p:cNvSpPr/>
          <p:nvPr/>
        </p:nvSpPr>
        <p:spPr>
          <a:xfrm>
            <a:off x="9728810" y="2555035"/>
            <a:ext cx="1944000" cy="900000"/>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55" dirty="0">
                <a:solidFill>
                  <a:schemeClr val="tx1"/>
                </a:solidFill>
              </a:rPr>
              <a:t>Advisory Committee</a:t>
            </a:r>
          </a:p>
        </p:txBody>
      </p:sp>
      <p:sp>
        <p:nvSpPr>
          <p:cNvPr id="12" name="Rectangle 11">
            <a:extLst>
              <a:ext uri="{FF2B5EF4-FFF2-40B4-BE49-F238E27FC236}">
                <a16:creationId xmlns:a16="http://schemas.microsoft.com/office/drawing/2014/main" id="{D685E4C3-84CC-1843-9379-951C8D06CFA9}"/>
              </a:ext>
            </a:extLst>
          </p:cNvPr>
          <p:cNvSpPr/>
          <p:nvPr/>
        </p:nvSpPr>
        <p:spPr>
          <a:xfrm>
            <a:off x="5582783" y="4710643"/>
            <a:ext cx="1944000" cy="900000"/>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55" dirty="0">
                <a:solidFill>
                  <a:schemeClr val="tx1"/>
                </a:solidFill>
              </a:rPr>
              <a:t>WP4 - Muon Production and Cooling</a:t>
            </a:r>
          </a:p>
        </p:txBody>
      </p:sp>
      <p:sp>
        <p:nvSpPr>
          <p:cNvPr id="16" name="Rectangle 15">
            <a:extLst>
              <a:ext uri="{FF2B5EF4-FFF2-40B4-BE49-F238E27FC236}">
                <a16:creationId xmlns:a16="http://schemas.microsoft.com/office/drawing/2014/main" id="{D659E54C-EE69-BB41-A320-CBAAF14B549F}"/>
              </a:ext>
            </a:extLst>
          </p:cNvPr>
          <p:cNvSpPr/>
          <p:nvPr/>
        </p:nvSpPr>
        <p:spPr>
          <a:xfrm>
            <a:off x="3509765" y="4710643"/>
            <a:ext cx="1944000" cy="900000"/>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55" dirty="0">
                <a:solidFill>
                  <a:schemeClr val="tx1"/>
                </a:solidFill>
              </a:rPr>
              <a:t>WP2 - Physics and Detector Requirements</a:t>
            </a:r>
          </a:p>
        </p:txBody>
      </p:sp>
      <p:sp>
        <p:nvSpPr>
          <p:cNvPr id="14" name="Rectangle 13">
            <a:extLst>
              <a:ext uri="{FF2B5EF4-FFF2-40B4-BE49-F238E27FC236}">
                <a16:creationId xmlns:a16="http://schemas.microsoft.com/office/drawing/2014/main" id="{EC069022-1A99-DA4B-A2FE-BD30D4CA729A}"/>
              </a:ext>
            </a:extLst>
          </p:cNvPr>
          <p:cNvSpPr/>
          <p:nvPr/>
        </p:nvSpPr>
        <p:spPr>
          <a:xfrm>
            <a:off x="7655798" y="4710643"/>
            <a:ext cx="1944000" cy="900000"/>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55" dirty="0">
                <a:solidFill>
                  <a:schemeClr val="tx1"/>
                </a:solidFill>
              </a:rPr>
              <a:t>WP6 – Radio Frequency Systems</a:t>
            </a:r>
          </a:p>
        </p:txBody>
      </p:sp>
      <p:sp>
        <p:nvSpPr>
          <p:cNvPr id="17" name="Rectangle 16">
            <a:extLst>
              <a:ext uri="{FF2B5EF4-FFF2-40B4-BE49-F238E27FC236}">
                <a16:creationId xmlns:a16="http://schemas.microsoft.com/office/drawing/2014/main" id="{88D5B8BF-4FD0-D846-BFB0-D4A3E9FCD642}"/>
              </a:ext>
            </a:extLst>
          </p:cNvPr>
          <p:cNvSpPr/>
          <p:nvPr/>
        </p:nvSpPr>
        <p:spPr>
          <a:xfrm>
            <a:off x="9728810" y="4710643"/>
            <a:ext cx="1944000" cy="900000"/>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55" dirty="0">
                <a:solidFill>
                  <a:schemeClr val="tx1"/>
                </a:solidFill>
              </a:rPr>
              <a:t>WP8 - Cooling Cell Integration</a:t>
            </a:r>
          </a:p>
        </p:txBody>
      </p:sp>
      <p:sp>
        <p:nvSpPr>
          <p:cNvPr id="11" name="Rectangle 10">
            <a:extLst>
              <a:ext uri="{FF2B5EF4-FFF2-40B4-BE49-F238E27FC236}">
                <a16:creationId xmlns:a16="http://schemas.microsoft.com/office/drawing/2014/main" id="{3B504776-710B-CC4B-AA2D-5AFE141A8ED3}"/>
              </a:ext>
            </a:extLst>
          </p:cNvPr>
          <p:cNvSpPr/>
          <p:nvPr/>
        </p:nvSpPr>
        <p:spPr>
          <a:xfrm>
            <a:off x="4551717" y="3929638"/>
            <a:ext cx="1944000" cy="900000"/>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55" dirty="0">
                <a:solidFill>
                  <a:schemeClr val="tx1"/>
                </a:solidFill>
              </a:rPr>
              <a:t>WP3 - Proton Complex</a:t>
            </a:r>
          </a:p>
        </p:txBody>
      </p:sp>
      <p:sp>
        <p:nvSpPr>
          <p:cNvPr id="15" name="Rectangle 14">
            <a:extLst>
              <a:ext uri="{FF2B5EF4-FFF2-40B4-BE49-F238E27FC236}">
                <a16:creationId xmlns:a16="http://schemas.microsoft.com/office/drawing/2014/main" id="{ABD9E2FD-2834-7349-B65E-FF8FFB861472}"/>
              </a:ext>
            </a:extLst>
          </p:cNvPr>
          <p:cNvSpPr/>
          <p:nvPr/>
        </p:nvSpPr>
        <p:spPr>
          <a:xfrm>
            <a:off x="8697749" y="3929638"/>
            <a:ext cx="1944000" cy="900000"/>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55" dirty="0">
                <a:solidFill>
                  <a:schemeClr val="tx1"/>
                </a:solidFill>
              </a:rPr>
              <a:t>WP7 – Magnets Systems</a:t>
            </a:r>
          </a:p>
        </p:txBody>
      </p:sp>
      <p:cxnSp>
        <p:nvCxnSpPr>
          <p:cNvPr id="47" name="Straight Connector 46">
            <a:extLst>
              <a:ext uri="{FF2B5EF4-FFF2-40B4-BE49-F238E27FC236}">
                <a16:creationId xmlns:a16="http://schemas.microsoft.com/office/drawing/2014/main" id="{29B5C0EC-1145-A346-880B-90C0A00D0DBE}"/>
              </a:ext>
            </a:extLst>
          </p:cNvPr>
          <p:cNvCxnSpPr>
            <a:cxnSpLocks/>
          </p:cNvCxnSpPr>
          <p:nvPr/>
        </p:nvCxnSpPr>
        <p:spPr>
          <a:xfrm flipH="1">
            <a:off x="6557481" y="2064480"/>
            <a:ext cx="0" cy="1696041"/>
          </a:xfrm>
          <a:prstGeom prst="line">
            <a:avLst/>
          </a:prstGeom>
          <a:ln w="25400"/>
        </p:spPr>
        <p:style>
          <a:lnRef idx="2">
            <a:schemeClr val="accent1"/>
          </a:lnRef>
          <a:fillRef idx="0">
            <a:schemeClr val="accent1"/>
          </a:fillRef>
          <a:effectRef idx="1">
            <a:schemeClr val="accent1"/>
          </a:effectRef>
          <a:fontRef idx="minor">
            <a:schemeClr val="tx1"/>
          </a:fontRef>
        </p:style>
      </p:cxnSp>
      <p:pic>
        <p:nvPicPr>
          <p:cNvPr id="1026" name="Picture 2" descr="European Commission - Wikipedia">
            <a:extLst>
              <a:ext uri="{FF2B5EF4-FFF2-40B4-BE49-F238E27FC236}">
                <a16:creationId xmlns:a16="http://schemas.microsoft.com/office/drawing/2014/main" id="{7A9523E8-E2F2-544A-A56D-187A3B2944E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53844" y="954343"/>
            <a:ext cx="1607273" cy="1112727"/>
          </a:xfrm>
          <a:prstGeom prst="rect">
            <a:avLst/>
          </a:prstGeom>
          <a:noFill/>
          <a:ln>
            <a:solidFill>
              <a:schemeClr val="tx1"/>
            </a:solidFill>
          </a:ln>
          <a:effectLst>
            <a:outerShdw blurRad="50800" dist="762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cxnSp>
        <p:nvCxnSpPr>
          <p:cNvPr id="53" name="Straight Connector 52">
            <a:extLst>
              <a:ext uri="{FF2B5EF4-FFF2-40B4-BE49-F238E27FC236}">
                <a16:creationId xmlns:a16="http://schemas.microsoft.com/office/drawing/2014/main" id="{8ABCDA1C-4C28-D843-80F6-F1EC4A6EB8B5}"/>
              </a:ext>
            </a:extLst>
          </p:cNvPr>
          <p:cNvCxnSpPr>
            <a:cxnSpLocks/>
            <a:stCxn id="56" idx="3"/>
            <a:endCxn id="9" idx="1"/>
          </p:cNvCxnSpPr>
          <p:nvPr/>
        </p:nvCxnSpPr>
        <p:spPr>
          <a:xfrm>
            <a:off x="1915808" y="2964127"/>
            <a:ext cx="7813002" cy="40908"/>
          </a:xfrm>
          <a:prstGeom prst="line">
            <a:avLst/>
          </a:prstGeom>
          <a:ln w="25400"/>
        </p:spPr>
        <p:style>
          <a:lnRef idx="2">
            <a:schemeClr val="accent1"/>
          </a:lnRef>
          <a:fillRef idx="0">
            <a:schemeClr val="accent1"/>
          </a:fillRef>
          <a:effectRef idx="1">
            <a:schemeClr val="accent1"/>
          </a:effectRef>
          <a:fontRef idx="minor">
            <a:schemeClr val="tx1"/>
          </a:fontRef>
        </p:style>
      </p:cxnSp>
      <p:pic>
        <p:nvPicPr>
          <p:cNvPr id="56" name="Image 85" descr="MCC-inernational-finalV01.png">
            <a:extLst>
              <a:ext uri="{FF2B5EF4-FFF2-40B4-BE49-F238E27FC236}">
                <a16:creationId xmlns:a16="http://schemas.microsoft.com/office/drawing/2014/main" id="{B90D04C9-829C-AE4B-8658-46799261DF60}"/>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32169" y="2407763"/>
            <a:ext cx="1483639" cy="1112727"/>
          </a:xfrm>
          <a:prstGeom prst="rect">
            <a:avLst/>
          </a:prstGeom>
          <a:ln w="12700">
            <a:solidFill>
              <a:schemeClr val="tx1"/>
            </a:solidFill>
          </a:ln>
          <a:effectLst>
            <a:outerShdw blurRad="50800" dist="76200" dir="2700000" algn="tl" rotWithShape="0">
              <a:prstClr val="black">
                <a:alpha val="40000"/>
              </a:prstClr>
            </a:outerShdw>
          </a:effectLst>
        </p:spPr>
      </p:pic>
      <p:sp>
        <p:nvSpPr>
          <p:cNvPr id="10" name="Rectangle 9">
            <a:extLst>
              <a:ext uri="{FF2B5EF4-FFF2-40B4-BE49-F238E27FC236}">
                <a16:creationId xmlns:a16="http://schemas.microsoft.com/office/drawing/2014/main" id="{AF90A0A2-E6CA-D140-B76D-412431A06F91}"/>
              </a:ext>
            </a:extLst>
          </p:cNvPr>
          <p:cNvSpPr/>
          <p:nvPr/>
        </p:nvSpPr>
        <p:spPr>
          <a:xfrm>
            <a:off x="7655794" y="2555035"/>
            <a:ext cx="1944000" cy="900000"/>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55" dirty="0">
                <a:solidFill>
                  <a:schemeClr val="tx1"/>
                </a:solidFill>
              </a:rPr>
              <a:t>Collaboration Board</a:t>
            </a:r>
          </a:p>
        </p:txBody>
      </p:sp>
      <p:sp>
        <p:nvSpPr>
          <p:cNvPr id="41" name="Rectangle 40">
            <a:extLst>
              <a:ext uri="{FF2B5EF4-FFF2-40B4-BE49-F238E27FC236}">
                <a16:creationId xmlns:a16="http://schemas.microsoft.com/office/drawing/2014/main" id="{1FF987F8-2FD2-B84B-8A45-EBD5FB316D07}"/>
              </a:ext>
            </a:extLst>
          </p:cNvPr>
          <p:cNvSpPr/>
          <p:nvPr/>
        </p:nvSpPr>
        <p:spPr>
          <a:xfrm>
            <a:off x="2478699" y="3929638"/>
            <a:ext cx="1944000" cy="900000"/>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55" dirty="0">
                <a:solidFill>
                  <a:schemeClr val="tx1"/>
                </a:solidFill>
              </a:rPr>
              <a:t>Project Office</a:t>
            </a:r>
          </a:p>
          <a:p>
            <a:pPr algn="ctr"/>
            <a:endParaRPr lang="en-US" sz="545" dirty="0">
              <a:solidFill>
                <a:schemeClr val="tx1"/>
              </a:solidFill>
            </a:endParaRPr>
          </a:p>
          <a:p>
            <a:pPr algn="ctr"/>
            <a:r>
              <a:rPr lang="en-US" sz="1455" dirty="0">
                <a:solidFill>
                  <a:schemeClr val="tx1"/>
                </a:solidFill>
              </a:rPr>
              <a:t>WP1 – Coordination and Communication</a:t>
            </a:r>
          </a:p>
        </p:txBody>
      </p:sp>
      <p:sp>
        <p:nvSpPr>
          <p:cNvPr id="26" name="Rectangle 25">
            <a:extLst>
              <a:ext uri="{FF2B5EF4-FFF2-40B4-BE49-F238E27FC236}">
                <a16:creationId xmlns:a16="http://schemas.microsoft.com/office/drawing/2014/main" id="{E1642B7D-E2DB-1645-ABBC-37E559422FA6}"/>
              </a:ext>
            </a:extLst>
          </p:cNvPr>
          <p:cNvSpPr/>
          <p:nvPr/>
        </p:nvSpPr>
        <p:spPr>
          <a:xfrm>
            <a:off x="5582778" y="2555035"/>
            <a:ext cx="1944000" cy="900000"/>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55" dirty="0">
                <a:solidFill>
                  <a:schemeClr val="tx1"/>
                </a:solidFill>
              </a:rPr>
              <a:t>Study Leader</a:t>
            </a:r>
          </a:p>
          <a:p>
            <a:pPr algn="ctr"/>
            <a:endParaRPr lang="en-US" sz="545" dirty="0">
              <a:solidFill>
                <a:schemeClr val="tx1"/>
              </a:solidFill>
            </a:endParaRPr>
          </a:p>
          <a:p>
            <a:pPr algn="ctr"/>
            <a:r>
              <a:rPr lang="en-US" sz="1455" dirty="0">
                <a:solidFill>
                  <a:schemeClr val="tx1"/>
                </a:solidFill>
              </a:rPr>
              <a:t>Management Committee</a:t>
            </a:r>
          </a:p>
        </p:txBody>
      </p:sp>
      <p:sp>
        <p:nvSpPr>
          <p:cNvPr id="13" name="Rectangle 12">
            <a:extLst>
              <a:ext uri="{FF2B5EF4-FFF2-40B4-BE49-F238E27FC236}">
                <a16:creationId xmlns:a16="http://schemas.microsoft.com/office/drawing/2014/main" id="{1522E853-56F6-2E47-9BBD-FC621268EE6E}"/>
              </a:ext>
            </a:extLst>
          </p:cNvPr>
          <p:cNvSpPr/>
          <p:nvPr/>
        </p:nvSpPr>
        <p:spPr>
          <a:xfrm>
            <a:off x="6613849" y="3929638"/>
            <a:ext cx="1944000" cy="900000"/>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55" dirty="0">
                <a:solidFill>
                  <a:schemeClr val="tx1"/>
                </a:solidFill>
              </a:rPr>
              <a:t>WP5 – High-Energy Complex</a:t>
            </a:r>
          </a:p>
        </p:txBody>
      </p:sp>
      <p:sp>
        <p:nvSpPr>
          <p:cNvPr id="64" name="Rectangle 63">
            <a:extLst>
              <a:ext uri="{FF2B5EF4-FFF2-40B4-BE49-F238E27FC236}">
                <a16:creationId xmlns:a16="http://schemas.microsoft.com/office/drawing/2014/main" id="{A01354C3-87A2-484F-B992-9110D3A237F9}"/>
              </a:ext>
            </a:extLst>
          </p:cNvPr>
          <p:cNvSpPr/>
          <p:nvPr/>
        </p:nvSpPr>
        <p:spPr>
          <a:xfrm>
            <a:off x="432169" y="954343"/>
            <a:ext cx="1473797" cy="1112727"/>
          </a:xfrm>
          <a:prstGeom prst="rect">
            <a:avLst/>
          </a:prstGeom>
          <a:solidFill>
            <a:schemeClr val="bg1"/>
          </a:solidFill>
          <a:ln w="12700">
            <a:solidFill>
              <a:schemeClr val="tx1"/>
            </a:solidFill>
          </a:ln>
          <a:effectLst>
            <a:outerShdw blurRad="50800" dist="762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bIns="32727" rtlCol="0" anchor="b" anchorCtr="0"/>
          <a:lstStyle/>
          <a:p>
            <a:pPr algn="ctr"/>
            <a:r>
              <a:rPr lang="en-US" sz="1455" dirty="0">
                <a:solidFill>
                  <a:srgbClr val="1E58AE"/>
                </a:solidFill>
              </a:rPr>
              <a:t>CERN Council</a:t>
            </a:r>
          </a:p>
        </p:txBody>
      </p:sp>
      <p:pic>
        <p:nvPicPr>
          <p:cNvPr id="61" name="Picture 2" descr="CERN - Wikipedia">
            <a:extLst>
              <a:ext uri="{FF2B5EF4-FFF2-40B4-BE49-F238E27FC236}">
                <a16:creationId xmlns:a16="http://schemas.microsoft.com/office/drawing/2014/main" id="{9A0A0822-2BD7-EA44-901C-40FC374BCE1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0061" y="999456"/>
            <a:ext cx="768317" cy="768317"/>
          </a:xfrm>
          <a:prstGeom prst="rect">
            <a:avLst/>
          </a:prstGeom>
          <a:noFill/>
          <a:extLst>
            <a:ext uri="{909E8E84-426E-40DD-AFC4-6F175D3DCCD1}">
              <a14:hiddenFill xmlns:a14="http://schemas.microsoft.com/office/drawing/2010/main">
                <a:solidFill>
                  <a:srgbClr val="FFFFFF"/>
                </a:solidFill>
              </a14:hiddenFill>
            </a:ext>
          </a:extLst>
        </p:spPr>
      </p:pic>
      <p:sp>
        <p:nvSpPr>
          <p:cNvPr id="49" name="Rectangle 48">
            <a:extLst>
              <a:ext uri="{FF2B5EF4-FFF2-40B4-BE49-F238E27FC236}">
                <a16:creationId xmlns:a16="http://schemas.microsoft.com/office/drawing/2014/main" id="{897B6AEC-40A1-0D48-F020-5224834741CE}"/>
              </a:ext>
            </a:extLst>
          </p:cNvPr>
          <p:cNvSpPr/>
          <p:nvPr/>
        </p:nvSpPr>
        <p:spPr>
          <a:xfrm>
            <a:off x="174813" y="389965"/>
            <a:ext cx="11976846" cy="5755059"/>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0" name="TextBox 29">
            <a:extLst>
              <a:ext uri="{FF2B5EF4-FFF2-40B4-BE49-F238E27FC236}">
                <a16:creationId xmlns:a16="http://schemas.microsoft.com/office/drawing/2014/main" id="{308462A4-2489-E6BF-FC71-700F816D6AF5}"/>
              </a:ext>
            </a:extLst>
          </p:cNvPr>
          <p:cNvSpPr txBox="1"/>
          <p:nvPr/>
        </p:nvSpPr>
        <p:spPr>
          <a:xfrm>
            <a:off x="2195074" y="2351314"/>
            <a:ext cx="2143536" cy="400110"/>
          </a:xfrm>
          <a:prstGeom prst="rect">
            <a:avLst/>
          </a:prstGeom>
          <a:noFill/>
        </p:spPr>
        <p:txBody>
          <a:bodyPr wrap="none" rtlCol="0">
            <a:spAutoFit/>
          </a:bodyPr>
          <a:lstStyle/>
          <a:p>
            <a:r>
              <a:rPr lang="en-CH" sz="2000" dirty="0">
                <a:solidFill>
                  <a:srgbClr val="002060"/>
                </a:solidFill>
              </a:rPr>
              <a:t>MuCol Consortium</a:t>
            </a:r>
          </a:p>
        </p:txBody>
      </p:sp>
      <p:sp>
        <p:nvSpPr>
          <p:cNvPr id="33" name="TextBox 32">
            <a:extLst>
              <a:ext uri="{FF2B5EF4-FFF2-40B4-BE49-F238E27FC236}">
                <a16:creationId xmlns:a16="http://schemas.microsoft.com/office/drawing/2014/main" id="{2555A25D-C3F7-724C-C5A7-A928AC3DC37C}"/>
              </a:ext>
            </a:extLst>
          </p:cNvPr>
          <p:cNvSpPr txBox="1"/>
          <p:nvPr/>
        </p:nvSpPr>
        <p:spPr>
          <a:xfrm>
            <a:off x="0" y="6488668"/>
            <a:ext cx="936667" cy="369332"/>
          </a:xfrm>
          <a:prstGeom prst="rect">
            <a:avLst/>
          </a:prstGeom>
          <a:noFill/>
        </p:spPr>
        <p:txBody>
          <a:bodyPr wrap="none" rtlCol="0">
            <a:spAutoFit/>
          </a:bodyPr>
          <a:lstStyle/>
          <a:p>
            <a:r>
              <a:rPr lang="en-CH" dirty="0"/>
              <a:t>Figure 5</a:t>
            </a:r>
          </a:p>
        </p:txBody>
      </p:sp>
    </p:spTree>
    <p:extLst>
      <p:ext uri="{BB962C8B-B14F-4D97-AF65-F5344CB8AC3E}">
        <p14:creationId xmlns:p14="http://schemas.microsoft.com/office/powerpoint/2010/main" val="12799126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EE5E411D-15FB-96FA-D926-117A8A7B72D8}"/>
              </a:ext>
            </a:extLst>
          </p:cNvPr>
          <p:cNvGrpSpPr/>
          <p:nvPr/>
        </p:nvGrpSpPr>
        <p:grpSpPr>
          <a:xfrm>
            <a:off x="4376553" y="2663569"/>
            <a:ext cx="782462" cy="2660158"/>
            <a:chOff x="4166765" y="2944905"/>
            <a:chExt cx="845670" cy="2660158"/>
          </a:xfrm>
        </p:grpSpPr>
        <p:sp>
          <p:nvSpPr>
            <p:cNvPr id="19" name="Up-Down Arrow 18">
              <a:extLst>
                <a:ext uri="{FF2B5EF4-FFF2-40B4-BE49-F238E27FC236}">
                  <a16:creationId xmlns:a16="http://schemas.microsoft.com/office/drawing/2014/main" id="{263C7DB9-B5D2-61EC-898D-976771FB5972}"/>
                </a:ext>
              </a:extLst>
            </p:cNvPr>
            <p:cNvSpPr/>
            <p:nvPr/>
          </p:nvSpPr>
          <p:spPr>
            <a:xfrm>
              <a:off x="4166765" y="2944905"/>
              <a:ext cx="845670" cy="2660158"/>
            </a:xfrm>
            <a:prstGeom prst="upDownArrow">
              <a:avLst>
                <a:gd name="adj1" fmla="val 84544"/>
                <a:gd name="adj2" fmla="val 44883"/>
              </a:avLst>
            </a:prstGeom>
            <a:solidFill>
              <a:schemeClr val="accent4">
                <a:lumMod val="40000"/>
                <a:lumOff val="60000"/>
                <a:alpha val="80000"/>
              </a:schemeClr>
            </a:solidFill>
            <a:ln>
              <a:solidFill>
                <a:schemeClr val="accent4">
                  <a:lumMod val="50000"/>
                </a:schemeClr>
              </a:solidFill>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0" name="TextBox 19">
              <a:extLst>
                <a:ext uri="{FF2B5EF4-FFF2-40B4-BE49-F238E27FC236}">
                  <a16:creationId xmlns:a16="http://schemas.microsoft.com/office/drawing/2014/main" id="{52C8A52B-B1CB-8674-6151-3BC5729056D4}"/>
                </a:ext>
              </a:extLst>
            </p:cNvPr>
            <p:cNvSpPr txBox="1"/>
            <p:nvPr/>
          </p:nvSpPr>
          <p:spPr>
            <a:xfrm rot="16200000">
              <a:off x="3877271" y="4436661"/>
              <a:ext cx="1357546" cy="738664"/>
            </a:xfrm>
            <a:prstGeom prst="rect">
              <a:avLst/>
            </a:prstGeom>
            <a:noFill/>
          </p:spPr>
          <p:txBody>
            <a:bodyPr wrap="square" rtlCol="0">
              <a:spAutoFit/>
            </a:bodyPr>
            <a:lstStyle/>
            <a:p>
              <a:pPr algn="r"/>
              <a:r>
                <a:rPr lang="en-CH" sz="1400" dirty="0">
                  <a:solidFill>
                    <a:schemeClr val="accent4">
                      <a:lumMod val="50000"/>
                    </a:schemeClr>
                  </a:solidFill>
                </a:rPr>
                <a:t>Cell design constraints and integration</a:t>
              </a:r>
            </a:p>
          </p:txBody>
        </p:sp>
      </p:grpSp>
      <p:grpSp>
        <p:nvGrpSpPr>
          <p:cNvPr id="5" name="Group 4">
            <a:extLst>
              <a:ext uri="{FF2B5EF4-FFF2-40B4-BE49-F238E27FC236}">
                <a16:creationId xmlns:a16="http://schemas.microsoft.com/office/drawing/2014/main" id="{5FC8A4AA-804A-AAD2-988B-1E4BB57540F4}"/>
              </a:ext>
            </a:extLst>
          </p:cNvPr>
          <p:cNvGrpSpPr/>
          <p:nvPr/>
        </p:nvGrpSpPr>
        <p:grpSpPr>
          <a:xfrm>
            <a:off x="7758952" y="296890"/>
            <a:ext cx="2191871" cy="3039036"/>
            <a:chOff x="7570694" y="1201271"/>
            <a:chExt cx="2191871" cy="3039036"/>
          </a:xfrm>
        </p:grpSpPr>
        <p:sp>
          <p:nvSpPr>
            <p:cNvPr id="57" name="Chevron 56">
              <a:extLst>
                <a:ext uri="{FF2B5EF4-FFF2-40B4-BE49-F238E27FC236}">
                  <a16:creationId xmlns:a16="http://schemas.microsoft.com/office/drawing/2014/main" id="{F72E55E7-4706-1A78-767C-27C02F74C021}"/>
                </a:ext>
              </a:extLst>
            </p:cNvPr>
            <p:cNvSpPr/>
            <p:nvPr/>
          </p:nvSpPr>
          <p:spPr>
            <a:xfrm>
              <a:off x="7570694" y="1201271"/>
              <a:ext cx="2191871" cy="3039036"/>
            </a:xfrm>
            <a:prstGeom prst="chevron">
              <a:avLst>
                <a:gd name="adj" fmla="val 35107"/>
              </a:avLst>
            </a:prstGeom>
            <a:solidFill>
              <a:schemeClr val="accent1">
                <a:lumMod val="60000"/>
                <a:lumOff val="40000"/>
                <a:alpha val="82720"/>
              </a:schemeClr>
            </a:solidFill>
            <a:ln w="19050">
              <a:noFill/>
            </a:ln>
            <a:effectLst>
              <a:softEdge rad="1143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accent1">
                    <a:lumMod val="50000"/>
                  </a:schemeClr>
                </a:solidFill>
              </a:endParaRPr>
            </a:p>
          </p:txBody>
        </p:sp>
        <p:sp>
          <p:nvSpPr>
            <p:cNvPr id="4" name="TextBox 3">
              <a:extLst>
                <a:ext uri="{FF2B5EF4-FFF2-40B4-BE49-F238E27FC236}">
                  <a16:creationId xmlns:a16="http://schemas.microsoft.com/office/drawing/2014/main" id="{56E2B9D7-C6FB-26A1-62F6-74F896B357AA}"/>
                </a:ext>
              </a:extLst>
            </p:cNvPr>
            <p:cNvSpPr txBox="1"/>
            <p:nvPr/>
          </p:nvSpPr>
          <p:spPr>
            <a:xfrm>
              <a:off x="7958080" y="1322750"/>
              <a:ext cx="1067476"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a:solidFill>
                    <a:schemeClr val="accent1">
                      <a:lumMod val="50000"/>
                    </a:schemeClr>
                  </a:solidFill>
                </a:rPr>
                <a:t>B</a:t>
              </a:r>
              <a:r>
                <a:rPr lang="en-CH" sz="1400" dirty="0">
                  <a:solidFill>
                    <a:schemeClr val="accent1">
                      <a:lumMod val="50000"/>
                    </a:schemeClr>
                  </a:solidFill>
                </a:rPr>
                <a:t>eam parameters </a:t>
              </a:r>
            </a:p>
          </p:txBody>
        </p:sp>
        <p:sp>
          <p:nvSpPr>
            <p:cNvPr id="90" name="TextBox 89">
              <a:extLst>
                <a:ext uri="{FF2B5EF4-FFF2-40B4-BE49-F238E27FC236}">
                  <a16:creationId xmlns:a16="http://schemas.microsoft.com/office/drawing/2014/main" id="{8B89C9DB-0D37-263B-75ED-1235D79FBB59}"/>
                </a:ext>
              </a:extLst>
            </p:cNvPr>
            <p:cNvSpPr txBox="1"/>
            <p:nvPr/>
          </p:nvSpPr>
          <p:spPr>
            <a:xfrm>
              <a:off x="7912388" y="3572890"/>
              <a:ext cx="1078179"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a:solidFill>
                    <a:schemeClr val="accent1">
                      <a:lumMod val="50000"/>
                    </a:schemeClr>
                  </a:solidFill>
                </a:rPr>
                <a:t>B</a:t>
              </a:r>
              <a:r>
                <a:rPr lang="en-CH" sz="1400" dirty="0">
                  <a:solidFill>
                    <a:schemeClr val="accent1">
                      <a:lumMod val="50000"/>
                    </a:schemeClr>
                  </a:solidFill>
                </a:rPr>
                <a:t>eam background </a:t>
              </a:r>
            </a:p>
          </p:txBody>
        </p:sp>
      </p:grpSp>
      <p:sp>
        <p:nvSpPr>
          <p:cNvPr id="3" name="TextBox 2">
            <a:extLst>
              <a:ext uri="{FF2B5EF4-FFF2-40B4-BE49-F238E27FC236}">
                <a16:creationId xmlns:a16="http://schemas.microsoft.com/office/drawing/2014/main" id="{0379AE1E-352F-C9E4-7A9A-B4B652BDE8C1}"/>
              </a:ext>
            </a:extLst>
          </p:cNvPr>
          <p:cNvSpPr txBox="1"/>
          <p:nvPr/>
        </p:nvSpPr>
        <p:spPr>
          <a:xfrm>
            <a:off x="3516867" y="5345076"/>
            <a:ext cx="2514600" cy="1046440"/>
          </a:xfrm>
          <a:prstGeom prst="rect">
            <a:avLst/>
          </a:prstGeom>
          <a:solidFill>
            <a:schemeClr val="accent4">
              <a:lumMod val="40000"/>
              <a:lumOff val="60000"/>
            </a:schemeClr>
          </a:solidFill>
          <a:ln w="19050">
            <a:solidFill>
              <a:schemeClr val="accent4">
                <a:lumMod val="50000"/>
              </a:schemeClr>
            </a:solidFill>
          </a:ln>
          <a:effectLst>
            <a:outerShdw blurRad="50800" dist="88900" dir="18900000" algn="bl" rotWithShape="0">
              <a:prstClr val="black">
                <a:alpha val="40000"/>
              </a:prstClr>
            </a:outerShdw>
          </a:effectLst>
        </p:spPr>
        <p:txBody>
          <a:bodyPr wrap="square" rtlCol="0">
            <a:spAutoFit/>
          </a:bodyPr>
          <a:lstStyle/>
          <a:p>
            <a:pPr algn="ctr"/>
            <a:r>
              <a:rPr lang="en-US" sz="1400" b="1" dirty="0">
                <a:solidFill>
                  <a:schemeClr val="accent4">
                    <a:lumMod val="50000"/>
                  </a:schemeClr>
                </a:solidFill>
              </a:rPr>
              <a:t>WP8 – Muon Cooling Cell</a:t>
            </a:r>
          </a:p>
          <a:p>
            <a:pPr marL="285750" indent="-285750">
              <a:buFont typeface="Arial" panose="020B0604020202020204" pitchFamily="34" charset="0"/>
              <a:buChar char="•"/>
            </a:pPr>
            <a:r>
              <a:rPr lang="en-US" sz="1200" dirty="0">
                <a:solidFill>
                  <a:schemeClr val="accent4">
                    <a:lumMod val="50000"/>
                  </a:schemeClr>
                </a:solidFill>
              </a:rPr>
              <a:t>Radiofrequency</a:t>
            </a:r>
          </a:p>
          <a:p>
            <a:pPr marL="285750" indent="-285750">
              <a:buFont typeface="Arial" panose="020B0604020202020204" pitchFamily="34" charset="0"/>
              <a:buChar char="•"/>
            </a:pPr>
            <a:r>
              <a:rPr lang="en-US" sz="1200" dirty="0">
                <a:solidFill>
                  <a:schemeClr val="accent4">
                    <a:lumMod val="50000"/>
                  </a:schemeClr>
                </a:solidFill>
              </a:rPr>
              <a:t>Absorber</a:t>
            </a:r>
          </a:p>
          <a:p>
            <a:pPr marL="285750" indent="-285750">
              <a:buFont typeface="Arial" panose="020B0604020202020204" pitchFamily="34" charset="0"/>
              <a:buChar char="•"/>
            </a:pPr>
            <a:r>
              <a:rPr lang="en-US" sz="1200" dirty="0">
                <a:solidFill>
                  <a:schemeClr val="accent4">
                    <a:lumMod val="50000"/>
                  </a:schemeClr>
                </a:solidFill>
              </a:rPr>
              <a:t>Solenoid</a:t>
            </a:r>
          </a:p>
          <a:p>
            <a:pPr marL="285750" indent="-285750">
              <a:buFont typeface="Arial" panose="020B0604020202020204" pitchFamily="34" charset="0"/>
              <a:buChar char="•"/>
            </a:pPr>
            <a:r>
              <a:rPr lang="en-US" sz="1200" dirty="0">
                <a:solidFill>
                  <a:schemeClr val="accent4">
                    <a:lumMod val="50000"/>
                  </a:schemeClr>
                </a:solidFill>
              </a:rPr>
              <a:t>Cooling cell integration</a:t>
            </a:r>
          </a:p>
        </p:txBody>
      </p:sp>
      <p:grpSp>
        <p:nvGrpSpPr>
          <p:cNvPr id="6" name="Group 5">
            <a:extLst>
              <a:ext uri="{FF2B5EF4-FFF2-40B4-BE49-F238E27FC236}">
                <a16:creationId xmlns:a16="http://schemas.microsoft.com/office/drawing/2014/main" id="{423366C5-FCD7-7C05-77CB-85259B487F9A}"/>
              </a:ext>
            </a:extLst>
          </p:cNvPr>
          <p:cNvGrpSpPr/>
          <p:nvPr/>
        </p:nvGrpSpPr>
        <p:grpSpPr>
          <a:xfrm>
            <a:off x="4854388" y="296890"/>
            <a:ext cx="2097742" cy="2433918"/>
            <a:chOff x="4666130" y="1196788"/>
            <a:chExt cx="2097742" cy="2433918"/>
          </a:xfrm>
        </p:grpSpPr>
        <p:sp>
          <p:nvSpPr>
            <p:cNvPr id="100" name="Chevron 99">
              <a:extLst>
                <a:ext uri="{FF2B5EF4-FFF2-40B4-BE49-F238E27FC236}">
                  <a16:creationId xmlns:a16="http://schemas.microsoft.com/office/drawing/2014/main" id="{85F74AC1-090D-6D4C-384B-AC803E267281}"/>
                </a:ext>
              </a:extLst>
            </p:cNvPr>
            <p:cNvSpPr/>
            <p:nvPr/>
          </p:nvSpPr>
          <p:spPr>
            <a:xfrm>
              <a:off x="4666130" y="1196788"/>
              <a:ext cx="2097742" cy="2433918"/>
            </a:xfrm>
            <a:prstGeom prst="chevron">
              <a:avLst>
                <a:gd name="adj" fmla="val 32653"/>
              </a:avLst>
            </a:prstGeom>
            <a:solidFill>
              <a:schemeClr val="accent1">
                <a:lumMod val="60000"/>
                <a:lumOff val="40000"/>
                <a:alpha val="82720"/>
              </a:schemeClr>
            </a:solidFill>
            <a:ln w="19050">
              <a:noFill/>
            </a:ln>
            <a:effectLst>
              <a:softEdge rad="1143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accent1">
                    <a:lumMod val="50000"/>
                  </a:schemeClr>
                </a:solidFill>
              </a:endParaRPr>
            </a:p>
          </p:txBody>
        </p:sp>
        <p:sp>
          <p:nvSpPr>
            <p:cNvPr id="94" name="TextBox 93">
              <a:extLst>
                <a:ext uri="{FF2B5EF4-FFF2-40B4-BE49-F238E27FC236}">
                  <a16:creationId xmlns:a16="http://schemas.microsoft.com/office/drawing/2014/main" id="{41A095D0-41B0-90EA-D0A1-D4A1CC48A844}"/>
                </a:ext>
              </a:extLst>
            </p:cNvPr>
            <p:cNvSpPr txBox="1"/>
            <p:nvPr/>
          </p:nvSpPr>
          <p:spPr>
            <a:xfrm>
              <a:off x="5111786" y="1318267"/>
              <a:ext cx="1067476"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a:solidFill>
                    <a:schemeClr val="accent1">
                      <a:lumMod val="50000"/>
                    </a:schemeClr>
                  </a:solidFill>
                </a:rPr>
                <a:t>B</a:t>
              </a:r>
              <a:r>
                <a:rPr lang="en-CH" sz="1400" dirty="0">
                  <a:solidFill>
                    <a:schemeClr val="accent1">
                      <a:lumMod val="50000"/>
                    </a:schemeClr>
                  </a:solidFill>
                </a:rPr>
                <a:t>eam parameters </a:t>
              </a:r>
            </a:p>
          </p:txBody>
        </p:sp>
      </p:grpSp>
      <p:grpSp>
        <p:nvGrpSpPr>
          <p:cNvPr id="101" name="Group 100">
            <a:extLst>
              <a:ext uri="{FF2B5EF4-FFF2-40B4-BE49-F238E27FC236}">
                <a16:creationId xmlns:a16="http://schemas.microsoft.com/office/drawing/2014/main" id="{E225939B-6BBD-A9E1-499A-5FCA6D8FBB9F}"/>
              </a:ext>
            </a:extLst>
          </p:cNvPr>
          <p:cNvGrpSpPr/>
          <p:nvPr/>
        </p:nvGrpSpPr>
        <p:grpSpPr>
          <a:xfrm>
            <a:off x="2102223" y="296890"/>
            <a:ext cx="2097742" cy="2433918"/>
            <a:chOff x="4666130" y="1196788"/>
            <a:chExt cx="2097742" cy="2433918"/>
          </a:xfrm>
        </p:grpSpPr>
        <p:sp>
          <p:nvSpPr>
            <p:cNvPr id="102" name="Chevron 101">
              <a:extLst>
                <a:ext uri="{FF2B5EF4-FFF2-40B4-BE49-F238E27FC236}">
                  <a16:creationId xmlns:a16="http://schemas.microsoft.com/office/drawing/2014/main" id="{9C41385B-9326-E38C-4360-3E6E52518EAA}"/>
                </a:ext>
              </a:extLst>
            </p:cNvPr>
            <p:cNvSpPr/>
            <p:nvPr/>
          </p:nvSpPr>
          <p:spPr>
            <a:xfrm>
              <a:off x="4666130" y="1196788"/>
              <a:ext cx="2097742" cy="2433918"/>
            </a:xfrm>
            <a:prstGeom prst="chevron">
              <a:avLst>
                <a:gd name="adj" fmla="val 32653"/>
              </a:avLst>
            </a:prstGeom>
            <a:solidFill>
              <a:schemeClr val="accent1">
                <a:lumMod val="60000"/>
                <a:lumOff val="40000"/>
                <a:alpha val="82720"/>
              </a:schemeClr>
            </a:solidFill>
            <a:ln w="19050">
              <a:noFill/>
            </a:ln>
            <a:effectLst>
              <a:softEdge rad="11430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dirty="0">
                <a:solidFill>
                  <a:schemeClr val="accent1">
                    <a:lumMod val="50000"/>
                  </a:schemeClr>
                </a:solidFill>
              </a:endParaRPr>
            </a:p>
          </p:txBody>
        </p:sp>
        <p:sp>
          <p:nvSpPr>
            <p:cNvPr id="103" name="TextBox 102">
              <a:extLst>
                <a:ext uri="{FF2B5EF4-FFF2-40B4-BE49-F238E27FC236}">
                  <a16:creationId xmlns:a16="http://schemas.microsoft.com/office/drawing/2014/main" id="{00C63508-B44B-E6C3-F6A8-ACF13DED009A}"/>
                </a:ext>
              </a:extLst>
            </p:cNvPr>
            <p:cNvSpPr txBox="1"/>
            <p:nvPr/>
          </p:nvSpPr>
          <p:spPr>
            <a:xfrm>
              <a:off x="5111786" y="1318267"/>
              <a:ext cx="1067476" cy="52322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1400" dirty="0">
                  <a:solidFill>
                    <a:schemeClr val="accent1">
                      <a:lumMod val="50000"/>
                    </a:schemeClr>
                  </a:solidFill>
                </a:rPr>
                <a:t>B</a:t>
              </a:r>
              <a:r>
                <a:rPr lang="en-CH" sz="1400" dirty="0">
                  <a:solidFill>
                    <a:schemeClr val="accent1">
                      <a:lumMod val="50000"/>
                    </a:schemeClr>
                  </a:solidFill>
                </a:rPr>
                <a:t>eam parameters </a:t>
              </a:r>
            </a:p>
          </p:txBody>
        </p:sp>
      </p:grpSp>
      <p:sp>
        <p:nvSpPr>
          <p:cNvPr id="10" name="Bent Arrow 9">
            <a:extLst>
              <a:ext uri="{FF2B5EF4-FFF2-40B4-BE49-F238E27FC236}">
                <a16:creationId xmlns:a16="http://schemas.microsoft.com/office/drawing/2014/main" id="{78CA4239-6C19-F475-B34B-5123761E8A17}"/>
              </a:ext>
            </a:extLst>
          </p:cNvPr>
          <p:cNvSpPr/>
          <p:nvPr/>
        </p:nvSpPr>
        <p:spPr>
          <a:xfrm rot="16200000" flipV="1">
            <a:off x="3229716" y="2792256"/>
            <a:ext cx="1169894" cy="885627"/>
          </a:xfrm>
          <a:prstGeom prst="bentArrow">
            <a:avLst>
              <a:gd name="adj1" fmla="val 26029"/>
              <a:gd name="adj2" fmla="val 21852"/>
              <a:gd name="adj3" fmla="val 38333"/>
              <a:gd name="adj4" fmla="val 90463"/>
            </a:avLst>
          </a:prstGeom>
          <a:solidFill>
            <a:schemeClr val="accent2">
              <a:lumMod val="40000"/>
              <a:lumOff val="60000"/>
              <a:alpha val="66000"/>
            </a:schemeClr>
          </a:solidFill>
          <a:ln>
            <a:solidFill>
              <a:schemeClr val="accent2">
                <a:lumMod val="50000"/>
              </a:schemeClr>
            </a:solidFill>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15" name="Bent Arrow 114">
            <a:extLst>
              <a:ext uri="{FF2B5EF4-FFF2-40B4-BE49-F238E27FC236}">
                <a16:creationId xmlns:a16="http://schemas.microsoft.com/office/drawing/2014/main" id="{1FA7BFE4-FA24-4E7C-A02D-09C2006D7B69}"/>
              </a:ext>
            </a:extLst>
          </p:cNvPr>
          <p:cNvSpPr/>
          <p:nvPr/>
        </p:nvSpPr>
        <p:spPr>
          <a:xfrm rot="16200000" flipH="1" flipV="1">
            <a:off x="2960775" y="4015938"/>
            <a:ext cx="1693582" cy="846033"/>
          </a:xfrm>
          <a:prstGeom prst="bentArrow">
            <a:avLst>
              <a:gd name="adj1" fmla="val 26429"/>
              <a:gd name="adj2" fmla="val 23007"/>
              <a:gd name="adj3" fmla="val 38012"/>
              <a:gd name="adj4" fmla="val 90208"/>
            </a:avLst>
          </a:prstGeom>
          <a:solidFill>
            <a:schemeClr val="accent2">
              <a:lumMod val="40000"/>
              <a:lumOff val="60000"/>
              <a:alpha val="66000"/>
            </a:schemeClr>
          </a:solidFill>
          <a:ln>
            <a:solidFill>
              <a:schemeClr val="accent2">
                <a:lumMod val="50000"/>
              </a:schemeClr>
            </a:solidFill>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14" name="Bent Arrow 113">
            <a:extLst>
              <a:ext uri="{FF2B5EF4-FFF2-40B4-BE49-F238E27FC236}">
                <a16:creationId xmlns:a16="http://schemas.microsoft.com/office/drawing/2014/main" id="{F5414247-A06A-96BF-479B-1643AE91121E}"/>
              </a:ext>
            </a:extLst>
          </p:cNvPr>
          <p:cNvSpPr/>
          <p:nvPr/>
        </p:nvSpPr>
        <p:spPr>
          <a:xfrm rot="16200000" flipV="1">
            <a:off x="4585631" y="1440072"/>
            <a:ext cx="1178861" cy="3581024"/>
          </a:xfrm>
          <a:prstGeom prst="bentArrow">
            <a:avLst>
              <a:gd name="adj1" fmla="val 20152"/>
              <a:gd name="adj2" fmla="val 17507"/>
              <a:gd name="adj3" fmla="val 29563"/>
              <a:gd name="adj4" fmla="val 70437"/>
            </a:avLst>
          </a:prstGeom>
          <a:solidFill>
            <a:schemeClr val="accent2">
              <a:lumMod val="40000"/>
              <a:lumOff val="60000"/>
              <a:alpha val="80000"/>
            </a:schemeClr>
          </a:solidFill>
          <a:ln>
            <a:solidFill>
              <a:schemeClr val="accent2">
                <a:lumMod val="50000"/>
              </a:schemeClr>
            </a:solidFill>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16" name="Bent Arrow 115">
            <a:extLst>
              <a:ext uri="{FF2B5EF4-FFF2-40B4-BE49-F238E27FC236}">
                <a16:creationId xmlns:a16="http://schemas.microsoft.com/office/drawing/2014/main" id="{7DCEB773-C147-76FB-46DD-BC4421224860}"/>
              </a:ext>
            </a:extLst>
          </p:cNvPr>
          <p:cNvSpPr/>
          <p:nvPr/>
        </p:nvSpPr>
        <p:spPr>
          <a:xfrm rot="16200000">
            <a:off x="6026404" y="1865806"/>
            <a:ext cx="1900517" cy="3469136"/>
          </a:xfrm>
          <a:prstGeom prst="bentArrow">
            <a:avLst>
              <a:gd name="adj1" fmla="val 12215"/>
              <a:gd name="adj2" fmla="val 11237"/>
              <a:gd name="adj3" fmla="val 18632"/>
              <a:gd name="adj4" fmla="val 43750"/>
            </a:avLst>
          </a:prstGeom>
          <a:solidFill>
            <a:schemeClr val="accent6">
              <a:lumMod val="40000"/>
              <a:lumOff val="60000"/>
              <a:alpha val="66000"/>
            </a:schemeClr>
          </a:solidFill>
          <a:ln>
            <a:solidFill>
              <a:schemeClr val="accent6">
                <a:lumMod val="50000"/>
              </a:schemeClr>
            </a:solidFill>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17" name="Bent Arrow 116">
            <a:extLst>
              <a:ext uri="{FF2B5EF4-FFF2-40B4-BE49-F238E27FC236}">
                <a16:creationId xmlns:a16="http://schemas.microsoft.com/office/drawing/2014/main" id="{04F854B4-621A-D37C-EA41-B70C234B66AD}"/>
              </a:ext>
            </a:extLst>
          </p:cNvPr>
          <p:cNvSpPr/>
          <p:nvPr/>
        </p:nvSpPr>
        <p:spPr>
          <a:xfrm rot="16200000">
            <a:off x="7257342" y="3097123"/>
            <a:ext cx="1900894" cy="1006885"/>
          </a:xfrm>
          <a:prstGeom prst="bentArrow">
            <a:avLst>
              <a:gd name="adj1" fmla="val 24134"/>
              <a:gd name="adj2" fmla="val 20271"/>
              <a:gd name="adj3" fmla="val 34271"/>
              <a:gd name="adj4" fmla="val 75114"/>
            </a:avLst>
          </a:prstGeom>
          <a:solidFill>
            <a:schemeClr val="accent6">
              <a:lumMod val="40000"/>
              <a:lumOff val="60000"/>
              <a:alpha val="66000"/>
            </a:schemeClr>
          </a:solidFill>
          <a:ln>
            <a:solidFill>
              <a:schemeClr val="accent6">
                <a:lumMod val="50000"/>
              </a:schemeClr>
            </a:solidFill>
          </a:ln>
          <a:effectLst>
            <a:outerShdw blurRad="50800" dist="76200" dir="18900000" algn="bl" rotWithShape="0">
              <a:prstClr val="black">
                <a:alpha val="40000"/>
              </a:prstClr>
            </a:outerShdw>
            <a:softEdge rad="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118" name="Bent Arrow 117">
            <a:extLst>
              <a:ext uri="{FF2B5EF4-FFF2-40B4-BE49-F238E27FC236}">
                <a16:creationId xmlns:a16="http://schemas.microsoft.com/office/drawing/2014/main" id="{29EF3CDE-6E03-C183-D7FD-368BD285CEC9}"/>
              </a:ext>
            </a:extLst>
          </p:cNvPr>
          <p:cNvSpPr/>
          <p:nvPr/>
        </p:nvSpPr>
        <p:spPr>
          <a:xfrm rot="16200000" flipH="1">
            <a:off x="6487862" y="3116169"/>
            <a:ext cx="1026461" cy="3420274"/>
          </a:xfrm>
          <a:prstGeom prst="bentArrow">
            <a:avLst>
              <a:gd name="adj1" fmla="val 23557"/>
              <a:gd name="adj2" fmla="val 21185"/>
              <a:gd name="adj3" fmla="val 36973"/>
              <a:gd name="adj4" fmla="val 63027"/>
            </a:avLst>
          </a:prstGeom>
          <a:solidFill>
            <a:schemeClr val="accent6">
              <a:lumMod val="40000"/>
              <a:lumOff val="60000"/>
              <a:alpha val="66000"/>
            </a:schemeClr>
          </a:solidFill>
          <a:ln>
            <a:solidFill>
              <a:schemeClr val="accent6">
                <a:lumMod val="50000"/>
              </a:schemeClr>
            </a:solidFill>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solidFill>
                <a:schemeClr val="tx1"/>
              </a:solidFill>
            </a:endParaRPr>
          </a:p>
        </p:txBody>
      </p:sp>
      <p:sp>
        <p:nvSpPr>
          <p:cNvPr id="53" name="TextBox 52">
            <a:extLst>
              <a:ext uri="{FF2B5EF4-FFF2-40B4-BE49-F238E27FC236}">
                <a16:creationId xmlns:a16="http://schemas.microsoft.com/office/drawing/2014/main" id="{626B05BF-7269-927D-C385-22E30D747BAB}"/>
              </a:ext>
            </a:extLst>
          </p:cNvPr>
          <p:cNvSpPr txBox="1"/>
          <p:nvPr/>
        </p:nvSpPr>
        <p:spPr>
          <a:xfrm>
            <a:off x="9050420" y="3546248"/>
            <a:ext cx="2700000" cy="1785104"/>
          </a:xfrm>
          <a:prstGeom prst="rect">
            <a:avLst/>
          </a:prstGeom>
          <a:solidFill>
            <a:schemeClr val="accent6">
              <a:lumMod val="40000"/>
              <a:lumOff val="60000"/>
            </a:schemeClr>
          </a:solidFill>
          <a:ln w="19050">
            <a:solidFill>
              <a:schemeClr val="accent6">
                <a:lumMod val="50000"/>
              </a:schemeClr>
            </a:solidFill>
          </a:ln>
          <a:effectLst>
            <a:outerShdw blurRad="50800" dist="76200" dir="18900000" algn="bl" rotWithShape="0">
              <a:prstClr val="black">
                <a:alpha val="40000"/>
              </a:prstClr>
            </a:outerShdw>
          </a:effectLst>
        </p:spPr>
        <p:txBody>
          <a:bodyPr wrap="square" rtlCol="0">
            <a:spAutoFit/>
          </a:bodyPr>
          <a:lstStyle/>
          <a:p>
            <a:pPr algn="ctr"/>
            <a:r>
              <a:rPr lang="en-US" sz="1400" b="1" dirty="0">
                <a:solidFill>
                  <a:schemeClr val="accent6">
                    <a:lumMod val="50000"/>
                  </a:schemeClr>
                </a:solidFill>
              </a:rPr>
              <a:t>WP7 – Magnet Systems</a:t>
            </a:r>
          </a:p>
          <a:p>
            <a:pPr marL="285750" indent="-285750">
              <a:buFont typeface="Arial" panose="020B0604020202020204" pitchFamily="34" charset="0"/>
              <a:buChar char="•"/>
            </a:pPr>
            <a:r>
              <a:rPr lang="en-US" sz="1200" dirty="0">
                <a:solidFill>
                  <a:schemeClr val="accent6">
                    <a:lumMod val="50000"/>
                  </a:schemeClr>
                </a:solidFill>
              </a:rPr>
              <a:t>Magnet systems requirements and concepts</a:t>
            </a:r>
          </a:p>
          <a:p>
            <a:pPr marL="285750" indent="-285750">
              <a:buFont typeface="Arial" panose="020B0604020202020204" pitchFamily="34" charset="0"/>
              <a:buChar char="•"/>
            </a:pPr>
            <a:r>
              <a:rPr lang="en-US" sz="1200" dirty="0">
                <a:solidFill>
                  <a:schemeClr val="accent6">
                    <a:lumMod val="50000"/>
                  </a:schemeClr>
                </a:solidFill>
              </a:rPr>
              <a:t>Magnet systems inventory</a:t>
            </a:r>
          </a:p>
          <a:p>
            <a:pPr marL="285750" indent="-285750">
              <a:buFont typeface="Arial" panose="020B0604020202020204" pitchFamily="34" charset="0"/>
              <a:buChar char="•"/>
            </a:pPr>
            <a:r>
              <a:rPr lang="en-US" sz="1200" dirty="0">
                <a:solidFill>
                  <a:schemeClr val="accent6">
                    <a:lumMod val="50000"/>
                  </a:schemeClr>
                </a:solidFill>
              </a:rPr>
              <a:t>Target and final cooling solenoids design</a:t>
            </a:r>
          </a:p>
          <a:p>
            <a:pPr marL="285750" indent="-285750">
              <a:buFont typeface="Arial" panose="020B0604020202020204" pitchFamily="34" charset="0"/>
              <a:buChar char="•"/>
            </a:pPr>
            <a:r>
              <a:rPr lang="en-US" sz="1200" dirty="0">
                <a:solidFill>
                  <a:schemeClr val="accent6">
                    <a:lumMod val="50000"/>
                  </a:schemeClr>
                </a:solidFill>
              </a:rPr>
              <a:t>Fast ramped accelerator magnets and powering system design</a:t>
            </a:r>
          </a:p>
          <a:p>
            <a:pPr marL="285750" indent="-285750">
              <a:buFont typeface="Arial" panose="020B0604020202020204" pitchFamily="34" charset="0"/>
              <a:buChar char="•"/>
            </a:pPr>
            <a:r>
              <a:rPr lang="en-US" sz="1200" dirty="0">
                <a:solidFill>
                  <a:schemeClr val="accent6">
                    <a:lumMod val="50000"/>
                  </a:schemeClr>
                </a:solidFill>
              </a:rPr>
              <a:t>Collider ring magnets design</a:t>
            </a:r>
          </a:p>
        </p:txBody>
      </p:sp>
      <p:sp>
        <p:nvSpPr>
          <p:cNvPr id="52" name="TextBox 51">
            <a:extLst>
              <a:ext uri="{FF2B5EF4-FFF2-40B4-BE49-F238E27FC236}">
                <a16:creationId xmlns:a16="http://schemas.microsoft.com/office/drawing/2014/main" id="{0A8DA01C-805D-666E-6617-6BDE28A34116}"/>
              </a:ext>
            </a:extLst>
          </p:cNvPr>
          <p:cNvSpPr txBox="1"/>
          <p:nvPr/>
        </p:nvSpPr>
        <p:spPr>
          <a:xfrm>
            <a:off x="335049" y="2887858"/>
            <a:ext cx="2700396" cy="1600438"/>
          </a:xfrm>
          <a:prstGeom prst="rect">
            <a:avLst/>
          </a:prstGeom>
          <a:solidFill>
            <a:schemeClr val="accent2">
              <a:lumMod val="40000"/>
              <a:lumOff val="60000"/>
            </a:schemeClr>
          </a:solidFill>
          <a:ln w="19050">
            <a:solidFill>
              <a:schemeClr val="accent2">
                <a:lumMod val="50000"/>
              </a:schemeClr>
            </a:solidFill>
          </a:ln>
          <a:effectLst>
            <a:outerShdw blurRad="50800" dist="76200" dir="18900000" algn="bl" rotWithShape="0">
              <a:prstClr val="black">
                <a:alpha val="40000"/>
              </a:prstClr>
            </a:outerShdw>
          </a:effectLst>
        </p:spPr>
        <p:txBody>
          <a:bodyPr wrap="square" rtlCol="0">
            <a:spAutoFit/>
          </a:bodyPr>
          <a:lstStyle/>
          <a:p>
            <a:pPr algn="ctr"/>
            <a:r>
              <a:rPr lang="en-US" sz="1400" b="1" dirty="0">
                <a:solidFill>
                  <a:schemeClr val="accent2">
                    <a:lumMod val="50000"/>
                  </a:schemeClr>
                </a:solidFill>
              </a:rPr>
              <a:t>WP6 – Radio-Frequency Systems</a:t>
            </a:r>
          </a:p>
          <a:p>
            <a:pPr marL="285750" indent="-285750">
              <a:buFont typeface="Arial" panose="020B0604020202020204" pitchFamily="34" charset="0"/>
              <a:buChar char="•"/>
            </a:pPr>
            <a:r>
              <a:rPr lang="en-US" sz="1200" dirty="0">
                <a:solidFill>
                  <a:schemeClr val="accent2">
                    <a:lumMod val="50000"/>
                  </a:schemeClr>
                </a:solidFill>
              </a:rPr>
              <a:t>RF systems requirements and concepts</a:t>
            </a:r>
          </a:p>
          <a:p>
            <a:pPr marL="285750" indent="-285750">
              <a:buFont typeface="Arial" panose="020B0604020202020204" pitchFamily="34" charset="0"/>
              <a:buChar char="•"/>
            </a:pPr>
            <a:r>
              <a:rPr lang="en-US" sz="1200" dirty="0">
                <a:solidFill>
                  <a:schemeClr val="accent2">
                    <a:lumMod val="50000"/>
                  </a:schemeClr>
                </a:solidFill>
              </a:rPr>
              <a:t>RF systems inventory</a:t>
            </a:r>
          </a:p>
          <a:p>
            <a:pPr marL="285750" indent="-285750">
              <a:buFont typeface="Arial" panose="020B0604020202020204" pitchFamily="34" charset="0"/>
              <a:buChar char="•"/>
            </a:pPr>
            <a:r>
              <a:rPr lang="en-US" sz="1200" dirty="0">
                <a:solidFill>
                  <a:schemeClr val="accent2">
                    <a:lumMod val="50000"/>
                  </a:schemeClr>
                </a:solidFill>
              </a:rPr>
              <a:t>RF parameters selection consistent across the complex</a:t>
            </a:r>
          </a:p>
          <a:p>
            <a:pPr marL="285750" indent="-285750">
              <a:buFont typeface="Arial" panose="020B0604020202020204" pitchFamily="34" charset="0"/>
              <a:buChar char="•"/>
            </a:pPr>
            <a:r>
              <a:rPr lang="en-US" sz="1200" dirty="0">
                <a:solidFill>
                  <a:schemeClr val="accent2">
                    <a:lumMod val="50000"/>
                  </a:schemeClr>
                </a:solidFill>
              </a:rPr>
              <a:t>Breakdown mitigation studies</a:t>
            </a:r>
          </a:p>
          <a:p>
            <a:pPr marL="285750" indent="-285750">
              <a:buFont typeface="Arial" panose="020B0604020202020204" pitchFamily="34" charset="0"/>
              <a:buChar char="•"/>
            </a:pPr>
            <a:r>
              <a:rPr lang="en-US" sz="1200" dirty="0">
                <a:solidFill>
                  <a:schemeClr val="accent2">
                    <a:lumMod val="50000"/>
                  </a:schemeClr>
                </a:solidFill>
              </a:rPr>
              <a:t>High-efficiency RF sources</a:t>
            </a:r>
          </a:p>
        </p:txBody>
      </p:sp>
      <p:grpSp>
        <p:nvGrpSpPr>
          <p:cNvPr id="8" name="Group 7">
            <a:extLst>
              <a:ext uri="{FF2B5EF4-FFF2-40B4-BE49-F238E27FC236}">
                <a16:creationId xmlns:a16="http://schemas.microsoft.com/office/drawing/2014/main" id="{46978220-1356-1C94-B929-ADDC6282811B}"/>
              </a:ext>
            </a:extLst>
          </p:cNvPr>
          <p:cNvGrpSpPr/>
          <p:nvPr/>
        </p:nvGrpSpPr>
        <p:grpSpPr>
          <a:xfrm>
            <a:off x="392569" y="1022626"/>
            <a:ext cx="11542213" cy="1618941"/>
            <a:chOff x="204311" y="1922524"/>
            <a:chExt cx="11542213" cy="1618941"/>
          </a:xfrm>
        </p:grpSpPr>
        <p:sp>
          <p:nvSpPr>
            <p:cNvPr id="23" name="Chevron 22">
              <a:extLst>
                <a:ext uri="{FF2B5EF4-FFF2-40B4-BE49-F238E27FC236}">
                  <a16:creationId xmlns:a16="http://schemas.microsoft.com/office/drawing/2014/main" id="{84BE529F-9986-E345-8C40-9E978CDBCD05}"/>
                </a:ext>
              </a:extLst>
            </p:cNvPr>
            <p:cNvSpPr/>
            <p:nvPr/>
          </p:nvSpPr>
          <p:spPr>
            <a:xfrm>
              <a:off x="204311" y="1922524"/>
              <a:ext cx="2948226" cy="1618941"/>
            </a:xfrm>
            <a:prstGeom prst="chevron">
              <a:avLst>
                <a:gd name="adj" fmla="val 28251"/>
              </a:avLst>
            </a:prstGeom>
            <a:solidFill>
              <a:schemeClr val="accent1">
                <a:lumMod val="20000"/>
                <a:lumOff val="80000"/>
              </a:schemeClr>
            </a:solidFill>
            <a:ln w="19050">
              <a:solidFill>
                <a:schemeClr val="tx1"/>
              </a:solidFill>
            </a:ln>
            <a:effectLst>
              <a:outerShdw blurRad="50800" dist="762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accent1">
                      <a:lumMod val="50000"/>
                    </a:schemeClr>
                  </a:solidFill>
                </a:rPr>
                <a:t>WP3 – Proton Complex</a:t>
              </a:r>
            </a:p>
            <a:p>
              <a:pPr marL="285750" indent="-285750">
                <a:buFont typeface="Arial" panose="020B0604020202020204" pitchFamily="34" charset="0"/>
                <a:buChar char="•"/>
              </a:pPr>
              <a:r>
                <a:rPr lang="en-US" sz="1200" dirty="0" err="1">
                  <a:solidFill>
                    <a:schemeClr val="accent1">
                      <a:lumMod val="50000"/>
                    </a:schemeClr>
                  </a:solidFill>
                </a:rPr>
                <a:t>Linac</a:t>
              </a:r>
              <a:r>
                <a:rPr lang="en-US" sz="1200" dirty="0">
                  <a:solidFill>
                    <a:schemeClr val="accent1">
                      <a:lumMod val="50000"/>
                    </a:schemeClr>
                  </a:solidFill>
                </a:rPr>
                <a:t> </a:t>
              </a:r>
            </a:p>
            <a:p>
              <a:pPr marL="285750" indent="-285750">
                <a:buFont typeface="Arial" panose="020B0604020202020204" pitchFamily="34" charset="0"/>
                <a:buChar char="•"/>
              </a:pPr>
              <a:r>
                <a:rPr lang="en-US" sz="1200" dirty="0">
                  <a:solidFill>
                    <a:schemeClr val="accent1">
                      <a:lumMod val="50000"/>
                    </a:schemeClr>
                  </a:solidFill>
                </a:rPr>
                <a:t>Accumulator</a:t>
              </a:r>
            </a:p>
            <a:p>
              <a:pPr marL="285750" indent="-285750">
                <a:buFont typeface="Arial" panose="020B0604020202020204" pitchFamily="34" charset="0"/>
                <a:buChar char="•"/>
              </a:pPr>
              <a:r>
                <a:rPr lang="en-US" sz="1200" dirty="0">
                  <a:solidFill>
                    <a:schemeClr val="accent1">
                      <a:lumMod val="50000"/>
                    </a:schemeClr>
                  </a:solidFill>
                </a:rPr>
                <a:t>Compressor</a:t>
              </a:r>
            </a:p>
            <a:p>
              <a:pPr marL="285750" indent="-285750">
                <a:buFont typeface="Arial" panose="020B0604020202020204" pitchFamily="34" charset="0"/>
                <a:buChar char="•"/>
              </a:pPr>
              <a:r>
                <a:rPr lang="en-US" sz="1200" dirty="0">
                  <a:solidFill>
                    <a:schemeClr val="accent1">
                      <a:lumMod val="50000"/>
                    </a:schemeClr>
                  </a:solidFill>
                </a:rPr>
                <a:t>Ring specification and design</a:t>
              </a:r>
            </a:p>
          </p:txBody>
        </p:sp>
        <p:sp>
          <p:nvSpPr>
            <p:cNvPr id="48" name="Chevron 47">
              <a:extLst>
                <a:ext uri="{FF2B5EF4-FFF2-40B4-BE49-F238E27FC236}">
                  <a16:creationId xmlns:a16="http://schemas.microsoft.com/office/drawing/2014/main" id="{9D40F2E6-F070-DC5D-25BB-5B324D7B28EA}"/>
                </a:ext>
              </a:extLst>
            </p:cNvPr>
            <p:cNvSpPr/>
            <p:nvPr/>
          </p:nvSpPr>
          <p:spPr>
            <a:xfrm>
              <a:off x="3061158" y="1922524"/>
              <a:ext cx="2948226" cy="1618941"/>
            </a:xfrm>
            <a:prstGeom prst="chevron">
              <a:avLst>
                <a:gd name="adj" fmla="val 28251"/>
              </a:avLst>
            </a:prstGeom>
            <a:solidFill>
              <a:schemeClr val="accent1">
                <a:lumMod val="20000"/>
                <a:lumOff val="80000"/>
              </a:schemeClr>
            </a:solidFill>
            <a:ln w="19050">
              <a:solidFill>
                <a:schemeClr val="tx1"/>
              </a:solidFill>
            </a:ln>
            <a:effectLst>
              <a:outerShdw blurRad="50800" dist="762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accent1">
                      <a:lumMod val="50000"/>
                    </a:schemeClr>
                  </a:solidFill>
                </a:rPr>
                <a:t>WP4 – Muon Production and Cooling</a:t>
              </a:r>
            </a:p>
            <a:p>
              <a:pPr marL="285750" indent="-285750">
                <a:buFont typeface="Arial" panose="020B0604020202020204" pitchFamily="34" charset="0"/>
                <a:buChar char="•"/>
              </a:pPr>
              <a:r>
                <a:rPr lang="en-US" sz="1200" dirty="0">
                  <a:solidFill>
                    <a:schemeClr val="accent1">
                      <a:lumMod val="50000"/>
                    </a:schemeClr>
                  </a:solidFill>
                </a:rPr>
                <a:t>Target system design</a:t>
              </a:r>
            </a:p>
            <a:p>
              <a:pPr marL="285750" indent="-285750">
                <a:buFont typeface="Arial" panose="020B0604020202020204" pitchFamily="34" charset="0"/>
                <a:buChar char="•"/>
              </a:pPr>
              <a:r>
                <a:rPr lang="en-US" sz="1200" dirty="0">
                  <a:solidFill>
                    <a:schemeClr val="accent1">
                      <a:lumMod val="50000"/>
                    </a:schemeClr>
                  </a:solidFill>
                </a:rPr>
                <a:t>Rectilinear cooling development </a:t>
              </a:r>
            </a:p>
            <a:p>
              <a:pPr marL="285750" indent="-285750">
                <a:buFont typeface="Arial" panose="020B0604020202020204" pitchFamily="34" charset="0"/>
                <a:buChar char="•"/>
              </a:pPr>
              <a:r>
                <a:rPr lang="en-US" sz="1200" dirty="0">
                  <a:solidFill>
                    <a:schemeClr val="accent1">
                      <a:lumMod val="50000"/>
                    </a:schemeClr>
                  </a:solidFill>
                </a:rPr>
                <a:t>Final cooling design</a:t>
              </a:r>
            </a:p>
          </p:txBody>
        </p:sp>
        <p:sp>
          <p:nvSpPr>
            <p:cNvPr id="49" name="Chevron 48">
              <a:extLst>
                <a:ext uri="{FF2B5EF4-FFF2-40B4-BE49-F238E27FC236}">
                  <a16:creationId xmlns:a16="http://schemas.microsoft.com/office/drawing/2014/main" id="{3C27C3AD-EB3D-7C68-DBE8-82BA3FFBA2FF}"/>
                </a:ext>
              </a:extLst>
            </p:cNvPr>
            <p:cNvSpPr/>
            <p:nvPr/>
          </p:nvSpPr>
          <p:spPr>
            <a:xfrm>
              <a:off x="5918005" y="1922524"/>
              <a:ext cx="2948226" cy="1618941"/>
            </a:xfrm>
            <a:prstGeom prst="chevron">
              <a:avLst>
                <a:gd name="adj" fmla="val 28251"/>
              </a:avLst>
            </a:prstGeom>
            <a:solidFill>
              <a:schemeClr val="accent1">
                <a:lumMod val="20000"/>
                <a:lumOff val="80000"/>
              </a:schemeClr>
            </a:solidFill>
            <a:ln w="19050">
              <a:solidFill>
                <a:schemeClr val="tx1"/>
              </a:solidFill>
            </a:ln>
            <a:effectLst>
              <a:outerShdw blurRad="50800" dist="762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accent1">
                      <a:lumMod val="50000"/>
                    </a:schemeClr>
                  </a:solidFill>
                </a:rPr>
                <a:t>WP4 – High Energy Complex</a:t>
              </a:r>
            </a:p>
            <a:p>
              <a:pPr marL="285750" indent="-285750">
                <a:buFont typeface="Arial" panose="020B0604020202020204" pitchFamily="34" charset="0"/>
                <a:buChar char="•"/>
              </a:pPr>
              <a:r>
                <a:rPr lang="en-US" sz="1200" dirty="0">
                  <a:solidFill>
                    <a:schemeClr val="accent1">
                      <a:lumMod val="50000"/>
                    </a:schemeClr>
                  </a:solidFill>
                </a:rPr>
                <a:t>Fast acceleration chain</a:t>
              </a:r>
            </a:p>
            <a:p>
              <a:pPr marL="285750" indent="-285750">
                <a:buFont typeface="Arial" panose="020B0604020202020204" pitchFamily="34" charset="0"/>
                <a:buChar char="•"/>
              </a:pPr>
              <a:r>
                <a:rPr lang="en-US" sz="1200" dirty="0">
                  <a:solidFill>
                    <a:schemeClr val="accent1">
                      <a:lumMod val="50000"/>
                    </a:schemeClr>
                  </a:solidFill>
                </a:rPr>
                <a:t>Collider ring design</a:t>
              </a:r>
            </a:p>
            <a:p>
              <a:pPr marL="285750" indent="-285750">
                <a:buFont typeface="Arial" panose="020B0604020202020204" pitchFamily="34" charset="0"/>
                <a:buChar char="•"/>
              </a:pPr>
              <a:r>
                <a:rPr lang="en-US" sz="1200" dirty="0">
                  <a:solidFill>
                    <a:schemeClr val="accent1">
                      <a:lumMod val="50000"/>
                    </a:schemeClr>
                  </a:solidFill>
                </a:rPr>
                <a:t>Final focus design</a:t>
              </a:r>
            </a:p>
            <a:p>
              <a:pPr marL="285750" indent="-285750">
                <a:buFont typeface="Arial" panose="020B0604020202020204" pitchFamily="34" charset="0"/>
                <a:buChar char="•"/>
              </a:pPr>
              <a:r>
                <a:rPr lang="en-US" sz="1200" dirty="0">
                  <a:solidFill>
                    <a:schemeClr val="accent1">
                      <a:lumMod val="50000"/>
                    </a:schemeClr>
                  </a:solidFill>
                </a:rPr>
                <a:t>Neutrino flux mitigation</a:t>
              </a:r>
            </a:p>
          </p:txBody>
        </p:sp>
        <p:sp>
          <p:nvSpPr>
            <p:cNvPr id="50" name="Chevron 49">
              <a:extLst>
                <a:ext uri="{FF2B5EF4-FFF2-40B4-BE49-F238E27FC236}">
                  <a16:creationId xmlns:a16="http://schemas.microsoft.com/office/drawing/2014/main" id="{4DEE91D8-D841-F5F3-6B8A-6DB60CA2801D}"/>
                </a:ext>
              </a:extLst>
            </p:cNvPr>
            <p:cNvSpPr/>
            <p:nvPr/>
          </p:nvSpPr>
          <p:spPr>
            <a:xfrm>
              <a:off x="8798298" y="1922524"/>
              <a:ext cx="2948226" cy="1618941"/>
            </a:xfrm>
            <a:prstGeom prst="chevron">
              <a:avLst>
                <a:gd name="adj" fmla="val 28251"/>
              </a:avLst>
            </a:prstGeom>
            <a:solidFill>
              <a:schemeClr val="accent1">
                <a:lumMod val="20000"/>
                <a:lumOff val="80000"/>
              </a:schemeClr>
            </a:solidFill>
            <a:ln w="19050">
              <a:solidFill>
                <a:schemeClr val="tx1"/>
              </a:solidFill>
            </a:ln>
            <a:effectLst>
              <a:outerShdw blurRad="50800" dist="76200" dir="18900000" algn="b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400" b="1" dirty="0">
                  <a:solidFill>
                    <a:schemeClr val="accent1">
                      <a:lumMod val="50000"/>
                    </a:schemeClr>
                  </a:solidFill>
                </a:rPr>
                <a:t>WP2 – Physics and Detector Requirements</a:t>
              </a:r>
            </a:p>
            <a:p>
              <a:pPr marL="285750" indent="-285750">
                <a:buFont typeface="Arial" panose="020B0604020202020204" pitchFamily="34" charset="0"/>
                <a:buChar char="•"/>
              </a:pPr>
              <a:r>
                <a:rPr lang="en-US" sz="1200" dirty="0">
                  <a:solidFill>
                    <a:schemeClr val="accent1">
                      <a:lumMod val="50000"/>
                    </a:schemeClr>
                  </a:solidFill>
                </a:rPr>
                <a:t>Beam induced background</a:t>
              </a:r>
            </a:p>
            <a:p>
              <a:pPr marL="285750" indent="-285750">
                <a:buFont typeface="Arial" panose="020B0604020202020204" pitchFamily="34" charset="0"/>
                <a:buChar char="•"/>
              </a:pPr>
              <a:r>
                <a:rPr lang="en-US" sz="1200" dirty="0">
                  <a:solidFill>
                    <a:schemeClr val="accent1">
                      <a:lumMod val="50000"/>
                    </a:schemeClr>
                  </a:solidFill>
                </a:rPr>
                <a:t>Detector configuration and parameters</a:t>
              </a:r>
            </a:p>
            <a:p>
              <a:pPr marL="285750" indent="-285750">
                <a:buFont typeface="Arial" panose="020B0604020202020204" pitchFamily="34" charset="0"/>
                <a:buChar char="•"/>
              </a:pPr>
              <a:r>
                <a:rPr lang="en-US" sz="1200" dirty="0">
                  <a:solidFill>
                    <a:schemeClr val="accent1">
                      <a:lumMod val="50000"/>
                    </a:schemeClr>
                  </a:solidFill>
                </a:rPr>
                <a:t>Detector performance at various ECM</a:t>
              </a:r>
            </a:p>
          </p:txBody>
        </p:sp>
      </p:grpSp>
      <p:sp>
        <p:nvSpPr>
          <p:cNvPr id="120" name="Rectangle 119">
            <a:extLst>
              <a:ext uri="{FF2B5EF4-FFF2-40B4-BE49-F238E27FC236}">
                <a16:creationId xmlns:a16="http://schemas.microsoft.com/office/drawing/2014/main" id="{A7C96517-1144-BF72-085D-7A1C9482443C}"/>
              </a:ext>
            </a:extLst>
          </p:cNvPr>
          <p:cNvSpPr/>
          <p:nvPr/>
        </p:nvSpPr>
        <p:spPr>
          <a:xfrm>
            <a:off x="121025" y="108629"/>
            <a:ext cx="11976846" cy="6400800"/>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7" name="Freeform 6">
            <a:extLst>
              <a:ext uri="{FF2B5EF4-FFF2-40B4-BE49-F238E27FC236}">
                <a16:creationId xmlns:a16="http://schemas.microsoft.com/office/drawing/2014/main" id="{A0161286-8953-9BB1-961A-6B9520C43FF0}"/>
              </a:ext>
            </a:extLst>
          </p:cNvPr>
          <p:cNvSpPr>
            <a:spLocks noChangeAspect="1"/>
          </p:cNvSpPr>
          <p:nvPr/>
        </p:nvSpPr>
        <p:spPr>
          <a:xfrm>
            <a:off x="8702675" y="4213881"/>
            <a:ext cx="329643" cy="434927"/>
          </a:xfrm>
          <a:custGeom>
            <a:avLst/>
            <a:gdLst>
              <a:gd name="connsiteX0" fmla="*/ 6350 w 1552575"/>
              <a:gd name="connsiteY0" fmla="*/ 457200 h 1835150"/>
              <a:gd name="connsiteX1" fmla="*/ 6350 w 1552575"/>
              <a:gd name="connsiteY1" fmla="*/ 0 h 1835150"/>
              <a:gd name="connsiteX2" fmla="*/ 1552575 w 1552575"/>
              <a:gd name="connsiteY2" fmla="*/ 923925 h 1835150"/>
              <a:gd name="connsiteX3" fmla="*/ 0 w 1552575"/>
              <a:gd name="connsiteY3" fmla="*/ 1835150 h 1835150"/>
              <a:gd name="connsiteX4" fmla="*/ 6350 w 1552575"/>
              <a:gd name="connsiteY4" fmla="*/ 1381125 h 1835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2575" h="1835150">
                <a:moveTo>
                  <a:pt x="6350" y="457200"/>
                </a:moveTo>
                <a:lnTo>
                  <a:pt x="6350" y="0"/>
                </a:lnTo>
                <a:lnTo>
                  <a:pt x="1552575" y="923925"/>
                </a:lnTo>
                <a:lnTo>
                  <a:pt x="0" y="1835150"/>
                </a:lnTo>
                <a:cubicBezTo>
                  <a:pt x="2117" y="1683808"/>
                  <a:pt x="4233" y="1532467"/>
                  <a:pt x="6350" y="1381125"/>
                </a:cubicBezTo>
              </a:path>
            </a:pathLst>
          </a:custGeom>
          <a:solidFill>
            <a:schemeClr val="accent6">
              <a:lumMod val="40000"/>
              <a:lumOff val="60000"/>
              <a:alpha val="67000"/>
            </a:schemeClr>
          </a:solidFill>
          <a:ln>
            <a:solidFill>
              <a:schemeClr val="accent6">
                <a:lumMod val="50000"/>
              </a:schemeClr>
            </a:solidFill>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3" name="Freeform 32">
            <a:extLst>
              <a:ext uri="{FF2B5EF4-FFF2-40B4-BE49-F238E27FC236}">
                <a16:creationId xmlns:a16="http://schemas.microsoft.com/office/drawing/2014/main" id="{E1887E8E-4C4F-CEAE-5061-FAA1C0224167}"/>
              </a:ext>
            </a:extLst>
          </p:cNvPr>
          <p:cNvSpPr>
            <a:spLocks noChangeAspect="1"/>
          </p:cNvSpPr>
          <p:nvPr/>
        </p:nvSpPr>
        <p:spPr>
          <a:xfrm>
            <a:off x="8687552" y="4219698"/>
            <a:ext cx="329643" cy="434927"/>
          </a:xfrm>
          <a:custGeom>
            <a:avLst/>
            <a:gdLst>
              <a:gd name="connsiteX0" fmla="*/ 6350 w 1552575"/>
              <a:gd name="connsiteY0" fmla="*/ 457200 h 1835150"/>
              <a:gd name="connsiteX1" fmla="*/ 6350 w 1552575"/>
              <a:gd name="connsiteY1" fmla="*/ 0 h 1835150"/>
              <a:gd name="connsiteX2" fmla="*/ 1552575 w 1552575"/>
              <a:gd name="connsiteY2" fmla="*/ 923925 h 1835150"/>
              <a:gd name="connsiteX3" fmla="*/ 0 w 1552575"/>
              <a:gd name="connsiteY3" fmla="*/ 1835150 h 1835150"/>
              <a:gd name="connsiteX4" fmla="*/ 6350 w 1552575"/>
              <a:gd name="connsiteY4" fmla="*/ 1381125 h 1835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2575" h="1835150">
                <a:moveTo>
                  <a:pt x="6350" y="457200"/>
                </a:moveTo>
                <a:lnTo>
                  <a:pt x="6350" y="0"/>
                </a:lnTo>
                <a:lnTo>
                  <a:pt x="1552575" y="923925"/>
                </a:lnTo>
                <a:lnTo>
                  <a:pt x="0" y="1835150"/>
                </a:lnTo>
                <a:cubicBezTo>
                  <a:pt x="2117" y="1683808"/>
                  <a:pt x="4233" y="1532467"/>
                  <a:pt x="6350" y="1381125"/>
                </a:cubicBezTo>
              </a:path>
            </a:pathLst>
          </a:custGeom>
          <a:solidFill>
            <a:schemeClr val="accent6">
              <a:lumMod val="40000"/>
              <a:lumOff val="60000"/>
              <a:alpha val="67000"/>
            </a:schemeClr>
          </a:solidFill>
          <a:ln>
            <a:solidFill>
              <a:schemeClr val="accent6">
                <a:lumMod val="50000"/>
              </a:schemeClr>
            </a:solidFill>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4" name="Freeform 33">
            <a:extLst>
              <a:ext uri="{FF2B5EF4-FFF2-40B4-BE49-F238E27FC236}">
                <a16:creationId xmlns:a16="http://schemas.microsoft.com/office/drawing/2014/main" id="{E4778B7F-8EC0-CD39-7C98-89DEA2AD9EAF}"/>
              </a:ext>
            </a:extLst>
          </p:cNvPr>
          <p:cNvSpPr>
            <a:spLocks noChangeAspect="1"/>
          </p:cNvSpPr>
          <p:nvPr/>
        </p:nvSpPr>
        <p:spPr>
          <a:xfrm>
            <a:off x="8672429" y="4225515"/>
            <a:ext cx="329643" cy="434927"/>
          </a:xfrm>
          <a:custGeom>
            <a:avLst/>
            <a:gdLst>
              <a:gd name="connsiteX0" fmla="*/ 6350 w 1552575"/>
              <a:gd name="connsiteY0" fmla="*/ 457200 h 1835150"/>
              <a:gd name="connsiteX1" fmla="*/ 6350 w 1552575"/>
              <a:gd name="connsiteY1" fmla="*/ 0 h 1835150"/>
              <a:gd name="connsiteX2" fmla="*/ 1552575 w 1552575"/>
              <a:gd name="connsiteY2" fmla="*/ 923925 h 1835150"/>
              <a:gd name="connsiteX3" fmla="*/ 0 w 1552575"/>
              <a:gd name="connsiteY3" fmla="*/ 1835150 h 1835150"/>
              <a:gd name="connsiteX4" fmla="*/ 6350 w 1552575"/>
              <a:gd name="connsiteY4" fmla="*/ 1381125 h 1835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2575" h="1835150">
                <a:moveTo>
                  <a:pt x="6350" y="457200"/>
                </a:moveTo>
                <a:lnTo>
                  <a:pt x="6350" y="0"/>
                </a:lnTo>
                <a:lnTo>
                  <a:pt x="1552575" y="923925"/>
                </a:lnTo>
                <a:lnTo>
                  <a:pt x="0" y="1835150"/>
                </a:lnTo>
                <a:cubicBezTo>
                  <a:pt x="2117" y="1683808"/>
                  <a:pt x="4233" y="1532467"/>
                  <a:pt x="6350" y="1381125"/>
                </a:cubicBezTo>
              </a:path>
            </a:pathLst>
          </a:custGeom>
          <a:solidFill>
            <a:schemeClr val="accent6">
              <a:lumMod val="40000"/>
              <a:lumOff val="60000"/>
              <a:alpha val="67000"/>
            </a:schemeClr>
          </a:solidFill>
          <a:ln>
            <a:solidFill>
              <a:schemeClr val="accent6">
                <a:lumMod val="50000"/>
              </a:schemeClr>
            </a:solidFill>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7" name="Freeform 36">
            <a:extLst>
              <a:ext uri="{FF2B5EF4-FFF2-40B4-BE49-F238E27FC236}">
                <a16:creationId xmlns:a16="http://schemas.microsoft.com/office/drawing/2014/main" id="{3FE99121-3EB6-7880-C013-17B99D79229B}"/>
              </a:ext>
            </a:extLst>
          </p:cNvPr>
          <p:cNvSpPr>
            <a:spLocks noChangeAspect="1"/>
          </p:cNvSpPr>
          <p:nvPr/>
        </p:nvSpPr>
        <p:spPr>
          <a:xfrm rot="10800000">
            <a:off x="3060960" y="3477864"/>
            <a:ext cx="312685" cy="432017"/>
          </a:xfrm>
          <a:custGeom>
            <a:avLst/>
            <a:gdLst>
              <a:gd name="connsiteX0" fmla="*/ 6350 w 1552575"/>
              <a:gd name="connsiteY0" fmla="*/ 457200 h 1835150"/>
              <a:gd name="connsiteX1" fmla="*/ 6350 w 1552575"/>
              <a:gd name="connsiteY1" fmla="*/ 0 h 1835150"/>
              <a:gd name="connsiteX2" fmla="*/ 1552575 w 1552575"/>
              <a:gd name="connsiteY2" fmla="*/ 923925 h 1835150"/>
              <a:gd name="connsiteX3" fmla="*/ 0 w 1552575"/>
              <a:gd name="connsiteY3" fmla="*/ 1835150 h 1835150"/>
              <a:gd name="connsiteX4" fmla="*/ 6350 w 1552575"/>
              <a:gd name="connsiteY4" fmla="*/ 1381125 h 1835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2575" h="1835150">
                <a:moveTo>
                  <a:pt x="6350" y="457200"/>
                </a:moveTo>
                <a:lnTo>
                  <a:pt x="6350" y="0"/>
                </a:lnTo>
                <a:lnTo>
                  <a:pt x="1552575" y="923925"/>
                </a:lnTo>
                <a:lnTo>
                  <a:pt x="0" y="1835150"/>
                </a:lnTo>
                <a:cubicBezTo>
                  <a:pt x="2117" y="1683808"/>
                  <a:pt x="4233" y="1532467"/>
                  <a:pt x="6350" y="1381125"/>
                </a:cubicBezTo>
              </a:path>
            </a:pathLst>
          </a:custGeom>
          <a:solidFill>
            <a:schemeClr val="accent2">
              <a:lumMod val="40000"/>
              <a:lumOff val="60000"/>
              <a:alpha val="67000"/>
            </a:schemeClr>
          </a:solidFill>
          <a:ln>
            <a:solidFill>
              <a:schemeClr val="accent2">
                <a:lumMod val="50000"/>
              </a:schemeClr>
            </a:solidFill>
          </a:ln>
          <a:effectLst>
            <a:outerShdw blurRad="50800" dist="762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39" name="Freeform 38">
            <a:extLst>
              <a:ext uri="{FF2B5EF4-FFF2-40B4-BE49-F238E27FC236}">
                <a16:creationId xmlns:a16="http://schemas.microsoft.com/office/drawing/2014/main" id="{BF270ACA-50D2-55A7-B175-90168B0857FD}"/>
              </a:ext>
            </a:extLst>
          </p:cNvPr>
          <p:cNvSpPr>
            <a:spLocks noChangeAspect="1"/>
          </p:cNvSpPr>
          <p:nvPr/>
        </p:nvSpPr>
        <p:spPr>
          <a:xfrm rot="10800000">
            <a:off x="3080010" y="3485802"/>
            <a:ext cx="312685" cy="432017"/>
          </a:xfrm>
          <a:custGeom>
            <a:avLst/>
            <a:gdLst>
              <a:gd name="connsiteX0" fmla="*/ 6350 w 1552575"/>
              <a:gd name="connsiteY0" fmla="*/ 457200 h 1835150"/>
              <a:gd name="connsiteX1" fmla="*/ 6350 w 1552575"/>
              <a:gd name="connsiteY1" fmla="*/ 0 h 1835150"/>
              <a:gd name="connsiteX2" fmla="*/ 1552575 w 1552575"/>
              <a:gd name="connsiteY2" fmla="*/ 923925 h 1835150"/>
              <a:gd name="connsiteX3" fmla="*/ 0 w 1552575"/>
              <a:gd name="connsiteY3" fmla="*/ 1835150 h 1835150"/>
              <a:gd name="connsiteX4" fmla="*/ 6350 w 1552575"/>
              <a:gd name="connsiteY4" fmla="*/ 1381125 h 1835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2575" h="1835150">
                <a:moveTo>
                  <a:pt x="6350" y="457200"/>
                </a:moveTo>
                <a:lnTo>
                  <a:pt x="6350" y="0"/>
                </a:lnTo>
                <a:lnTo>
                  <a:pt x="1552575" y="923925"/>
                </a:lnTo>
                <a:lnTo>
                  <a:pt x="0" y="1835150"/>
                </a:lnTo>
                <a:cubicBezTo>
                  <a:pt x="2117" y="1683808"/>
                  <a:pt x="4233" y="1532467"/>
                  <a:pt x="6350" y="1381125"/>
                </a:cubicBezTo>
              </a:path>
            </a:pathLst>
          </a:custGeom>
          <a:solidFill>
            <a:schemeClr val="accent2">
              <a:lumMod val="40000"/>
              <a:lumOff val="60000"/>
              <a:alpha val="67000"/>
            </a:schemeClr>
          </a:solidFill>
          <a:ln>
            <a:solidFill>
              <a:schemeClr val="accent2">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0" name="Freeform 39">
            <a:extLst>
              <a:ext uri="{FF2B5EF4-FFF2-40B4-BE49-F238E27FC236}">
                <a16:creationId xmlns:a16="http://schemas.microsoft.com/office/drawing/2014/main" id="{4DA86E63-CF70-274D-90CB-97A1A1D812B3}"/>
              </a:ext>
            </a:extLst>
          </p:cNvPr>
          <p:cNvSpPr>
            <a:spLocks noChangeAspect="1"/>
          </p:cNvSpPr>
          <p:nvPr/>
        </p:nvSpPr>
        <p:spPr>
          <a:xfrm rot="10800000">
            <a:off x="3099060" y="3493739"/>
            <a:ext cx="312685" cy="432017"/>
          </a:xfrm>
          <a:custGeom>
            <a:avLst/>
            <a:gdLst>
              <a:gd name="connsiteX0" fmla="*/ 6350 w 1552575"/>
              <a:gd name="connsiteY0" fmla="*/ 457200 h 1835150"/>
              <a:gd name="connsiteX1" fmla="*/ 6350 w 1552575"/>
              <a:gd name="connsiteY1" fmla="*/ 0 h 1835150"/>
              <a:gd name="connsiteX2" fmla="*/ 1552575 w 1552575"/>
              <a:gd name="connsiteY2" fmla="*/ 923925 h 1835150"/>
              <a:gd name="connsiteX3" fmla="*/ 0 w 1552575"/>
              <a:gd name="connsiteY3" fmla="*/ 1835150 h 1835150"/>
              <a:gd name="connsiteX4" fmla="*/ 6350 w 1552575"/>
              <a:gd name="connsiteY4" fmla="*/ 1381125 h 18351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2575" h="1835150">
                <a:moveTo>
                  <a:pt x="6350" y="457200"/>
                </a:moveTo>
                <a:lnTo>
                  <a:pt x="6350" y="0"/>
                </a:lnTo>
                <a:lnTo>
                  <a:pt x="1552575" y="923925"/>
                </a:lnTo>
                <a:lnTo>
                  <a:pt x="0" y="1835150"/>
                </a:lnTo>
                <a:cubicBezTo>
                  <a:pt x="2117" y="1683808"/>
                  <a:pt x="4233" y="1532467"/>
                  <a:pt x="6350" y="1381125"/>
                </a:cubicBezTo>
              </a:path>
            </a:pathLst>
          </a:custGeom>
          <a:solidFill>
            <a:schemeClr val="accent2">
              <a:lumMod val="40000"/>
              <a:lumOff val="60000"/>
              <a:alpha val="67000"/>
            </a:schemeClr>
          </a:solidFill>
          <a:ln>
            <a:solidFill>
              <a:schemeClr val="accent2">
                <a:lumMod val="5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19" name="TextBox 118">
            <a:extLst>
              <a:ext uri="{FF2B5EF4-FFF2-40B4-BE49-F238E27FC236}">
                <a16:creationId xmlns:a16="http://schemas.microsoft.com/office/drawing/2014/main" id="{1641A46F-8C0F-9127-1FFC-05601B31B05A}"/>
              </a:ext>
            </a:extLst>
          </p:cNvPr>
          <p:cNvSpPr txBox="1"/>
          <p:nvPr/>
        </p:nvSpPr>
        <p:spPr>
          <a:xfrm>
            <a:off x="3333887" y="3542111"/>
            <a:ext cx="1966444" cy="307777"/>
          </a:xfrm>
          <a:prstGeom prst="rect">
            <a:avLst/>
          </a:prstGeom>
          <a:noFill/>
        </p:spPr>
        <p:txBody>
          <a:bodyPr wrap="square" rtlCol="0">
            <a:spAutoFit/>
          </a:bodyPr>
          <a:lstStyle/>
          <a:p>
            <a:r>
              <a:rPr lang="en-CH" sz="1400" dirty="0">
                <a:solidFill>
                  <a:schemeClr val="accent2">
                    <a:lumMod val="50000"/>
                  </a:schemeClr>
                </a:solidFill>
              </a:rPr>
              <a:t>Specs, technology, limits</a:t>
            </a:r>
          </a:p>
        </p:txBody>
      </p:sp>
      <p:sp>
        <p:nvSpPr>
          <p:cNvPr id="18" name="TextBox 17">
            <a:extLst>
              <a:ext uri="{FF2B5EF4-FFF2-40B4-BE49-F238E27FC236}">
                <a16:creationId xmlns:a16="http://schemas.microsoft.com/office/drawing/2014/main" id="{F3BC9721-890D-53B1-3EB7-678108AAC81E}"/>
              </a:ext>
            </a:extLst>
          </p:cNvPr>
          <p:cNvSpPr txBox="1"/>
          <p:nvPr/>
        </p:nvSpPr>
        <p:spPr>
          <a:xfrm>
            <a:off x="6839760" y="4263256"/>
            <a:ext cx="1963678" cy="307777"/>
          </a:xfrm>
          <a:prstGeom prst="rect">
            <a:avLst/>
          </a:prstGeom>
          <a:noFill/>
        </p:spPr>
        <p:txBody>
          <a:bodyPr wrap="none" rtlCol="0">
            <a:spAutoFit/>
          </a:bodyPr>
          <a:lstStyle/>
          <a:p>
            <a:pPr algn="r"/>
            <a:r>
              <a:rPr lang="en-CH" sz="1400" dirty="0">
                <a:solidFill>
                  <a:schemeClr val="accent6">
                    <a:lumMod val="50000"/>
                  </a:schemeClr>
                </a:solidFill>
              </a:rPr>
              <a:t>Specs, technology, limits</a:t>
            </a:r>
          </a:p>
        </p:txBody>
      </p:sp>
      <p:sp>
        <p:nvSpPr>
          <p:cNvPr id="41" name="TextBox 40">
            <a:extLst>
              <a:ext uri="{FF2B5EF4-FFF2-40B4-BE49-F238E27FC236}">
                <a16:creationId xmlns:a16="http://schemas.microsoft.com/office/drawing/2014/main" id="{5FF3C015-0AAF-F478-06B0-202C995DD54B}"/>
              </a:ext>
            </a:extLst>
          </p:cNvPr>
          <p:cNvSpPr txBox="1"/>
          <p:nvPr/>
        </p:nvSpPr>
        <p:spPr>
          <a:xfrm>
            <a:off x="0" y="6488668"/>
            <a:ext cx="936667" cy="369332"/>
          </a:xfrm>
          <a:prstGeom prst="rect">
            <a:avLst/>
          </a:prstGeom>
          <a:noFill/>
        </p:spPr>
        <p:txBody>
          <a:bodyPr wrap="none" rtlCol="0">
            <a:spAutoFit/>
          </a:bodyPr>
          <a:lstStyle/>
          <a:p>
            <a:r>
              <a:rPr lang="en-CH" dirty="0"/>
              <a:t>Figure 6</a:t>
            </a:r>
          </a:p>
        </p:txBody>
      </p:sp>
    </p:spTree>
    <p:extLst>
      <p:ext uri="{BB962C8B-B14F-4D97-AF65-F5344CB8AC3E}">
        <p14:creationId xmlns:p14="http://schemas.microsoft.com/office/powerpoint/2010/main" val="5428820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3B504776-710B-CC4B-AA2D-5AFE141A8ED3}"/>
              </a:ext>
            </a:extLst>
          </p:cNvPr>
          <p:cNvSpPr/>
          <p:nvPr/>
        </p:nvSpPr>
        <p:spPr>
          <a:xfrm rot="19200000">
            <a:off x="4349507" y="1366138"/>
            <a:ext cx="2213828" cy="633350"/>
          </a:xfrm>
          <a:prstGeom prst="rect">
            <a:avLst/>
          </a:prstGeom>
          <a:no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b" anchorCtr="0"/>
          <a:lstStyle/>
          <a:p>
            <a:r>
              <a:rPr lang="en-US" dirty="0">
                <a:solidFill>
                  <a:schemeClr val="accent1">
                    <a:lumMod val="50000"/>
                  </a:schemeClr>
                </a:solidFill>
              </a:rPr>
              <a:t>WP3 - Proton Complex</a:t>
            </a:r>
          </a:p>
        </p:txBody>
      </p:sp>
      <p:sp>
        <p:nvSpPr>
          <p:cNvPr id="12" name="Rectangle 11">
            <a:extLst>
              <a:ext uri="{FF2B5EF4-FFF2-40B4-BE49-F238E27FC236}">
                <a16:creationId xmlns:a16="http://schemas.microsoft.com/office/drawing/2014/main" id="{D685E4C3-84CC-1843-9379-951C8D06CFA9}"/>
              </a:ext>
            </a:extLst>
          </p:cNvPr>
          <p:cNvSpPr/>
          <p:nvPr/>
        </p:nvSpPr>
        <p:spPr>
          <a:xfrm rot="19200000">
            <a:off x="5456235" y="1197231"/>
            <a:ext cx="2739374" cy="633350"/>
          </a:xfrm>
          <a:prstGeom prst="rect">
            <a:avLst/>
          </a:prstGeom>
          <a:no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b" anchorCtr="0"/>
          <a:lstStyle/>
          <a:p>
            <a:r>
              <a:rPr lang="en-US" dirty="0">
                <a:solidFill>
                  <a:schemeClr val="accent1">
                    <a:lumMod val="50000"/>
                  </a:schemeClr>
                </a:solidFill>
              </a:rPr>
              <a:t>WP4 - Muon Production and Cooling</a:t>
            </a:r>
          </a:p>
        </p:txBody>
      </p:sp>
      <p:sp>
        <p:nvSpPr>
          <p:cNvPr id="13" name="Rectangle 12">
            <a:extLst>
              <a:ext uri="{FF2B5EF4-FFF2-40B4-BE49-F238E27FC236}">
                <a16:creationId xmlns:a16="http://schemas.microsoft.com/office/drawing/2014/main" id="{1522E853-56F6-2E47-9BBD-FC621268EE6E}"/>
              </a:ext>
            </a:extLst>
          </p:cNvPr>
          <p:cNvSpPr/>
          <p:nvPr/>
        </p:nvSpPr>
        <p:spPr>
          <a:xfrm rot="19200000">
            <a:off x="6707120" y="1424389"/>
            <a:ext cx="2032587" cy="633350"/>
          </a:xfrm>
          <a:prstGeom prst="rect">
            <a:avLst/>
          </a:prstGeom>
          <a:no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b" anchorCtr="0"/>
          <a:lstStyle/>
          <a:p>
            <a:r>
              <a:rPr lang="en-US" dirty="0">
                <a:solidFill>
                  <a:schemeClr val="accent1">
                    <a:lumMod val="50000"/>
                  </a:schemeClr>
                </a:solidFill>
              </a:rPr>
              <a:t>WP5 – High-Energy Complex</a:t>
            </a:r>
          </a:p>
        </p:txBody>
      </p:sp>
      <p:sp>
        <p:nvSpPr>
          <p:cNvPr id="14" name="Rectangle 13">
            <a:extLst>
              <a:ext uri="{FF2B5EF4-FFF2-40B4-BE49-F238E27FC236}">
                <a16:creationId xmlns:a16="http://schemas.microsoft.com/office/drawing/2014/main" id="{EC069022-1A99-DA4B-A2FE-BD30D4CA729A}"/>
              </a:ext>
            </a:extLst>
          </p:cNvPr>
          <p:cNvSpPr/>
          <p:nvPr/>
        </p:nvSpPr>
        <p:spPr>
          <a:xfrm rot="19200000">
            <a:off x="7800943" y="1220024"/>
            <a:ext cx="2668455" cy="633350"/>
          </a:xfrm>
          <a:prstGeom prst="rect">
            <a:avLst/>
          </a:prstGeom>
          <a:no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b" anchorCtr="0"/>
          <a:lstStyle/>
          <a:p>
            <a:r>
              <a:rPr lang="en-US" dirty="0">
                <a:solidFill>
                  <a:schemeClr val="accent1">
                    <a:lumMod val="50000"/>
                  </a:schemeClr>
                </a:solidFill>
              </a:rPr>
              <a:t>WP6 – Radio Frequency Systems</a:t>
            </a:r>
          </a:p>
        </p:txBody>
      </p:sp>
      <p:sp>
        <p:nvSpPr>
          <p:cNvPr id="15" name="Rectangle 14">
            <a:extLst>
              <a:ext uri="{FF2B5EF4-FFF2-40B4-BE49-F238E27FC236}">
                <a16:creationId xmlns:a16="http://schemas.microsoft.com/office/drawing/2014/main" id="{ABD9E2FD-2834-7349-B65E-FF8FFB861472}"/>
              </a:ext>
            </a:extLst>
          </p:cNvPr>
          <p:cNvSpPr/>
          <p:nvPr/>
        </p:nvSpPr>
        <p:spPr>
          <a:xfrm rot="19200000">
            <a:off x="9049752" y="1441477"/>
            <a:ext cx="1979415" cy="633350"/>
          </a:xfrm>
          <a:prstGeom prst="rect">
            <a:avLst/>
          </a:prstGeom>
          <a:no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b" anchorCtr="0"/>
          <a:lstStyle/>
          <a:p>
            <a:r>
              <a:rPr lang="en-US" dirty="0">
                <a:solidFill>
                  <a:schemeClr val="accent1">
                    <a:lumMod val="50000"/>
                  </a:schemeClr>
                </a:solidFill>
              </a:rPr>
              <a:t>WP7 – Magnet Systems</a:t>
            </a:r>
          </a:p>
        </p:txBody>
      </p:sp>
      <p:sp>
        <p:nvSpPr>
          <p:cNvPr id="16" name="Rectangle 15">
            <a:extLst>
              <a:ext uri="{FF2B5EF4-FFF2-40B4-BE49-F238E27FC236}">
                <a16:creationId xmlns:a16="http://schemas.microsoft.com/office/drawing/2014/main" id="{D659E54C-EE69-BB41-A320-CBAAF14B549F}"/>
              </a:ext>
            </a:extLst>
          </p:cNvPr>
          <p:cNvSpPr/>
          <p:nvPr/>
        </p:nvSpPr>
        <p:spPr>
          <a:xfrm rot="19200000">
            <a:off x="3128807" y="1221919"/>
            <a:ext cx="2662561" cy="633350"/>
          </a:xfrm>
          <a:prstGeom prst="rect">
            <a:avLst/>
          </a:prstGeom>
          <a:no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b" anchorCtr="0"/>
          <a:lstStyle/>
          <a:p>
            <a:r>
              <a:rPr lang="en-US" dirty="0">
                <a:solidFill>
                  <a:schemeClr val="accent1">
                    <a:lumMod val="50000"/>
                  </a:schemeClr>
                </a:solidFill>
              </a:rPr>
              <a:t>WP2 - Physics and Detector Requirements</a:t>
            </a:r>
          </a:p>
        </p:txBody>
      </p:sp>
      <p:sp>
        <p:nvSpPr>
          <p:cNvPr id="17" name="Rectangle 16">
            <a:extLst>
              <a:ext uri="{FF2B5EF4-FFF2-40B4-BE49-F238E27FC236}">
                <a16:creationId xmlns:a16="http://schemas.microsoft.com/office/drawing/2014/main" id="{88D5B8BF-4FD0-D846-BFB0-D4A3E9FCD642}"/>
              </a:ext>
            </a:extLst>
          </p:cNvPr>
          <p:cNvSpPr/>
          <p:nvPr/>
        </p:nvSpPr>
        <p:spPr>
          <a:xfrm rot="19200000">
            <a:off x="10188746" y="1361212"/>
            <a:ext cx="2229156" cy="633350"/>
          </a:xfrm>
          <a:prstGeom prst="rect">
            <a:avLst/>
          </a:prstGeom>
          <a:noFill/>
          <a:ln>
            <a:noFill/>
          </a:ln>
          <a:effectLst>
            <a:outerShdw blurRad="50800" dist="127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b" anchorCtr="0"/>
          <a:lstStyle/>
          <a:p>
            <a:r>
              <a:rPr lang="en-US" dirty="0">
                <a:solidFill>
                  <a:schemeClr val="accent1">
                    <a:lumMod val="50000"/>
                  </a:schemeClr>
                </a:solidFill>
              </a:rPr>
              <a:t>WP8 - Cooling Cell Integration</a:t>
            </a:r>
          </a:p>
        </p:txBody>
      </p:sp>
      <p:sp>
        <p:nvSpPr>
          <p:cNvPr id="23" name="Chevron 22">
            <a:extLst>
              <a:ext uri="{FF2B5EF4-FFF2-40B4-BE49-F238E27FC236}">
                <a16:creationId xmlns:a16="http://schemas.microsoft.com/office/drawing/2014/main" id="{84BE529F-9986-E345-8C40-9E978CDBCD05}"/>
              </a:ext>
            </a:extLst>
          </p:cNvPr>
          <p:cNvSpPr/>
          <p:nvPr/>
        </p:nvSpPr>
        <p:spPr>
          <a:xfrm>
            <a:off x="268785" y="2755415"/>
            <a:ext cx="11233692" cy="324000"/>
          </a:xfrm>
          <a:prstGeom prst="chevron">
            <a:avLst/>
          </a:prstGeom>
          <a:solidFill>
            <a:schemeClr val="accent5">
              <a:lumMod val="50000"/>
              <a:alpha val="19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accent1">
                    <a:lumMod val="50000"/>
                  </a:schemeClr>
                </a:solidFill>
              </a:rPr>
              <a:t>High-Charge Proton Beams</a:t>
            </a:r>
          </a:p>
        </p:txBody>
      </p:sp>
      <p:sp>
        <p:nvSpPr>
          <p:cNvPr id="27" name="Chevron 26">
            <a:extLst>
              <a:ext uri="{FF2B5EF4-FFF2-40B4-BE49-F238E27FC236}">
                <a16:creationId xmlns:a16="http://schemas.microsoft.com/office/drawing/2014/main" id="{3A82A866-DF55-D043-B2EA-D37B754F6E70}"/>
              </a:ext>
            </a:extLst>
          </p:cNvPr>
          <p:cNvSpPr/>
          <p:nvPr/>
        </p:nvSpPr>
        <p:spPr>
          <a:xfrm>
            <a:off x="268782" y="3149826"/>
            <a:ext cx="11233692" cy="324000"/>
          </a:xfrm>
          <a:prstGeom prst="chevron">
            <a:avLst/>
          </a:prstGeom>
          <a:solidFill>
            <a:schemeClr val="accent5">
              <a:lumMod val="50000"/>
              <a:alpha val="19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accent1">
                    <a:lumMod val="50000"/>
                  </a:schemeClr>
                </a:solidFill>
              </a:rPr>
              <a:t>High-Charge Muon Beams</a:t>
            </a:r>
          </a:p>
        </p:txBody>
      </p:sp>
      <p:sp>
        <p:nvSpPr>
          <p:cNvPr id="30" name="Chevron 29">
            <a:extLst>
              <a:ext uri="{FF2B5EF4-FFF2-40B4-BE49-F238E27FC236}">
                <a16:creationId xmlns:a16="http://schemas.microsoft.com/office/drawing/2014/main" id="{CB73A53B-D705-9A47-8AF7-AEC767658B6E}"/>
              </a:ext>
            </a:extLst>
          </p:cNvPr>
          <p:cNvSpPr/>
          <p:nvPr/>
        </p:nvSpPr>
        <p:spPr>
          <a:xfrm>
            <a:off x="268781" y="3544237"/>
            <a:ext cx="11233692" cy="324000"/>
          </a:xfrm>
          <a:prstGeom prst="chevron">
            <a:avLst/>
          </a:prstGeom>
          <a:solidFill>
            <a:schemeClr val="accent5">
              <a:lumMod val="50000"/>
              <a:alpha val="19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accent1">
                    <a:lumMod val="50000"/>
                  </a:schemeClr>
                </a:solidFill>
              </a:rPr>
              <a:t>Muon Beams Cooling</a:t>
            </a:r>
          </a:p>
        </p:txBody>
      </p:sp>
      <p:sp>
        <p:nvSpPr>
          <p:cNvPr id="31" name="Chevron 30">
            <a:extLst>
              <a:ext uri="{FF2B5EF4-FFF2-40B4-BE49-F238E27FC236}">
                <a16:creationId xmlns:a16="http://schemas.microsoft.com/office/drawing/2014/main" id="{A5243B64-763A-A441-8856-36B8D9F48840}"/>
              </a:ext>
            </a:extLst>
          </p:cNvPr>
          <p:cNvSpPr/>
          <p:nvPr/>
        </p:nvSpPr>
        <p:spPr>
          <a:xfrm>
            <a:off x="263352" y="3938647"/>
            <a:ext cx="11233692" cy="324000"/>
          </a:xfrm>
          <a:prstGeom prst="chevron">
            <a:avLst/>
          </a:prstGeom>
          <a:solidFill>
            <a:schemeClr val="accent5">
              <a:lumMod val="50000"/>
              <a:alpha val="19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accent1">
                    <a:lumMod val="50000"/>
                  </a:schemeClr>
                </a:solidFill>
              </a:rPr>
              <a:t>Muon Beams Acceleration</a:t>
            </a:r>
          </a:p>
        </p:txBody>
      </p:sp>
      <p:sp>
        <p:nvSpPr>
          <p:cNvPr id="32" name="Chevron 31">
            <a:extLst>
              <a:ext uri="{FF2B5EF4-FFF2-40B4-BE49-F238E27FC236}">
                <a16:creationId xmlns:a16="http://schemas.microsoft.com/office/drawing/2014/main" id="{52DCADAC-85B5-4444-915C-C89E709F2240}"/>
              </a:ext>
            </a:extLst>
          </p:cNvPr>
          <p:cNvSpPr/>
          <p:nvPr/>
        </p:nvSpPr>
        <p:spPr>
          <a:xfrm>
            <a:off x="268779" y="4333058"/>
            <a:ext cx="11233692" cy="324000"/>
          </a:xfrm>
          <a:prstGeom prst="chevron">
            <a:avLst/>
          </a:prstGeom>
          <a:solidFill>
            <a:schemeClr val="accent5">
              <a:lumMod val="50000"/>
              <a:alpha val="19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accent1">
                    <a:lumMod val="50000"/>
                  </a:schemeClr>
                </a:solidFill>
              </a:rPr>
              <a:t>Collider Ring</a:t>
            </a:r>
          </a:p>
        </p:txBody>
      </p:sp>
      <p:sp>
        <p:nvSpPr>
          <p:cNvPr id="33" name="Chevron 32">
            <a:extLst>
              <a:ext uri="{FF2B5EF4-FFF2-40B4-BE49-F238E27FC236}">
                <a16:creationId xmlns:a16="http://schemas.microsoft.com/office/drawing/2014/main" id="{9BF29E14-8290-B54E-97CB-BC885F0C198D}"/>
              </a:ext>
            </a:extLst>
          </p:cNvPr>
          <p:cNvSpPr/>
          <p:nvPr/>
        </p:nvSpPr>
        <p:spPr>
          <a:xfrm>
            <a:off x="268778" y="4727469"/>
            <a:ext cx="11233692" cy="324000"/>
          </a:xfrm>
          <a:prstGeom prst="chevron">
            <a:avLst/>
          </a:prstGeom>
          <a:solidFill>
            <a:schemeClr val="accent5">
              <a:lumMod val="50000"/>
              <a:alpha val="19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accent1">
                    <a:lumMod val="50000"/>
                  </a:schemeClr>
                </a:solidFill>
              </a:rPr>
              <a:t>Impact of Muon Decay and Loss</a:t>
            </a:r>
          </a:p>
        </p:txBody>
      </p:sp>
      <p:sp>
        <p:nvSpPr>
          <p:cNvPr id="24" name="Chevron 23">
            <a:extLst>
              <a:ext uri="{FF2B5EF4-FFF2-40B4-BE49-F238E27FC236}">
                <a16:creationId xmlns:a16="http://schemas.microsoft.com/office/drawing/2014/main" id="{55860440-6A36-8E40-B1D8-EE803644C45E}"/>
              </a:ext>
            </a:extLst>
          </p:cNvPr>
          <p:cNvSpPr/>
          <p:nvPr/>
        </p:nvSpPr>
        <p:spPr>
          <a:xfrm>
            <a:off x="271435" y="5121880"/>
            <a:ext cx="11233692" cy="324000"/>
          </a:xfrm>
          <a:prstGeom prst="chevron">
            <a:avLst/>
          </a:prstGeom>
          <a:solidFill>
            <a:schemeClr val="accent5">
              <a:lumMod val="50000"/>
              <a:alpha val="19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accent1">
                    <a:lumMod val="50000"/>
                  </a:schemeClr>
                </a:solidFill>
              </a:rPr>
              <a:t>Collective Effects</a:t>
            </a:r>
          </a:p>
        </p:txBody>
      </p:sp>
      <p:sp>
        <p:nvSpPr>
          <p:cNvPr id="25" name="Chevron 24">
            <a:extLst>
              <a:ext uri="{FF2B5EF4-FFF2-40B4-BE49-F238E27FC236}">
                <a16:creationId xmlns:a16="http://schemas.microsoft.com/office/drawing/2014/main" id="{8955FFEB-96DF-B849-8779-7BBE9DCB48E8}"/>
              </a:ext>
            </a:extLst>
          </p:cNvPr>
          <p:cNvSpPr/>
          <p:nvPr/>
        </p:nvSpPr>
        <p:spPr>
          <a:xfrm>
            <a:off x="268777" y="5516290"/>
            <a:ext cx="11233692" cy="324000"/>
          </a:xfrm>
          <a:prstGeom prst="chevron">
            <a:avLst/>
          </a:prstGeom>
          <a:solidFill>
            <a:schemeClr val="accent5">
              <a:lumMod val="50000"/>
              <a:alpha val="19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dirty="0">
                <a:solidFill>
                  <a:schemeClr val="accent1">
                    <a:lumMod val="50000"/>
                  </a:schemeClr>
                </a:solidFill>
              </a:rPr>
              <a:t>Machine-Detector Interface</a:t>
            </a:r>
          </a:p>
        </p:txBody>
      </p:sp>
      <p:sp>
        <p:nvSpPr>
          <p:cNvPr id="7" name="Freeform 6">
            <a:extLst>
              <a:ext uri="{FF2B5EF4-FFF2-40B4-BE49-F238E27FC236}">
                <a16:creationId xmlns:a16="http://schemas.microsoft.com/office/drawing/2014/main" id="{3C065AD4-5D50-9948-ADBE-105FCA6892C4}"/>
              </a:ext>
            </a:extLst>
          </p:cNvPr>
          <p:cNvSpPr/>
          <p:nvPr/>
        </p:nvSpPr>
        <p:spPr>
          <a:xfrm>
            <a:off x="3745518" y="1456753"/>
            <a:ext cx="1266125" cy="4541027"/>
          </a:xfrm>
          <a:custGeom>
            <a:avLst/>
            <a:gdLst>
              <a:gd name="connsiteX0" fmla="*/ 0 w 1009815"/>
              <a:gd name="connsiteY0" fmla="*/ 4110824 h 4110824"/>
              <a:gd name="connsiteX1" fmla="*/ 3975 w 1009815"/>
              <a:gd name="connsiteY1" fmla="*/ 966083 h 4110824"/>
              <a:gd name="connsiteX2" fmla="*/ 1009815 w 1009815"/>
              <a:gd name="connsiteY2" fmla="*/ 0 h 4110824"/>
            </a:gdLst>
            <a:ahLst/>
            <a:cxnLst>
              <a:cxn ang="0">
                <a:pos x="connsiteX0" y="connsiteY0"/>
              </a:cxn>
              <a:cxn ang="0">
                <a:pos x="connsiteX1" y="connsiteY1"/>
              </a:cxn>
              <a:cxn ang="0">
                <a:pos x="connsiteX2" y="connsiteY2"/>
              </a:cxn>
            </a:cxnLst>
            <a:rect l="l" t="t" r="r" b="b"/>
            <a:pathLst>
              <a:path w="1009815" h="4110824">
                <a:moveTo>
                  <a:pt x="0" y="4110824"/>
                </a:moveTo>
                <a:lnTo>
                  <a:pt x="3975" y="966083"/>
                </a:lnTo>
                <a:lnTo>
                  <a:pt x="1009815" y="0"/>
                </a:lnTo>
              </a:path>
            </a:pathLst>
          </a:custGeom>
          <a:noFill/>
          <a:ln w="28575">
            <a:solidFill>
              <a:schemeClr val="accent1">
                <a:lumMod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56" name="Freeform 55">
            <a:extLst>
              <a:ext uri="{FF2B5EF4-FFF2-40B4-BE49-F238E27FC236}">
                <a16:creationId xmlns:a16="http://schemas.microsoft.com/office/drawing/2014/main" id="{08D4C1EA-88DA-CB47-B079-2547819E0809}"/>
              </a:ext>
            </a:extLst>
          </p:cNvPr>
          <p:cNvSpPr/>
          <p:nvPr/>
        </p:nvSpPr>
        <p:spPr>
          <a:xfrm>
            <a:off x="4910663" y="1456753"/>
            <a:ext cx="1266125" cy="4541027"/>
          </a:xfrm>
          <a:custGeom>
            <a:avLst/>
            <a:gdLst>
              <a:gd name="connsiteX0" fmla="*/ 0 w 1009815"/>
              <a:gd name="connsiteY0" fmla="*/ 4110824 h 4110824"/>
              <a:gd name="connsiteX1" fmla="*/ 3975 w 1009815"/>
              <a:gd name="connsiteY1" fmla="*/ 966083 h 4110824"/>
              <a:gd name="connsiteX2" fmla="*/ 1009815 w 1009815"/>
              <a:gd name="connsiteY2" fmla="*/ 0 h 4110824"/>
            </a:gdLst>
            <a:ahLst/>
            <a:cxnLst>
              <a:cxn ang="0">
                <a:pos x="connsiteX0" y="connsiteY0"/>
              </a:cxn>
              <a:cxn ang="0">
                <a:pos x="connsiteX1" y="connsiteY1"/>
              </a:cxn>
              <a:cxn ang="0">
                <a:pos x="connsiteX2" y="connsiteY2"/>
              </a:cxn>
            </a:cxnLst>
            <a:rect l="l" t="t" r="r" b="b"/>
            <a:pathLst>
              <a:path w="1009815" h="4110824">
                <a:moveTo>
                  <a:pt x="0" y="4110824"/>
                </a:moveTo>
                <a:lnTo>
                  <a:pt x="3975" y="966083"/>
                </a:lnTo>
                <a:lnTo>
                  <a:pt x="1009815" y="0"/>
                </a:lnTo>
              </a:path>
            </a:pathLst>
          </a:custGeom>
          <a:noFill/>
          <a:ln w="28575">
            <a:solidFill>
              <a:schemeClr val="accent1">
                <a:lumMod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62" name="Freeform 61">
            <a:extLst>
              <a:ext uri="{FF2B5EF4-FFF2-40B4-BE49-F238E27FC236}">
                <a16:creationId xmlns:a16="http://schemas.microsoft.com/office/drawing/2014/main" id="{D6FFB3E7-1D04-CA4C-A5EA-C355A7D089E5}"/>
              </a:ext>
            </a:extLst>
          </p:cNvPr>
          <p:cNvSpPr/>
          <p:nvPr/>
        </p:nvSpPr>
        <p:spPr>
          <a:xfrm>
            <a:off x="6075807" y="1456753"/>
            <a:ext cx="1266125" cy="4541027"/>
          </a:xfrm>
          <a:custGeom>
            <a:avLst/>
            <a:gdLst>
              <a:gd name="connsiteX0" fmla="*/ 0 w 1009815"/>
              <a:gd name="connsiteY0" fmla="*/ 4110824 h 4110824"/>
              <a:gd name="connsiteX1" fmla="*/ 3975 w 1009815"/>
              <a:gd name="connsiteY1" fmla="*/ 966083 h 4110824"/>
              <a:gd name="connsiteX2" fmla="*/ 1009815 w 1009815"/>
              <a:gd name="connsiteY2" fmla="*/ 0 h 4110824"/>
            </a:gdLst>
            <a:ahLst/>
            <a:cxnLst>
              <a:cxn ang="0">
                <a:pos x="connsiteX0" y="connsiteY0"/>
              </a:cxn>
              <a:cxn ang="0">
                <a:pos x="connsiteX1" y="connsiteY1"/>
              </a:cxn>
              <a:cxn ang="0">
                <a:pos x="connsiteX2" y="connsiteY2"/>
              </a:cxn>
            </a:cxnLst>
            <a:rect l="l" t="t" r="r" b="b"/>
            <a:pathLst>
              <a:path w="1009815" h="4110824">
                <a:moveTo>
                  <a:pt x="0" y="4110824"/>
                </a:moveTo>
                <a:lnTo>
                  <a:pt x="3975" y="966083"/>
                </a:lnTo>
                <a:lnTo>
                  <a:pt x="1009815" y="0"/>
                </a:lnTo>
              </a:path>
            </a:pathLst>
          </a:custGeom>
          <a:noFill/>
          <a:ln w="28575">
            <a:solidFill>
              <a:schemeClr val="accent1">
                <a:lumMod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63" name="Freeform 62">
            <a:extLst>
              <a:ext uri="{FF2B5EF4-FFF2-40B4-BE49-F238E27FC236}">
                <a16:creationId xmlns:a16="http://schemas.microsoft.com/office/drawing/2014/main" id="{2B144858-036D-D14F-9713-1C882E30D5CE}"/>
              </a:ext>
            </a:extLst>
          </p:cNvPr>
          <p:cNvSpPr/>
          <p:nvPr/>
        </p:nvSpPr>
        <p:spPr>
          <a:xfrm>
            <a:off x="7240952" y="1456753"/>
            <a:ext cx="1266125" cy="4541027"/>
          </a:xfrm>
          <a:custGeom>
            <a:avLst/>
            <a:gdLst>
              <a:gd name="connsiteX0" fmla="*/ 0 w 1009815"/>
              <a:gd name="connsiteY0" fmla="*/ 4110824 h 4110824"/>
              <a:gd name="connsiteX1" fmla="*/ 3975 w 1009815"/>
              <a:gd name="connsiteY1" fmla="*/ 966083 h 4110824"/>
              <a:gd name="connsiteX2" fmla="*/ 1009815 w 1009815"/>
              <a:gd name="connsiteY2" fmla="*/ 0 h 4110824"/>
            </a:gdLst>
            <a:ahLst/>
            <a:cxnLst>
              <a:cxn ang="0">
                <a:pos x="connsiteX0" y="connsiteY0"/>
              </a:cxn>
              <a:cxn ang="0">
                <a:pos x="connsiteX1" y="connsiteY1"/>
              </a:cxn>
              <a:cxn ang="0">
                <a:pos x="connsiteX2" y="connsiteY2"/>
              </a:cxn>
            </a:cxnLst>
            <a:rect l="l" t="t" r="r" b="b"/>
            <a:pathLst>
              <a:path w="1009815" h="4110824">
                <a:moveTo>
                  <a:pt x="0" y="4110824"/>
                </a:moveTo>
                <a:lnTo>
                  <a:pt x="3975" y="966083"/>
                </a:lnTo>
                <a:lnTo>
                  <a:pt x="1009815" y="0"/>
                </a:lnTo>
              </a:path>
            </a:pathLst>
          </a:custGeom>
          <a:noFill/>
          <a:ln w="28575">
            <a:solidFill>
              <a:schemeClr val="accent1">
                <a:lumMod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64" name="Freeform 63">
            <a:extLst>
              <a:ext uri="{FF2B5EF4-FFF2-40B4-BE49-F238E27FC236}">
                <a16:creationId xmlns:a16="http://schemas.microsoft.com/office/drawing/2014/main" id="{BDA8D82F-1DAD-024B-9726-40D867EF1BC6}"/>
              </a:ext>
            </a:extLst>
          </p:cNvPr>
          <p:cNvSpPr/>
          <p:nvPr/>
        </p:nvSpPr>
        <p:spPr>
          <a:xfrm>
            <a:off x="8406096" y="1456753"/>
            <a:ext cx="1266125" cy="4541027"/>
          </a:xfrm>
          <a:custGeom>
            <a:avLst/>
            <a:gdLst>
              <a:gd name="connsiteX0" fmla="*/ 0 w 1009815"/>
              <a:gd name="connsiteY0" fmla="*/ 4110824 h 4110824"/>
              <a:gd name="connsiteX1" fmla="*/ 3975 w 1009815"/>
              <a:gd name="connsiteY1" fmla="*/ 966083 h 4110824"/>
              <a:gd name="connsiteX2" fmla="*/ 1009815 w 1009815"/>
              <a:gd name="connsiteY2" fmla="*/ 0 h 4110824"/>
            </a:gdLst>
            <a:ahLst/>
            <a:cxnLst>
              <a:cxn ang="0">
                <a:pos x="connsiteX0" y="connsiteY0"/>
              </a:cxn>
              <a:cxn ang="0">
                <a:pos x="connsiteX1" y="connsiteY1"/>
              </a:cxn>
              <a:cxn ang="0">
                <a:pos x="connsiteX2" y="connsiteY2"/>
              </a:cxn>
            </a:cxnLst>
            <a:rect l="l" t="t" r="r" b="b"/>
            <a:pathLst>
              <a:path w="1009815" h="4110824">
                <a:moveTo>
                  <a:pt x="0" y="4110824"/>
                </a:moveTo>
                <a:lnTo>
                  <a:pt x="3975" y="966083"/>
                </a:lnTo>
                <a:lnTo>
                  <a:pt x="1009815" y="0"/>
                </a:lnTo>
              </a:path>
            </a:pathLst>
          </a:custGeom>
          <a:noFill/>
          <a:ln w="28575">
            <a:solidFill>
              <a:schemeClr val="accent1">
                <a:lumMod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65" name="Freeform 64">
            <a:extLst>
              <a:ext uri="{FF2B5EF4-FFF2-40B4-BE49-F238E27FC236}">
                <a16:creationId xmlns:a16="http://schemas.microsoft.com/office/drawing/2014/main" id="{879504E6-89EE-1B49-8BAA-FA392B636523}"/>
              </a:ext>
            </a:extLst>
          </p:cNvPr>
          <p:cNvSpPr/>
          <p:nvPr/>
        </p:nvSpPr>
        <p:spPr>
          <a:xfrm>
            <a:off x="9571241" y="1456753"/>
            <a:ext cx="1266125" cy="4541027"/>
          </a:xfrm>
          <a:custGeom>
            <a:avLst/>
            <a:gdLst>
              <a:gd name="connsiteX0" fmla="*/ 0 w 1009815"/>
              <a:gd name="connsiteY0" fmla="*/ 4110824 h 4110824"/>
              <a:gd name="connsiteX1" fmla="*/ 3975 w 1009815"/>
              <a:gd name="connsiteY1" fmla="*/ 966083 h 4110824"/>
              <a:gd name="connsiteX2" fmla="*/ 1009815 w 1009815"/>
              <a:gd name="connsiteY2" fmla="*/ 0 h 4110824"/>
            </a:gdLst>
            <a:ahLst/>
            <a:cxnLst>
              <a:cxn ang="0">
                <a:pos x="connsiteX0" y="connsiteY0"/>
              </a:cxn>
              <a:cxn ang="0">
                <a:pos x="connsiteX1" y="connsiteY1"/>
              </a:cxn>
              <a:cxn ang="0">
                <a:pos x="connsiteX2" y="connsiteY2"/>
              </a:cxn>
            </a:cxnLst>
            <a:rect l="l" t="t" r="r" b="b"/>
            <a:pathLst>
              <a:path w="1009815" h="4110824">
                <a:moveTo>
                  <a:pt x="0" y="4110824"/>
                </a:moveTo>
                <a:lnTo>
                  <a:pt x="3975" y="966083"/>
                </a:lnTo>
                <a:lnTo>
                  <a:pt x="1009815" y="0"/>
                </a:lnTo>
              </a:path>
            </a:pathLst>
          </a:custGeom>
          <a:noFill/>
          <a:ln w="28575">
            <a:solidFill>
              <a:schemeClr val="accent1">
                <a:lumMod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66" name="Freeform 65">
            <a:extLst>
              <a:ext uri="{FF2B5EF4-FFF2-40B4-BE49-F238E27FC236}">
                <a16:creationId xmlns:a16="http://schemas.microsoft.com/office/drawing/2014/main" id="{9163A699-D63F-6E4B-9C02-992E2B35921D}"/>
              </a:ext>
            </a:extLst>
          </p:cNvPr>
          <p:cNvSpPr/>
          <p:nvPr/>
        </p:nvSpPr>
        <p:spPr>
          <a:xfrm>
            <a:off x="10736386" y="1456753"/>
            <a:ext cx="1266125" cy="4541027"/>
          </a:xfrm>
          <a:custGeom>
            <a:avLst/>
            <a:gdLst>
              <a:gd name="connsiteX0" fmla="*/ 0 w 1009815"/>
              <a:gd name="connsiteY0" fmla="*/ 4110824 h 4110824"/>
              <a:gd name="connsiteX1" fmla="*/ 3975 w 1009815"/>
              <a:gd name="connsiteY1" fmla="*/ 966083 h 4110824"/>
              <a:gd name="connsiteX2" fmla="*/ 1009815 w 1009815"/>
              <a:gd name="connsiteY2" fmla="*/ 0 h 4110824"/>
            </a:gdLst>
            <a:ahLst/>
            <a:cxnLst>
              <a:cxn ang="0">
                <a:pos x="connsiteX0" y="connsiteY0"/>
              </a:cxn>
              <a:cxn ang="0">
                <a:pos x="connsiteX1" y="connsiteY1"/>
              </a:cxn>
              <a:cxn ang="0">
                <a:pos x="connsiteX2" y="connsiteY2"/>
              </a:cxn>
            </a:cxnLst>
            <a:rect l="l" t="t" r="r" b="b"/>
            <a:pathLst>
              <a:path w="1009815" h="4110824">
                <a:moveTo>
                  <a:pt x="0" y="4110824"/>
                </a:moveTo>
                <a:lnTo>
                  <a:pt x="3975" y="966083"/>
                </a:lnTo>
                <a:lnTo>
                  <a:pt x="1009815" y="0"/>
                </a:lnTo>
              </a:path>
            </a:pathLst>
          </a:custGeom>
          <a:noFill/>
          <a:ln w="28575">
            <a:solidFill>
              <a:schemeClr val="accent1">
                <a:lumMod val="50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67" name="Rounded Rectangle 66">
            <a:extLst>
              <a:ext uri="{FF2B5EF4-FFF2-40B4-BE49-F238E27FC236}">
                <a16:creationId xmlns:a16="http://schemas.microsoft.com/office/drawing/2014/main" id="{7446133A-1528-E947-9CDD-9131157E9952}"/>
              </a:ext>
            </a:extLst>
          </p:cNvPr>
          <p:cNvSpPr/>
          <p:nvPr/>
        </p:nvSpPr>
        <p:spPr>
          <a:xfrm>
            <a:off x="5951984" y="2766452"/>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58" name="Rounded Rectangle 57">
            <a:extLst>
              <a:ext uri="{FF2B5EF4-FFF2-40B4-BE49-F238E27FC236}">
                <a16:creationId xmlns:a16="http://schemas.microsoft.com/office/drawing/2014/main" id="{110573E6-334B-748B-46E1-C4F455F58E9F}"/>
              </a:ext>
            </a:extLst>
          </p:cNvPr>
          <p:cNvSpPr/>
          <p:nvPr/>
        </p:nvSpPr>
        <p:spPr>
          <a:xfrm>
            <a:off x="5951984" y="3152119"/>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68" name="Rounded Rectangle 67">
            <a:extLst>
              <a:ext uri="{FF2B5EF4-FFF2-40B4-BE49-F238E27FC236}">
                <a16:creationId xmlns:a16="http://schemas.microsoft.com/office/drawing/2014/main" id="{387D5F22-BFB3-A3A2-0593-6735DB6766C7}"/>
              </a:ext>
            </a:extLst>
          </p:cNvPr>
          <p:cNvSpPr/>
          <p:nvPr/>
        </p:nvSpPr>
        <p:spPr>
          <a:xfrm>
            <a:off x="5951984" y="3573016"/>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69" name="Rounded Rectangle 68">
            <a:extLst>
              <a:ext uri="{FF2B5EF4-FFF2-40B4-BE49-F238E27FC236}">
                <a16:creationId xmlns:a16="http://schemas.microsoft.com/office/drawing/2014/main" id="{F9A5C9E2-4D06-77BB-7CB6-A9AC1E5F0FF5}"/>
              </a:ext>
            </a:extLst>
          </p:cNvPr>
          <p:cNvSpPr/>
          <p:nvPr/>
        </p:nvSpPr>
        <p:spPr>
          <a:xfrm>
            <a:off x="4799856" y="2766452"/>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70" name="Rounded Rectangle 69">
            <a:extLst>
              <a:ext uri="{FF2B5EF4-FFF2-40B4-BE49-F238E27FC236}">
                <a16:creationId xmlns:a16="http://schemas.microsoft.com/office/drawing/2014/main" id="{C30CF0CE-4C11-1811-DCA0-880D1A37175C}"/>
              </a:ext>
            </a:extLst>
          </p:cNvPr>
          <p:cNvSpPr/>
          <p:nvPr/>
        </p:nvSpPr>
        <p:spPr>
          <a:xfrm>
            <a:off x="9454162" y="3152119"/>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71" name="Rounded Rectangle 70">
            <a:extLst>
              <a:ext uri="{FF2B5EF4-FFF2-40B4-BE49-F238E27FC236}">
                <a16:creationId xmlns:a16="http://schemas.microsoft.com/office/drawing/2014/main" id="{FECE3C0B-E982-9DFB-BC90-3A47AE0F27AE}"/>
              </a:ext>
            </a:extLst>
          </p:cNvPr>
          <p:cNvSpPr/>
          <p:nvPr/>
        </p:nvSpPr>
        <p:spPr>
          <a:xfrm>
            <a:off x="8282454" y="3573016"/>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72" name="Rounded Rectangle 71">
            <a:extLst>
              <a:ext uri="{FF2B5EF4-FFF2-40B4-BE49-F238E27FC236}">
                <a16:creationId xmlns:a16="http://schemas.microsoft.com/office/drawing/2014/main" id="{96D1DD21-827A-6384-5B9A-8F3BFD29248A}"/>
              </a:ext>
            </a:extLst>
          </p:cNvPr>
          <p:cNvSpPr/>
          <p:nvPr/>
        </p:nvSpPr>
        <p:spPr>
          <a:xfrm>
            <a:off x="9454162" y="3573016"/>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73" name="Rounded Rectangle 72">
            <a:extLst>
              <a:ext uri="{FF2B5EF4-FFF2-40B4-BE49-F238E27FC236}">
                <a16:creationId xmlns:a16="http://schemas.microsoft.com/office/drawing/2014/main" id="{E347639E-C44F-B620-8C0E-85F7A0598386}"/>
              </a:ext>
            </a:extLst>
          </p:cNvPr>
          <p:cNvSpPr/>
          <p:nvPr/>
        </p:nvSpPr>
        <p:spPr>
          <a:xfrm>
            <a:off x="10621353" y="3573016"/>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74" name="Rounded Rectangle 73">
            <a:extLst>
              <a:ext uri="{FF2B5EF4-FFF2-40B4-BE49-F238E27FC236}">
                <a16:creationId xmlns:a16="http://schemas.microsoft.com/office/drawing/2014/main" id="{3B42D1F3-C24E-9A34-C1FE-783F75303C0B}"/>
              </a:ext>
            </a:extLst>
          </p:cNvPr>
          <p:cNvSpPr/>
          <p:nvPr/>
        </p:nvSpPr>
        <p:spPr>
          <a:xfrm>
            <a:off x="7104112" y="3959270"/>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75" name="Rounded Rectangle 74">
            <a:extLst>
              <a:ext uri="{FF2B5EF4-FFF2-40B4-BE49-F238E27FC236}">
                <a16:creationId xmlns:a16="http://schemas.microsoft.com/office/drawing/2014/main" id="{FA201B85-B2A2-4E41-285E-508C0132CCA4}"/>
              </a:ext>
            </a:extLst>
          </p:cNvPr>
          <p:cNvSpPr/>
          <p:nvPr/>
        </p:nvSpPr>
        <p:spPr>
          <a:xfrm>
            <a:off x="8282454" y="3959270"/>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76" name="Rounded Rectangle 75">
            <a:extLst>
              <a:ext uri="{FF2B5EF4-FFF2-40B4-BE49-F238E27FC236}">
                <a16:creationId xmlns:a16="http://schemas.microsoft.com/office/drawing/2014/main" id="{B7FFEFEA-7B0D-0239-2F30-55154B734ED3}"/>
              </a:ext>
            </a:extLst>
          </p:cNvPr>
          <p:cNvSpPr/>
          <p:nvPr/>
        </p:nvSpPr>
        <p:spPr>
          <a:xfrm>
            <a:off x="9454162" y="3959270"/>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77" name="Rounded Rectangle 76">
            <a:extLst>
              <a:ext uri="{FF2B5EF4-FFF2-40B4-BE49-F238E27FC236}">
                <a16:creationId xmlns:a16="http://schemas.microsoft.com/office/drawing/2014/main" id="{72E941E1-22D5-DAB5-DFE5-766F8EE9ABEB}"/>
              </a:ext>
            </a:extLst>
          </p:cNvPr>
          <p:cNvSpPr/>
          <p:nvPr/>
        </p:nvSpPr>
        <p:spPr>
          <a:xfrm>
            <a:off x="7104112" y="4365104"/>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78" name="Rounded Rectangle 77">
            <a:extLst>
              <a:ext uri="{FF2B5EF4-FFF2-40B4-BE49-F238E27FC236}">
                <a16:creationId xmlns:a16="http://schemas.microsoft.com/office/drawing/2014/main" id="{82530BEA-630C-A321-0BB0-5B9B08679ADE}"/>
              </a:ext>
            </a:extLst>
          </p:cNvPr>
          <p:cNvSpPr/>
          <p:nvPr/>
        </p:nvSpPr>
        <p:spPr>
          <a:xfrm>
            <a:off x="3628148" y="4365104"/>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79" name="Rounded Rectangle 78">
            <a:extLst>
              <a:ext uri="{FF2B5EF4-FFF2-40B4-BE49-F238E27FC236}">
                <a16:creationId xmlns:a16="http://schemas.microsoft.com/office/drawing/2014/main" id="{7C897F77-51A7-E158-C6F0-BA749CF73185}"/>
              </a:ext>
            </a:extLst>
          </p:cNvPr>
          <p:cNvSpPr/>
          <p:nvPr/>
        </p:nvSpPr>
        <p:spPr>
          <a:xfrm>
            <a:off x="9454162" y="4365104"/>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80" name="Rounded Rectangle 79">
            <a:extLst>
              <a:ext uri="{FF2B5EF4-FFF2-40B4-BE49-F238E27FC236}">
                <a16:creationId xmlns:a16="http://schemas.microsoft.com/office/drawing/2014/main" id="{B335AD5A-0EE2-3F96-3602-2DEDE162B212}"/>
              </a:ext>
            </a:extLst>
          </p:cNvPr>
          <p:cNvSpPr/>
          <p:nvPr/>
        </p:nvSpPr>
        <p:spPr>
          <a:xfrm>
            <a:off x="7104112" y="4751358"/>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81" name="Rounded Rectangle 80">
            <a:extLst>
              <a:ext uri="{FF2B5EF4-FFF2-40B4-BE49-F238E27FC236}">
                <a16:creationId xmlns:a16="http://schemas.microsoft.com/office/drawing/2014/main" id="{40E22A45-6B09-A57B-BEC6-F2FF81401555}"/>
              </a:ext>
            </a:extLst>
          </p:cNvPr>
          <p:cNvSpPr/>
          <p:nvPr/>
        </p:nvSpPr>
        <p:spPr>
          <a:xfrm>
            <a:off x="3628148" y="4751358"/>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82" name="Rounded Rectangle 81">
            <a:extLst>
              <a:ext uri="{FF2B5EF4-FFF2-40B4-BE49-F238E27FC236}">
                <a16:creationId xmlns:a16="http://schemas.microsoft.com/office/drawing/2014/main" id="{C082748D-04A1-22CB-5D4E-9159182D8FA5}"/>
              </a:ext>
            </a:extLst>
          </p:cNvPr>
          <p:cNvSpPr/>
          <p:nvPr/>
        </p:nvSpPr>
        <p:spPr>
          <a:xfrm>
            <a:off x="9454162" y="4751358"/>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83" name="Rounded Rectangle 82">
            <a:extLst>
              <a:ext uri="{FF2B5EF4-FFF2-40B4-BE49-F238E27FC236}">
                <a16:creationId xmlns:a16="http://schemas.microsoft.com/office/drawing/2014/main" id="{9E2AD236-C359-AC41-F12D-3653884ED31E}"/>
              </a:ext>
            </a:extLst>
          </p:cNvPr>
          <p:cNvSpPr/>
          <p:nvPr/>
        </p:nvSpPr>
        <p:spPr>
          <a:xfrm>
            <a:off x="4799856" y="5157192"/>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84" name="Rounded Rectangle 83">
            <a:extLst>
              <a:ext uri="{FF2B5EF4-FFF2-40B4-BE49-F238E27FC236}">
                <a16:creationId xmlns:a16="http://schemas.microsoft.com/office/drawing/2014/main" id="{29226D75-EF24-E7A7-DE5A-ABA2BBAA2A58}"/>
              </a:ext>
            </a:extLst>
          </p:cNvPr>
          <p:cNvSpPr/>
          <p:nvPr/>
        </p:nvSpPr>
        <p:spPr>
          <a:xfrm>
            <a:off x="5951984" y="5157192"/>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85" name="Rounded Rectangle 84">
            <a:extLst>
              <a:ext uri="{FF2B5EF4-FFF2-40B4-BE49-F238E27FC236}">
                <a16:creationId xmlns:a16="http://schemas.microsoft.com/office/drawing/2014/main" id="{2E19EBCF-F949-36A5-492E-BCF7124C653E}"/>
              </a:ext>
            </a:extLst>
          </p:cNvPr>
          <p:cNvSpPr/>
          <p:nvPr/>
        </p:nvSpPr>
        <p:spPr>
          <a:xfrm>
            <a:off x="7104112" y="5157192"/>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86" name="Rounded Rectangle 85">
            <a:extLst>
              <a:ext uri="{FF2B5EF4-FFF2-40B4-BE49-F238E27FC236}">
                <a16:creationId xmlns:a16="http://schemas.microsoft.com/office/drawing/2014/main" id="{D509F33D-2B81-BE31-D904-FC25BE100459}"/>
              </a:ext>
            </a:extLst>
          </p:cNvPr>
          <p:cNvSpPr/>
          <p:nvPr/>
        </p:nvSpPr>
        <p:spPr>
          <a:xfrm>
            <a:off x="7104112" y="5543446"/>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87" name="Rounded Rectangle 86">
            <a:extLst>
              <a:ext uri="{FF2B5EF4-FFF2-40B4-BE49-F238E27FC236}">
                <a16:creationId xmlns:a16="http://schemas.microsoft.com/office/drawing/2014/main" id="{50C23A64-20E0-532B-8ED3-1B9342DB6A8D}"/>
              </a:ext>
            </a:extLst>
          </p:cNvPr>
          <p:cNvSpPr/>
          <p:nvPr/>
        </p:nvSpPr>
        <p:spPr>
          <a:xfrm>
            <a:off x="3628148" y="5543446"/>
            <a:ext cx="261818" cy="261818"/>
          </a:xfrm>
          <a:prstGeom prst="roundRect">
            <a:avLst>
              <a:gd name="adj" fmla="val 34857"/>
            </a:avLst>
          </a:prstGeom>
          <a:effectLst>
            <a:outerShdw blurRad="50800" dist="38100" dir="2700000" algn="tl" rotWithShape="0">
              <a:prstClr val="black">
                <a:alpha val="40000"/>
              </a:prstClr>
            </a:outerShdw>
          </a:effectLst>
          <a:scene3d>
            <a:camera prst="orthographicFront"/>
            <a:lightRig rig="threePt" dir="t"/>
          </a:scene3d>
          <a:sp3d prstMaterial="matte">
            <a:bevelT/>
          </a:sp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H" sz="1636"/>
          </a:p>
        </p:txBody>
      </p:sp>
      <p:sp>
        <p:nvSpPr>
          <p:cNvPr id="88" name="Rectangle 87">
            <a:extLst>
              <a:ext uri="{FF2B5EF4-FFF2-40B4-BE49-F238E27FC236}">
                <a16:creationId xmlns:a16="http://schemas.microsoft.com/office/drawing/2014/main" id="{BC97D4DD-C001-4FF4-FF83-3F7FCABA63F3}"/>
              </a:ext>
            </a:extLst>
          </p:cNvPr>
          <p:cNvSpPr/>
          <p:nvPr/>
        </p:nvSpPr>
        <p:spPr>
          <a:xfrm>
            <a:off x="-1" y="412595"/>
            <a:ext cx="12192001" cy="6010507"/>
          </a:xfrm>
          <a:prstGeom prst="rect">
            <a:avLst/>
          </a:prstGeom>
          <a:no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47" name="TextBox 46">
            <a:extLst>
              <a:ext uri="{FF2B5EF4-FFF2-40B4-BE49-F238E27FC236}">
                <a16:creationId xmlns:a16="http://schemas.microsoft.com/office/drawing/2014/main" id="{6A365C57-CCDA-F6AE-4650-1C00AEF64EA3}"/>
              </a:ext>
            </a:extLst>
          </p:cNvPr>
          <p:cNvSpPr txBox="1"/>
          <p:nvPr/>
        </p:nvSpPr>
        <p:spPr>
          <a:xfrm>
            <a:off x="0" y="6488668"/>
            <a:ext cx="936667" cy="369332"/>
          </a:xfrm>
          <a:prstGeom prst="rect">
            <a:avLst/>
          </a:prstGeom>
          <a:noFill/>
        </p:spPr>
        <p:txBody>
          <a:bodyPr wrap="none" rtlCol="0">
            <a:spAutoFit/>
          </a:bodyPr>
          <a:lstStyle/>
          <a:p>
            <a:r>
              <a:rPr lang="en-CH" dirty="0"/>
              <a:t>Figure 7</a:t>
            </a:r>
          </a:p>
        </p:txBody>
      </p:sp>
    </p:spTree>
    <p:extLst>
      <p:ext uri="{BB962C8B-B14F-4D97-AF65-F5344CB8AC3E}">
        <p14:creationId xmlns:p14="http://schemas.microsoft.com/office/powerpoint/2010/main" val="202107055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1428</TotalTime>
  <Words>539</Words>
  <Application>Microsoft Macintosh PowerPoint</Application>
  <PresentationFormat>Widescreen</PresentationFormat>
  <Paragraphs>122</Paragraphs>
  <Slides>15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Arial Narrow</vt:lpstr>
      <vt:lpstr>Calibri</vt:lpstr>
      <vt:lpstr>Calibri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Luca Bottura</dc:creator>
  <cp:lastModifiedBy>Luca Bottura</cp:lastModifiedBy>
  <cp:revision>44</cp:revision>
  <dcterms:created xsi:type="dcterms:W3CDTF">2022-04-08T20:14:39Z</dcterms:created>
  <dcterms:modified xsi:type="dcterms:W3CDTF">2022-04-19T08:54:03Z</dcterms:modified>
</cp:coreProperties>
</file>