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330" r:id="rId3"/>
    <p:sldId id="343" r:id="rId4"/>
    <p:sldId id="333" r:id="rId5"/>
    <p:sldId id="332" r:id="rId6"/>
    <p:sldId id="344" r:id="rId7"/>
    <p:sldId id="347" r:id="rId8"/>
    <p:sldId id="348" r:id="rId9"/>
    <p:sldId id="349" r:id="rId10"/>
    <p:sldId id="350" r:id="rId11"/>
    <p:sldId id="346" r:id="rId12"/>
    <p:sldId id="351" r:id="rId13"/>
    <p:sldId id="353" r:id="rId14"/>
    <p:sldId id="355" r:id="rId15"/>
    <p:sldId id="352" r:id="rId16"/>
    <p:sldId id="357" r:id="rId17"/>
    <p:sldId id="358" r:id="rId18"/>
    <p:sldId id="367" r:id="rId19"/>
    <p:sldId id="356" r:id="rId20"/>
    <p:sldId id="359" r:id="rId21"/>
    <p:sldId id="361" r:id="rId22"/>
    <p:sldId id="362" r:id="rId23"/>
    <p:sldId id="368" r:id="rId24"/>
    <p:sldId id="354" r:id="rId25"/>
    <p:sldId id="360" r:id="rId26"/>
    <p:sldId id="363" r:id="rId27"/>
    <p:sldId id="364" r:id="rId28"/>
    <p:sldId id="365" r:id="rId29"/>
    <p:sldId id="369" r:id="rId30"/>
    <p:sldId id="366" r:id="rId31"/>
    <p:sldId id="2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CERN\briard" initials="C" lastIdx="1" clrIdx="1">
    <p:extLst>
      <p:ext uri="{19B8F6BF-5375-455C-9EA6-DF929625EA0E}">
        <p15:presenceInfo xmlns:p15="http://schemas.microsoft.com/office/powerpoint/2012/main" userId="CERN\briard" providerId="None"/>
      </p:ext>
    </p:extLst>
  </p:cmAuthor>
  <p:cmAuthor id="3" name="Francois Briard" initials="FB" lastIdx="1" clrIdx="2">
    <p:extLst>
      <p:ext uri="{19B8F6BF-5375-455C-9EA6-DF929625EA0E}">
        <p15:presenceInfo xmlns:p15="http://schemas.microsoft.com/office/powerpoint/2012/main" userId="S-1-5-21-1526224874-1540688658-1361462980-221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000"/>
    <a:srgbClr val="1B64FF"/>
    <a:srgbClr val="00B050"/>
    <a:srgbClr val="FF9933"/>
    <a:srgbClr val="A00000"/>
    <a:srgbClr val="C95ABD"/>
    <a:srgbClr val="FFFF00"/>
    <a:srgbClr val="FFC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86"/>
  </p:normalViewPr>
  <p:slideViewPr>
    <p:cSldViewPr snapToGrid="0" snapToObjects="1">
      <p:cViewPr varScale="1">
        <p:scale>
          <a:sx n="87" d="100"/>
          <a:sy n="87" d="100"/>
        </p:scale>
        <p:origin x="24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B6741-0FC8-424A-BBAE-D74213C7226C}" type="doc">
      <dgm:prSet loTypeId="urn:microsoft.com/office/officeart/2005/8/layout/chevron1" loCatId="process" qsTypeId="urn:microsoft.com/office/officeart/2005/8/quickstyle/3d1" qsCatId="3D" csTypeId="urn:microsoft.com/office/officeart/2005/8/colors/accent1_5" csCatId="accent1" phldr="1"/>
      <dgm:spPr/>
    </dgm:pt>
    <dgm:pt modelId="{A7EB9549-A4D5-4DEA-8A5B-545D47F1887C}">
      <dgm:prSet phldrT="[Text]"/>
      <dgm:spPr/>
      <dgm:t>
        <a:bodyPr/>
        <a:lstStyle/>
        <a:p>
          <a:r>
            <a:rPr lang="en-US" dirty="0"/>
            <a:t>2020</a:t>
          </a:r>
          <a:br>
            <a:rPr lang="en-US" dirty="0"/>
          </a:br>
          <a:r>
            <a:rPr lang="en-US" dirty="0"/>
            <a:t>Q1</a:t>
          </a:r>
        </a:p>
      </dgm:t>
    </dgm:pt>
    <dgm:pt modelId="{4F804EB2-6D4B-4766-8A19-7E5F85F6C700}" type="parTrans" cxnId="{3DDDBC7C-1AFA-44B7-8EFD-809001183087}">
      <dgm:prSet/>
      <dgm:spPr/>
      <dgm:t>
        <a:bodyPr/>
        <a:lstStyle/>
        <a:p>
          <a:endParaRPr lang="en-US"/>
        </a:p>
      </dgm:t>
    </dgm:pt>
    <dgm:pt modelId="{EE491464-273C-4C5A-8A15-B03AA084C103}" type="sibTrans" cxnId="{3DDDBC7C-1AFA-44B7-8EFD-809001183087}">
      <dgm:prSet/>
      <dgm:spPr/>
      <dgm:t>
        <a:bodyPr/>
        <a:lstStyle/>
        <a:p>
          <a:endParaRPr lang="en-US"/>
        </a:p>
      </dgm:t>
    </dgm:pt>
    <dgm:pt modelId="{88CF4B50-C0BA-42C1-8CBA-1D70ECA10018}">
      <dgm:prSet phldrT="[Text]"/>
      <dgm:spPr/>
      <dgm:t>
        <a:bodyPr/>
        <a:lstStyle/>
        <a:p>
          <a:r>
            <a:rPr lang="en-US" dirty="0"/>
            <a:t>2020</a:t>
          </a:r>
          <a:br>
            <a:rPr lang="en-US" dirty="0"/>
          </a:br>
          <a:r>
            <a:rPr lang="en-US" dirty="0"/>
            <a:t>Q2</a:t>
          </a:r>
        </a:p>
      </dgm:t>
    </dgm:pt>
    <dgm:pt modelId="{BDC8E9D5-0EB6-439D-9868-9CBC5452817F}" type="parTrans" cxnId="{BE450F43-66F6-41F7-921F-417ADD215266}">
      <dgm:prSet/>
      <dgm:spPr/>
      <dgm:t>
        <a:bodyPr/>
        <a:lstStyle/>
        <a:p>
          <a:endParaRPr lang="en-US"/>
        </a:p>
      </dgm:t>
    </dgm:pt>
    <dgm:pt modelId="{983874FB-0AB4-41C3-BEB2-A01E94A1EEE6}" type="sibTrans" cxnId="{BE450F43-66F6-41F7-921F-417ADD215266}">
      <dgm:prSet/>
      <dgm:spPr/>
      <dgm:t>
        <a:bodyPr/>
        <a:lstStyle/>
        <a:p>
          <a:endParaRPr lang="en-US"/>
        </a:p>
      </dgm:t>
    </dgm:pt>
    <dgm:pt modelId="{7E06CFC1-E316-46C0-A820-17D749587615}">
      <dgm:prSet phldrT="[Text]"/>
      <dgm:spPr/>
      <dgm:t>
        <a:bodyPr/>
        <a:lstStyle/>
        <a:p>
          <a:r>
            <a:rPr lang="en-US" dirty="0"/>
            <a:t>2020</a:t>
          </a:r>
          <a:br>
            <a:rPr lang="en-US" dirty="0"/>
          </a:br>
          <a:r>
            <a:rPr lang="en-US" dirty="0"/>
            <a:t>Q3</a:t>
          </a:r>
        </a:p>
      </dgm:t>
    </dgm:pt>
    <dgm:pt modelId="{62CDEECD-FA81-42B1-BECA-AFFC41894598}" type="parTrans" cxnId="{4A55BDF4-C2C2-433B-847E-D449C1DB17AF}">
      <dgm:prSet/>
      <dgm:spPr/>
      <dgm:t>
        <a:bodyPr/>
        <a:lstStyle/>
        <a:p>
          <a:endParaRPr lang="en-US"/>
        </a:p>
      </dgm:t>
    </dgm:pt>
    <dgm:pt modelId="{0B2308A6-58D8-4888-A3A6-69B9ACF65E61}" type="sibTrans" cxnId="{4A55BDF4-C2C2-433B-847E-D449C1DB17AF}">
      <dgm:prSet/>
      <dgm:spPr/>
      <dgm:t>
        <a:bodyPr/>
        <a:lstStyle/>
        <a:p>
          <a:endParaRPr lang="en-US"/>
        </a:p>
      </dgm:t>
    </dgm:pt>
    <dgm:pt modelId="{04582E6A-F451-411F-B6F2-9AEC7DBF94DE}">
      <dgm:prSet/>
      <dgm:spPr/>
      <dgm:t>
        <a:bodyPr/>
        <a:lstStyle/>
        <a:p>
          <a:r>
            <a:rPr lang="en-US" dirty="0"/>
            <a:t>2020</a:t>
          </a:r>
          <a:br>
            <a:rPr lang="en-US" dirty="0"/>
          </a:br>
          <a:r>
            <a:rPr lang="en-US" dirty="0"/>
            <a:t>Q4</a:t>
          </a:r>
        </a:p>
      </dgm:t>
    </dgm:pt>
    <dgm:pt modelId="{5EDDC430-7A34-4194-8ACF-BAF377F966DA}" type="parTrans" cxnId="{B4736338-B6AF-4278-9717-665700A39FBD}">
      <dgm:prSet/>
      <dgm:spPr/>
      <dgm:t>
        <a:bodyPr/>
        <a:lstStyle/>
        <a:p>
          <a:endParaRPr lang="en-US"/>
        </a:p>
      </dgm:t>
    </dgm:pt>
    <dgm:pt modelId="{4C37058D-5CE9-48EC-A154-77573B4A3054}" type="sibTrans" cxnId="{B4736338-B6AF-4278-9717-665700A39FBD}">
      <dgm:prSet/>
      <dgm:spPr/>
      <dgm:t>
        <a:bodyPr/>
        <a:lstStyle/>
        <a:p>
          <a:endParaRPr lang="en-US"/>
        </a:p>
      </dgm:t>
    </dgm:pt>
    <dgm:pt modelId="{360EA84D-E374-49A2-8C9E-73E48CFE9B21}">
      <dgm:prSet/>
      <dgm:spPr/>
      <dgm:t>
        <a:bodyPr/>
        <a:lstStyle/>
        <a:p>
          <a:r>
            <a:rPr lang="en-US" dirty="0"/>
            <a:t>2021</a:t>
          </a:r>
          <a:br>
            <a:rPr lang="en-US" dirty="0"/>
          </a:br>
          <a:r>
            <a:rPr lang="en-US" dirty="0"/>
            <a:t>Q1</a:t>
          </a:r>
        </a:p>
      </dgm:t>
    </dgm:pt>
    <dgm:pt modelId="{8AB83290-F865-4457-9971-81278BC6DE7C}" type="parTrans" cxnId="{035D2DB0-57EF-40EC-A0AE-7EC908EC2193}">
      <dgm:prSet/>
      <dgm:spPr/>
      <dgm:t>
        <a:bodyPr/>
        <a:lstStyle/>
        <a:p>
          <a:endParaRPr lang="en-US"/>
        </a:p>
      </dgm:t>
    </dgm:pt>
    <dgm:pt modelId="{53310825-56BB-466D-9B5C-9CC8224A5A24}" type="sibTrans" cxnId="{035D2DB0-57EF-40EC-A0AE-7EC908EC2193}">
      <dgm:prSet/>
      <dgm:spPr/>
      <dgm:t>
        <a:bodyPr/>
        <a:lstStyle/>
        <a:p>
          <a:endParaRPr lang="en-US"/>
        </a:p>
      </dgm:t>
    </dgm:pt>
    <dgm:pt modelId="{817F53D4-0ECC-4E97-B472-A7000419A03B}">
      <dgm:prSet/>
      <dgm:spPr/>
      <dgm:t>
        <a:bodyPr/>
        <a:lstStyle/>
        <a:p>
          <a:r>
            <a:rPr lang="en-US" dirty="0"/>
            <a:t>2021</a:t>
          </a:r>
          <a:br>
            <a:rPr lang="en-US" dirty="0"/>
          </a:br>
          <a:r>
            <a:rPr lang="en-US" dirty="0"/>
            <a:t>Q2</a:t>
          </a:r>
        </a:p>
      </dgm:t>
    </dgm:pt>
    <dgm:pt modelId="{95D960B7-6AD4-4A7E-8E19-74038389B947}" type="parTrans" cxnId="{5C0C0AAE-B628-4787-9981-FE7EEE4134A3}">
      <dgm:prSet/>
      <dgm:spPr/>
      <dgm:t>
        <a:bodyPr/>
        <a:lstStyle/>
        <a:p>
          <a:endParaRPr lang="en-US"/>
        </a:p>
      </dgm:t>
    </dgm:pt>
    <dgm:pt modelId="{C0D8C1BD-2DE5-4B5C-BB94-EFA0F6582119}" type="sibTrans" cxnId="{5C0C0AAE-B628-4787-9981-FE7EEE4134A3}">
      <dgm:prSet/>
      <dgm:spPr/>
      <dgm:t>
        <a:bodyPr/>
        <a:lstStyle/>
        <a:p>
          <a:endParaRPr lang="en-US"/>
        </a:p>
      </dgm:t>
    </dgm:pt>
    <dgm:pt modelId="{3862C4FE-471B-4EC1-983E-1FD8CCFFB55F}">
      <dgm:prSet/>
      <dgm:spPr/>
      <dgm:t>
        <a:bodyPr/>
        <a:lstStyle/>
        <a:p>
          <a:r>
            <a:rPr lang="en-US" dirty="0"/>
            <a:t>2021</a:t>
          </a:r>
          <a:br>
            <a:rPr lang="en-US" dirty="0"/>
          </a:br>
          <a:r>
            <a:rPr lang="en-US" dirty="0"/>
            <a:t>Q3</a:t>
          </a:r>
        </a:p>
      </dgm:t>
    </dgm:pt>
    <dgm:pt modelId="{3CD75CF7-398E-4428-8198-1F1A30F2383E}" type="parTrans" cxnId="{F0337F83-D0A7-4330-B7D1-8D2FC9BB5738}">
      <dgm:prSet/>
      <dgm:spPr/>
      <dgm:t>
        <a:bodyPr/>
        <a:lstStyle/>
        <a:p>
          <a:endParaRPr lang="en-US"/>
        </a:p>
      </dgm:t>
    </dgm:pt>
    <dgm:pt modelId="{599AB670-2EF4-4882-A597-AFDD58F18E30}" type="sibTrans" cxnId="{F0337F83-D0A7-4330-B7D1-8D2FC9BB5738}">
      <dgm:prSet/>
      <dgm:spPr/>
      <dgm:t>
        <a:bodyPr/>
        <a:lstStyle/>
        <a:p>
          <a:endParaRPr lang="en-US"/>
        </a:p>
      </dgm:t>
    </dgm:pt>
    <dgm:pt modelId="{67FFCF44-2769-4075-A927-E93322872749}">
      <dgm:prSet/>
      <dgm:spPr/>
      <dgm:t>
        <a:bodyPr/>
        <a:lstStyle/>
        <a:p>
          <a:r>
            <a:rPr lang="en-US" dirty="0"/>
            <a:t>2021</a:t>
          </a:r>
          <a:br>
            <a:rPr lang="en-US" dirty="0"/>
          </a:br>
          <a:r>
            <a:rPr lang="en-US" dirty="0"/>
            <a:t>Q4</a:t>
          </a:r>
        </a:p>
      </dgm:t>
    </dgm:pt>
    <dgm:pt modelId="{F830E9FB-A930-4110-9A3A-7ED51FB306B0}" type="parTrans" cxnId="{56C66B87-2421-4794-86C4-8C99C31E9221}">
      <dgm:prSet/>
      <dgm:spPr/>
      <dgm:t>
        <a:bodyPr/>
        <a:lstStyle/>
        <a:p>
          <a:endParaRPr lang="en-US"/>
        </a:p>
      </dgm:t>
    </dgm:pt>
    <dgm:pt modelId="{9A4D08A2-0E50-4D50-8A7A-BE1DC05FDCCB}" type="sibTrans" cxnId="{56C66B87-2421-4794-86C4-8C99C31E9221}">
      <dgm:prSet/>
      <dgm:spPr/>
      <dgm:t>
        <a:bodyPr/>
        <a:lstStyle/>
        <a:p>
          <a:endParaRPr lang="en-US"/>
        </a:p>
      </dgm:t>
    </dgm:pt>
    <dgm:pt modelId="{F3D9E0BC-4FD7-4284-B1A0-EB0F94D0EE5F}">
      <dgm:prSet/>
      <dgm:spPr/>
      <dgm:t>
        <a:bodyPr/>
        <a:lstStyle/>
        <a:p>
          <a:r>
            <a:rPr lang="en-US" dirty="0"/>
            <a:t>2022</a:t>
          </a:r>
          <a:br>
            <a:rPr lang="en-US" dirty="0"/>
          </a:br>
          <a:r>
            <a:rPr lang="en-US" dirty="0"/>
            <a:t>Q1</a:t>
          </a:r>
        </a:p>
      </dgm:t>
    </dgm:pt>
    <dgm:pt modelId="{59F8F5BE-6021-4139-A78A-FAF76CCBD868}" type="parTrans" cxnId="{3D7321FD-D7BB-4D70-BADE-46E234A35BC3}">
      <dgm:prSet/>
      <dgm:spPr/>
      <dgm:t>
        <a:bodyPr/>
        <a:lstStyle/>
        <a:p>
          <a:endParaRPr lang="en-US"/>
        </a:p>
      </dgm:t>
    </dgm:pt>
    <dgm:pt modelId="{EE1FC369-9256-41A8-9397-0FFEC9BBF448}" type="sibTrans" cxnId="{3D7321FD-D7BB-4D70-BADE-46E234A35BC3}">
      <dgm:prSet/>
      <dgm:spPr/>
      <dgm:t>
        <a:bodyPr/>
        <a:lstStyle/>
        <a:p>
          <a:endParaRPr lang="en-US"/>
        </a:p>
      </dgm:t>
    </dgm:pt>
    <dgm:pt modelId="{748064B9-9E39-4F99-A800-B2852493D1D0}">
      <dgm:prSet/>
      <dgm:spPr/>
      <dgm:t>
        <a:bodyPr/>
        <a:lstStyle/>
        <a:p>
          <a:r>
            <a:rPr lang="en-US" dirty="0"/>
            <a:t>2022 Q2</a:t>
          </a:r>
        </a:p>
      </dgm:t>
    </dgm:pt>
    <dgm:pt modelId="{1CCD8C78-61DE-4678-B62E-60E7B9F729B3}" type="parTrans" cxnId="{C0F90ECE-569B-42AA-ADA0-CC736FE4E9FE}">
      <dgm:prSet/>
      <dgm:spPr/>
      <dgm:t>
        <a:bodyPr/>
        <a:lstStyle/>
        <a:p>
          <a:endParaRPr lang="fr-CH"/>
        </a:p>
      </dgm:t>
    </dgm:pt>
    <dgm:pt modelId="{06B637D0-A07C-42CF-A192-6639C646DE68}" type="sibTrans" cxnId="{C0F90ECE-569B-42AA-ADA0-CC736FE4E9FE}">
      <dgm:prSet/>
      <dgm:spPr/>
      <dgm:t>
        <a:bodyPr/>
        <a:lstStyle/>
        <a:p>
          <a:endParaRPr lang="fr-CH"/>
        </a:p>
      </dgm:t>
    </dgm:pt>
    <dgm:pt modelId="{F65D3E1D-8A16-434A-B8C3-8487B6448811}" type="pres">
      <dgm:prSet presAssocID="{D63B6741-0FC8-424A-BBAE-D74213C7226C}" presName="Name0" presStyleCnt="0">
        <dgm:presLayoutVars>
          <dgm:dir/>
          <dgm:animLvl val="lvl"/>
          <dgm:resizeHandles val="exact"/>
        </dgm:presLayoutVars>
      </dgm:prSet>
      <dgm:spPr/>
    </dgm:pt>
    <dgm:pt modelId="{8D1F6134-4AAF-468D-9F31-F7820D5AE0B8}" type="pres">
      <dgm:prSet presAssocID="{A7EB9549-A4D5-4DEA-8A5B-545D47F1887C}" presName="parTxOnly" presStyleLbl="node1" presStyleIdx="0" presStyleCnt="10">
        <dgm:presLayoutVars>
          <dgm:chMax val="0"/>
          <dgm:chPref val="0"/>
          <dgm:bulletEnabled val="1"/>
        </dgm:presLayoutVars>
      </dgm:prSet>
      <dgm:spPr/>
    </dgm:pt>
    <dgm:pt modelId="{458038DD-CAEF-4509-B087-8C61A0B9F642}" type="pres">
      <dgm:prSet presAssocID="{EE491464-273C-4C5A-8A15-B03AA084C103}" presName="parTxOnlySpace" presStyleCnt="0"/>
      <dgm:spPr/>
    </dgm:pt>
    <dgm:pt modelId="{335EEE54-C32A-472D-A49B-AA8E4D207C73}" type="pres">
      <dgm:prSet presAssocID="{88CF4B50-C0BA-42C1-8CBA-1D70ECA10018}" presName="parTxOnly" presStyleLbl="node1" presStyleIdx="1" presStyleCnt="10">
        <dgm:presLayoutVars>
          <dgm:chMax val="0"/>
          <dgm:chPref val="0"/>
          <dgm:bulletEnabled val="1"/>
        </dgm:presLayoutVars>
      </dgm:prSet>
      <dgm:spPr/>
    </dgm:pt>
    <dgm:pt modelId="{79D09ACD-B7B6-4AC3-9C14-9027C8350E83}" type="pres">
      <dgm:prSet presAssocID="{983874FB-0AB4-41C3-BEB2-A01E94A1EEE6}" presName="parTxOnlySpace" presStyleCnt="0"/>
      <dgm:spPr/>
    </dgm:pt>
    <dgm:pt modelId="{C1D34849-924F-4A55-8DDA-DE9B0A6592D6}" type="pres">
      <dgm:prSet presAssocID="{7E06CFC1-E316-46C0-A820-17D749587615}" presName="parTxOnly" presStyleLbl="node1" presStyleIdx="2" presStyleCnt="10">
        <dgm:presLayoutVars>
          <dgm:chMax val="0"/>
          <dgm:chPref val="0"/>
          <dgm:bulletEnabled val="1"/>
        </dgm:presLayoutVars>
      </dgm:prSet>
      <dgm:spPr/>
    </dgm:pt>
    <dgm:pt modelId="{5822FC05-2088-40F0-AC52-D28A82FADEE7}" type="pres">
      <dgm:prSet presAssocID="{0B2308A6-58D8-4888-A3A6-69B9ACF65E61}" presName="parTxOnlySpace" presStyleCnt="0"/>
      <dgm:spPr/>
    </dgm:pt>
    <dgm:pt modelId="{84B87004-A245-4EF8-90DE-4B8033F070D0}" type="pres">
      <dgm:prSet presAssocID="{04582E6A-F451-411F-B6F2-9AEC7DBF94DE}" presName="parTxOnly" presStyleLbl="node1" presStyleIdx="3" presStyleCnt="10">
        <dgm:presLayoutVars>
          <dgm:chMax val="0"/>
          <dgm:chPref val="0"/>
          <dgm:bulletEnabled val="1"/>
        </dgm:presLayoutVars>
      </dgm:prSet>
      <dgm:spPr/>
    </dgm:pt>
    <dgm:pt modelId="{9C776D9F-C0A3-4ED9-A6AA-8441DF24378D}" type="pres">
      <dgm:prSet presAssocID="{4C37058D-5CE9-48EC-A154-77573B4A3054}" presName="parTxOnlySpace" presStyleCnt="0"/>
      <dgm:spPr/>
    </dgm:pt>
    <dgm:pt modelId="{15B07FAE-0262-437E-865A-E8B493B3516B}" type="pres">
      <dgm:prSet presAssocID="{360EA84D-E374-49A2-8C9E-73E48CFE9B21}" presName="parTxOnly" presStyleLbl="node1" presStyleIdx="4" presStyleCnt="10">
        <dgm:presLayoutVars>
          <dgm:chMax val="0"/>
          <dgm:chPref val="0"/>
          <dgm:bulletEnabled val="1"/>
        </dgm:presLayoutVars>
      </dgm:prSet>
      <dgm:spPr/>
    </dgm:pt>
    <dgm:pt modelId="{1C9B516C-22E6-4981-82F9-B4C308FA3CB1}" type="pres">
      <dgm:prSet presAssocID="{53310825-56BB-466D-9B5C-9CC8224A5A24}" presName="parTxOnlySpace" presStyleCnt="0"/>
      <dgm:spPr/>
    </dgm:pt>
    <dgm:pt modelId="{3BFD2E2A-D350-40C3-B247-CF1998AF06F5}" type="pres">
      <dgm:prSet presAssocID="{817F53D4-0ECC-4E97-B472-A7000419A03B}" presName="parTxOnly" presStyleLbl="node1" presStyleIdx="5" presStyleCnt="10">
        <dgm:presLayoutVars>
          <dgm:chMax val="0"/>
          <dgm:chPref val="0"/>
          <dgm:bulletEnabled val="1"/>
        </dgm:presLayoutVars>
      </dgm:prSet>
      <dgm:spPr/>
    </dgm:pt>
    <dgm:pt modelId="{747FE00F-8CE3-455F-A7D3-C6D7AACEB9EF}" type="pres">
      <dgm:prSet presAssocID="{C0D8C1BD-2DE5-4B5C-BB94-EFA0F6582119}" presName="parTxOnlySpace" presStyleCnt="0"/>
      <dgm:spPr/>
    </dgm:pt>
    <dgm:pt modelId="{E281A38C-FC56-4EB6-873C-AB5652D64E51}" type="pres">
      <dgm:prSet presAssocID="{3862C4FE-471B-4EC1-983E-1FD8CCFFB55F}" presName="parTxOnly" presStyleLbl="node1" presStyleIdx="6" presStyleCnt="10">
        <dgm:presLayoutVars>
          <dgm:chMax val="0"/>
          <dgm:chPref val="0"/>
          <dgm:bulletEnabled val="1"/>
        </dgm:presLayoutVars>
      </dgm:prSet>
      <dgm:spPr/>
    </dgm:pt>
    <dgm:pt modelId="{3DB951BE-BFFF-4D9A-BDBE-63071FF28476}" type="pres">
      <dgm:prSet presAssocID="{599AB670-2EF4-4882-A597-AFDD58F18E30}" presName="parTxOnlySpace" presStyleCnt="0"/>
      <dgm:spPr/>
    </dgm:pt>
    <dgm:pt modelId="{0650BAA2-99A5-4530-895D-FC7858EA4402}" type="pres">
      <dgm:prSet presAssocID="{67FFCF44-2769-4075-A927-E93322872749}" presName="parTxOnly" presStyleLbl="node1" presStyleIdx="7" presStyleCnt="10">
        <dgm:presLayoutVars>
          <dgm:chMax val="0"/>
          <dgm:chPref val="0"/>
          <dgm:bulletEnabled val="1"/>
        </dgm:presLayoutVars>
      </dgm:prSet>
      <dgm:spPr/>
    </dgm:pt>
    <dgm:pt modelId="{6A21FDA6-89D9-4F54-8612-0A6789373BB3}" type="pres">
      <dgm:prSet presAssocID="{9A4D08A2-0E50-4D50-8A7A-BE1DC05FDCCB}" presName="parTxOnlySpace" presStyleCnt="0"/>
      <dgm:spPr/>
    </dgm:pt>
    <dgm:pt modelId="{E0C517E4-06F1-4944-ABAD-E3CE0828B6EE}" type="pres">
      <dgm:prSet presAssocID="{F3D9E0BC-4FD7-4284-B1A0-EB0F94D0EE5F}" presName="parTxOnly" presStyleLbl="node1" presStyleIdx="8" presStyleCnt="10">
        <dgm:presLayoutVars>
          <dgm:chMax val="0"/>
          <dgm:chPref val="0"/>
          <dgm:bulletEnabled val="1"/>
        </dgm:presLayoutVars>
      </dgm:prSet>
      <dgm:spPr/>
    </dgm:pt>
    <dgm:pt modelId="{B37F7AA5-8550-4A4F-BEC5-362CE106A6F5}" type="pres">
      <dgm:prSet presAssocID="{EE1FC369-9256-41A8-9397-0FFEC9BBF448}" presName="parTxOnlySpace" presStyleCnt="0"/>
      <dgm:spPr/>
    </dgm:pt>
    <dgm:pt modelId="{94C45EAF-9C64-4346-8C78-F0D086A349AC}" type="pres">
      <dgm:prSet presAssocID="{748064B9-9E39-4F99-A800-B2852493D1D0}" presName="parTxOnly" presStyleLbl="node1" presStyleIdx="9" presStyleCnt="10">
        <dgm:presLayoutVars>
          <dgm:chMax val="0"/>
          <dgm:chPref val="0"/>
          <dgm:bulletEnabled val="1"/>
        </dgm:presLayoutVars>
      </dgm:prSet>
      <dgm:spPr/>
    </dgm:pt>
  </dgm:ptLst>
  <dgm:cxnLst>
    <dgm:cxn modelId="{B4736338-B6AF-4278-9717-665700A39FBD}" srcId="{D63B6741-0FC8-424A-BBAE-D74213C7226C}" destId="{04582E6A-F451-411F-B6F2-9AEC7DBF94DE}" srcOrd="3" destOrd="0" parTransId="{5EDDC430-7A34-4194-8ACF-BAF377F966DA}" sibTransId="{4C37058D-5CE9-48EC-A154-77573B4A3054}"/>
    <dgm:cxn modelId="{FE879F5D-F883-4FDB-8880-8AF39D404401}" type="presOf" srcId="{7E06CFC1-E316-46C0-A820-17D749587615}" destId="{C1D34849-924F-4A55-8DDA-DE9B0A6592D6}" srcOrd="0" destOrd="0" presId="urn:microsoft.com/office/officeart/2005/8/layout/chevron1"/>
    <dgm:cxn modelId="{F6F5145F-EEF8-4900-B158-D627B7089D2C}" type="presOf" srcId="{04582E6A-F451-411F-B6F2-9AEC7DBF94DE}" destId="{84B87004-A245-4EF8-90DE-4B8033F070D0}" srcOrd="0" destOrd="0" presId="urn:microsoft.com/office/officeart/2005/8/layout/chevron1"/>
    <dgm:cxn modelId="{BE450F43-66F6-41F7-921F-417ADD215266}" srcId="{D63B6741-0FC8-424A-BBAE-D74213C7226C}" destId="{88CF4B50-C0BA-42C1-8CBA-1D70ECA10018}" srcOrd="1" destOrd="0" parTransId="{BDC8E9D5-0EB6-439D-9868-9CBC5452817F}" sibTransId="{983874FB-0AB4-41C3-BEB2-A01E94A1EEE6}"/>
    <dgm:cxn modelId="{3935E34A-83F8-4D14-BF7D-1150FA4F4B91}" type="presOf" srcId="{A7EB9549-A4D5-4DEA-8A5B-545D47F1887C}" destId="{8D1F6134-4AAF-468D-9F31-F7820D5AE0B8}" srcOrd="0" destOrd="0" presId="urn:microsoft.com/office/officeart/2005/8/layout/chevron1"/>
    <dgm:cxn modelId="{096E8772-988C-4BA8-BF20-3DEF3175C5C8}" type="presOf" srcId="{F3D9E0BC-4FD7-4284-B1A0-EB0F94D0EE5F}" destId="{E0C517E4-06F1-4944-ABAD-E3CE0828B6EE}" srcOrd="0" destOrd="0" presId="urn:microsoft.com/office/officeart/2005/8/layout/chevron1"/>
    <dgm:cxn modelId="{1229A476-0D54-47A5-B1DD-0C1EC9E83567}" type="presOf" srcId="{88CF4B50-C0BA-42C1-8CBA-1D70ECA10018}" destId="{335EEE54-C32A-472D-A49B-AA8E4D207C73}" srcOrd="0" destOrd="0" presId="urn:microsoft.com/office/officeart/2005/8/layout/chevron1"/>
    <dgm:cxn modelId="{4B134457-60B8-4F4B-B9B3-6AF331CA1AAE}" type="presOf" srcId="{3862C4FE-471B-4EC1-983E-1FD8CCFFB55F}" destId="{E281A38C-FC56-4EB6-873C-AB5652D64E51}" srcOrd="0" destOrd="0" presId="urn:microsoft.com/office/officeart/2005/8/layout/chevron1"/>
    <dgm:cxn modelId="{3DDDBC7C-1AFA-44B7-8EFD-809001183087}" srcId="{D63B6741-0FC8-424A-BBAE-D74213C7226C}" destId="{A7EB9549-A4D5-4DEA-8A5B-545D47F1887C}" srcOrd="0" destOrd="0" parTransId="{4F804EB2-6D4B-4766-8A19-7E5F85F6C700}" sibTransId="{EE491464-273C-4C5A-8A15-B03AA084C103}"/>
    <dgm:cxn modelId="{F0337F83-D0A7-4330-B7D1-8D2FC9BB5738}" srcId="{D63B6741-0FC8-424A-BBAE-D74213C7226C}" destId="{3862C4FE-471B-4EC1-983E-1FD8CCFFB55F}" srcOrd="6" destOrd="0" parTransId="{3CD75CF7-398E-4428-8198-1F1A30F2383E}" sibTransId="{599AB670-2EF4-4882-A597-AFDD58F18E30}"/>
    <dgm:cxn modelId="{56C66B87-2421-4794-86C4-8C99C31E9221}" srcId="{D63B6741-0FC8-424A-BBAE-D74213C7226C}" destId="{67FFCF44-2769-4075-A927-E93322872749}" srcOrd="7" destOrd="0" parTransId="{F830E9FB-A930-4110-9A3A-7ED51FB306B0}" sibTransId="{9A4D08A2-0E50-4D50-8A7A-BE1DC05FDCCB}"/>
    <dgm:cxn modelId="{8394C8A1-01B4-4BE1-94F8-BAFDEC780407}" type="presOf" srcId="{360EA84D-E374-49A2-8C9E-73E48CFE9B21}" destId="{15B07FAE-0262-437E-865A-E8B493B3516B}" srcOrd="0" destOrd="0" presId="urn:microsoft.com/office/officeart/2005/8/layout/chevron1"/>
    <dgm:cxn modelId="{5C0C0AAE-B628-4787-9981-FE7EEE4134A3}" srcId="{D63B6741-0FC8-424A-BBAE-D74213C7226C}" destId="{817F53D4-0ECC-4E97-B472-A7000419A03B}" srcOrd="5" destOrd="0" parTransId="{95D960B7-6AD4-4A7E-8E19-74038389B947}" sibTransId="{C0D8C1BD-2DE5-4B5C-BB94-EFA0F6582119}"/>
    <dgm:cxn modelId="{035D2DB0-57EF-40EC-A0AE-7EC908EC2193}" srcId="{D63B6741-0FC8-424A-BBAE-D74213C7226C}" destId="{360EA84D-E374-49A2-8C9E-73E48CFE9B21}" srcOrd="4" destOrd="0" parTransId="{8AB83290-F865-4457-9971-81278BC6DE7C}" sibTransId="{53310825-56BB-466D-9B5C-9CC8224A5A24}"/>
    <dgm:cxn modelId="{9E3FA0B8-A577-4F1B-89B2-BE9437F2BD1E}" type="presOf" srcId="{67FFCF44-2769-4075-A927-E93322872749}" destId="{0650BAA2-99A5-4530-895D-FC7858EA4402}" srcOrd="0" destOrd="0" presId="urn:microsoft.com/office/officeart/2005/8/layout/chevron1"/>
    <dgm:cxn modelId="{4EB621BA-19B6-406A-BF83-BE9523608436}" type="presOf" srcId="{748064B9-9E39-4F99-A800-B2852493D1D0}" destId="{94C45EAF-9C64-4346-8C78-F0D086A349AC}" srcOrd="0" destOrd="0" presId="urn:microsoft.com/office/officeart/2005/8/layout/chevron1"/>
    <dgm:cxn modelId="{647670C4-AC26-46CF-B589-C556F5B2B635}" type="presOf" srcId="{D63B6741-0FC8-424A-BBAE-D74213C7226C}" destId="{F65D3E1D-8A16-434A-B8C3-8487B6448811}" srcOrd="0" destOrd="0" presId="urn:microsoft.com/office/officeart/2005/8/layout/chevron1"/>
    <dgm:cxn modelId="{C0F90ECE-569B-42AA-ADA0-CC736FE4E9FE}" srcId="{D63B6741-0FC8-424A-BBAE-D74213C7226C}" destId="{748064B9-9E39-4F99-A800-B2852493D1D0}" srcOrd="9" destOrd="0" parTransId="{1CCD8C78-61DE-4678-B62E-60E7B9F729B3}" sibTransId="{06B637D0-A07C-42CF-A192-6639C646DE68}"/>
    <dgm:cxn modelId="{4A55BDF4-C2C2-433B-847E-D449C1DB17AF}" srcId="{D63B6741-0FC8-424A-BBAE-D74213C7226C}" destId="{7E06CFC1-E316-46C0-A820-17D749587615}" srcOrd="2" destOrd="0" parTransId="{62CDEECD-FA81-42B1-BECA-AFFC41894598}" sibTransId="{0B2308A6-58D8-4888-A3A6-69B9ACF65E61}"/>
    <dgm:cxn modelId="{3D7321FD-D7BB-4D70-BADE-46E234A35BC3}" srcId="{D63B6741-0FC8-424A-BBAE-D74213C7226C}" destId="{F3D9E0BC-4FD7-4284-B1A0-EB0F94D0EE5F}" srcOrd="8" destOrd="0" parTransId="{59F8F5BE-6021-4139-A78A-FAF76CCBD868}" sibTransId="{EE1FC369-9256-41A8-9397-0FFEC9BBF448}"/>
    <dgm:cxn modelId="{192AB4FE-B049-4ED5-8F56-6220B904D688}" type="presOf" srcId="{817F53D4-0ECC-4E97-B472-A7000419A03B}" destId="{3BFD2E2A-D350-40C3-B247-CF1998AF06F5}" srcOrd="0" destOrd="0" presId="urn:microsoft.com/office/officeart/2005/8/layout/chevron1"/>
    <dgm:cxn modelId="{5044933D-2696-4E67-8192-1EC59AE26611}" type="presParOf" srcId="{F65D3E1D-8A16-434A-B8C3-8487B6448811}" destId="{8D1F6134-4AAF-468D-9F31-F7820D5AE0B8}" srcOrd="0" destOrd="0" presId="urn:microsoft.com/office/officeart/2005/8/layout/chevron1"/>
    <dgm:cxn modelId="{9720FF5C-1230-43EE-AFC0-49685D4FE827}" type="presParOf" srcId="{F65D3E1D-8A16-434A-B8C3-8487B6448811}" destId="{458038DD-CAEF-4509-B087-8C61A0B9F642}" srcOrd="1" destOrd="0" presId="urn:microsoft.com/office/officeart/2005/8/layout/chevron1"/>
    <dgm:cxn modelId="{99313A16-391F-47BF-B8D9-F4980E519C05}" type="presParOf" srcId="{F65D3E1D-8A16-434A-B8C3-8487B6448811}" destId="{335EEE54-C32A-472D-A49B-AA8E4D207C73}" srcOrd="2" destOrd="0" presId="urn:microsoft.com/office/officeart/2005/8/layout/chevron1"/>
    <dgm:cxn modelId="{72C9D4E6-9F35-411E-BE67-7B14DA2D026E}" type="presParOf" srcId="{F65D3E1D-8A16-434A-B8C3-8487B6448811}" destId="{79D09ACD-B7B6-4AC3-9C14-9027C8350E83}" srcOrd="3" destOrd="0" presId="urn:microsoft.com/office/officeart/2005/8/layout/chevron1"/>
    <dgm:cxn modelId="{4FBABD56-0115-42D4-BF94-E7B0D668A75A}" type="presParOf" srcId="{F65D3E1D-8A16-434A-B8C3-8487B6448811}" destId="{C1D34849-924F-4A55-8DDA-DE9B0A6592D6}" srcOrd="4" destOrd="0" presId="urn:microsoft.com/office/officeart/2005/8/layout/chevron1"/>
    <dgm:cxn modelId="{F735D3CD-CFA4-4C99-8F84-EB9F5F2495B8}" type="presParOf" srcId="{F65D3E1D-8A16-434A-B8C3-8487B6448811}" destId="{5822FC05-2088-40F0-AC52-D28A82FADEE7}" srcOrd="5" destOrd="0" presId="urn:microsoft.com/office/officeart/2005/8/layout/chevron1"/>
    <dgm:cxn modelId="{D4C2595C-50B8-4240-8A1A-BAB781A05075}" type="presParOf" srcId="{F65D3E1D-8A16-434A-B8C3-8487B6448811}" destId="{84B87004-A245-4EF8-90DE-4B8033F070D0}" srcOrd="6" destOrd="0" presId="urn:microsoft.com/office/officeart/2005/8/layout/chevron1"/>
    <dgm:cxn modelId="{BB69E3AD-7A7E-4342-BBF1-63F39377E861}" type="presParOf" srcId="{F65D3E1D-8A16-434A-B8C3-8487B6448811}" destId="{9C776D9F-C0A3-4ED9-A6AA-8441DF24378D}" srcOrd="7" destOrd="0" presId="urn:microsoft.com/office/officeart/2005/8/layout/chevron1"/>
    <dgm:cxn modelId="{C59651AF-6B8D-4403-AF59-B9E156BC4127}" type="presParOf" srcId="{F65D3E1D-8A16-434A-B8C3-8487B6448811}" destId="{15B07FAE-0262-437E-865A-E8B493B3516B}" srcOrd="8" destOrd="0" presId="urn:microsoft.com/office/officeart/2005/8/layout/chevron1"/>
    <dgm:cxn modelId="{8D72D0F4-654C-40E0-A505-2F4F40BF4A7A}" type="presParOf" srcId="{F65D3E1D-8A16-434A-B8C3-8487B6448811}" destId="{1C9B516C-22E6-4981-82F9-B4C308FA3CB1}" srcOrd="9" destOrd="0" presId="urn:microsoft.com/office/officeart/2005/8/layout/chevron1"/>
    <dgm:cxn modelId="{CA6732D6-D655-4E1C-8B55-FAE3E955EDF6}" type="presParOf" srcId="{F65D3E1D-8A16-434A-B8C3-8487B6448811}" destId="{3BFD2E2A-D350-40C3-B247-CF1998AF06F5}" srcOrd="10" destOrd="0" presId="urn:microsoft.com/office/officeart/2005/8/layout/chevron1"/>
    <dgm:cxn modelId="{940D5A47-B8E1-40A3-BED3-CBA630C5651D}" type="presParOf" srcId="{F65D3E1D-8A16-434A-B8C3-8487B6448811}" destId="{747FE00F-8CE3-455F-A7D3-C6D7AACEB9EF}" srcOrd="11" destOrd="0" presId="urn:microsoft.com/office/officeart/2005/8/layout/chevron1"/>
    <dgm:cxn modelId="{E45DA7E9-4ED9-4978-AB38-A4FA85B8EADC}" type="presParOf" srcId="{F65D3E1D-8A16-434A-B8C3-8487B6448811}" destId="{E281A38C-FC56-4EB6-873C-AB5652D64E51}" srcOrd="12" destOrd="0" presId="urn:microsoft.com/office/officeart/2005/8/layout/chevron1"/>
    <dgm:cxn modelId="{025DF469-B818-4B7E-8839-947F09B8660F}" type="presParOf" srcId="{F65D3E1D-8A16-434A-B8C3-8487B6448811}" destId="{3DB951BE-BFFF-4D9A-BDBE-63071FF28476}" srcOrd="13" destOrd="0" presId="urn:microsoft.com/office/officeart/2005/8/layout/chevron1"/>
    <dgm:cxn modelId="{3698BD88-3B78-4711-90A4-06E3E4DC73F8}" type="presParOf" srcId="{F65D3E1D-8A16-434A-B8C3-8487B6448811}" destId="{0650BAA2-99A5-4530-895D-FC7858EA4402}" srcOrd="14" destOrd="0" presId="urn:microsoft.com/office/officeart/2005/8/layout/chevron1"/>
    <dgm:cxn modelId="{DABB49BD-EE21-4595-AD8F-62C84C3D478C}" type="presParOf" srcId="{F65D3E1D-8A16-434A-B8C3-8487B6448811}" destId="{6A21FDA6-89D9-4F54-8612-0A6789373BB3}" srcOrd="15" destOrd="0" presId="urn:microsoft.com/office/officeart/2005/8/layout/chevron1"/>
    <dgm:cxn modelId="{3C8E33B2-FBC1-4860-82BC-DEA50E01EE22}" type="presParOf" srcId="{F65D3E1D-8A16-434A-B8C3-8487B6448811}" destId="{E0C517E4-06F1-4944-ABAD-E3CE0828B6EE}" srcOrd="16" destOrd="0" presId="urn:microsoft.com/office/officeart/2005/8/layout/chevron1"/>
    <dgm:cxn modelId="{5E22ED93-977E-4D99-89BC-1C349A29F3A9}" type="presParOf" srcId="{F65D3E1D-8A16-434A-B8C3-8487B6448811}" destId="{B37F7AA5-8550-4A4F-BEC5-362CE106A6F5}" srcOrd="17" destOrd="0" presId="urn:microsoft.com/office/officeart/2005/8/layout/chevron1"/>
    <dgm:cxn modelId="{1E9FE80E-C527-4033-AE05-C2FEB1A2FB65}" type="presParOf" srcId="{F65D3E1D-8A16-434A-B8C3-8487B6448811}" destId="{94C45EAF-9C64-4346-8C78-F0D086A349AC}" srcOrd="1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F6134-4AAF-468D-9F31-F7820D5AE0B8}">
      <dsp:nvSpPr>
        <dsp:cNvPr id="0" name=""/>
        <dsp:cNvSpPr/>
      </dsp:nvSpPr>
      <dsp:spPr>
        <a:xfrm>
          <a:off x="1203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2020</a:t>
          </a:r>
          <a:br>
            <a:rPr lang="en-US" sz="1400" kern="1200" dirty="0"/>
          </a:br>
          <a:r>
            <a:rPr lang="en-US" sz="1400" kern="1200" dirty="0"/>
            <a:t>Q1</a:t>
          </a:r>
        </a:p>
      </dsp:txBody>
      <dsp:txXfrm>
        <a:off x="217883" y="270152"/>
        <a:ext cx="650041" cy="433360"/>
      </dsp:txXfrm>
    </dsp:sp>
    <dsp:sp modelId="{335EEE54-C32A-472D-A49B-AA8E4D207C73}">
      <dsp:nvSpPr>
        <dsp:cNvPr id="0" name=""/>
        <dsp:cNvSpPr/>
      </dsp:nvSpPr>
      <dsp:spPr>
        <a:xfrm>
          <a:off x="976264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444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444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444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2020</a:t>
          </a:r>
          <a:br>
            <a:rPr lang="en-US" sz="1400" kern="1200" dirty="0"/>
          </a:br>
          <a:r>
            <a:rPr lang="en-US" sz="1400" kern="1200" dirty="0"/>
            <a:t>Q2</a:t>
          </a:r>
        </a:p>
      </dsp:txBody>
      <dsp:txXfrm>
        <a:off x="1192944" y="270152"/>
        <a:ext cx="650041" cy="433360"/>
      </dsp:txXfrm>
    </dsp:sp>
    <dsp:sp modelId="{C1D34849-924F-4A55-8DDA-DE9B0A6592D6}">
      <dsp:nvSpPr>
        <dsp:cNvPr id="0" name=""/>
        <dsp:cNvSpPr/>
      </dsp:nvSpPr>
      <dsp:spPr>
        <a:xfrm>
          <a:off x="1951325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889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8889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889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2020</a:t>
          </a:r>
          <a:br>
            <a:rPr lang="en-US" sz="1400" kern="1200" dirty="0"/>
          </a:br>
          <a:r>
            <a:rPr lang="en-US" sz="1400" kern="1200" dirty="0"/>
            <a:t>Q3</a:t>
          </a:r>
        </a:p>
      </dsp:txBody>
      <dsp:txXfrm>
        <a:off x="2168005" y="270152"/>
        <a:ext cx="650041" cy="433360"/>
      </dsp:txXfrm>
    </dsp:sp>
    <dsp:sp modelId="{84B87004-A245-4EF8-90DE-4B8033F070D0}">
      <dsp:nvSpPr>
        <dsp:cNvPr id="0" name=""/>
        <dsp:cNvSpPr/>
      </dsp:nvSpPr>
      <dsp:spPr>
        <a:xfrm>
          <a:off x="2926386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2020</a:t>
          </a:r>
          <a:br>
            <a:rPr lang="en-US" sz="1400" kern="1200" dirty="0"/>
          </a:br>
          <a:r>
            <a:rPr lang="en-US" sz="1400" kern="1200" dirty="0"/>
            <a:t>Q4</a:t>
          </a:r>
        </a:p>
      </dsp:txBody>
      <dsp:txXfrm>
        <a:off x="3143066" y="270152"/>
        <a:ext cx="650041" cy="433360"/>
      </dsp:txXfrm>
    </dsp:sp>
    <dsp:sp modelId="{15B07FAE-0262-437E-865A-E8B493B3516B}">
      <dsp:nvSpPr>
        <dsp:cNvPr id="0" name=""/>
        <dsp:cNvSpPr/>
      </dsp:nvSpPr>
      <dsp:spPr>
        <a:xfrm>
          <a:off x="3901447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7778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7778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7778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2021</a:t>
          </a:r>
          <a:br>
            <a:rPr lang="en-US" sz="1400" kern="1200" dirty="0"/>
          </a:br>
          <a:r>
            <a:rPr lang="en-US" sz="1400" kern="1200" dirty="0"/>
            <a:t>Q1</a:t>
          </a:r>
        </a:p>
      </dsp:txBody>
      <dsp:txXfrm>
        <a:off x="4118127" y="270152"/>
        <a:ext cx="650041" cy="433360"/>
      </dsp:txXfrm>
    </dsp:sp>
    <dsp:sp modelId="{3BFD2E2A-D350-40C3-B247-CF1998AF06F5}">
      <dsp:nvSpPr>
        <dsp:cNvPr id="0" name=""/>
        <dsp:cNvSpPr/>
      </dsp:nvSpPr>
      <dsp:spPr>
        <a:xfrm>
          <a:off x="4876508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2222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2222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2222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2021</a:t>
          </a:r>
          <a:br>
            <a:rPr lang="en-US" sz="1400" kern="1200" dirty="0"/>
          </a:br>
          <a:r>
            <a:rPr lang="en-US" sz="1400" kern="1200" dirty="0"/>
            <a:t>Q2</a:t>
          </a:r>
        </a:p>
      </dsp:txBody>
      <dsp:txXfrm>
        <a:off x="5093188" y="270152"/>
        <a:ext cx="650041" cy="433360"/>
      </dsp:txXfrm>
    </dsp:sp>
    <dsp:sp modelId="{E281A38C-FC56-4EB6-873C-AB5652D64E51}">
      <dsp:nvSpPr>
        <dsp:cNvPr id="0" name=""/>
        <dsp:cNvSpPr/>
      </dsp:nvSpPr>
      <dsp:spPr>
        <a:xfrm>
          <a:off x="5851569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2021</a:t>
          </a:r>
          <a:br>
            <a:rPr lang="en-US" sz="1400" kern="1200" dirty="0"/>
          </a:br>
          <a:r>
            <a:rPr lang="en-US" sz="1400" kern="1200" dirty="0"/>
            <a:t>Q3</a:t>
          </a:r>
        </a:p>
      </dsp:txBody>
      <dsp:txXfrm>
        <a:off x="6068249" y="270152"/>
        <a:ext cx="650041" cy="433360"/>
      </dsp:txXfrm>
    </dsp:sp>
    <dsp:sp modelId="{0650BAA2-99A5-4530-895D-FC7858EA4402}">
      <dsp:nvSpPr>
        <dsp:cNvPr id="0" name=""/>
        <dsp:cNvSpPr/>
      </dsp:nvSpPr>
      <dsp:spPr>
        <a:xfrm>
          <a:off x="6826631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1111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1111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1111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2021</a:t>
          </a:r>
          <a:br>
            <a:rPr lang="en-US" sz="1400" kern="1200" dirty="0"/>
          </a:br>
          <a:r>
            <a:rPr lang="en-US" sz="1400" kern="1200" dirty="0"/>
            <a:t>Q4</a:t>
          </a:r>
        </a:p>
      </dsp:txBody>
      <dsp:txXfrm>
        <a:off x="7043311" y="270152"/>
        <a:ext cx="650041" cy="433360"/>
      </dsp:txXfrm>
    </dsp:sp>
    <dsp:sp modelId="{E0C517E4-06F1-4944-ABAD-E3CE0828B6EE}">
      <dsp:nvSpPr>
        <dsp:cNvPr id="0" name=""/>
        <dsp:cNvSpPr/>
      </dsp:nvSpPr>
      <dsp:spPr>
        <a:xfrm>
          <a:off x="7801692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5556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5556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5556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2022</a:t>
          </a:r>
          <a:br>
            <a:rPr lang="en-US" sz="1400" kern="1200" dirty="0"/>
          </a:br>
          <a:r>
            <a:rPr lang="en-US" sz="1400" kern="1200" dirty="0"/>
            <a:t>Q1</a:t>
          </a:r>
        </a:p>
      </dsp:txBody>
      <dsp:txXfrm>
        <a:off x="8018372" y="270152"/>
        <a:ext cx="650041" cy="433360"/>
      </dsp:txXfrm>
    </dsp:sp>
    <dsp:sp modelId="{94C45EAF-9C64-4346-8C78-F0D086A349AC}">
      <dsp:nvSpPr>
        <dsp:cNvPr id="0" name=""/>
        <dsp:cNvSpPr/>
      </dsp:nvSpPr>
      <dsp:spPr>
        <a:xfrm>
          <a:off x="8776753" y="270152"/>
          <a:ext cx="1083401" cy="43336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2022 Q2</a:t>
          </a:r>
        </a:p>
      </dsp:txBody>
      <dsp:txXfrm>
        <a:off x="8993433" y="270152"/>
        <a:ext cx="650041" cy="43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6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4/26/2022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guides.web.cern.ch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visits.service@cern.ch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CERN guides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IR-ECO-VI Visitor and Event Operations</a:t>
            </a:r>
          </a:p>
          <a:p>
            <a:pPr algn="l"/>
            <a:r>
              <a:rPr lang="en-US" sz="1800" dirty="0"/>
              <a:t>April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Cavern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A39AE08-08BC-4532-84A7-87B5866421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3"/>
          <a:stretch/>
        </p:blipFill>
        <p:spPr bwMode="auto">
          <a:xfrm>
            <a:off x="7573465" y="373593"/>
            <a:ext cx="4215335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439884"/>
              </p:ext>
            </p:extLst>
          </p:nvPr>
        </p:nvGraphicFramePr>
        <p:xfrm>
          <a:off x="407987" y="1439335"/>
          <a:ext cx="6694562" cy="36068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11489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383073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4 per </a:t>
                      </a:r>
                      <a:r>
                        <a:rPr lang="fr-CH" dirty="0" err="1"/>
                        <a:t>hour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6 per 45 mins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(FFP2)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Limits </a:t>
                      </a:r>
                      <a:r>
                        <a:rPr lang="fr-CH" dirty="0" err="1"/>
                        <a:t>exist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72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 </a:t>
                      </a:r>
                      <a:r>
                        <a:rPr lang="fr-CH" dirty="0" err="1"/>
                        <a:t>access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when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beam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</a:t>
                      </a:r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 in 2023 not </a:t>
                      </a:r>
                      <a:r>
                        <a:rPr lang="fr-CH" dirty="0" err="1"/>
                        <a:t>yet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decided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203520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A477FF54-1D75-47A1-BF6A-FBA07C6C509A}"/>
              </a:ext>
            </a:extLst>
          </p:cNvPr>
          <p:cNvSpPr txBox="1"/>
          <p:nvPr/>
        </p:nvSpPr>
        <p:spPr>
          <a:xfrm rot="20700000">
            <a:off x="7273341" y="3949892"/>
            <a:ext cx="417101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Not accessible</a:t>
            </a:r>
            <a:b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fr-CH" sz="3600" dirty="0" err="1">
                <a:solidFill>
                  <a:srgbClr val="FF0000"/>
                </a:solidFill>
                <a:latin typeface="Stencil" panose="040409050D0802020404" pitchFamily="82" charset="0"/>
              </a:rPr>
              <a:t>Since</a:t>
            </a:r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 March 2022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3A2BBD-9348-4031-A6B0-524B4A086CF6}"/>
              </a:ext>
            </a:extLst>
          </p:cNvPr>
          <p:cNvSpPr txBox="1"/>
          <p:nvPr/>
        </p:nvSpPr>
        <p:spPr>
          <a:xfrm rot="20700000">
            <a:off x="7273340" y="3949892"/>
            <a:ext cx="417101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Not accessible</a:t>
            </a:r>
            <a:b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fr-CH" sz="3600" dirty="0" err="1">
                <a:solidFill>
                  <a:srgbClr val="FF0000"/>
                </a:solidFill>
                <a:latin typeface="Stencil" panose="040409050D0802020404" pitchFamily="82" charset="0"/>
              </a:rPr>
              <a:t>Since</a:t>
            </a:r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274159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Visitors Centre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984533"/>
              </p:ext>
            </p:extLst>
          </p:nvPr>
        </p:nvGraphicFramePr>
        <p:xfrm>
          <a:off x="407987" y="1439335"/>
          <a:ext cx="6455329" cy="4617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24/12* 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48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No (</a:t>
                      </a:r>
                      <a:r>
                        <a:rPr lang="fr-CH" dirty="0" err="1">
                          <a:solidFill>
                            <a:schemeClr val="tx1"/>
                          </a:solidFill>
                        </a:rPr>
                        <a:t>except</a:t>
                      </a:r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 3D </a:t>
                      </a:r>
                      <a:r>
                        <a:rPr lang="fr-CH" dirty="0" err="1">
                          <a:solidFill>
                            <a:schemeClr val="tx1"/>
                          </a:solidFill>
                        </a:rPr>
                        <a:t>movie</a:t>
                      </a:r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036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Been </a:t>
                      </a:r>
                      <a:r>
                        <a:rPr lang="fr-CH" dirty="0" err="1"/>
                        <a:t>completely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redesigned</a:t>
                      </a:r>
                      <a:r>
                        <a:rPr lang="fr-CH" dirty="0"/>
                        <a:t> and </a:t>
                      </a:r>
                      <a:r>
                        <a:rPr lang="fr-CH" dirty="0" err="1"/>
                        <a:t>rebuilt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since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October</a:t>
                      </a:r>
                      <a:r>
                        <a:rPr lang="fr-CH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/>
                        <a:t>Reopened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since</a:t>
                      </a:r>
                      <a:r>
                        <a:rPr lang="fr-CH" dirty="0"/>
                        <a:t> April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41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Training </a:t>
                      </a:r>
                      <a:r>
                        <a:rPr lang="fr-CH" dirty="0" err="1"/>
                        <a:t>refresh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requested</a:t>
                      </a:r>
                      <a:r>
                        <a:rPr lang="fr-CH" dirty="0"/>
                        <a:t> for </a:t>
                      </a:r>
                      <a:r>
                        <a:rPr lang="fr-CH" u="sng" dirty="0"/>
                        <a:t>all</a:t>
                      </a:r>
                      <a:r>
                        <a:rPr lang="fr-CH" dirty="0"/>
                        <a:t> guides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86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* 3D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movie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limited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to 12 + Type 1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mask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. Visits Service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cannot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use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it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practically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51227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58AE6CDF-FA95-4635-82A6-7F67E5CF87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71219" y="373593"/>
            <a:ext cx="4217580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514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undefined">
            <a:extLst>
              <a:ext uri="{FF2B5EF4-FFF2-40B4-BE49-F238E27FC236}">
                <a16:creationId xmlns:a16="http://schemas.microsoft.com/office/drawing/2014/main" id="{63034AB9-7915-43C5-87BF-20023D037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432" y="373593"/>
            <a:ext cx="4217580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Visitors Centre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71459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(Type 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implans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238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No stop in the entrance of building 774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6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0780FCE6-6241-405E-AF39-A7C37F1A7C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7" b="10881"/>
          <a:stretch/>
        </p:blipFill>
        <p:spPr bwMode="auto">
          <a:xfrm>
            <a:off x="7539267" y="373594"/>
            <a:ext cx="4387354" cy="237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Underground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193658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 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48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(FFP2)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Limits </a:t>
                      </a:r>
                      <a:r>
                        <a:rPr lang="fr-CH" dirty="0" err="1"/>
                        <a:t>exist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451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Only</a:t>
                      </a:r>
                      <a:r>
                        <a:rPr lang="fr-CH" dirty="0"/>
                        <a:t> service </a:t>
                      </a:r>
                      <a:r>
                        <a:rPr lang="fr-CH" dirty="0" err="1"/>
                        <a:t>cavern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when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beam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6B1FB7F8-740D-41E7-93C4-CBB301AEBEDB}"/>
              </a:ext>
            </a:extLst>
          </p:cNvPr>
          <p:cNvSpPr txBox="1"/>
          <p:nvPr/>
        </p:nvSpPr>
        <p:spPr>
          <a:xfrm rot="20700000">
            <a:off x="6749163" y="3672894"/>
            <a:ext cx="5219378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EXPERIMENTAL CAVERN</a:t>
            </a:r>
            <a:b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Not accessible</a:t>
            </a:r>
            <a:b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fr-CH" sz="3600" dirty="0" err="1">
                <a:solidFill>
                  <a:srgbClr val="FF0000"/>
                </a:solidFill>
                <a:latin typeface="Stencil" panose="040409050D0802020404" pitchFamily="82" charset="0"/>
              </a:rPr>
              <a:t>Since</a:t>
            </a:r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4273511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93C174E6-4B42-4C7B-A743-EC6875CC8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96"/>
          <a:stretch/>
        </p:blipFill>
        <p:spPr bwMode="auto">
          <a:xfrm>
            <a:off x="7544189" y="373594"/>
            <a:ext cx="4382432" cy="237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00798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48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697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 </a:t>
                      </a:r>
                      <a:r>
                        <a:rPr lang="fr-CH" dirty="0" err="1"/>
                        <a:t>access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when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beam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625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ERN Visit Point Transparent/Opaque Projection Glas">
            <a:extLst>
              <a:ext uri="{FF2B5EF4-FFF2-40B4-BE49-F238E27FC236}">
                <a16:creationId xmlns:a16="http://schemas.microsoft.com/office/drawing/2014/main" id="{9A9FB9E1-A183-4CAB-9192-01546F0F8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432" y="373593"/>
            <a:ext cx="4217580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Centre Visitors Point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681474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(Type 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608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224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905FACD-5019-4485-9CEF-29B2220F09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6" b="-275"/>
          <a:stretch/>
        </p:blipFill>
        <p:spPr bwMode="auto">
          <a:xfrm>
            <a:off x="7558600" y="373593"/>
            <a:ext cx="4224358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LEIR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589420"/>
              </p:ext>
            </p:extLst>
          </p:nvPr>
        </p:nvGraphicFramePr>
        <p:xfrm>
          <a:off x="407987" y="1439335"/>
          <a:ext cx="6455329" cy="33375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25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12 on the platform + 12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near</a:t>
                      </a: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 PAD/MAD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LINAC2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considered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for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reopening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691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599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EBDE86D6-2C26-41CD-A152-052CA38D0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08" b="8816"/>
          <a:stretch/>
        </p:blipFill>
        <p:spPr>
          <a:xfrm>
            <a:off x="7558600" y="373593"/>
            <a:ext cx="4230200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surface (+ CAST)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846556"/>
              </p:ext>
            </p:extLst>
          </p:nvPr>
        </p:nvGraphicFramePr>
        <p:xfrm>
          <a:off x="407987" y="1439335"/>
          <a:ext cx="6455329" cy="4795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 but </a:t>
                      </a:r>
                      <a:r>
                        <a:rPr lang="fr-CH" dirty="0" err="1"/>
                        <a:t>soon</a:t>
                      </a:r>
                      <a:r>
                        <a:rPr lang="fr-CH" dirty="0"/>
                        <a:t> 36 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48 in 2019</a:t>
                      </a:r>
                      <a:r>
                        <a:rPr lang="fr-CH" dirty="0"/>
                        <a:t>)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763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Brand new LHCb immersive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experience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similar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to ALICE exhibition) and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view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on control room to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opened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soon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+ CAST to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reopened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soon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Exhibition in hall to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be</a:t>
                      </a: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redesigned</a:t>
                      </a: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 and accessible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early</a:t>
                      </a: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540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Training to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be</a:t>
                      </a:r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 organised </a:t>
                      </a:r>
                      <a:r>
                        <a:rPr lang="fr-CH" dirty="0" err="1">
                          <a:solidFill>
                            <a:srgbClr val="0033A0"/>
                          </a:solidFill>
                        </a:rPr>
                        <a:t>soon</a:t>
                      </a:r>
                      <a:endParaRPr lang="fr-CH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514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455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B87ED5C-2717-438A-972F-2921940D8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7880" b="7880"/>
          <a:stretch/>
        </p:blipFill>
        <p:spPr bwMode="auto">
          <a:xfrm>
            <a:off x="7558600" y="373593"/>
            <a:ext cx="4224358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underground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723929"/>
              </p:ext>
            </p:extLst>
          </p:nvPr>
        </p:nvGraphicFramePr>
        <p:xfrm>
          <a:off x="407987" y="1439335"/>
          <a:ext cx="6455329" cy="3235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 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24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during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LS1</a:t>
                      </a:r>
                      <a:r>
                        <a:rPr lang="fr-CH" dirty="0"/>
                        <a:t>)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763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No Visits Service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guided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tours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allowed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since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Run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606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79436C8-666D-440F-8751-E0C991144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3" b="232"/>
          <a:stretch/>
        </p:blipFill>
        <p:spPr bwMode="auto">
          <a:xfrm>
            <a:off x="7558600" y="373593"/>
            <a:ext cx="4225411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405786"/>
              </p:ext>
            </p:extLst>
          </p:nvPr>
        </p:nvGraphicFramePr>
        <p:xfrm>
          <a:off x="407987" y="1439335"/>
          <a:ext cx="6455329" cy="4795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48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490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Access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is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now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forbidden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in the hall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Tours are </a:t>
                      </a:r>
                      <a:r>
                        <a:rPr lang="fr-CH" dirty="0" err="1"/>
                        <a:t>limited</a:t>
                      </a:r>
                      <a:r>
                        <a:rPr lang="fr-CH" dirty="0"/>
                        <a:t> to 2 groups of 12 in panorama room + LHC tunnel </a:t>
                      </a:r>
                      <a:r>
                        <a:rPr lang="fr-CH" dirty="0" err="1"/>
                        <a:t>mockup</a:t>
                      </a:r>
                      <a:r>
                        <a:rPr lang="fr-CH" dirty="0"/>
                        <a:t> and 40 minutes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202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We</a:t>
                      </a:r>
                      <a:r>
                        <a:rPr lang="fr-CH" dirty="0"/>
                        <a:t> are </a:t>
                      </a:r>
                      <a:r>
                        <a:rPr lang="fr-CH" dirty="0" err="1"/>
                        <a:t>working</a:t>
                      </a:r>
                      <a:r>
                        <a:rPr lang="fr-CH" dirty="0"/>
                        <a:t> on a new </a:t>
                      </a:r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space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with</a:t>
                      </a:r>
                      <a:r>
                        <a:rPr lang="fr-CH" dirty="0"/>
                        <a:t> direct </a:t>
                      </a:r>
                      <a:r>
                        <a:rPr lang="fr-CH" dirty="0" err="1"/>
                        <a:t>view</a:t>
                      </a:r>
                      <a:r>
                        <a:rPr lang="fr-CH" dirty="0"/>
                        <a:t> on the test hall (</a:t>
                      </a:r>
                      <a:r>
                        <a:rPr lang="fr-CH" dirty="0" err="1"/>
                        <a:t>works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will</a:t>
                      </a:r>
                      <a:r>
                        <a:rPr lang="fr-CH" dirty="0"/>
                        <a:t> start </a:t>
                      </a:r>
                      <a:r>
                        <a:rPr lang="fr-CH" dirty="0" err="1"/>
                        <a:t>soon</a:t>
                      </a:r>
                      <a:r>
                        <a:rPr lang="fr-CH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386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81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92263"/>
            <a:ext cx="11616863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b="0" dirty="0"/>
              <a:t>COVID-19 a quick review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Overview of status and capacities of all visit points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Restart of training sessions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Reminder of some good practices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New website for the guides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A few words about Science Gateway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Q&amp;A</a:t>
            </a:r>
          </a:p>
          <a:p>
            <a:pPr>
              <a:lnSpc>
                <a:spcPct val="100000"/>
              </a:lnSpc>
            </a:pPr>
            <a:endParaRPr lang="en-GB" sz="2400" b="0" dirty="0"/>
          </a:p>
          <a:p>
            <a:pPr>
              <a:lnSpc>
                <a:spcPct val="100000"/>
              </a:lnSpc>
            </a:pPr>
            <a:endParaRPr lang="en-GB" sz="24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34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C">
            <a:extLst>
              <a:ext uri="{FF2B5EF4-FFF2-40B4-BE49-F238E27FC236}">
                <a16:creationId xmlns:a16="http://schemas.microsoft.com/office/drawing/2014/main" id="{1FD3FAF6-5DFD-436A-8ED5-8B220DDD5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42" y="373593"/>
            <a:ext cx="4224358" cy="2373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Synchrocyclotron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484449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52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3918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91194" cy="4608512"/>
          </a:xfrm>
        </p:spPr>
        <p:txBody>
          <a:bodyPr/>
          <a:lstStyle/>
          <a:p>
            <a:r>
              <a:rPr lang="fr-CH" b="0" dirty="0" err="1"/>
              <a:t>We</a:t>
            </a:r>
            <a:r>
              <a:rPr lang="fr-CH" b="0" dirty="0"/>
              <a:t> </a:t>
            </a:r>
            <a:r>
              <a:rPr lang="fr-CH" b="0" dirty="0" err="1"/>
              <a:t>don’t</a:t>
            </a:r>
            <a:r>
              <a:rPr lang="fr-CH" b="0" dirty="0"/>
              <a:t> have </a:t>
            </a:r>
            <a:r>
              <a:rPr lang="fr-CH" b="0" dirty="0" err="1"/>
              <a:t>any</a:t>
            </a:r>
            <a:r>
              <a:rPr lang="fr-CH" b="0" dirty="0"/>
              <a:t> </a:t>
            </a:r>
            <a:r>
              <a:rPr lang="fr-CH" b="0" dirty="0" err="1"/>
              <a:t>visit</a:t>
            </a:r>
            <a:r>
              <a:rPr lang="fr-CH" b="0" dirty="0"/>
              <a:t> point </a:t>
            </a:r>
            <a:r>
              <a:rPr lang="fr-CH" b="0" dirty="0" err="1"/>
              <a:t>with</a:t>
            </a:r>
            <a:r>
              <a:rPr lang="fr-CH" b="0" dirty="0"/>
              <a:t> 48 </a:t>
            </a:r>
            <a:r>
              <a:rPr lang="fr-CH" b="0" dirty="0" err="1"/>
              <a:t>visitors</a:t>
            </a:r>
            <a:r>
              <a:rPr lang="fr-CH" b="0" dirty="0"/>
              <a:t> </a:t>
            </a:r>
            <a:r>
              <a:rPr lang="fr-CH" b="0" dirty="0" err="1"/>
              <a:t>capacity</a:t>
            </a:r>
            <a:r>
              <a:rPr lang="fr-CH" b="0" dirty="0"/>
              <a:t> at</a:t>
            </a:r>
            <a:br>
              <a:rPr lang="fr-CH" b="0" dirty="0"/>
            </a:br>
            <a:r>
              <a:rPr lang="fr-CH" b="0" dirty="0"/>
              <a:t>the moment</a:t>
            </a:r>
          </a:p>
          <a:p>
            <a:r>
              <a:rPr lang="fr-CH" b="0" dirty="0" err="1"/>
              <a:t>Classic</a:t>
            </a:r>
            <a:r>
              <a:rPr lang="fr-CH" b="0" dirty="0"/>
              <a:t> combinations</a:t>
            </a:r>
            <a:br>
              <a:rPr lang="fr-CH" b="0" dirty="0"/>
            </a:br>
            <a:r>
              <a:rPr lang="fr-CH" b="0" dirty="0"/>
              <a:t>do not </a:t>
            </a:r>
            <a:r>
              <a:rPr lang="fr-CH" b="0" dirty="0" err="1"/>
              <a:t>work</a:t>
            </a:r>
            <a:r>
              <a:rPr lang="fr-CH" b="0" dirty="0"/>
              <a:t> </a:t>
            </a:r>
            <a:r>
              <a:rPr lang="fr-CH" b="0" dirty="0" err="1"/>
              <a:t>anymore</a:t>
            </a:r>
            <a:br>
              <a:rPr lang="fr-CH" b="0" dirty="0"/>
            </a:br>
            <a:r>
              <a:rPr lang="fr-CH" b="0" dirty="0"/>
              <a:t>(e.g. 24 in CCC</a:t>
            </a:r>
            <a:br>
              <a:rPr lang="fr-CH" b="0" dirty="0"/>
            </a:br>
            <a:r>
              <a:rPr lang="fr-CH" b="0" dirty="0"/>
              <a:t>+ 24 in AMS)</a:t>
            </a:r>
          </a:p>
          <a:p>
            <a:r>
              <a:rPr lang="fr-CH" b="0" dirty="0" err="1"/>
              <a:t>Actual</a:t>
            </a:r>
            <a:r>
              <a:rPr lang="fr-CH" b="0" dirty="0"/>
              <a:t> groups compositions (</a:t>
            </a:r>
            <a:r>
              <a:rPr lang="fr-CH" b="0" dirty="0" err="1"/>
              <a:t>number</a:t>
            </a:r>
            <a:r>
              <a:rPr lang="fr-CH" b="0" dirty="0"/>
              <a:t>, </a:t>
            </a:r>
            <a:r>
              <a:rPr lang="fr-CH" b="0" dirty="0" err="1"/>
              <a:t>ages</a:t>
            </a:r>
            <a:r>
              <a:rPr lang="fr-CH" b="0" dirty="0"/>
              <a:t>, </a:t>
            </a:r>
            <a:r>
              <a:rPr lang="fr-CH" b="0" dirty="0" err="1"/>
              <a:t>medical</a:t>
            </a:r>
            <a:r>
              <a:rPr lang="fr-CH" b="0" dirty="0"/>
              <a:t> conditions) </a:t>
            </a:r>
            <a:r>
              <a:rPr lang="fr-CH" b="0" dirty="0" err="1"/>
              <a:t>increase</a:t>
            </a:r>
            <a:r>
              <a:rPr lang="fr-CH" b="0" dirty="0"/>
              <a:t> </a:t>
            </a:r>
            <a:r>
              <a:rPr lang="fr-CH" b="0" dirty="0" err="1"/>
              <a:t>complexity</a:t>
            </a:r>
            <a:r>
              <a:rPr lang="fr-CH" b="0" dirty="0"/>
              <a:t>	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Overview</a:t>
            </a:r>
            <a:r>
              <a:rPr lang="fr-CH" dirty="0"/>
              <a:t> of </a:t>
            </a:r>
            <a:r>
              <a:rPr lang="fr-CH" dirty="0" err="1"/>
              <a:t>capacity</a:t>
            </a:r>
            <a:r>
              <a:rPr lang="fr-CH" dirty="0"/>
              <a:t> issues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2406D624-3118-4611-B749-2E496FDA9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341969"/>
              </p:ext>
            </p:extLst>
          </p:nvPr>
        </p:nvGraphicFramePr>
        <p:xfrm>
          <a:off x="3499302" y="1444858"/>
          <a:ext cx="7948871" cy="4594860"/>
        </p:xfrm>
        <a:graphic>
          <a:graphicData uri="http://schemas.openxmlformats.org/drawingml/2006/table">
            <a:tbl>
              <a:tblPr firstRow="1" firstCol="1" lastRow="1" bandRow="1">
                <a:tableStyleId>{8EC20E35-A176-4012-BC5E-935CFFF8708E}</a:tableStyleId>
              </a:tblPr>
              <a:tblGrid>
                <a:gridCol w="1864043">
                  <a:extLst>
                    <a:ext uri="{9D8B030D-6E8A-4147-A177-3AD203B41FA5}">
                      <a16:colId xmlns:a16="http://schemas.microsoft.com/office/drawing/2014/main" val="424302112"/>
                    </a:ext>
                  </a:extLst>
                </a:gridCol>
                <a:gridCol w="1521207">
                  <a:extLst>
                    <a:ext uri="{9D8B030D-6E8A-4147-A177-3AD203B41FA5}">
                      <a16:colId xmlns:a16="http://schemas.microsoft.com/office/drawing/2014/main" val="1005531352"/>
                    </a:ext>
                  </a:extLst>
                </a:gridCol>
                <a:gridCol w="1521207">
                  <a:extLst>
                    <a:ext uri="{9D8B030D-6E8A-4147-A177-3AD203B41FA5}">
                      <a16:colId xmlns:a16="http://schemas.microsoft.com/office/drawing/2014/main" val="2552763334"/>
                    </a:ext>
                  </a:extLst>
                </a:gridCol>
                <a:gridCol w="1521207">
                  <a:extLst>
                    <a:ext uri="{9D8B030D-6E8A-4147-A177-3AD203B41FA5}">
                      <a16:colId xmlns:a16="http://schemas.microsoft.com/office/drawing/2014/main" val="2194337961"/>
                    </a:ext>
                  </a:extLst>
                </a:gridCol>
                <a:gridCol w="1521207">
                  <a:extLst>
                    <a:ext uri="{9D8B030D-6E8A-4147-A177-3AD203B41FA5}">
                      <a16:colId xmlns:a16="http://schemas.microsoft.com/office/drawing/2014/main" val="3732771435"/>
                    </a:ext>
                  </a:extLst>
                </a:gridCol>
              </a:tblGrid>
              <a:tr h="272859">
                <a:tc>
                  <a:txBody>
                    <a:bodyPr/>
                    <a:lstStyle/>
                    <a:p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/>
                        <a:t>Capacity</a:t>
                      </a:r>
                      <a:endParaRPr lang="fr-CH" sz="1050" dirty="0"/>
                    </a:p>
                    <a:p>
                      <a:r>
                        <a:rPr lang="fr-CH" sz="1050" dirty="0"/>
                        <a:t>In  2019</a:t>
                      </a:r>
                      <a:br>
                        <a:rPr lang="fr-CH" sz="1050" dirty="0"/>
                      </a:br>
                      <a:r>
                        <a:rPr lang="fr-CH" sz="1050" dirty="0" err="1"/>
                        <a:t>with</a:t>
                      </a:r>
                      <a:r>
                        <a:rPr lang="fr-CH" sz="1050" dirty="0"/>
                        <a:t> </a:t>
                      </a:r>
                      <a:r>
                        <a:rPr lang="fr-CH" sz="1050" dirty="0" err="1"/>
                        <a:t>beams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 err="1"/>
                        <a:t>Capacity</a:t>
                      </a:r>
                      <a:endParaRPr lang="fr-CH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/>
                        <a:t>In 2019</a:t>
                      </a:r>
                      <a:br>
                        <a:rPr lang="fr-CH" sz="1050" dirty="0"/>
                      </a:br>
                      <a:r>
                        <a:rPr lang="fr-CH" sz="1050" dirty="0" err="1"/>
                        <a:t>with</a:t>
                      </a:r>
                      <a:r>
                        <a:rPr lang="fr-CH" sz="1050" dirty="0"/>
                        <a:t> no </a:t>
                      </a:r>
                      <a:r>
                        <a:rPr lang="fr-CH" sz="1050" dirty="0" err="1"/>
                        <a:t>beams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/>
                        <a:t>Current</a:t>
                      </a:r>
                      <a:br>
                        <a:rPr lang="fr-CH" sz="1050" dirty="0"/>
                      </a:br>
                      <a:r>
                        <a:rPr lang="fr-CH" sz="1050" dirty="0" err="1"/>
                        <a:t>Capacity</a:t>
                      </a:r>
                      <a:endParaRPr lang="fr-CH" sz="1050" dirty="0"/>
                    </a:p>
                    <a:p>
                      <a:r>
                        <a:rPr lang="fr-CH" sz="1050" dirty="0" err="1"/>
                        <a:t>with</a:t>
                      </a:r>
                      <a:r>
                        <a:rPr lang="fr-CH" sz="1050" dirty="0"/>
                        <a:t> </a:t>
                      </a:r>
                      <a:r>
                        <a:rPr lang="fr-CH" sz="1050" dirty="0" err="1"/>
                        <a:t>beams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/>
                        <a:t>Current</a:t>
                      </a:r>
                      <a:br>
                        <a:rPr lang="fr-CH" sz="1050" dirty="0"/>
                      </a:br>
                      <a:r>
                        <a:rPr lang="fr-CH" sz="1050" dirty="0" err="1"/>
                        <a:t>Capacity</a:t>
                      </a:r>
                      <a:endParaRPr lang="fr-CH" sz="1050" dirty="0"/>
                    </a:p>
                    <a:p>
                      <a:r>
                        <a:rPr lang="fr-CH" sz="1050" dirty="0" err="1"/>
                        <a:t>with</a:t>
                      </a:r>
                      <a:r>
                        <a:rPr lang="fr-CH" sz="1050" dirty="0"/>
                        <a:t> no </a:t>
                      </a:r>
                      <a:r>
                        <a:rPr lang="fr-CH" sz="1050" dirty="0" err="1"/>
                        <a:t>beams</a:t>
                      </a:r>
                      <a:endParaRPr lang="fr-CH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57298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ALICE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629842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ALICE </a:t>
                      </a:r>
                      <a:r>
                        <a:rPr lang="fr-CH" sz="1050" dirty="0" err="1"/>
                        <a:t>Cavern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505978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/>
                        <a:t>AMS Control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172412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 err="1"/>
                        <a:t>Antimatter</a:t>
                      </a:r>
                      <a:r>
                        <a:rPr lang="fr-CH" sz="1050" dirty="0"/>
                        <a:t> </a:t>
                      </a:r>
                      <a:r>
                        <a:rPr lang="fr-CH" sz="1050" dirty="0" err="1"/>
                        <a:t>Factory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392637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ATLAS </a:t>
                      </a:r>
                      <a:r>
                        <a:rPr lang="fr-CH" sz="1050" dirty="0" err="1"/>
                        <a:t>Cavern</a:t>
                      </a:r>
                      <a:endParaRPr lang="fr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693279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ATLAS </a:t>
                      </a:r>
                      <a:r>
                        <a:rPr lang="fr-CH" sz="1050" dirty="0" err="1"/>
                        <a:t>Visitors</a:t>
                      </a:r>
                      <a:r>
                        <a:rPr lang="fr-CH" sz="1050" dirty="0"/>
                        <a:t> Centre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24/12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48565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CCC </a:t>
                      </a:r>
                      <a:r>
                        <a:rPr lang="fr-CH" sz="1050" dirty="0" err="1"/>
                        <a:t>Visitors</a:t>
                      </a:r>
                      <a:r>
                        <a:rPr lang="fr-CH" sz="1050" dirty="0"/>
                        <a:t> Centre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949867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CMS Underground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228173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COMPASS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993973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Data Centre </a:t>
                      </a:r>
                      <a:r>
                        <a:rPr lang="fr-CH" sz="1050" dirty="0" err="1"/>
                        <a:t>Visitors</a:t>
                      </a:r>
                      <a:r>
                        <a:rPr lang="fr-CH" sz="1050" dirty="0"/>
                        <a:t>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398319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LEIR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266118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LHCb  (+ CAST)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(36)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328531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r>
                        <a:rPr lang="fr-CH" sz="1050" dirty="0"/>
                        <a:t>LHCb underground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483191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/>
                        <a:t>SM18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FF0000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909249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/>
                        <a:t>Synchrocyclotron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313487"/>
                  </a:ext>
                </a:extLst>
              </a:tr>
              <a:tr h="1770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474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/>
                        <a:t>264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/>
                        <a:t>287</a:t>
                      </a:r>
                      <a:endParaRPr lang="fr-CH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838780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6A12EDE0-1051-4E52-9839-85407A830993}"/>
              </a:ext>
            </a:extLst>
          </p:cNvPr>
          <p:cNvSpPr/>
          <p:nvPr/>
        </p:nvSpPr>
        <p:spPr>
          <a:xfrm>
            <a:off x="8246378" y="5754848"/>
            <a:ext cx="721453" cy="3100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250CF3-299C-4138-A2BE-38B3EC16A580}"/>
              </a:ext>
            </a:extLst>
          </p:cNvPr>
          <p:cNvSpPr/>
          <p:nvPr/>
        </p:nvSpPr>
        <p:spPr>
          <a:xfrm>
            <a:off x="5210961" y="5754848"/>
            <a:ext cx="721453" cy="3100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073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80811" cy="4608512"/>
          </a:xfrm>
        </p:spPr>
        <p:txBody>
          <a:bodyPr/>
          <a:lstStyle/>
          <a:p>
            <a:r>
              <a:rPr lang="fr-CH" b="0" dirty="0"/>
              <a:t>Most </a:t>
            </a:r>
            <a:r>
              <a:rPr lang="fr-CH" b="0" dirty="0" err="1"/>
              <a:t>guided</a:t>
            </a:r>
            <a:r>
              <a:rPr lang="fr-CH" b="0" dirty="0"/>
              <a:t> tour programmes </a:t>
            </a:r>
            <a:r>
              <a:rPr lang="fr-CH" b="0" dirty="0" err="1"/>
              <a:t>will</a:t>
            </a:r>
            <a:r>
              <a:rPr lang="fr-CH" b="0" dirty="0"/>
              <a:t> have to </a:t>
            </a:r>
            <a:r>
              <a:rPr lang="fr-CH" b="0" dirty="0" err="1"/>
              <a:t>be</a:t>
            </a:r>
            <a:r>
              <a:rPr lang="fr-CH" b="0" dirty="0"/>
              <a:t> </a:t>
            </a:r>
            <a:r>
              <a:rPr lang="fr-CH" b="0" dirty="0" err="1"/>
              <a:t>shortened</a:t>
            </a:r>
            <a:r>
              <a:rPr lang="fr-CH" b="0" dirty="0"/>
              <a:t> (May groups have been </a:t>
            </a:r>
            <a:r>
              <a:rPr lang="fr-CH" b="0" dirty="0" err="1"/>
              <a:t>informed</a:t>
            </a:r>
            <a:r>
              <a:rPr lang="fr-CH" b="0" dirty="0"/>
              <a:t>)</a:t>
            </a:r>
          </a:p>
          <a:p>
            <a:r>
              <a:rPr lang="fr-CH" b="0" dirty="0"/>
              <a:t>Visits Service </a:t>
            </a:r>
            <a:r>
              <a:rPr lang="fr-CH" b="0" dirty="0" err="1"/>
              <a:t>will</a:t>
            </a:r>
            <a:r>
              <a:rPr lang="fr-CH" b="0" dirty="0"/>
              <a:t> not </a:t>
            </a:r>
            <a:r>
              <a:rPr lang="fr-CH" b="0" dirty="0" err="1"/>
              <a:t>be</a:t>
            </a:r>
            <a:r>
              <a:rPr lang="fr-CH" b="0" dirty="0"/>
              <a:t> in position to </a:t>
            </a:r>
            <a:r>
              <a:rPr lang="fr-CH" b="0" dirty="0" err="1"/>
              <a:t>accept</a:t>
            </a:r>
            <a:r>
              <a:rPr lang="fr-CH" b="0" dirty="0"/>
              <a:t> as </a:t>
            </a:r>
            <a:r>
              <a:rPr lang="fr-CH" b="0" dirty="0" err="1"/>
              <a:t>many</a:t>
            </a:r>
            <a:r>
              <a:rPr lang="fr-CH" b="0" dirty="0"/>
              <a:t> tour </a:t>
            </a:r>
            <a:r>
              <a:rPr lang="fr-CH" b="0" dirty="0" err="1"/>
              <a:t>requests</a:t>
            </a:r>
            <a:r>
              <a:rPr lang="fr-CH" b="0" dirty="0"/>
              <a:t> as </a:t>
            </a:r>
            <a:r>
              <a:rPr lang="fr-CH" b="0" dirty="0" err="1"/>
              <a:t>usual</a:t>
            </a:r>
            <a:r>
              <a:rPr lang="fr-CH" b="0" dirty="0"/>
              <a:t> (and </a:t>
            </a:r>
            <a:r>
              <a:rPr lang="fr-CH" b="0" dirty="0" err="1"/>
              <a:t>that</a:t>
            </a:r>
            <a:r>
              <a:rPr lang="fr-CH" b="0" dirty="0"/>
              <a:t> </a:t>
            </a:r>
            <a:r>
              <a:rPr lang="fr-CH" b="0" dirty="0" err="1"/>
              <a:t>includes</a:t>
            </a:r>
            <a:r>
              <a:rPr lang="fr-CH" b="0" dirty="0"/>
              <a:t> </a:t>
            </a:r>
            <a:r>
              <a:rPr lang="fr-CH" b="0" dirty="0" err="1"/>
              <a:t>those</a:t>
            </a:r>
            <a:r>
              <a:rPr lang="fr-CH" b="0" dirty="0"/>
              <a:t> organised by </a:t>
            </a:r>
            <a:r>
              <a:rPr lang="fr-CH" b="0" dirty="0" err="1"/>
              <a:t>Members</a:t>
            </a:r>
            <a:r>
              <a:rPr lang="fr-CH" b="0" dirty="0"/>
              <a:t> of the Personnel)</a:t>
            </a:r>
          </a:p>
          <a:p>
            <a:r>
              <a:rPr lang="fr-CH" b="0" dirty="0" err="1"/>
              <a:t>We</a:t>
            </a:r>
            <a:r>
              <a:rPr lang="fr-CH" b="0" dirty="0"/>
              <a:t> </a:t>
            </a:r>
            <a:r>
              <a:rPr lang="fr-CH" b="0" dirty="0" err="1"/>
              <a:t>need</a:t>
            </a:r>
            <a:r>
              <a:rPr lang="fr-CH" b="0" dirty="0"/>
              <a:t> </a:t>
            </a:r>
            <a:r>
              <a:rPr lang="fr-CH" b="0" dirty="0" err="1"/>
              <a:t>your</a:t>
            </a:r>
            <a:r>
              <a:rPr lang="fr-CH" b="0" dirty="0"/>
              <a:t> help to </a:t>
            </a:r>
          </a:p>
          <a:p>
            <a:pPr lvl="1"/>
            <a:r>
              <a:rPr lang="fr-CH" dirty="0"/>
              <a:t>Respect tours timings</a:t>
            </a:r>
          </a:p>
          <a:p>
            <a:pPr lvl="1"/>
            <a:r>
              <a:rPr lang="fr-CH" dirty="0"/>
              <a:t>Respect </a:t>
            </a:r>
            <a:r>
              <a:rPr lang="fr-CH" dirty="0" err="1"/>
              <a:t>shortened</a:t>
            </a:r>
            <a:r>
              <a:rPr lang="fr-CH" dirty="0"/>
              <a:t> programmes</a:t>
            </a:r>
          </a:p>
          <a:p>
            <a:pPr lvl="1"/>
            <a:r>
              <a:rPr lang="fr-CH" dirty="0"/>
              <a:t>Respect </a:t>
            </a:r>
            <a:r>
              <a:rPr lang="fr-CH" dirty="0" err="1"/>
              <a:t>specific</a:t>
            </a:r>
            <a:r>
              <a:rPr lang="fr-CH" dirty="0"/>
              <a:t> COVID-19 </a:t>
            </a:r>
            <a:r>
              <a:rPr lang="fr-CH" dirty="0" err="1"/>
              <a:t>measures</a:t>
            </a:r>
            <a:endParaRPr lang="fr-CH" dirty="0"/>
          </a:p>
          <a:p>
            <a:pPr lvl="1"/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content to new time </a:t>
            </a:r>
            <a:r>
              <a:rPr lang="fr-CH" dirty="0" err="1"/>
              <a:t>constraints</a:t>
            </a:r>
            <a:r>
              <a:rPr lang="fr-CH" dirty="0"/>
              <a:t> (</a:t>
            </a:r>
            <a:r>
              <a:rPr lang="fr-CH" dirty="0" err="1"/>
              <a:t>reduce</a:t>
            </a:r>
            <a:r>
              <a:rPr lang="fr-CH" dirty="0"/>
              <a:t> / </a:t>
            </a:r>
            <a:r>
              <a:rPr lang="fr-CH" dirty="0" err="1"/>
              <a:t>summarize</a:t>
            </a:r>
            <a:r>
              <a:rPr lang="fr-CH" dirty="0"/>
              <a:t> content)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Impact of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capacity</a:t>
            </a:r>
            <a:r>
              <a:rPr lang="fr-CH" dirty="0"/>
              <a:t> on tours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621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0" dirty="0"/>
              <a:t>There are </a:t>
            </a:r>
            <a:r>
              <a:rPr lang="fr-CH" b="0" dirty="0" err="1"/>
              <a:t>some</a:t>
            </a:r>
            <a:r>
              <a:rPr lang="fr-CH" b="0" dirty="0"/>
              <a:t> other </a:t>
            </a:r>
            <a:r>
              <a:rPr lang="fr-CH" b="0" dirty="0" err="1"/>
              <a:t>visit</a:t>
            </a:r>
            <a:r>
              <a:rPr lang="fr-CH" b="0" dirty="0"/>
              <a:t> points </a:t>
            </a:r>
            <a:r>
              <a:rPr lang="fr-CH" b="0" dirty="0" err="1"/>
              <a:t>currently</a:t>
            </a:r>
            <a:r>
              <a:rPr lang="fr-CH" b="0" dirty="0"/>
              <a:t> not </a:t>
            </a:r>
            <a:r>
              <a:rPr lang="fr-CH" b="0" dirty="0" err="1"/>
              <a:t>used</a:t>
            </a:r>
            <a:r>
              <a:rPr lang="fr-CH" b="0" dirty="0"/>
              <a:t> / accessible to Visits Service as </a:t>
            </a:r>
            <a:r>
              <a:rPr lang="fr-CH" b="0" dirty="0" err="1"/>
              <a:t>they</a:t>
            </a:r>
            <a:r>
              <a:rPr lang="fr-CH" b="0" dirty="0"/>
              <a:t> are not </a:t>
            </a:r>
            <a:r>
              <a:rPr lang="fr-CH" b="0" dirty="0" err="1"/>
              <a:t>designed</a:t>
            </a:r>
            <a:r>
              <a:rPr lang="fr-CH" b="0" dirty="0"/>
              <a:t> for large groups</a:t>
            </a:r>
          </a:p>
          <a:p>
            <a:r>
              <a:rPr lang="fr-CH" b="0" dirty="0"/>
              <a:t>Visits Service </a:t>
            </a:r>
            <a:r>
              <a:rPr lang="fr-CH" b="0" dirty="0" err="1"/>
              <a:t>is</a:t>
            </a:r>
            <a:r>
              <a:rPr lang="fr-CH" b="0" dirty="0"/>
              <a:t> in contact </a:t>
            </a:r>
            <a:r>
              <a:rPr lang="fr-CH" b="0" dirty="0" err="1"/>
              <a:t>with</a:t>
            </a:r>
            <a:r>
              <a:rPr lang="fr-CH" b="0" dirty="0"/>
              <a:t> </a:t>
            </a:r>
            <a:r>
              <a:rPr lang="fr-CH" b="0" dirty="0" err="1"/>
              <a:t>them</a:t>
            </a:r>
            <a:r>
              <a:rPr lang="fr-CH" b="0" dirty="0"/>
              <a:t> for </a:t>
            </a:r>
            <a:r>
              <a:rPr lang="fr-CH" b="0" dirty="0" err="1"/>
              <a:t>specific</a:t>
            </a:r>
            <a:r>
              <a:rPr lang="fr-CH" b="0" dirty="0"/>
              <a:t> </a:t>
            </a:r>
            <a:r>
              <a:rPr lang="fr-CH" b="0" dirty="0" err="1"/>
              <a:t>requests</a:t>
            </a:r>
            <a:r>
              <a:rPr lang="fr-CH" b="0" dirty="0"/>
              <a:t> or exceptions</a:t>
            </a:r>
          </a:p>
          <a:p>
            <a:r>
              <a:rPr lang="fr-CH" b="0" dirty="0" err="1"/>
              <a:t>Some</a:t>
            </a:r>
            <a:r>
              <a:rPr lang="fr-CH" b="0" dirty="0"/>
              <a:t> of </a:t>
            </a:r>
            <a:r>
              <a:rPr lang="fr-CH" b="0" dirty="0" err="1"/>
              <a:t>them</a:t>
            </a:r>
            <a:r>
              <a:rPr lang="fr-CH" b="0" dirty="0"/>
              <a:t> are </a:t>
            </a:r>
            <a:r>
              <a:rPr lang="fr-CH" b="0" dirty="0" err="1"/>
              <a:t>already</a:t>
            </a:r>
            <a:r>
              <a:rPr lang="fr-CH" b="0" dirty="0"/>
              <a:t> </a:t>
            </a:r>
            <a:r>
              <a:rPr lang="fr-CH" b="0" dirty="0" err="1"/>
              <a:t>using</a:t>
            </a:r>
            <a:r>
              <a:rPr lang="fr-CH" b="0" dirty="0"/>
              <a:t> / </a:t>
            </a:r>
            <a:r>
              <a:rPr lang="fr-CH" b="0" dirty="0" err="1"/>
              <a:t>integrated</a:t>
            </a:r>
            <a:r>
              <a:rPr lang="fr-CH" b="0" dirty="0"/>
              <a:t> in Visits Service </a:t>
            </a:r>
            <a:r>
              <a:rPr lang="fr-CH" b="0" dirty="0" err="1"/>
              <a:t>tools</a:t>
            </a:r>
            <a:br>
              <a:rPr lang="fr-CH" b="0" dirty="0"/>
            </a:br>
            <a:endParaRPr lang="fr-CH" b="0" dirty="0"/>
          </a:p>
          <a:p>
            <a:pPr lvl="1"/>
            <a:r>
              <a:rPr lang="fr-CH" dirty="0"/>
              <a:t>ISOLDE</a:t>
            </a:r>
          </a:p>
          <a:p>
            <a:pPr lvl="1"/>
            <a:r>
              <a:rPr lang="fr-CH" dirty="0"/>
              <a:t>Large m</a:t>
            </a:r>
            <a:r>
              <a:rPr lang="fr-CH" dirty="0">
                <a:solidFill>
                  <a:schemeClr val="tx2"/>
                </a:solidFill>
              </a:rPr>
              <a:t>agnets test </a:t>
            </a:r>
            <a:r>
              <a:rPr lang="fr-CH" dirty="0" err="1">
                <a:solidFill>
                  <a:schemeClr val="tx2"/>
                </a:solidFill>
              </a:rPr>
              <a:t>facility</a:t>
            </a:r>
            <a:r>
              <a:rPr lang="fr-CH" dirty="0">
                <a:solidFill>
                  <a:schemeClr val="tx2"/>
                </a:solidFill>
              </a:rPr>
              <a:t> (180)</a:t>
            </a:r>
          </a:p>
          <a:p>
            <a:pPr lvl="1"/>
            <a:r>
              <a:rPr lang="fr-CH" dirty="0">
                <a:solidFill>
                  <a:schemeClr val="tx2"/>
                </a:solidFill>
              </a:rPr>
              <a:t>CLOUD</a:t>
            </a:r>
          </a:p>
          <a:p>
            <a:pPr lvl="1"/>
            <a:r>
              <a:rPr lang="fr-CH" dirty="0">
                <a:solidFill>
                  <a:schemeClr val="tx2"/>
                </a:solidFill>
              </a:rPr>
              <a:t>CLIC</a:t>
            </a:r>
          </a:p>
          <a:p>
            <a:pPr lvl="1"/>
            <a:r>
              <a:rPr lang="fr-CH" dirty="0"/>
              <a:t>Neutrino Platform</a:t>
            </a:r>
          </a:p>
          <a:p>
            <a:pPr lvl="1"/>
            <a:r>
              <a:rPr lang="fr-CH" dirty="0"/>
              <a:t>Etc.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Other </a:t>
            </a:r>
            <a:r>
              <a:rPr lang="fr-CH" dirty="0" err="1"/>
              <a:t>visit</a:t>
            </a:r>
            <a:r>
              <a:rPr lang="fr-CH" dirty="0"/>
              <a:t> points not </a:t>
            </a:r>
            <a:r>
              <a:rPr lang="fr-CH" dirty="0" err="1"/>
              <a:t>used</a:t>
            </a:r>
            <a:r>
              <a:rPr lang="fr-CH" dirty="0"/>
              <a:t> by Visits Service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86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0" dirty="0"/>
              <a:t>IR-ECO </a:t>
            </a:r>
            <a:r>
              <a:rPr lang="fr-CH" b="0" dirty="0" err="1"/>
              <a:t>is</a:t>
            </a:r>
            <a:r>
              <a:rPr lang="fr-CH" b="0" dirty="0"/>
              <a:t> </a:t>
            </a:r>
            <a:r>
              <a:rPr lang="fr-CH" b="0" dirty="0" err="1"/>
              <a:t>constantly</a:t>
            </a:r>
            <a:r>
              <a:rPr lang="fr-CH" b="0" dirty="0"/>
              <a:t> </a:t>
            </a:r>
            <a:r>
              <a:rPr lang="fr-CH" b="0" dirty="0" err="1"/>
              <a:t>working</a:t>
            </a:r>
            <a:r>
              <a:rPr lang="fr-CH" b="0" dirty="0"/>
              <a:t> at </a:t>
            </a:r>
            <a:r>
              <a:rPr lang="fr-CH" b="0" dirty="0" err="1"/>
              <a:t>developing</a:t>
            </a:r>
            <a:r>
              <a:rPr lang="fr-CH" b="0" dirty="0"/>
              <a:t> or </a:t>
            </a:r>
            <a:r>
              <a:rPr lang="fr-CH" b="0" dirty="0" err="1"/>
              <a:t>creating</a:t>
            </a:r>
            <a:r>
              <a:rPr lang="fr-CH" b="0" dirty="0"/>
              <a:t> new </a:t>
            </a:r>
            <a:r>
              <a:rPr lang="fr-CH" b="0" dirty="0" err="1"/>
              <a:t>visit</a:t>
            </a:r>
            <a:r>
              <a:rPr lang="fr-CH" b="0" dirty="0"/>
              <a:t> points in collaboration </a:t>
            </a:r>
            <a:r>
              <a:rPr lang="fr-CH" b="0" dirty="0" err="1"/>
              <a:t>with</a:t>
            </a:r>
            <a:r>
              <a:rPr lang="fr-CH" b="0" dirty="0"/>
              <a:t> </a:t>
            </a:r>
            <a:r>
              <a:rPr lang="fr-CH" b="0" dirty="0" err="1"/>
              <a:t>departments</a:t>
            </a:r>
            <a:r>
              <a:rPr lang="fr-CH" b="0" dirty="0"/>
              <a:t> and </a:t>
            </a:r>
            <a:r>
              <a:rPr lang="fr-CH" b="0" dirty="0" err="1"/>
              <a:t>experiments</a:t>
            </a:r>
            <a:endParaRPr lang="fr-CH" b="0" dirty="0"/>
          </a:p>
          <a:p>
            <a:r>
              <a:rPr lang="fr-CH" b="0" dirty="0"/>
              <a:t>This </a:t>
            </a:r>
            <a:r>
              <a:rPr lang="fr-CH" b="0" dirty="0" err="1"/>
              <a:t>is</a:t>
            </a:r>
            <a:r>
              <a:rPr lang="fr-CH" b="0" dirty="0"/>
              <a:t> a time and </a:t>
            </a:r>
            <a:r>
              <a:rPr lang="fr-CH" b="0" dirty="0" err="1"/>
              <a:t>resource</a:t>
            </a:r>
            <a:r>
              <a:rPr lang="fr-CH" b="0" dirty="0"/>
              <a:t> consuming process</a:t>
            </a:r>
          </a:p>
          <a:p>
            <a:r>
              <a:rPr lang="fr-CH" b="0" dirty="0"/>
              <a:t>Points </a:t>
            </a:r>
            <a:r>
              <a:rPr lang="fr-CH" b="0" dirty="0" err="1"/>
              <a:t>considered</a:t>
            </a:r>
            <a:endParaRPr lang="fr-CH" b="0" dirty="0"/>
          </a:p>
          <a:p>
            <a:pPr lvl="1"/>
            <a:r>
              <a:rPr lang="fr-CH" dirty="0"/>
              <a:t>SM18 new </a:t>
            </a:r>
            <a:r>
              <a:rPr lang="fr-CH" dirty="0" err="1"/>
              <a:t>visitors</a:t>
            </a:r>
            <a:r>
              <a:rPr lang="fr-CH" dirty="0"/>
              <a:t>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 </a:t>
            </a:r>
            <a:r>
              <a:rPr lang="fr-CH" dirty="0" err="1"/>
              <a:t>view</a:t>
            </a:r>
            <a:r>
              <a:rPr lang="fr-CH" dirty="0"/>
              <a:t> on the test hall</a:t>
            </a:r>
            <a:r>
              <a:rPr lang="fr-CH" dirty="0">
                <a:solidFill>
                  <a:srgbClr val="FF0000"/>
                </a:solidFill>
              </a:rPr>
              <a:t> – </a:t>
            </a:r>
            <a:r>
              <a:rPr lang="fr-CH" dirty="0" err="1">
                <a:solidFill>
                  <a:srgbClr val="FF0000"/>
                </a:solidFill>
              </a:rPr>
              <a:t>work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started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soon</a:t>
            </a:r>
            <a:endParaRPr lang="fr-CH" dirty="0">
              <a:solidFill>
                <a:srgbClr val="FF0000"/>
              </a:solidFill>
            </a:endParaRPr>
          </a:p>
          <a:p>
            <a:pPr lvl="1"/>
            <a:r>
              <a:rPr lang="fr-CH" dirty="0"/>
              <a:t>LHCb new exhibition</a:t>
            </a:r>
            <a:r>
              <a:rPr lang="fr-CH" dirty="0">
                <a:solidFill>
                  <a:srgbClr val="FF0000"/>
                </a:solidFill>
              </a:rPr>
              <a:t> – </a:t>
            </a:r>
            <a:r>
              <a:rPr lang="fr-CH" dirty="0" err="1">
                <a:solidFill>
                  <a:srgbClr val="FF0000"/>
                </a:solidFill>
              </a:rPr>
              <a:t>work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ongoing</a:t>
            </a:r>
            <a:endParaRPr lang="fr-CH" dirty="0"/>
          </a:p>
          <a:p>
            <a:pPr lvl="1"/>
            <a:r>
              <a:rPr lang="fr-CH" dirty="0"/>
              <a:t>LINAC2 –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</a:t>
            </a:r>
            <a:r>
              <a:rPr lang="fr-CH" dirty="0" err="1"/>
              <a:t>revamp</a:t>
            </a:r>
            <a:endParaRPr lang="fr-CH" dirty="0"/>
          </a:p>
          <a:p>
            <a:pPr lvl="1"/>
            <a:r>
              <a:rPr lang="fr-CH" dirty="0"/>
              <a:t>CAST –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</a:t>
            </a:r>
            <a:r>
              <a:rPr lang="fr-CH" dirty="0" err="1"/>
              <a:t>revamp</a:t>
            </a:r>
            <a:endParaRPr lang="fr-CH" dirty="0"/>
          </a:p>
          <a:p>
            <a:pPr lvl="1"/>
            <a:r>
              <a:rPr lang="fr-CH" dirty="0"/>
              <a:t>Neutrino Platform – new </a:t>
            </a:r>
            <a:r>
              <a:rPr lang="fr-CH" dirty="0" err="1"/>
              <a:t>visit</a:t>
            </a:r>
            <a:r>
              <a:rPr lang="fr-CH" dirty="0"/>
              <a:t> point ?</a:t>
            </a:r>
          </a:p>
          <a:p>
            <a:pPr lvl="1"/>
            <a:r>
              <a:rPr lang="fr-CH" dirty="0"/>
              <a:t>NA61 – new </a:t>
            </a:r>
            <a:r>
              <a:rPr lang="fr-CH" dirty="0" err="1"/>
              <a:t>visit</a:t>
            </a:r>
            <a:r>
              <a:rPr lang="fr-CH" dirty="0"/>
              <a:t> point ?</a:t>
            </a:r>
          </a:p>
          <a:p>
            <a:pPr marL="366712" lvl="1" indent="0">
              <a:buNone/>
            </a:pPr>
            <a:r>
              <a:rPr lang="fr-CH" dirty="0"/>
              <a:t>Etc.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Visit points </a:t>
            </a:r>
            <a:r>
              <a:rPr lang="fr-CH" dirty="0" err="1"/>
              <a:t>development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183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0" dirty="0"/>
              <a:t>Will </a:t>
            </a:r>
            <a:r>
              <a:rPr lang="fr-CH" b="0" dirty="0" err="1"/>
              <a:t>be</a:t>
            </a:r>
            <a:r>
              <a:rPr lang="fr-CH" b="0" dirty="0"/>
              <a:t> </a:t>
            </a:r>
            <a:r>
              <a:rPr lang="fr-CH" b="0" dirty="0" err="1"/>
              <a:t>announced</a:t>
            </a:r>
            <a:r>
              <a:rPr lang="fr-CH" b="0" dirty="0"/>
              <a:t> on the new </a:t>
            </a:r>
            <a:r>
              <a:rPr lang="fr-CH" b="0" dirty="0" err="1"/>
              <a:t>website</a:t>
            </a:r>
            <a:r>
              <a:rPr lang="fr-CH" b="0" dirty="0"/>
              <a:t> for guides</a:t>
            </a:r>
          </a:p>
          <a:p>
            <a:r>
              <a:rPr lang="fr-CH" b="0" dirty="0" err="1"/>
              <a:t>Register</a:t>
            </a:r>
            <a:r>
              <a:rPr lang="fr-CH" b="0" dirty="0"/>
              <a:t> in time and </a:t>
            </a:r>
            <a:r>
              <a:rPr lang="fr-CH" b="0" dirty="0" err="1"/>
              <a:t>inform</a:t>
            </a:r>
            <a:r>
              <a:rPr lang="fr-CH" b="0" dirty="0"/>
              <a:t> us if </a:t>
            </a:r>
            <a:r>
              <a:rPr lang="fr-CH" b="0" dirty="0" err="1"/>
              <a:t>you</a:t>
            </a:r>
            <a:r>
              <a:rPr lang="fr-CH" b="0" dirty="0"/>
              <a:t> </a:t>
            </a:r>
            <a:r>
              <a:rPr lang="fr-CH" b="0" dirty="0" err="1"/>
              <a:t>cannot</a:t>
            </a:r>
            <a:r>
              <a:rPr lang="fr-CH" b="0" dirty="0"/>
              <a:t> come (50% no show </a:t>
            </a:r>
            <a:r>
              <a:rPr lang="fr-CH" b="0" dirty="0" err="1"/>
              <a:t>was</a:t>
            </a:r>
            <a:r>
              <a:rPr lang="fr-CH" b="0" dirty="0"/>
              <a:t> not </a:t>
            </a:r>
            <a:r>
              <a:rPr lang="fr-CH" b="0" dirty="0" err="1"/>
              <a:t>unusual</a:t>
            </a:r>
            <a:r>
              <a:rPr lang="fr-CH" b="0" dirty="0"/>
              <a:t>!)</a:t>
            </a:r>
          </a:p>
          <a:p>
            <a:r>
              <a:rPr lang="fr-CH" b="0" dirty="0" err="1"/>
              <a:t>We</a:t>
            </a:r>
            <a:r>
              <a:rPr lang="fr-CH" b="0" dirty="0"/>
              <a:t> </a:t>
            </a:r>
            <a:r>
              <a:rPr lang="fr-CH" b="0" dirty="0" err="1"/>
              <a:t>will</a:t>
            </a:r>
            <a:r>
              <a:rPr lang="fr-CH" b="0" dirty="0"/>
              <a:t> </a:t>
            </a:r>
            <a:r>
              <a:rPr lang="fr-CH" b="0" dirty="0" err="1"/>
              <a:t>give</a:t>
            </a:r>
            <a:r>
              <a:rPr lang="fr-CH" b="0" dirty="0"/>
              <a:t> </a:t>
            </a:r>
            <a:r>
              <a:rPr lang="fr-CH" b="0" dirty="0" err="1"/>
              <a:t>priority</a:t>
            </a:r>
            <a:r>
              <a:rPr lang="fr-CH" b="0" dirty="0"/>
              <a:t> to sites </a:t>
            </a:r>
            <a:r>
              <a:rPr lang="fr-CH" b="0" dirty="0" err="1"/>
              <a:t>with</a:t>
            </a:r>
            <a:r>
              <a:rPr lang="fr-CH" b="0" dirty="0"/>
              <a:t> best </a:t>
            </a:r>
            <a:r>
              <a:rPr lang="fr-CH" b="0" dirty="0" err="1"/>
              <a:t>capacity</a:t>
            </a:r>
            <a:r>
              <a:rPr lang="fr-CH" b="0" dirty="0"/>
              <a:t> or </a:t>
            </a:r>
            <a:r>
              <a:rPr lang="fr-CH" b="0" dirty="0" err="1"/>
              <a:t>recently</a:t>
            </a:r>
            <a:r>
              <a:rPr lang="fr-CH" b="0" dirty="0"/>
              <a:t> </a:t>
            </a:r>
            <a:r>
              <a:rPr lang="fr-CH" b="0" dirty="0" err="1"/>
              <a:t>updated</a:t>
            </a:r>
            <a:endParaRPr lang="fr-CH" b="0" dirty="0"/>
          </a:p>
          <a:p>
            <a:r>
              <a:rPr lang="fr-CH" b="0" dirty="0" err="1"/>
              <a:t>Please</a:t>
            </a:r>
            <a:r>
              <a:rPr lang="fr-CH" b="0" dirty="0"/>
              <a:t> note </a:t>
            </a:r>
            <a:r>
              <a:rPr lang="fr-CH" b="0" dirty="0" err="1"/>
              <a:t>that</a:t>
            </a:r>
            <a:r>
              <a:rPr lang="fr-CH" b="0" dirty="0"/>
              <a:t> </a:t>
            </a:r>
            <a:r>
              <a:rPr lang="fr-CH" b="0" dirty="0" err="1"/>
              <a:t>you</a:t>
            </a:r>
            <a:r>
              <a:rPr lang="fr-CH" b="0" dirty="0"/>
              <a:t> </a:t>
            </a:r>
            <a:r>
              <a:rPr lang="fr-CH" b="0" dirty="0" err="1"/>
              <a:t>don’t</a:t>
            </a:r>
            <a:r>
              <a:rPr lang="fr-CH" b="0" dirty="0"/>
              <a:t> </a:t>
            </a:r>
            <a:r>
              <a:rPr lang="fr-CH" b="0" dirty="0" err="1"/>
              <a:t>need</a:t>
            </a:r>
            <a:r>
              <a:rPr lang="fr-CH" b="0" dirty="0"/>
              <a:t> to </a:t>
            </a:r>
            <a:r>
              <a:rPr lang="fr-CH" b="0" dirty="0" err="1"/>
              <a:t>require</a:t>
            </a:r>
            <a:br>
              <a:rPr lang="fr-CH" b="0" dirty="0"/>
            </a:br>
            <a:r>
              <a:rPr lang="fr-CH" b="0" dirty="0" err="1"/>
              <a:t>access</a:t>
            </a:r>
            <a:r>
              <a:rPr lang="fr-CH" b="0" dirty="0"/>
              <a:t> </a:t>
            </a:r>
            <a:r>
              <a:rPr lang="fr-CH" b="0" dirty="0" err="1"/>
              <a:t>authorization</a:t>
            </a:r>
            <a:r>
              <a:rPr lang="fr-CH" b="0" dirty="0"/>
              <a:t> for </a:t>
            </a:r>
            <a:r>
              <a:rPr lang="fr-CH" b="0" dirty="0" err="1"/>
              <a:t>many</a:t>
            </a:r>
            <a:r>
              <a:rPr lang="fr-CH" b="0" dirty="0"/>
              <a:t> </a:t>
            </a:r>
            <a:r>
              <a:rPr lang="fr-CH" b="0" dirty="0" err="1"/>
              <a:t>visit</a:t>
            </a:r>
            <a:r>
              <a:rPr lang="fr-CH" b="0" dirty="0"/>
              <a:t> points</a:t>
            </a:r>
            <a:br>
              <a:rPr lang="fr-CH" b="0" dirty="0"/>
            </a:br>
            <a:r>
              <a:rPr lang="fr-CH" b="0" dirty="0" err="1"/>
              <a:t>handled</a:t>
            </a:r>
            <a:r>
              <a:rPr lang="fr-CH" b="0" dirty="0"/>
              <a:t> by Visits Service, </a:t>
            </a:r>
            <a:r>
              <a:rPr lang="fr-CH" b="0" dirty="0" err="1"/>
              <a:t>it</a:t>
            </a:r>
            <a:r>
              <a:rPr lang="fr-CH" b="0" dirty="0"/>
              <a:t> </a:t>
            </a:r>
            <a:r>
              <a:rPr lang="fr-CH" b="0" dirty="0" err="1"/>
              <a:t>is</a:t>
            </a:r>
            <a:r>
              <a:rPr lang="fr-CH" b="0" dirty="0"/>
              <a:t> </a:t>
            </a:r>
            <a:r>
              <a:rPr lang="fr-CH" b="0" dirty="0" err="1"/>
              <a:t>automatically</a:t>
            </a:r>
            <a:br>
              <a:rPr lang="fr-CH" b="0" dirty="0"/>
            </a:br>
            <a:r>
              <a:rPr lang="fr-CH" b="0" dirty="0" err="1"/>
              <a:t>granted</a:t>
            </a:r>
            <a:r>
              <a:rPr lang="fr-CH" b="0" dirty="0"/>
              <a:t> once </a:t>
            </a:r>
            <a:r>
              <a:rPr lang="fr-CH" b="0" dirty="0" err="1"/>
              <a:t>trained</a:t>
            </a:r>
            <a:r>
              <a:rPr lang="fr-CH" b="0" dirty="0"/>
              <a:t> (check new </a:t>
            </a:r>
            <a:r>
              <a:rPr lang="fr-CH" b="0" dirty="0" err="1"/>
              <a:t>website</a:t>
            </a:r>
            <a:r>
              <a:rPr lang="fr-CH" b="0" dirty="0"/>
              <a:t>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Restart of training sessions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93CB873C-C946-4F15-AE51-D7D69BA18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364" y="3314323"/>
            <a:ext cx="5492436" cy="2746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708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0" dirty="0" err="1"/>
              <a:t>Assess</a:t>
            </a:r>
            <a:r>
              <a:rPr lang="fr-CH" b="0" dirty="0"/>
              <a:t> </a:t>
            </a:r>
            <a:r>
              <a:rPr lang="fr-CH" b="0" dirty="0" err="1"/>
              <a:t>your</a:t>
            </a:r>
            <a:r>
              <a:rPr lang="fr-CH" b="0" dirty="0"/>
              <a:t> </a:t>
            </a:r>
            <a:r>
              <a:rPr lang="fr-CH" b="0" dirty="0" err="1"/>
              <a:t>group’s</a:t>
            </a:r>
            <a:r>
              <a:rPr lang="fr-CH" b="0" dirty="0"/>
              <a:t> </a:t>
            </a:r>
            <a:r>
              <a:rPr lang="fr-CH" b="0" dirty="0" err="1"/>
              <a:t>level</a:t>
            </a:r>
            <a:r>
              <a:rPr lang="fr-CH" b="0" dirty="0"/>
              <a:t> at the </a:t>
            </a:r>
            <a:r>
              <a:rPr lang="fr-CH" b="0" dirty="0" err="1"/>
              <a:t>beginning</a:t>
            </a:r>
            <a:r>
              <a:rPr lang="fr-CH" b="0" dirty="0"/>
              <a:t> and </a:t>
            </a:r>
            <a:r>
              <a:rPr lang="fr-CH" b="0" dirty="0" err="1"/>
              <a:t>adapt</a:t>
            </a:r>
            <a:r>
              <a:rPr lang="fr-CH" b="0" dirty="0"/>
              <a:t> </a:t>
            </a:r>
            <a:r>
              <a:rPr lang="fr-CH" b="0" dirty="0" err="1"/>
              <a:t>your</a:t>
            </a:r>
            <a:r>
              <a:rPr lang="fr-CH" b="0" dirty="0"/>
              <a:t> content </a:t>
            </a:r>
            <a:r>
              <a:rPr lang="fr-CH" b="0" dirty="0" err="1"/>
              <a:t>accordingly</a:t>
            </a:r>
            <a:endParaRPr lang="fr-CH" b="0" dirty="0"/>
          </a:p>
          <a:p>
            <a:r>
              <a:rPr lang="fr-CH" b="0" dirty="0" err="1"/>
              <a:t>Give</a:t>
            </a:r>
            <a:r>
              <a:rPr lang="fr-CH" b="0" dirty="0"/>
              <a:t> </a:t>
            </a:r>
            <a:r>
              <a:rPr lang="fr-CH" b="0" dirty="0" err="1"/>
              <a:t>inspiring</a:t>
            </a:r>
            <a:r>
              <a:rPr lang="fr-CH" b="0" dirty="0"/>
              <a:t> </a:t>
            </a:r>
            <a:r>
              <a:rPr lang="fr-CH" b="0" dirty="0" err="1"/>
              <a:t>guided</a:t>
            </a:r>
            <a:r>
              <a:rPr lang="fr-CH" b="0" dirty="0"/>
              <a:t> tours, not a lecture</a:t>
            </a:r>
          </a:p>
          <a:p>
            <a:r>
              <a:rPr lang="fr-CH" b="0" dirty="0" err="1"/>
              <a:t>Get</a:t>
            </a:r>
            <a:r>
              <a:rPr lang="fr-CH" b="0" dirty="0"/>
              <a:t> </a:t>
            </a:r>
            <a:r>
              <a:rPr lang="fr-CH" b="0" dirty="0" err="1"/>
              <a:t>regular</a:t>
            </a:r>
            <a:r>
              <a:rPr lang="fr-CH" b="0" dirty="0"/>
              <a:t> feedback </a:t>
            </a:r>
            <a:r>
              <a:rPr lang="fr-CH" b="0" dirty="0" err="1"/>
              <a:t>from</a:t>
            </a:r>
            <a:r>
              <a:rPr lang="fr-CH" b="0" dirty="0"/>
              <a:t> </a:t>
            </a:r>
            <a:r>
              <a:rPr lang="fr-CH" b="0" dirty="0" err="1"/>
              <a:t>visitors</a:t>
            </a:r>
            <a:r>
              <a:rPr lang="fr-CH" b="0" dirty="0"/>
              <a:t>, let </a:t>
            </a:r>
            <a:r>
              <a:rPr lang="fr-CH" b="0" dirty="0" err="1"/>
              <a:t>them</a:t>
            </a:r>
            <a:r>
              <a:rPr lang="fr-CH" b="0" dirty="0"/>
              <a:t> </a:t>
            </a:r>
            <a:r>
              <a:rPr lang="fr-CH" b="0" dirty="0" err="1"/>
              <a:t>ask</a:t>
            </a:r>
            <a:r>
              <a:rPr lang="fr-CH" b="0" dirty="0"/>
              <a:t> questions</a:t>
            </a:r>
          </a:p>
          <a:p>
            <a:r>
              <a:rPr lang="fr-CH" b="0" dirty="0" err="1"/>
              <a:t>Leave</a:t>
            </a:r>
            <a:r>
              <a:rPr lang="fr-CH" b="0" dirty="0"/>
              <a:t> </a:t>
            </a:r>
            <a:r>
              <a:rPr lang="fr-CH" b="0" dirty="0" err="1"/>
              <a:t>some</a:t>
            </a:r>
            <a:r>
              <a:rPr lang="fr-CH" b="0" dirty="0"/>
              <a:t> slots for </a:t>
            </a:r>
            <a:r>
              <a:rPr lang="fr-CH" b="0" dirty="0" err="1"/>
              <a:t>less</a:t>
            </a:r>
            <a:r>
              <a:rPr lang="fr-CH" b="0" dirty="0"/>
              <a:t> </a:t>
            </a:r>
            <a:r>
              <a:rPr lang="fr-CH" b="0" dirty="0" err="1"/>
              <a:t>experienced</a:t>
            </a:r>
            <a:r>
              <a:rPr lang="fr-CH" b="0" dirty="0"/>
              <a:t> guides (max 9 </a:t>
            </a:r>
            <a:r>
              <a:rPr lang="fr-CH" b="0" dirty="0" err="1"/>
              <a:t>hours</a:t>
            </a:r>
            <a:r>
              <a:rPr lang="fr-CH" b="0" dirty="0"/>
              <a:t> / </a:t>
            </a:r>
            <a:r>
              <a:rPr lang="fr-CH" b="0" dirty="0" err="1"/>
              <a:t>week</a:t>
            </a:r>
            <a:r>
              <a:rPr lang="fr-CH" b="0" dirty="0"/>
              <a:t> in </a:t>
            </a:r>
            <a:r>
              <a:rPr lang="fr-CH" b="0" dirty="0" err="1"/>
              <a:t>any</a:t>
            </a:r>
            <a:r>
              <a:rPr lang="fr-CH" b="0" dirty="0"/>
              <a:t> case)</a:t>
            </a:r>
          </a:p>
          <a:p>
            <a:r>
              <a:rPr lang="fr-CH" b="0" dirty="0"/>
              <a:t>Respect timings and programmes</a:t>
            </a:r>
          </a:p>
          <a:p>
            <a:r>
              <a:rPr lang="fr-CH" b="0" dirty="0"/>
              <a:t>Respect </a:t>
            </a:r>
            <a:r>
              <a:rPr lang="fr-CH" b="0" dirty="0" err="1"/>
              <a:t>safety</a:t>
            </a:r>
            <a:r>
              <a:rPr lang="fr-CH" b="0" dirty="0"/>
              <a:t> </a:t>
            </a:r>
            <a:r>
              <a:rPr lang="fr-CH" b="0" dirty="0" err="1"/>
              <a:t>rules</a:t>
            </a:r>
            <a:r>
              <a:rPr lang="fr-CH" b="0" dirty="0"/>
              <a:t> (</a:t>
            </a:r>
            <a:r>
              <a:rPr lang="fr-CH" b="0" dirty="0" err="1"/>
              <a:t>especially</a:t>
            </a:r>
            <a:r>
              <a:rPr lang="fr-CH" b="0" dirty="0"/>
              <a:t> in </a:t>
            </a:r>
            <a:r>
              <a:rPr lang="fr-CH" b="0" dirty="0" err="1"/>
              <a:t>visit</a:t>
            </a:r>
            <a:r>
              <a:rPr lang="fr-CH" b="0" dirty="0"/>
              <a:t> points </a:t>
            </a:r>
            <a:r>
              <a:rPr lang="fr-CH" b="0" dirty="0" err="1"/>
              <a:t>having</a:t>
            </a:r>
            <a:r>
              <a:rPr lang="fr-CH" b="0" dirty="0"/>
              <a:t> COVID-19 </a:t>
            </a:r>
            <a:r>
              <a:rPr lang="fr-CH" b="0" dirty="0" err="1"/>
              <a:t>measures</a:t>
            </a:r>
            <a:r>
              <a:rPr lang="fr-CH" b="0" dirty="0"/>
              <a:t>)</a:t>
            </a:r>
          </a:p>
          <a:p>
            <a:r>
              <a:rPr lang="fr-CH" b="0" dirty="0"/>
              <a:t>Always call VTC (166222) in case of problems: </a:t>
            </a:r>
            <a:r>
              <a:rPr lang="fr-CH" b="0" dirty="0" err="1"/>
              <a:t>technical</a:t>
            </a:r>
            <a:r>
              <a:rPr lang="fr-CH" b="0" dirty="0"/>
              <a:t> </a:t>
            </a:r>
            <a:r>
              <a:rPr lang="fr-CH" b="0" dirty="0" err="1"/>
              <a:t>problem</a:t>
            </a:r>
            <a:r>
              <a:rPr lang="fr-CH" b="0" dirty="0"/>
              <a:t>, </a:t>
            </a:r>
            <a:r>
              <a:rPr lang="fr-CH" b="0" dirty="0" err="1"/>
              <a:t>delay</a:t>
            </a:r>
            <a:r>
              <a:rPr lang="fr-CH" b="0" dirty="0"/>
              <a:t>, transport </a:t>
            </a:r>
            <a:r>
              <a:rPr lang="fr-CH" b="0" dirty="0" err="1"/>
              <a:t>etc</a:t>
            </a:r>
            <a:endParaRPr lang="fr-CH" b="0" dirty="0"/>
          </a:p>
          <a:p>
            <a:r>
              <a:rPr lang="fr-CH" dirty="0">
                <a:solidFill>
                  <a:srgbClr val="FF0000"/>
                </a:solidFill>
              </a:rPr>
              <a:t>Always call 74444 in case of emergency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Reminder</a:t>
            </a:r>
            <a:r>
              <a:rPr lang="fr-CH" dirty="0"/>
              <a:t> of </a:t>
            </a:r>
            <a:r>
              <a:rPr lang="fr-CH" dirty="0" err="1"/>
              <a:t>some</a:t>
            </a:r>
            <a:r>
              <a:rPr lang="fr-CH" dirty="0"/>
              <a:t> good practices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270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95143" cy="4608512"/>
          </a:xfrm>
        </p:spPr>
        <p:txBody>
          <a:bodyPr/>
          <a:lstStyle/>
          <a:p>
            <a:pPr marL="0" indent="0">
              <a:buNone/>
            </a:pPr>
            <a:r>
              <a:rPr lang="fr-CH" sz="3200" b="0" dirty="0">
                <a:solidFill>
                  <a:schemeClr val="bg2">
                    <a:lumMod val="10000"/>
                  </a:schemeClr>
                </a:solidFill>
                <a:hlinkClick r:id="rId2"/>
              </a:rPr>
              <a:t>https://guides.web.cern.ch</a:t>
            </a:r>
            <a:endParaRPr lang="fr-CH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Current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status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of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points</a:t>
            </a:r>
          </a:p>
          <a:p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Detailed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documentation: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points,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virtual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tours,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reference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documents, introduction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movie</a:t>
            </a:r>
            <a:endParaRPr lang="fr-CH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Centralised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agenda of all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service events and public events</a:t>
            </a:r>
          </a:p>
          <a:p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Central repository of links to guides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tools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(public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outreach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agenda,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tools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etc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New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Mattermost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channel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!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website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E3AE971-DB5D-4CB6-8C8A-B83C676B8DBA}"/>
              </a:ext>
            </a:extLst>
          </p:cNvPr>
          <p:cNvGrpSpPr/>
          <p:nvPr/>
        </p:nvGrpSpPr>
        <p:grpSpPr>
          <a:xfrm>
            <a:off x="6786181" y="4864"/>
            <a:ext cx="4661991" cy="6853136"/>
            <a:chOff x="6786181" y="4864"/>
            <a:chExt cx="4661991" cy="682467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064DB75-E65D-4018-B4BB-D1D7538F5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86183" y="4864"/>
              <a:ext cx="4661989" cy="24982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7022EA3-589F-491A-B9D8-7C8952522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6182" y="2491374"/>
              <a:ext cx="4661989" cy="21614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2FDB875-2E78-4E73-A8FC-B785A4A90A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/>
            <a:stretch/>
          </p:blipFill>
          <p:spPr>
            <a:xfrm>
              <a:off x="6786181" y="4629231"/>
              <a:ext cx="4661991" cy="22003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940859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EGO, toy, outdoor, day&#10;&#10;Description automatically generated">
            <a:extLst>
              <a:ext uri="{FF2B5EF4-FFF2-40B4-BE49-F238E27FC236}">
                <a16:creationId xmlns:a16="http://schemas.microsoft.com/office/drawing/2014/main" id="{BA8A57FC-676B-46AE-A882-59BF7F841B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490"/>
          <a:stretch/>
        </p:blipFill>
        <p:spPr>
          <a:xfrm>
            <a:off x="0" y="-1"/>
            <a:ext cx="12192000" cy="631932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 few </a:t>
            </a:r>
            <a:r>
              <a:rPr lang="fr-CH" dirty="0" err="1"/>
              <a:t>words</a:t>
            </a:r>
            <a:r>
              <a:rPr lang="fr-CH" dirty="0"/>
              <a:t> about Science Gateway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641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huge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thanks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to all of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who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are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helping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CERN, science,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technology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, international collaboration more visible to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visitors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Thanks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especially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for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your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flexibility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this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very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special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period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You are the best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ambassadors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of CERN and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more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ambassadors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out of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visitors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value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your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time and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commitment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remain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available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answer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your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proposals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comments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on the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way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we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work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!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07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COVID-19, a quick </a:t>
            </a:r>
            <a:r>
              <a:rPr lang="fr-CH" dirty="0" err="1"/>
              <a:t>review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35660234"/>
              </p:ext>
            </p:extLst>
          </p:nvPr>
        </p:nvGraphicFramePr>
        <p:xfrm>
          <a:off x="1922655" y="1439335"/>
          <a:ext cx="9861358" cy="973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6986155" y="2912093"/>
            <a:ext cx="1438178" cy="25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524E1E4F-F31B-4AC9-BF56-F77A64A91954}"/>
              </a:ext>
            </a:extLst>
          </p:cNvPr>
          <p:cNvGrpSpPr/>
          <p:nvPr/>
        </p:nvGrpSpPr>
        <p:grpSpPr>
          <a:xfrm>
            <a:off x="8604283" y="4432171"/>
            <a:ext cx="310216" cy="716699"/>
            <a:chOff x="8604283" y="4984460"/>
            <a:chExt cx="310216" cy="716699"/>
          </a:xfrm>
        </p:grpSpPr>
        <p:pic>
          <p:nvPicPr>
            <p:cNvPr id="11" name="Picture 10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4283" y="4984460"/>
              <a:ext cx="265641" cy="26564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3600000">
              <a:off x="8595341" y="5382001"/>
              <a:ext cx="45365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14 </a:t>
              </a:r>
              <a:r>
                <a:rPr lang="fr-CH" sz="1200" dirty="0" err="1"/>
                <a:t>Oct</a:t>
              </a:r>
              <a:endParaRPr lang="en-GB" sz="1200" dirty="0"/>
            </a:p>
          </p:txBody>
        </p:sp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C06606A9-E616-492B-A995-A2F99B8166C1}"/>
              </a:ext>
            </a:extLst>
          </p:cNvPr>
          <p:cNvGrpSpPr/>
          <p:nvPr/>
        </p:nvGrpSpPr>
        <p:grpSpPr>
          <a:xfrm>
            <a:off x="6450542" y="4432171"/>
            <a:ext cx="310217" cy="723014"/>
            <a:chOff x="6450542" y="4984460"/>
            <a:chExt cx="310217" cy="723014"/>
          </a:xfrm>
        </p:grpSpPr>
        <p:pic>
          <p:nvPicPr>
            <p:cNvPr id="15" name="Picture 14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0542" y="4984460"/>
              <a:ext cx="265641" cy="2656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3600000">
              <a:off x="6435285" y="5382001"/>
              <a:ext cx="46628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11 Mar</a:t>
              </a:r>
              <a:endParaRPr lang="en-GB" sz="12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8500822" y="2912093"/>
            <a:ext cx="973378" cy="25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9550688" y="2912093"/>
            <a:ext cx="1129717" cy="2501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760149" y="2912093"/>
            <a:ext cx="948312" cy="25011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8172" y="2915983"/>
            <a:ext cx="17568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Group </a:t>
            </a:r>
            <a:r>
              <a:rPr lang="fr-CH" sz="1600" dirty="0" err="1"/>
              <a:t>guided</a:t>
            </a:r>
            <a:r>
              <a:rPr lang="fr-CH" sz="1600" dirty="0"/>
              <a:t> tours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38172" y="2491593"/>
            <a:ext cx="20502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 err="1"/>
              <a:t>Individual</a:t>
            </a:r>
            <a:r>
              <a:rPr lang="fr-CH" sz="1600" dirty="0"/>
              <a:t> </a:t>
            </a:r>
            <a:r>
              <a:rPr lang="fr-CH" sz="1600" dirty="0" err="1"/>
              <a:t>guided</a:t>
            </a:r>
            <a:r>
              <a:rPr lang="fr-CH" sz="1600" dirty="0"/>
              <a:t> tours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38172" y="3340373"/>
            <a:ext cx="20502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i="1" dirty="0" err="1"/>
              <a:t>CERNers</a:t>
            </a:r>
            <a:r>
              <a:rPr lang="fr-CH" sz="1600" dirty="0"/>
              <a:t> </a:t>
            </a:r>
            <a:r>
              <a:rPr lang="fr-CH" sz="1600" dirty="0" err="1"/>
              <a:t>guided</a:t>
            </a:r>
            <a:r>
              <a:rPr lang="fr-CH" sz="1600" dirty="0"/>
              <a:t> tours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38172" y="3763705"/>
            <a:ext cx="20277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Permanent exhibitions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31293" y="4425942"/>
            <a:ext cx="14699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/>
              <a:t>Updates by mail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2564750" y="2487703"/>
            <a:ext cx="5512757" cy="2578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156514" y="2487703"/>
            <a:ext cx="488258" cy="24554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25532" y="2912093"/>
            <a:ext cx="781745" cy="25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566483" y="3344729"/>
            <a:ext cx="9141978" cy="254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564749" y="3754301"/>
            <a:ext cx="5250182" cy="24554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97130" y="3763705"/>
            <a:ext cx="3811332" cy="2290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DEB1CB97-4548-4F04-83EC-C9794854FD5D}"/>
              </a:ext>
            </a:extLst>
          </p:cNvPr>
          <p:cNvGrpSpPr/>
          <p:nvPr/>
        </p:nvGrpSpPr>
        <p:grpSpPr>
          <a:xfrm>
            <a:off x="2452688" y="4432171"/>
            <a:ext cx="314224" cy="690249"/>
            <a:chOff x="2452688" y="4984460"/>
            <a:chExt cx="314224" cy="690249"/>
          </a:xfrm>
        </p:grpSpPr>
        <p:pic>
          <p:nvPicPr>
            <p:cNvPr id="37" name="Picture 36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688" y="4984460"/>
              <a:ext cx="265641" cy="265641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 rot="3600000">
              <a:off x="2474203" y="5382001"/>
              <a:ext cx="40075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200" dirty="0"/>
                <a:t>3 Mar</a:t>
              </a:r>
              <a:endParaRPr lang="en-GB" sz="1200" dirty="0"/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8E2ADF05-49CE-486C-99D6-F398AEA0533D}"/>
              </a:ext>
            </a:extLst>
          </p:cNvPr>
          <p:cNvGrpSpPr/>
          <p:nvPr/>
        </p:nvGrpSpPr>
        <p:grpSpPr>
          <a:xfrm>
            <a:off x="5479826" y="4432171"/>
            <a:ext cx="314224" cy="694257"/>
            <a:chOff x="5479826" y="4984460"/>
            <a:chExt cx="314224" cy="694257"/>
          </a:xfrm>
        </p:grpSpPr>
        <p:pic>
          <p:nvPicPr>
            <p:cNvPr id="40" name="Picture 39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9826" y="4984460"/>
              <a:ext cx="265641" cy="265641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 rot="3600000">
              <a:off x="5497334" y="5382001"/>
              <a:ext cx="40876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2 </a:t>
              </a:r>
              <a:r>
                <a:rPr lang="fr-CH" sz="1200" dirty="0" err="1"/>
                <a:t>Dec</a:t>
              </a:r>
              <a:endParaRPr lang="en-GB" sz="1200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183768" y="2912093"/>
            <a:ext cx="719088" cy="25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FB7B8727-8E17-44CC-A593-EB4155E36506}"/>
              </a:ext>
            </a:extLst>
          </p:cNvPr>
          <p:cNvGrpSpPr/>
          <p:nvPr/>
        </p:nvGrpSpPr>
        <p:grpSpPr>
          <a:xfrm>
            <a:off x="7466164" y="4432171"/>
            <a:ext cx="310217" cy="741545"/>
            <a:chOff x="7466164" y="4984460"/>
            <a:chExt cx="310217" cy="741545"/>
          </a:xfrm>
        </p:grpSpPr>
        <p:pic>
          <p:nvPicPr>
            <p:cNvPr id="44" name="Picture 43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6164" y="4984460"/>
              <a:ext cx="265641" cy="265641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 rot="3600000">
              <a:off x="7432376" y="5382001"/>
              <a:ext cx="50334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fr-CH" sz="1200" dirty="0"/>
                <a:t>31 May</a:t>
              </a:r>
              <a:endParaRPr lang="en-GB" sz="1200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2573292" y="2912093"/>
            <a:ext cx="371927" cy="254000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F1E5E6A4-2DB9-4960-A4C2-25F085720C71}"/>
              </a:ext>
            </a:extLst>
          </p:cNvPr>
          <p:cNvGrpSpPr/>
          <p:nvPr/>
        </p:nvGrpSpPr>
        <p:grpSpPr>
          <a:xfrm>
            <a:off x="4053350" y="4432171"/>
            <a:ext cx="310217" cy="728497"/>
            <a:chOff x="4053350" y="4984460"/>
            <a:chExt cx="310217" cy="728497"/>
          </a:xfrm>
        </p:grpSpPr>
        <p:pic>
          <p:nvPicPr>
            <p:cNvPr id="48" name="Picture 47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3350" y="4984460"/>
              <a:ext cx="265641" cy="265641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 rot="3600000">
              <a:off x="4032610" y="5382001"/>
              <a:ext cx="477247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28 </a:t>
              </a:r>
              <a:r>
                <a:rPr lang="fr-CH" sz="1200" dirty="0" err="1"/>
                <a:t>Aug</a:t>
              </a:r>
              <a:endParaRPr lang="en-GB" sz="1200" dirty="0"/>
            </a:p>
          </p:txBody>
        </p:sp>
      </p:grpSp>
      <p:grpSp>
        <p:nvGrpSpPr>
          <p:cNvPr id="94" name="Groupe 93">
            <a:extLst>
              <a:ext uri="{FF2B5EF4-FFF2-40B4-BE49-F238E27FC236}">
                <a16:creationId xmlns:a16="http://schemas.microsoft.com/office/drawing/2014/main" id="{7A214580-383D-4C52-9DD1-A2869F4794A7}"/>
              </a:ext>
            </a:extLst>
          </p:cNvPr>
          <p:cNvGrpSpPr/>
          <p:nvPr/>
        </p:nvGrpSpPr>
        <p:grpSpPr>
          <a:xfrm>
            <a:off x="3242747" y="4432171"/>
            <a:ext cx="310217" cy="677425"/>
            <a:chOff x="3242747" y="4984460"/>
            <a:chExt cx="310217" cy="677425"/>
          </a:xfrm>
        </p:grpSpPr>
        <p:pic>
          <p:nvPicPr>
            <p:cNvPr id="51" name="Picture 50" descr="ფაილი:PICOL icon Mail.svg - ვიკიპედია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2747" y="4984460"/>
              <a:ext cx="265641" cy="265641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 rot="3600000">
              <a:off x="3273079" y="5382001"/>
              <a:ext cx="37510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4 Jun</a:t>
              </a:r>
              <a:endParaRPr lang="en-GB" sz="1200" dirty="0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3028518" y="2912092"/>
            <a:ext cx="2213715" cy="2501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4B4DEB4-DFAF-4D0A-912D-37769F4CBAF8}"/>
              </a:ext>
            </a:extLst>
          </p:cNvPr>
          <p:cNvGrpSpPr/>
          <p:nvPr/>
        </p:nvGrpSpPr>
        <p:grpSpPr>
          <a:xfrm>
            <a:off x="4608482" y="5652917"/>
            <a:ext cx="2951060" cy="281341"/>
            <a:chOff x="5876792" y="5663773"/>
            <a:chExt cx="2951060" cy="28134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98A3470-014B-4AD6-8314-01CD61624898}"/>
                </a:ext>
              </a:extLst>
            </p:cNvPr>
            <p:cNvSpPr/>
            <p:nvPr/>
          </p:nvSpPr>
          <p:spPr>
            <a:xfrm>
              <a:off x="5876792" y="5695813"/>
              <a:ext cx="259385" cy="24930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CFC04E57-E023-4B4B-870B-FDAB37F30964}"/>
                </a:ext>
              </a:extLst>
            </p:cNvPr>
            <p:cNvSpPr txBox="1"/>
            <p:nvPr/>
          </p:nvSpPr>
          <p:spPr>
            <a:xfrm>
              <a:off x="6331335" y="5663773"/>
              <a:ext cx="249651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 err="1"/>
                <a:t>Available</a:t>
              </a:r>
              <a:r>
                <a:rPr lang="fr-CH" dirty="0"/>
                <a:t> </a:t>
              </a:r>
              <a:r>
                <a:rPr lang="fr-CH" dirty="0" err="1"/>
                <a:t>with</a:t>
              </a:r>
              <a:r>
                <a:rPr lang="fr-CH" dirty="0"/>
                <a:t> limitations</a:t>
              </a:r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BE8EDA63-5B1F-4F75-9DCA-FDFBBF75BCFE}"/>
              </a:ext>
            </a:extLst>
          </p:cNvPr>
          <p:cNvGrpSpPr/>
          <p:nvPr/>
        </p:nvGrpSpPr>
        <p:grpSpPr>
          <a:xfrm>
            <a:off x="7897129" y="5653029"/>
            <a:ext cx="1862929" cy="281229"/>
            <a:chOff x="4176836" y="5687241"/>
            <a:chExt cx="1862929" cy="28122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5B8DBE1-E3F5-436D-AF25-0E9ABB738DAE}"/>
                </a:ext>
              </a:extLst>
            </p:cNvPr>
            <p:cNvSpPr/>
            <p:nvPr/>
          </p:nvSpPr>
          <p:spPr>
            <a:xfrm>
              <a:off x="4176836" y="5687241"/>
              <a:ext cx="259385" cy="24930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E3F1F6AE-A2A9-477A-86F8-68E316456728}"/>
                </a:ext>
              </a:extLst>
            </p:cNvPr>
            <p:cNvSpPr txBox="1"/>
            <p:nvPr/>
          </p:nvSpPr>
          <p:spPr>
            <a:xfrm>
              <a:off x="4577826" y="5691471"/>
              <a:ext cx="146193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 err="1"/>
                <a:t>Fully</a:t>
              </a:r>
              <a:r>
                <a:rPr lang="fr-CH" dirty="0"/>
                <a:t> </a:t>
              </a:r>
              <a:r>
                <a:rPr lang="fr-CH" dirty="0" err="1"/>
                <a:t>available</a:t>
              </a:r>
              <a:endParaRPr lang="fr-CH" dirty="0"/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8C46EA91-858F-4172-B675-3665E498FF8B}"/>
              </a:ext>
            </a:extLst>
          </p:cNvPr>
          <p:cNvGrpSpPr/>
          <p:nvPr/>
        </p:nvGrpSpPr>
        <p:grpSpPr>
          <a:xfrm>
            <a:off x="2564749" y="5657259"/>
            <a:ext cx="1660001" cy="281341"/>
            <a:chOff x="5876792" y="5663773"/>
            <a:chExt cx="1660001" cy="281341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9781F77-FC44-4841-94BF-D179EE7E6434}"/>
                </a:ext>
              </a:extLst>
            </p:cNvPr>
            <p:cNvSpPr/>
            <p:nvPr/>
          </p:nvSpPr>
          <p:spPr>
            <a:xfrm>
              <a:off x="5876792" y="5695813"/>
              <a:ext cx="259385" cy="24930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7182FB46-86A6-4B0C-8BB0-F891D63BD002}"/>
                </a:ext>
              </a:extLst>
            </p:cNvPr>
            <p:cNvSpPr txBox="1"/>
            <p:nvPr/>
          </p:nvSpPr>
          <p:spPr>
            <a:xfrm>
              <a:off x="6331335" y="5663773"/>
              <a:ext cx="120545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 err="1"/>
                <a:t>Unavailable</a:t>
              </a:r>
              <a:endParaRPr lang="fr-CH" dirty="0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CF57740-4BC6-43C8-8DA8-8C4E3FE08147}"/>
              </a:ext>
            </a:extLst>
          </p:cNvPr>
          <p:cNvSpPr/>
          <p:nvPr/>
        </p:nvSpPr>
        <p:spPr>
          <a:xfrm>
            <a:off x="8711357" y="2485825"/>
            <a:ext cx="1129717" cy="2519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089062-210C-44F8-B431-EB3674C65EB5}"/>
              </a:ext>
            </a:extLst>
          </p:cNvPr>
          <p:cNvSpPr/>
          <p:nvPr/>
        </p:nvSpPr>
        <p:spPr>
          <a:xfrm>
            <a:off x="9907659" y="2495128"/>
            <a:ext cx="331791" cy="2426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0027094-E82D-4809-87EF-C4DE014723B9}"/>
              </a:ext>
            </a:extLst>
          </p:cNvPr>
          <p:cNvSpPr/>
          <p:nvPr/>
        </p:nvSpPr>
        <p:spPr>
          <a:xfrm>
            <a:off x="10318456" y="2495127"/>
            <a:ext cx="1390005" cy="2381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315904C3-A27A-4AEE-A98D-BF5EB5E7AA9C}"/>
              </a:ext>
            </a:extLst>
          </p:cNvPr>
          <p:cNvGrpSpPr/>
          <p:nvPr/>
        </p:nvGrpSpPr>
        <p:grpSpPr>
          <a:xfrm>
            <a:off x="9294013" y="4432171"/>
            <a:ext cx="310217" cy="690249"/>
            <a:chOff x="9294013" y="4984460"/>
            <a:chExt cx="310217" cy="690249"/>
          </a:xfrm>
        </p:grpSpPr>
        <p:pic>
          <p:nvPicPr>
            <p:cNvPr id="65" name="Picture 10" descr="ფაილი:PICOL icon Mail.svg - ვიკიპედია">
              <a:extLst>
                <a:ext uri="{FF2B5EF4-FFF2-40B4-BE49-F238E27FC236}">
                  <a16:creationId xmlns:a16="http://schemas.microsoft.com/office/drawing/2014/main" id="{B26A434D-89A5-49BF-B8D3-BBC935800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4013" y="4984460"/>
              <a:ext cx="265641" cy="265641"/>
            </a:xfrm>
            <a:prstGeom prst="rect">
              <a:avLst/>
            </a:prstGeom>
          </p:spPr>
        </p:pic>
        <p:sp>
          <p:nvSpPr>
            <p:cNvPr id="66" name="TextBox 11">
              <a:extLst>
                <a:ext uri="{FF2B5EF4-FFF2-40B4-BE49-F238E27FC236}">
                  <a16:creationId xmlns:a16="http://schemas.microsoft.com/office/drawing/2014/main" id="{F736A4CE-63E4-4C0D-AC4E-4836EF79422C}"/>
                </a:ext>
              </a:extLst>
            </p:cNvPr>
            <p:cNvSpPr txBox="1"/>
            <p:nvPr/>
          </p:nvSpPr>
          <p:spPr>
            <a:xfrm rot="3600000">
              <a:off x="9311521" y="5382001"/>
              <a:ext cx="40075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6 </a:t>
              </a:r>
              <a:r>
                <a:rPr lang="fr-CH" sz="1200" dirty="0" err="1"/>
                <a:t>Dec</a:t>
              </a:r>
              <a:endParaRPr lang="en-GB" sz="1200" dirty="0"/>
            </a:p>
          </p:txBody>
        </p: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382FB18A-EFDE-4C3B-956C-083C95658E9D}"/>
              </a:ext>
            </a:extLst>
          </p:cNvPr>
          <p:cNvGrpSpPr/>
          <p:nvPr/>
        </p:nvGrpSpPr>
        <p:grpSpPr>
          <a:xfrm>
            <a:off x="9732565" y="4432171"/>
            <a:ext cx="310217" cy="677425"/>
            <a:chOff x="9743197" y="4478039"/>
            <a:chExt cx="310217" cy="677425"/>
          </a:xfrm>
        </p:grpSpPr>
        <p:pic>
          <p:nvPicPr>
            <p:cNvPr id="68" name="Picture 10" descr="ფაილი:PICOL icon Mail.svg - ვიკიპედია">
              <a:extLst>
                <a:ext uri="{FF2B5EF4-FFF2-40B4-BE49-F238E27FC236}">
                  <a16:creationId xmlns:a16="http://schemas.microsoft.com/office/drawing/2014/main" id="{B8978161-3F06-4AFF-93F2-6F3062720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43197" y="4478039"/>
              <a:ext cx="265641" cy="265641"/>
            </a:xfrm>
            <a:prstGeom prst="rect">
              <a:avLst/>
            </a:prstGeom>
          </p:spPr>
        </p:pic>
        <p:sp>
          <p:nvSpPr>
            <p:cNvPr id="69" name="TextBox 11">
              <a:extLst>
                <a:ext uri="{FF2B5EF4-FFF2-40B4-BE49-F238E27FC236}">
                  <a16:creationId xmlns:a16="http://schemas.microsoft.com/office/drawing/2014/main" id="{F11318F8-57FA-448B-838E-E11518B7A3FA}"/>
                </a:ext>
              </a:extLst>
            </p:cNvPr>
            <p:cNvSpPr txBox="1"/>
            <p:nvPr/>
          </p:nvSpPr>
          <p:spPr>
            <a:xfrm rot="3600000">
              <a:off x="9773529" y="4875580"/>
              <a:ext cx="37510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8 Jan</a:t>
              </a:r>
            </a:p>
          </p:txBody>
        </p:sp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6F1CBEA4-0598-480C-BD53-DB64E3F43FAA}"/>
              </a:ext>
            </a:extLst>
          </p:cNvPr>
          <p:cNvGrpSpPr/>
          <p:nvPr/>
        </p:nvGrpSpPr>
        <p:grpSpPr>
          <a:xfrm>
            <a:off x="10009399" y="4432171"/>
            <a:ext cx="310217" cy="723014"/>
            <a:chOff x="10009399" y="4984460"/>
            <a:chExt cx="310217" cy="723014"/>
          </a:xfrm>
        </p:grpSpPr>
        <p:pic>
          <p:nvPicPr>
            <p:cNvPr id="71" name="Picture 10" descr="ფაილი:PICOL icon Mail.svg - ვიკიპედია">
              <a:extLst>
                <a:ext uri="{FF2B5EF4-FFF2-40B4-BE49-F238E27FC236}">
                  <a16:creationId xmlns:a16="http://schemas.microsoft.com/office/drawing/2014/main" id="{5E251C32-3A85-4669-9631-9A01D330E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9399" y="4984460"/>
              <a:ext cx="265641" cy="265641"/>
            </a:xfrm>
            <a:prstGeom prst="rect">
              <a:avLst/>
            </a:prstGeom>
          </p:spPr>
        </p:pic>
        <p:sp>
          <p:nvSpPr>
            <p:cNvPr id="72" name="TextBox 11">
              <a:extLst>
                <a:ext uri="{FF2B5EF4-FFF2-40B4-BE49-F238E27FC236}">
                  <a16:creationId xmlns:a16="http://schemas.microsoft.com/office/drawing/2014/main" id="{A4AB801D-F9BB-436C-BACE-52394952D2A8}"/>
                </a:ext>
              </a:extLst>
            </p:cNvPr>
            <p:cNvSpPr txBox="1"/>
            <p:nvPr/>
          </p:nvSpPr>
          <p:spPr>
            <a:xfrm rot="3600000">
              <a:off x="9994142" y="5382001"/>
              <a:ext cx="46628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11 </a:t>
              </a:r>
              <a:r>
                <a:rPr lang="fr-CH" sz="1200" dirty="0" err="1"/>
                <a:t>Feb</a:t>
              </a:r>
              <a:endParaRPr lang="fr-CH" sz="1200" dirty="0"/>
            </a:p>
          </p:txBody>
        </p:sp>
      </p:grp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F13F3751-F495-4020-ABB4-42243BB8EBA1}"/>
              </a:ext>
            </a:extLst>
          </p:cNvPr>
          <p:cNvGrpSpPr/>
          <p:nvPr/>
        </p:nvGrpSpPr>
        <p:grpSpPr>
          <a:xfrm>
            <a:off x="10562435" y="4432171"/>
            <a:ext cx="315924" cy="728721"/>
            <a:chOff x="10482695" y="4984460"/>
            <a:chExt cx="315924" cy="728721"/>
          </a:xfrm>
        </p:grpSpPr>
        <p:pic>
          <p:nvPicPr>
            <p:cNvPr id="79" name="Picture 10" descr="ფაილი:PICOL icon Mail.svg - ვიკიპედია">
              <a:extLst>
                <a:ext uri="{FF2B5EF4-FFF2-40B4-BE49-F238E27FC236}">
                  <a16:creationId xmlns:a16="http://schemas.microsoft.com/office/drawing/2014/main" id="{EDC8907B-5A63-4F35-9594-9F706255C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695" y="4984460"/>
              <a:ext cx="265641" cy="265641"/>
            </a:xfrm>
            <a:prstGeom prst="rect">
              <a:avLst/>
            </a:prstGeom>
          </p:spPr>
        </p:pic>
        <p:sp>
          <p:nvSpPr>
            <p:cNvPr id="80" name="TextBox 11">
              <a:extLst>
                <a:ext uri="{FF2B5EF4-FFF2-40B4-BE49-F238E27FC236}">
                  <a16:creationId xmlns:a16="http://schemas.microsoft.com/office/drawing/2014/main" id="{471D2E9D-9647-4CD8-9662-56CCC064ACF4}"/>
                </a:ext>
              </a:extLst>
            </p:cNvPr>
            <p:cNvSpPr txBox="1"/>
            <p:nvPr/>
          </p:nvSpPr>
          <p:spPr>
            <a:xfrm rot="3600000">
              <a:off x="10467438" y="5382001"/>
              <a:ext cx="47769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14 Mar</a:t>
              </a:r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B2F0E5E7-8955-44E9-A620-E47B366CBC3B}"/>
              </a:ext>
            </a:extLst>
          </p:cNvPr>
          <p:cNvGrpSpPr/>
          <p:nvPr/>
        </p:nvGrpSpPr>
        <p:grpSpPr>
          <a:xfrm>
            <a:off x="10286373" y="4432171"/>
            <a:ext cx="273444" cy="686242"/>
            <a:chOff x="10408649" y="4478039"/>
            <a:chExt cx="273444" cy="686242"/>
          </a:xfrm>
        </p:grpSpPr>
        <p:pic>
          <p:nvPicPr>
            <p:cNvPr id="82" name="Picture 10" descr="ფაილი:PICOL icon Mail.svg - ვიკიპედია">
              <a:extLst>
                <a:ext uri="{FF2B5EF4-FFF2-40B4-BE49-F238E27FC236}">
                  <a16:creationId xmlns:a16="http://schemas.microsoft.com/office/drawing/2014/main" id="{94CAD42F-3283-444D-8BE4-BE231730A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8649" y="4478039"/>
              <a:ext cx="265641" cy="265641"/>
            </a:xfrm>
            <a:prstGeom prst="rect">
              <a:avLst/>
            </a:prstGeom>
          </p:spPr>
        </p:pic>
        <p:sp>
          <p:nvSpPr>
            <p:cNvPr id="83" name="TextBox 11">
              <a:extLst>
                <a:ext uri="{FF2B5EF4-FFF2-40B4-BE49-F238E27FC236}">
                  <a16:creationId xmlns:a16="http://schemas.microsoft.com/office/drawing/2014/main" id="{6A2190F8-4494-4190-BCC8-A3CC01165406}"/>
                </a:ext>
              </a:extLst>
            </p:cNvPr>
            <p:cNvSpPr txBox="1"/>
            <p:nvPr/>
          </p:nvSpPr>
          <p:spPr>
            <a:xfrm rot="3600000">
              <a:off x="10393392" y="4875580"/>
              <a:ext cx="39273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/>
                <a:t>7 Mar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65627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596AAA2-26E0-40B3-B648-D0F01B02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Let’s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start by one questions from Visits Service to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fr-CH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What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 would </a:t>
            </a: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 like the Visits Service to </a:t>
            </a: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develop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 for </a:t>
            </a: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?</a:t>
            </a: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Soft </a:t>
            </a: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rewards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?</a:t>
            </a: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More trainings?</a:t>
            </a: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More </a:t>
            </a:r>
            <a:r>
              <a:rPr lang="fr-CH" dirty="0" err="1">
                <a:solidFill>
                  <a:schemeClr val="bg2">
                    <a:lumMod val="10000"/>
                  </a:schemeClr>
                </a:solidFill>
              </a:rPr>
              <a:t>conferences</a:t>
            </a: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?</a:t>
            </a: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Events?</a:t>
            </a:r>
            <a:br>
              <a:rPr lang="fr-CH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dirty="0">
                <a:solidFill>
                  <a:schemeClr val="bg2">
                    <a:lumMod val="10000"/>
                  </a:schemeClr>
                </a:solidFill>
              </a:rPr>
              <a:t>Certificates?</a:t>
            </a:r>
          </a:p>
          <a:p>
            <a:pPr marL="0" indent="0" algn="ctr">
              <a:buNone/>
            </a:pP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Feel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free to contact us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after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this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presentation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on 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  <a:hlinkClick r:id="rId2"/>
              </a:rPr>
              <a:t>visits.service@cern.ch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br>
              <a:rPr lang="fr-CH" b="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Or use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our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new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Mattermost</a:t>
            </a:r>
            <a:r>
              <a:rPr lang="fr-CH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bg2">
                    <a:lumMod val="10000"/>
                  </a:schemeClr>
                </a:solidFill>
              </a:rPr>
              <a:t>channel</a:t>
            </a:r>
            <a:endParaRPr lang="fr-CH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0A1699-FA0B-4197-9A18-16A82E9C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A43809-64E0-441F-8A2A-CE4F0F2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92263"/>
            <a:ext cx="11616863" cy="460851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fr-CH" b="0" dirty="0" err="1"/>
              <a:t>Despite</a:t>
            </a:r>
            <a:r>
              <a:rPr lang="fr-CH" b="0" dirty="0"/>
              <a:t> all the </a:t>
            </a:r>
            <a:r>
              <a:rPr lang="fr-CH" b="0" dirty="0" err="1"/>
              <a:t>cancellations</a:t>
            </a:r>
            <a:r>
              <a:rPr lang="fr-CH" b="0" dirty="0"/>
              <a:t>, </a:t>
            </a:r>
            <a:r>
              <a:rPr lang="fr-CH" b="0" dirty="0" err="1"/>
              <a:t>during</a:t>
            </a:r>
            <a:r>
              <a:rPr lang="fr-CH" b="0" dirty="0"/>
              <a:t> COVID-19 </a:t>
            </a:r>
            <a:r>
              <a:rPr lang="fr-CH" b="0" dirty="0" err="1"/>
              <a:t>we</a:t>
            </a:r>
            <a:r>
              <a:rPr lang="fr-CH" b="0" dirty="0"/>
              <a:t> </a:t>
            </a:r>
            <a:r>
              <a:rPr lang="fr-CH" b="0" dirty="0" err="1"/>
              <a:t>still</a:t>
            </a:r>
            <a:r>
              <a:rPr lang="fr-CH" b="0" dirty="0"/>
              <a:t> </a:t>
            </a:r>
            <a:r>
              <a:rPr lang="fr-CH" b="0" dirty="0" err="1"/>
              <a:t>offered</a:t>
            </a:r>
            <a:r>
              <a:rPr lang="fr-CH" b="0" dirty="0"/>
              <a:t>:</a:t>
            </a:r>
          </a:p>
          <a:p>
            <a:pPr>
              <a:lnSpc>
                <a:spcPct val="100000"/>
              </a:lnSpc>
            </a:pPr>
            <a:r>
              <a:rPr lang="fr-CH" b="0" dirty="0"/>
              <a:t>497 </a:t>
            </a:r>
            <a:r>
              <a:rPr lang="fr-CH" b="0" dirty="0" err="1"/>
              <a:t>virtual</a:t>
            </a:r>
            <a:r>
              <a:rPr lang="fr-CH" b="0" dirty="0"/>
              <a:t> </a:t>
            </a:r>
            <a:r>
              <a:rPr lang="fr-CH" b="0" dirty="0" err="1"/>
              <a:t>talks</a:t>
            </a:r>
            <a:r>
              <a:rPr lang="fr-CH" b="0" dirty="0"/>
              <a:t> for 12985 participants in 9 </a:t>
            </a:r>
            <a:r>
              <a:rPr lang="fr-CH" b="0" dirty="0" err="1"/>
              <a:t>languages</a:t>
            </a:r>
            <a:r>
              <a:rPr lang="fr-CH" b="0" dirty="0"/>
              <a:t> </a:t>
            </a:r>
            <a:r>
              <a:rPr lang="fr-CH" b="0" dirty="0" err="1"/>
              <a:t>since</a:t>
            </a:r>
            <a:r>
              <a:rPr lang="fr-CH" b="0" dirty="0"/>
              <a:t> April 2020</a:t>
            </a:r>
          </a:p>
          <a:p>
            <a:pPr>
              <a:lnSpc>
                <a:spcPct val="100000"/>
              </a:lnSpc>
            </a:pPr>
            <a:r>
              <a:rPr lang="fr-CH" b="0" dirty="0"/>
              <a:t>112 </a:t>
            </a:r>
            <a:r>
              <a:rPr lang="fr-CH" b="0" dirty="0" err="1"/>
              <a:t>virtual</a:t>
            </a:r>
            <a:r>
              <a:rPr lang="fr-CH" b="0" dirty="0"/>
              <a:t> tours for 4177 participants in 7 </a:t>
            </a:r>
            <a:r>
              <a:rPr lang="fr-CH" b="0" dirty="0" err="1"/>
              <a:t>languages</a:t>
            </a:r>
            <a:r>
              <a:rPr lang="fr-CH" b="0" dirty="0"/>
              <a:t> </a:t>
            </a:r>
            <a:r>
              <a:rPr lang="fr-CH" b="0" dirty="0" err="1"/>
              <a:t>since</a:t>
            </a:r>
            <a:r>
              <a:rPr lang="fr-CH" b="0" dirty="0"/>
              <a:t> </a:t>
            </a:r>
            <a:r>
              <a:rPr lang="fr-CH" b="0" dirty="0" err="1"/>
              <a:t>February</a:t>
            </a:r>
            <a:r>
              <a:rPr lang="fr-CH" b="0" dirty="0"/>
              <a:t> 2021</a:t>
            </a:r>
          </a:p>
          <a:p>
            <a:pPr>
              <a:lnSpc>
                <a:spcPct val="100000"/>
              </a:lnSpc>
            </a:pPr>
            <a:r>
              <a:rPr lang="fr-CH" b="0" dirty="0"/>
              <a:t>1010 </a:t>
            </a:r>
            <a:r>
              <a:rPr lang="fr-CH" b="0" dirty="0" err="1"/>
              <a:t>individual</a:t>
            </a:r>
            <a:r>
              <a:rPr lang="fr-CH" b="0" dirty="0"/>
              <a:t> </a:t>
            </a:r>
            <a:r>
              <a:rPr lang="fr-CH" b="0" dirty="0" err="1"/>
              <a:t>guided</a:t>
            </a:r>
            <a:r>
              <a:rPr lang="fr-CH" b="0" dirty="0"/>
              <a:t> tours for 18744 participants in 2 </a:t>
            </a:r>
            <a:r>
              <a:rPr lang="fr-CH" b="0" dirty="0" err="1"/>
              <a:t>languages</a:t>
            </a:r>
            <a:r>
              <a:rPr lang="fr-CH" b="0" dirty="0"/>
              <a:t> </a:t>
            </a:r>
            <a:r>
              <a:rPr lang="fr-CH" b="0" dirty="0" err="1"/>
              <a:t>since</a:t>
            </a:r>
            <a:r>
              <a:rPr lang="fr-CH" b="0" dirty="0"/>
              <a:t> July 2021 </a:t>
            </a:r>
          </a:p>
          <a:p>
            <a:pPr>
              <a:lnSpc>
                <a:spcPct val="100000"/>
              </a:lnSpc>
            </a:pPr>
            <a:r>
              <a:rPr lang="fr-CH" b="0" dirty="0"/>
              <a:t>713 </a:t>
            </a:r>
            <a:r>
              <a:rPr lang="fr-CH" b="0" dirty="0" err="1"/>
              <a:t>guided</a:t>
            </a:r>
            <a:r>
              <a:rPr lang="fr-CH" b="0" dirty="0"/>
              <a:t> tours </a:t>
            </a:r>
            <a:r>
              <a:rPr lang="fr-CH" b="0" dirty="0" err="1"/>
              <a:t>organised</a:t>
            </a:r>
            <a:r>
              <a:rPr lang="fr-CH" b="0" dirty="0"/>
              <a:t> by CERN </a:t>
            </a:r>
            <a:r>
              <a:rPr lang="fr-CH" b="0" dirty="0" err="1"/>
              <a:t>members</a:t>
            </a:r>
            <a:r>
              <a:rPr lang="fr-CH" b="0" dirty="0"/>
              <a:t> of personnel for 4528 participants</a:t>
            </a:r>
          </a:p>
          <a:p>
            <a:pPr>
              <a:lnSpc>
                <a:spcPct val="100000"/>
              </a:lnSpc>
            </a:pPr>
            <a:r>
              <a:rPr lang="fr-CH" b="0" dirty="0"/>
              <a:t>A new </a:t>
            </a:r>
            <a:r>
              <a:rPr lang="fr-CH" b="0" dirty="0" err="1"/>
              <a:t>website</a:t>
            </a:r>
            <a:r>
              <a:rPr lang="fr-CH" b="0" dirty="0"/>
              <a:t> and new </a:t>
            </a:r>
            <a:r>
              <a:rPr lang="fr-CH" b="0" dirty="0" err="1"/>
              <a:t>booking</a:t>
            </a:r>
            <a:r>
              <a:rPr lang="fr-CH" b="0" dirty="0"/>
              <a:t> </a:t>
            </a:r>
            <a:r>
              <a:rPr lang="fr-CH" b="0" dirty="0" err="1"/>
              <a:t>procedures</a:t>
            </a:r>
            <a:endParaRPr lang="fr-CH" b="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fr-CH" sz="3600" dirty="0" err="1"/>
              <a:t>Thanks</a:t>
            </a:r>
            <a:r>
              <a:rPr lang="fr-CH" sz="3600" dirty="0"/>
              <a:t> to all </a:t>
            </a:r>
            <a:r>
              <a:rPr lang="fr-CH" sz="3600" dirty="0" err="1"/>
              <a:t>who</a:t>
            </a:r>
            <a:r>
              <a:rPr lang="fr-CH" sz="3600" dirty="0"/>
              <a:t> </a:t>
            </a:r>
            <a:r>
              <a:rPr lang="fr-CH" sz="3600" dirty="0" err="1"/>
              <a:t>participated</a:t>
            </a:r>
            <a:r>
              <a:rPr lang="fr-CH" sz="3600" dirty="0"/>
              <a:t> 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COVID-19, a quick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6A761A5-62C9-4226-8DEE-8E7CF3C96093}"/>
              </a:ext>
            </a:extLst>
          </p:cNvPr>
          <p:cNvGrpSpPr/>
          <p:nvPr/>
        </p:nvGrpSpPr>
        <p:grpSpPr>
          <a:xfrm>
            <a:off x="9904228" y="2153092"/>
            <a:ext cx="1446123" cy="935665"/>
            <a:chOff x="9904228" y="2137144"/>
            <a:chExt cx="1446123" cy="935665"/>
          </a:xfrm>
        </p:grpSpPr>
        <p:sp>
          <p:nvSpPr>
            <p:cNvPr id="4" name="Accolade fermante 3">
              <a:extLst>
                <a:ext uri="{FF2B5EF4-FFF2-40B4-BE49-F238E27FC236}">
                  <a16:creationId xmlns:a16="http://schemas.microsoft.com/office/drawing/2014/main" id="{CD8180FB-9A95-4CFF-B4C8-354DCE808F9E}"/>
                </a:ext>
              </a:extLst>
            </p:cNvPr>
            <p:cNvSpPr/>
            <p:nvPr/>
          </p:nvSpPr>
          <p:spPr>
            <a:xfrm>
              <a:off x="9904228" y="2137144"/>
              <a:ext cx="255181" cy="935665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529C9A2-B11A-47CE-AC9B-0F5DBCDB3395}"/>
                </a:ext>
              </a:extLst>
            </p:cNvPr>
            <p:cNvSpPr txBox="1"/>
            <p:nvPr/>
          </p:nvSpPr>
          <p:spPr>
            <a:xfrm>
              <a:off x="10302948" y="2466477"/>
              <a:ext cx="104740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>
                  <a:solidFill>
                    <a:srgbClr val="FF0000"/>
                  </a:solidFill>
                </a:rPr>
                <a:t>New </a:t>
              </a:r>
              <a:r>
                <a:rPr lang="fr-CH" dirty="0" err="1">
                  <a:solidFill>
                    <a:srgbClr val="FF0000"/>
                  </a:solidFill>
                </a:rPr>
                <a:t>offer</a:t>
              </a:r>
              <a:r>
                <a:rPr lang="fr-CH" dirty="0">
                  <a:solidFill>
                    <a:srgbClr val="FF0000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3480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80811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b="0" dirty="0"/>
              <a:t>In May 2022, CERN will resume group guided tours after 2 years of cancellation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We are back to standard rules for guides</a:t>
            </a:r>
          </a:p>
          <a:p>
            <a:pPr lvl="1"/>
            <a:r>
              <a:rPr lang="en-GB" sz="2100" dirty="0"/>
              <a:t>Maximum 9 hours of guiding per week (for any visit points)</a:t>
            </a:r>
          </a:p>
          <a:p>
            <a:pPr lvl="1"/>
            <a:r>
              <a:rPr lang="en-GB" sz="2100" b="0" dirty="0"/>
              <a:t>2 tours in a row with different groups to be avoided at all costs</a:t>
            </a:r>
          </a:p>
          <a:p>
            <a:pPr>
              <a:lnSpc>
                <a:spcPct val="100000"/>
              </a:lnSpc>
            </a:pPr>
            <a:r>
              <a:rPr lang="en-GB" sz="2400" b="0" dirty="0"/>
              <a:t>But we are far from a normal situation, capacity-wise</a:t>
            </a:r>
          </a:p>
          <a:p>
            <a:pPr lvl="1"/>
            <a:r>
              <a:rPr lang="en-GB" sz="2100" dirty="0"/>
              <a:t>Because of COVID-19 measures</a:t>
            </a:r>
          </a:p>
          <a:p>
            <a:pPr lvl="1"/>
            <a:r>
              <a:rPr lang="en-GB" sz="2100" b="0" dirty="0"/>
              <a:t>Because of logistics reasons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status and capacities of all visit points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35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8AF4874A-6520-4840-A8D6-63D6172DB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104" y="373593"/>
            <a:ext cx="4241696" cy="238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surface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927416"/>
              </p:ext>
            </p:extLst>
          </p:nvPr>
        </p:nvGraphicFramePr>
        <p:xfrm>
          <a:off x="407987" y="1439335"/>
          <a:ext cx="6455329" cy="4521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48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(Type 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112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777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2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99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Maximum 24 in total on the 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Both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 exhibition and </a:t>
                      </a:r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window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 on control room can </a:t>
                      </a:r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welcome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 24 </a:t>
                      </a:r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visitors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212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Can </a:t>
                      </a:r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be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 split in 2x12 but 2</a:t>
                      </a:r>
                      <a:r>
                        <a:rPr lang="fr-CH" baseline="30000" dirty="0">
                          <a:solidFill>
                            <a:schemeClr val="tx2"/>
                          </a:solidFill>
                        </a:rPr>
                        <a:t>nd</a:t>
                      </a:r>
                      <a:r>
                        <a:rPr lang="fr-CH" dirty="0">
                          <a:solidFill>
                            <a:schemeClr val="tx2"/>
                          </a:solidFill>
                        </a:rPr>
                        <a:t> guide </a:t>
                      </a:r>
                      <a:r>
                        <a:rPr lang="fr-CH" dirty="0" err="1">
                          <a:solidFill>
                            <a:schemeClr val="tx2"/>
                          </a:solidFill>
                        </a:rPr>
                        <a:t>needed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  <a:p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517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1319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uvelle exposition permanente d'ALICE">
            <a:extLst>
              <a:ext uri="{FF2B5EF4-FFF2-40B4-BE49-F238E27FC236}">
                <a16:creationId xmlns:a16="http://schemas.microsoft.com/office/drawing/2014/main" id="{040A6776-77ED-4711-9589-E9E609E25E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7" b="13585"/>
          <a:stretch/>
        </p:blipFill>
        <p:spPr bwMode="auto">
          <a:xfrm>
            <a:off x="7547104" y="373593"/>
            <a:ext cx="4236908" cy="237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underground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212657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 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12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Yes (FFP2)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466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09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344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Limits </a:t>
                      </a:r>
                      <a:r>
                        <a:rPr lang="fr-CH" dirty="0" err="1"/>
                        <a:t>exist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546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Not accessible </a:t>
                      </a:r>
                      <a:r>
                        <a:rPr lang="fr-CH" dirty="0" err="1"/>
                        <a:t>when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beams</a:t>
                      </a:r>
                      <a:r>
                        <a:rPr lang="fr-CH" dirty="0"/>
                        <a:t> are 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570156"/>
                  </a:ext>
                </a:extLst>
              </a:tr>
            </a:tbl>
          </a:graphicData>
        </a:graphic>
      </p:graphicFrame>
      <p:pic>
        <p:nvPicPr>
          <p:cNvPr id="2050" name="Picture 2" descr="Experiments and Collaborations,ALICE,LS2,skeleton,empty,structure,inside">
            <a:extLst>
              <a:ext uri="{FF2B5EF4-FFF2-40B4-BE49-F238E27FC236}">
                <a16:creationId xmlns:a16="http://schemas.microsoft.com/office/drawing/2014/main" id="{44603D86-E9AE-4F8E-A525-D65FAC2611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9" t="13273" r="789" b="9081"/>
          <a:stretch/>
        </p:blipFill>
        <p:spPr bwMode="auto">
          <a:xfrm>
            <a:off x="7513352" y="373593"/>
            <a:ext cx="4275448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0D3E873-D8E4-478D-8254-DF25E63ACAAF}"/>
              </a:ext>
            </a:extLst>
          </p:cNvPr>
          <p:cNvSpPr txBox="1"/>
          <p:nvPr/>
        </p:nvSpPr>
        <p:spPr>
          <a:xfrm rot="20700000">
            <a:off x="7273341" y="3949892"/>
            <a:ext cx="417101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Not accessible</a:t>
            </a:r>
            <a:b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fr-CH" sz="3600" dirty="0" err="1">
                <a:solidFill>
                  <a:srgbClr val="FF0000"/>
                </a:solidFill>
                <a:latin typeface="Stencil" panose="040409050D0802020404" pitchFamily="82" charset="0"/>
              </a:rPr>
              <a:t>Since</a:t>
            </a:r>
            <a:r>
              <a:rPr lang="fr-CH" sz="3600" dirty="0">
                <a:solidFill>
                  <a:srgbClr val="FF0000"/>
                </a:solidFill>
                <a:latin typeface="Stencil" panose="040409050D0802020404" pitchFamily="82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218685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uvelle exposition permanente d'ALICE">
            <a:extLst>
              <a:ext uri="{FF2B5EF4-FFF2-40B4-BE49-F238E27FC236}">
                <a16:creationId xmlns:a16="http://schemas.microsoft.com/office/drawing/2014/main" id="{040A6776-77ED-4711-9589-E9E609E25E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7" b="13585"/>
          <a:stretch/>
        </p:blipFill>
        <p:spPr bwMode="auto">
          <a:xfrm>
            <a:off x="7547104" y="373593"/>
            <a:ext cx="4236908" cy="237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AMS Control Room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B307060-63E9-42C4-A4E6-646B9A0B98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2"/>
          <a:stretch/>
        </p:blipFill>
        <p:spPr bwMode="auto">
          <a:xfrm>
            <a:off x="7533168" y="373593"/>
            <a:ext cx="4255632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D7BA379D-5EE7-4057-8FB3-E97189CAE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86943"/>
              </p:ext>
            </p:extLst>
          </p:nvPr>
        </p:nvGraphicFramePr>
        <p:xfrm>
          <a:off x="407987" y="1439335"/>
          <a:ext cx="6455329" cy="2966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was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24 in 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0033A0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466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09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344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717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Not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available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until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further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notice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570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483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Antimatter Factory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F3DD828-155C-43C6-9D43-F638B444A2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9" b="-309"/>
          <a:stretch/>
        </p:blipFill>
        <p:spPr bwMode="auto">
          <a:xfrm>
            <a:off x="7569205" y="373593"/>
            <a:ext cx="4214807" cy="237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B24EB1-8954-46C1-909C-75D0BFC0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88200"/>
              </p:ext>
            </p:extLst>
          </p:nvPr>
        </p:nvGraphicFramePr>
        <p:xfrm>
          <a:off x="407987" y="1439335"/>
          <a:ext cx="6455329" cy="4150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8887">
                  <a:extLst>
                    <a:ext uri="{9D8B030D-6E8A-4147-A177-3AD203B41FA5}">
                      <a16:colId xmlns:a16="http://schemas.microsoft.com/office/drawing/2014/main" val="378517364"/>
                    </a:ext>
                  </a:extLst>
                </a:gridCol>
                <a:gridCol w="4226442">
                  <a:extLst>
                    <a:ext uri="{9D8B030D-6E8A-4147-A177-3AD203B41FA5}">
                      <a16:colId xmlns:a16="http://schemas.microsoft.com/office/drawing/2014/main" val="1093522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Current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36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7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Visitors</a:t>
                      </a:r>
                      <a:r>
                        <a:rPr lang="fr-CH" dirty="0"/>
                        <a:t>/guide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Wearing</a:t>
                      </a:r>
                      <a:r>
                        <a:rPr lang="fr-CH" dirty="0"/>
                        <a:t> of a </a:t>
                      </a:r>
                      <a:r>
                        <a:rPr lang="fr-CH" dirty="0" err="1"/>
                        <a:t>mask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Age </a:t>
                      </a:r>
                      <a:r>
                        <a:rPr lang="fr-CH" dirty="0" err="1"/>
                        <a:t>limit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8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Mobility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02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Pregnant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women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5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Medical</a:t>
                      </a:r>
                      <a:r>
                        <a:rPr lang="fr-CH" dirty="0"/>
                        <a:t> 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980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Extra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No </a:t>
                      </a:r>
                      <a:r>
                        <a:rPr lang="fr-CH" dirty="0" err="1"/>
                        <a:t>access</a:t>
                      </a:r>
                      <a:r>
                        <a:rPr lang="fr-CH" dirty="0"/>
                        <a:t> in AD tunnel </a:t>
                      </a:r>
                      <a:r>
                        <a:rPr lang="fr-CH" dirty="0" err="1"/>
                        <a:t>when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beam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0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Apr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2022-May 2022: no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access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through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building 393; ELENA platform not accessible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during</a:t>
                      </a:r>
                      <a:r>
                        <a:rPr lang="fr-CH" dirty="0">
                          <a:solidFill>
                            <a:srgbClr val="FF0000"/>
                          </a:solidFill>
                        </a:rPr>
                        <a:t> 8 </a:t>
                      </a:r>
                      <a:r>
                        <a:rPr lang="fr-CH" dirty="0" err="1">
                          <a:solidFill>
                            <a:srgbClr val="FF0000"/>
                          </a:solidFill>
                        </a:rPr>
                        <a:t>weeks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64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14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2055</TotalTime>
  <Words>1888</Words>
  <Application>Microsoft Office PowerPoint</Application>
  <PresentationFormat>Widescreen</PresentationFormat>
  <Paragraphs>513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Stencil</vt:lpstr>
      <vt:lpstr>Office Theme</vt:lpstr>
      <vt:lpstr>CERN guides meeting</vt:lpstr>
      <vt:lpstr>Agenda</vt:lpstr>
      <vt:lpstr>COVID-19, a quick review</vt:lpstr>
      <vt:lpstr>COVID-19, a quick review</vt:lpstr>
      <vt:lpstr>Overview of status and capacities of all visit points</vt:lpstr>
      <vt:lpstr>ALICE surface</vt:lpstr>
      <vt:lpstr>ALICE underground</vt:lpstr>
      <vt:lpstr>AMS Control Room</vt:lpstr>
      <vt:lpstr>Antimatter Factory</vt:lpstr>
      <vt:lpstr>ATLAS Cavern</vt:lpstr>
      <vt:lpstr>ATLAS Visitors Centre</vt:lpstr>
      <vt:lpstr>CCC Visitors Centre</vt:lpstr>
      <vt:lpstr>CMS Underground</vt:lpstr>
      <vt:lpstr>Compass</vt:lpstr>
      <vt:lpstr>Data Centre Visitors Point</vt:lpstr>
      <vt:lpstr>LEIR</vt:lpstr>
      <vt:lpstr>LHCb surface (+ CAST)</vt:lpstr>
      <vt:lpstr>LHCb underground</vt:lpstr>
      <vt:lpstr>SM18</vt:lpstr>
      <vt:lpstr>Synchrocyclotron</vt:lpstr>
      <vt:lpstr>Overview of capacity issues</vt:lpstr>
      <vt:lpstr>Impact of current capacity on tours</vt:lpstr>
      <vt:lpstr>Other visit points not used by Visits Service</vt:lpstr>
      <vt:lpstr>Visit points development</vt:lpstr>
      <vt:lpstr>Restart of training sessions</vt:lpstr>
      <vt:lpstr>Reminder of some good practices</vt:lpstr>
      <vt:lpstr>New website</vt:lpstr>
      <vt:lpstr>A few words about Science Gateway</vt:lpstr>
      <vt:lpstr>Thank you!</vt:lpstr>
      <vt:lpstr>Q&amp;A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CERN-Germany Working Group Guided Tours situation</dc:title>
  <dc:creator>Francois Briard</dc:creator>
  <cp:lastModifiedBy>Francois Briard</cp:lastModifiedBy>
  <cp:revision>707</cp:revision>
  <dcterms:created xsi:type="dcterms:W3CDTF">2020-12-08T07:52:59Z</dcterms:created>
  <dcterms:modified xsi:type="dcterms:W3CDTF">2022-04-26T11:31:15Z</dcterms:modified>
</cp:coreProperties>
</file>