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</p:sldMasterIdLst>
  <p:notesMasterIdLst>
    <p:notesMasterId r:id="rId28"/>
  </p:notesMasterIdLst>
  <p:handoutMasterIdLst>
    <p:handoutMasterId r:id="rId29"/>
  </p:handoutMasterIdLst>
  <p:sldIdLst>
    <p:sldId id="256" r:id="rId6"/>
    <p:sldId id="287" r:id="rId7"/>
    <p:sldId id="277" r:id="rId8"/>
    <p:sldId id="289" r:id="rId9"/>
    <p:sldId id="288" r:id="rId10"/>
    <p:sldId id="286" r:id="rId11"/>
    <p:sldId id="259" r:id="rId12"/>
    <p:sldId id="282" r:id="rId13"/>
    <p:sldId id="285" r:id="rId14"/>
    <p:sldId id="260" r:id="rId15"/>
    <p:sldId id="270" r:id="rId16"/>
    <p:sldId id="271" r:id="rId17"/>
    <p:sldId id="272" r:id="rId18"/>
    <p:sldId id="273" r:id="rId19"/>
    <p:sldId id="281" r:id="rId20"/>
    <p:sldId id="274" r:id="rId21"/>
    <p:sldId id="283" r:id="rId22"/>
    <p:sldId id="284" r:id="rId23"/>
    <p:sldId id="275" r:id="rId24"/>
    <p:sldId id="279" r:id="rId25"/>
    <p:sldId id="276" r:id="rId26"/>
    <p:sldId id="268" r:id="rId27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207CA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65" autoAdjust="0"/>
    <p:restoredTop sz="96327" autoAdjust="0"/>
  </p:normalViewPr>
  <p:slideViewPr>
    <p:cSldViewPr snapToObjects="1" showGuides="1">
      <p:cViewPr varScale="1">
        <p:scale>
          <a:sx n="96" d="100"/>
          <a:sy n="96" d="100"/>
        </p:scale>
        <p:origin x="168" y="60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12/04/2022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12/04/2022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36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190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689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4/12/22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nexusformat.org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784927"/>
            <a:ext cx="7402857" cy="1661993"/>
          </a:xfrm>
        </p:spPr>
        <p:txBody>
          <a:bodyPr/>
          <a:lstStyle/>
          <a:p>
            <a:r>
              <a:rPr lang="en-GB" dirty="0"/>
              <a:t>Task 10.6: Machine Learning Techniques for Accelerator and Target Diagnostics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737731"/>
          </a:xfrm>
        </p:spPr>
        <p:txBody>
          <a:bodyPr>
            <a:normAutofit/>
          </a:bodyPr>
          <a:lstStyle/>
          <a:p>
            <a:r>
              <a:rPr lang="en-GB" dirty="0"/>
              <a:t>Thomas Shea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dirty="0"/>
              <a:t>I.FAST WP10.6 team meeting, 22-04-12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538"/>
          </a:xfrm>
        </p:spPr>
        <p:txBody>
          <a:bodyPr>
            <a:normAutofit/>
          </a:bodyPr>
          <a:lstStyle/>
          <a:p>
            <a:r>
              <a:rPr lang="en-GB" dirty="0"/>
              <a:t>Collaborators and responsibilities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85664"/>
            <a:ext cx="5181600" cy="466361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Beneficiaries</a:t>
            </a:r>
          </a:p>
          <a:p>
            <a:r>
              <a:rPr lang="en-GB" dirty="0"/>
              <a:t>ESS </a:t>
            </a:r>
          </a:p>
          <a:p>
            <a:pPr lvl="1"/>
            <a:r>
              <a:rPr lang="en-GB" dirty="0"/>
              <a:t>Expertise:  Diagnostic scientists, Data manager, FPGA engineers</a:t>
            </a:r>
          </a:p>
          <a:p>
            <a:pPr lvl="1"/>
            <a:r>
              <a:rPr lang="en-GB" dirty="0"/>
              <a:t>Contribution: </a:t>
            </a:r>
          </a:p>
          <a:p>
            <a:pPr lvl="2"/>
            <a:r>
              <a:rPr lang="en-GB" dirty="0"/>
              <a:t>Construction/Commissioning phase</a:t>
            </a:r>
          </a:p>
          <a:p>
            <a:pPr lvl="2"/>
            <a:r>
              <a:rPr lang="en-GB" sz="2200" dirty="0"/>
              <a:t>FPGA-based diagnostics</a:t>
            </a:r>
          </a:p>
          <a:p>
            <a:pPr lvl="2"/>
            <a:r>
              <a:rPr lang="en-GB" sz="2200" dirty="0"/>
              <a:t>Low latency communications</a:t>
            </a:r>
            <a:endParaRPr lang="en-GB" dirty="0"/>
          </a:p>
          <a:p>
            <a:r>
              <a:rPr lang="en-GB" dirty="0"/>
              <a:t>RTU – Faculty of Computer Science and Information</a:t>
            </a:r>
          </a:p>
          <a:p>
            <a:pPr lvl="1"/>
            <a:r>
              <a:rPr lang="en-GB" dirty="0"/>
              <a:t>Expertise: AI, ML and FPGA experts</a:t>
            </a:r>
          </a:p>
          <a:p>
            <a:pPr lvl="1"/>
            <a:r>
              <a:rPr lang="en-GB" dirty="0"/>
              <a:t>Contribution</a:t>
            </a:r>
          </a:p>
          <a:p>
            <a:pPr lvl="2"/>
            <a:r>
              <a:rPr lang="en-GB" dirty="0"/>
              <a:t>Full-time master student </a:t>
            </a:r>
          </a:p>
          <a:p>
            <a:pPr lvl="2"/>
            <a:r>
              <a:rPr lang="en-GB" dirty="0"/>
              <a:t>Master student supervision (senior researcher/professor)</a:t>
            </a:r>
          </a:p>
          <a:p>
            <a:endParaRPr lang="en-GB" sz="3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12777"/>
            <a:ext cx="5181600" cy="41764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Additional participants</a:t>
            </a:r>
          </a:p>
          <a:p>
            <a:r>
              <a:rPr lang="en-GB" dirty="0" err="1"/>
              <a:t>CosyLab</a:t>
            </a:r>
            <a:r>
              <a:rPr lang="en-GB" dirty="0"/>
              <a:t> – via subcontract from ESS</a:t>
            </a:r>
          </a:p>
          <a:p>
            <a:pPr lvl="1"/>
            <a:r>
              <a:rPr lang="en-GB" dirty="0"/>
              <a:t>FPGA specialist</a:t>
            </a:r>
          </a:p>
          <a:p>
            <a:r>
              <a:rPr lang="en-GB" dirty="0"/>
              <a:t>SNS/ORNL – collaboration</a:t>
            </a:r>
          </a:p>
          <a:p>
            <a:pPr lvl="1"/>
            <a:r>
              <a:rPr lang="en-GB" dirty="0"/>
              <a:t>&gt; decade of operational data</a:t>
            </a:r>
          </a:p>
          <a:p>
            <a:pPr lvl="1"/>
            <a:r>
              <a:rPr lang="en-GB" dirty="0"/>
              <a:t>Active machine learning project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sz="30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96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2776"/>
            <a:ext cx="10802416" cy="453650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Preparation (Q3 2021 – Q1 2022)</a:t>
            </a:r>
          </a:p>
          <a:p>
            <a:pPr lvl="1"/>
            <a:r>
              <a:rPr lang="en-GB" dirty="0"/>
              <a:t>ML model exploration</a:t>
            </a:r>
          </a:p>
          <a:p>
            <a:pPr lvl="1"/>
            <a:r>
              <a:rPr lang="en-GB" dirty="0"/>
              <a:t>Data format preparation</a:t>
            </a:r>
          </a:p>
          <a:p>
            <a:r>
              <a:rPr lang="en-GB" dirty="0"/>
              <a:t>Assess the predictive capabilities of selected ML models, trained with (Q1 2022 – Q2 2023):</a:t>
            </a:r>
          </a:p>
          <a:p>
            <a:pPr lvl="2"/>
            <a:r>
              <a:rPr lang="en-GB" dirty="0"/>
              <a:t>simulation results</a:t>
            </a:r>
          </a:p>
          <a:p>
            <a:pPr lvl="2"/>
            <a:r>
              <a:rPr lang="en-GB" dirty="0"/>
              <a:t>existing SNS operation data (13 years of operation data)</a:t>
            </a:r>
          </a:p>
          <a:p>
            <a:pPr lvl="2"/>
            <a:r>
              <a:rPr lang="en-GB" dirty="0"/>
              <a:t>ESS experimental data anticipated within the time line of the project (ESS Normal Conducting </a:t>
            </a:r>
            <a:r>
              <a:rPr lang="en-GB" dirty="0" err="1"/>
              <a:t>linac</a:t>
            </a:r>
            <a:r>
              <a:rPr lang="en-GB" dirty="0"/>
              <a:t> ongoing commissioning)</a:t>
            </a:r>
          </a:p>
          <a:p>
            <a:r>
              <a:rPr lang="en-GB" dirty="0"/>
              <a:t>ML FPGA platform development (Q2 2021 - Q4 2022)</a:t>
            </a:r>
          </a:p>
          <a:p>
            <a:pPr lvl="1"/>
            <a:r>
              <a:rPr lang="en-GB" dirty="0"/>
              <a:t>Low-latency network development and optimisation</a:t>
            </a:r>
          </a:p>
          <a:p>
            <a:pPr lvl="1"/>
            <a:r>
              <a:rPr lang="en-GB" dirty="0"/>
              <a:t>Acceleration of ML model on FPGA platform</a:t>
            </a:r>
          </a:p>
          <a:p>
            <a:r>
              <a:rPr lang="en-GB" dirty="0"/>
              <a:t>Demonstration (Q1 2023 - Q2 2024)</a:t>
            </a:r>
          </a:p>
          <a:p>
            <a:pPr lvl="1"/>
            <a:r>
              <a:rPr lang="en-GB" dirty="0"/>
              <a:t>In the lab</a:t>
            </a:r>
          </a:p>
          <a:p>
            <a:pPr lvl="1"/>
            <a:r>
              <a:rPr lang="en-GB" dirty="0"/>
              <a:t>In real conditions</a:t>
            </a:r>
          </a:p>
          <a:p>
            <a:r>
              <a:rPr lang="en-GB" dirty="0"/>
              <a:t>Report (March 2024)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47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4A61D-480E-D844-BEFA-6079963B9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Low-latency applications under consideration</a:t>
            </a:r>
            <a:endParaRPr lang="en-GB" strike="sngStri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7628B-43DC-D445-943C-F275672EB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Currently exploring several Low-Latency applications</a:t>
            </a:r>
          </a:p>
          <a:p>
            <a:r>
              <a:rPr lang="en-GB" dirty="0"/>
              <a:t>ML based Intelligent Trigger for Data-On-Demand (DoD)</a:t>
            </a:r>
          </a:p>
          <a:p>
            <a:r>
              <a:rPr lang="en-GB" dirty="0"/>
              <a:t>ML based machine protection</a:t>
            </a:r>
          </a:p>
          <a:p>
            <a:pPr lvl="1"/>
            <a:r>
              <a:rPr lang="en-GB" dirty="0"/>
              <a:t>Beam Loss</a:t>
            </a:r>
          </a:p>
          <a:p>
            <a:pPr lvl="1"/>
            <a:r>
              <a:rPr lang="en-GB" dirty="0"/>
              <a:t>Beam destination protection</a:t>
            </a:r>
          </a:p>
          <a:p>
            <a:pPr lvl="1"/>
            <a:r>
              <a:rPr lang="en-GB" dirty="0"/>
              <a:t>Additional sensor aggregation applications</a:t>
            </a:r>
          </a:p>
          <a:p>
            <a:r>
              <a:rPr lang="en-GB" dirty="0"/>
              <a:t>Interesting low-latency, single-device applications considered but de-emphasized (particle discrimination, image recognition, etc)</a:t>
            </a:r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439B0-9FF2-EA4D-85F5-5F6B70487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E8432C-0D32-FB4B-9B04-D31F0484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34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4A61D-480E-D844-BEFA-6079963B9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ML-based Intelligent Trigger for Data Acquisition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7628B-43DC-D445-943C-F275672EB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Goal:</a:t>
            </a:r>
          </a:p>
          <a:p>
            <a:pPr lvl="1"/>
            <a:r>
              <a:rPr lang="en-GB" dirty="0"/>
              <a:t>Identify “off-normal/interesting” and “normal” events </a:t>
            </a:r>
          </a:p>
          <a:p>
            <a:pPr lvl="1"/>
            <a:r>
              <a:rPr lang="en-GB" dirty="0"/>
              <a:t>Trigger DoD</a:t>
            </a:r>
            <a:r>
              <a:rPr lang="en-GB" b="1" dirty="0"/>
              <a:t>*</a:t>
            </a:r>
            <a:r>
              <a:rPr lang="en-GB" dirty="0"/>
              <a:t> acquisition for each “off normal” event</a:t>
            </a:r>
          </a:p>
          <a:p>
            <a:pPr marL="914400" lvl="2" indent="0">
              <a:buNone/>
            </a:pPr>
            <a:r>
              <a:rPr lang="en-GB" i="1" dirty="0"/>
              <a:t>Data-On-Demand</a:t>
            </a:r>
            <a:r>
              <a:rPr lang="en-GB" i="1" dirty="0">
                <a:sym typeface="Wingdings" pitchFamily="2" charset="2"/>
              </a:rPr>
              <a:t> (DoD) definition: partially or fully processed highly detailed data, buffered and then extracted from the FPGA level on event occurrence (on demand)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Relevant systems: Beam Loss, Beam Position, Beam Current</a:t>
            </a:r>
          </a:p>
          <a:p>
            <a:r>
              <a:rPr lang="en-GB" dirty="0"/>
              <a:t>Challenges</a:t>
            </a:r>
          </a:p>
          <a:p>
            <a:pPr lvl="1"/>
            <a:r>
              <a:rPr lang="en-GB" dirty="0"/>
              <a:t>Select appropriate model for anomaly detection</a:t>
            </a:r>
          </a:p>
          <a:p>
            <a:pPr lvl="1"/>
            <a:r>
              <a:rPr lang="en-GB" dirty="0"/>
              <a:t>Conditions will change with time – may require “online learning” (unsupervised ML model; adaptive ML)</a:t>
            </a:r>
          </a:p>
          <a:p>
            <a:pPr lvl="1"/>
            <a:r>
              <a:rPr lang="en-GB" dirty="0"/>
              <a:t>Identify relevant data </a:t>
            </a:r>
          </a:p>
          <a:p>
            <a:pPr lvl="2"/>
            <a:r>
              <a:rPr lang="en-GB" dirty="0"/>
              <a:t>dataset type and structure (what data to take from each system)</a:t>
            </a:r>
          </a:p>
          <a:p>
            <a:pPr lvl="2"/>
            <a:r>
              <a:rPr lang="en-GB" dirty="0"/>
              <a:t>dataset preparation/”cleaning” (for example remove beam study data)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439B0-9FF2-EA4D-85F5-5F6B70487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E8432C-0D32-FB4B-9B04-D31F0484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513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1D505-E1DC-564C-A109-4B4364E47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ML-based machine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7F859-2F24-264F-B01E-A860D0A62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Goal: inhibit beam production when dangerous conditions are recognised/predicted</a:t>
            </a:r>
          </a:p>
          <a:p>
            <a:r>
              <a:rPr lang="en-GB" dirty="0"/>
              <a:t>Relevant systems: BLM and BCM; also BPM, FC for protecting specific beam destinations.</a:t>
            </a:r>
          </a:p>
          <a:p>
            <a:r>
              <a:rPr lang="en-GB" dirty="0"/>
              <a:t>Can be considered as advanced version of ”intelligent trigger” application</a:t>
            </a:r>
          </a:p>
          <a:p>
            <a:pPr lvl="1"/>
            <a:r>
              <a:rPr lang="en-GB" dirty="0"/>
              <a:t>Correlation of known failures with the datasets extracted with ”intelligent trigger” as precursors (offline analysis)</a:t>
            </a:r>
          </a:p>
          <a:p>
            <a:pPr lvl="1"/>
            <a:r>
              <a:rPr lang="en-GB" dirty="0"/>
              <a:t>Use these identified precursor datasets (loss patterns or other errant conditions) as training datasets for ML based machine protection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2A38E7-6ACA-5B40-9C10-6557F7B3B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96719F-F466-F14A-8AE9-92D366593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27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sim2-1_dtl1-det2:_incoming_hitmap_zy_neutr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36" y="3286400"/>
            <a:ext cx="2400000" cy="1800000"/>
          </a:xfrm>
          <a:prstGeom prst="rect">
            <a:avLst/>
          </a:prstGeom>
        </p:spPr>
      </p:pic>
      <p:pic>
        <p:nvPicPr>
          <p:cNvPr id="46" name="Picture 45" descr="sim2-2_dtl1-det1:_incoming_hitmap_zx_neutr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3284984"/>
            <a:ext cx="2400000" cy="18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46432" cy="1325563"/>
          </a:xfrm>
        </p:spPr>
        <p:txBody>
          <a:bodyPr>
            <a:normAutofit/>
          </a:bodyPr>
          <a:lstStyle/>
          <a:p>
            <a:r>
              <a:rPr lang="en-US" dirty="0"/>
              <a:t>Example: Beam Loss in the ESS </a:t>
            </a:r>
            <a:r>
              <a:rPr lang="en-US" dirty="0" err="1"/>
              <a:t>Linac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90688"/>
            <a:ext cx="8579296" cy="2818431"/>
          </a:xfrm>
        </p:spPr>
        <p:txBody>
          <a:bodyPr>
            <a:normAutofit/>
          </a:bodyPr>
          <a:lstStyle/>
          <a:p>
            <a:r>
              <a:rPr lang="en-US" sz="1800" dirty="0"/>
              <a:t>Figure: Incoming neutron hit maps for different localized loss locations along a DTL tank</a:t>
            </a:r>
          </a:p>
          <a:p>
            <a:r>
              <a:rPr lang="en-US" sz="1800" dirty="0"/>
              <a:t>This map is sampled by small number of detectors</a:t>
            </a:r>
          </a:p>
          <a:p>
            <a:r>
              <a:rPr lang="en-US" sz="1800" dirty="0"/>
              <a:t>Resulting signal has complex relationship to the beam properties at the potential damage 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200902"/>
            <a:ext cx="2133600" cy="365125"/>
          </a:xfrm>
        </p:spPr>
        <p:txBody>
          <a:bodyPr/>
          <a:lstStyle/>
          <a:p>
            <a:fld id="{551115BC-487E-4422-894C-CB7CD3E79223}" type="slidenum">
              <a:rPr lang="sv-SE" smtClean="0"/>
              <a:t>15</a:t>
            </a:fld>
            <a:endParaRPr lang="sv-SE" dirty="0"/>
          </a:p>
        </p:txBody>
      </p:sp>
      <p:sp>
        <p:nvSpPr>
          <p:cNvPr id="7" name="TextBox 6"/>
          <p:cNvSpPr txBox="1"/>
          <p:nvPr/>
        </p:nvSpPr>
        <p:spPr>
          <a:xfrm>
            <a:off x="2279576" y="6164905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7F7F7F"/>
                </a:solidFill>
              </a:rPr>
              <a:t>det2 “detector” volume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007768" y="5588840"/>
            <a:ext cx="648072" cy="648072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 descr="sim2-1_dtl1-det1:_incoming_hitmap_zx_neutron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76" y="4319600"/>
            <a:ext cx="2400000" cy="1800000"/>
          </a:xfrm>
          <a:prstGeom prst="rect">
            <a:avLst/>
          </a:prstGeom>
        </p:spPr>
      </p:pic>
      <p:pic>
        <p:nvPicPr>
          <p:cNvPr id="44" name="Picture 43" descr="sim2-0_dtl1-det1:_incoming_hitmap_zx_neutron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872" y="3707600"/>
            <a:ext cx="2400000" cy="1800000"/>
          </a:xfrm>
          <a:prstGeom prst="rect">
            <a:avLst/>
          </a:prstGeom>
        </p:spPr>
      </p:pic>
      <p:pic>
        <p:nvPicPr>
          <p:cNvPr id="47" name="Picture 46" descr="sim2-2_dtl1-det1:_incoming_hitmap_zx_neutr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760" y="4319600"/>
            <a:ext cx="2400000" cy="1800000"/>
          </a:xfrm>
          <a:prstGeom prst="rect">
            <a:avLst/>
          </a:prstGeom>
        </p:spPr>
      </p:pic>
      <p:pic>
        <p:nvPicPr>
          <p:cNvPr id="48" name="Picture 47" descr="sim2-0_dtl1-det2:_incoming_hitmap_zy_neutron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896" y="3707600"/>
            <a:ext cx="2400000" cy="1800000"/>
          </a:xfrm>
          <a:prstGeom prst="rect">
            <a:avLst/>
          </a:prstGeom>
        </p:spPr>
      </p:pic>
      <p:pic>
        <p:nvPicPr>
          <p:cNvPr id="5" name="Content Placeholder 4" descr="dtl1-det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" b="235"/>
          <a:stretch>
            <a:fillRect/>
          </a:stretch>
        </p:blipFill>
        <p:spPr>
          <a:xfrm>
            <a:off x="4655840" y="5011270"/>
            <a:ext cx="2592288" cy="1425658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5375920" y="5937847"/>
            <a:ext cx="1008112" cy="585356"/>
            <a:chOff x="6516216" y="5147900"/>
            <a:chExt cx="1008112" cy="585356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7092280" y="5157192"/>
              <a:ext cx="0" cy="567680"/>
            </a:xfrm>
            <a:prstGeom prst="line">
              <a:avLst/>
            </a:prstGeom>
            <a:ln cap="flat">
              <a:solidFill>
                <a:schemeClr val="tx1"/>
              </a:solidFill>
              <a:round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6516216" y="5733256"/>
              <a:ext cx="584448" cy="0"/>
            </a:xfrm>
            <a:prstGeom prst="line">
              <a:avLst/>
            </a:prstGeom>
            <a:ln cap="flat">
              <a:solidFill>
                <a:schemeClr val="tx1"/>
              </a:solidFill>
              <a:round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7092280" y="5229200"/>
              <a:ext cx="360040" cy="495672"/>
            </a:xfrm>
            <a:prstGeom prst="line">
              <a:avLst/>
            </a:prstGeom>
            <a:ln cap="flat">
              <a:solidFill>
                <a:schemeClr val="tx1"/>
              </a:solidFill>
              <a:round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588224" y="536392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x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04248" y="514790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y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236296" y="5301208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z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456040" y="6227620"/>
            <a:ext cx="792088" cy="37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7F7F7F"/>
                </a:solidFill>
              </a:rPr>
              <a:t>det1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5447928" y="5228802"/>
            <a:ext cx="1368152" cy="1080119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096000" y="57955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7F7F7F"/>
                </a:solidFill>
              </a:rPr>
              <a:t>det0</a:t>
            </a:r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6888088" y="5516832"/>
            <a:ext cx="0" cy="360040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6816080" y="5588840"/>
            <a:ext cx="1296144" cy="720080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 flipV="1">
            <a:off x="3719736" y="5732856"/>
            <a:ext cx="288032" cy="504056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901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1FACA-AAC1-C649-B47C-FF2CCF0DA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Energy deposition on beam destinations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F529D-68C1-6B46-A14D-C5D41C03A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Damage in Faraday cups and beam stops depends on beam properties that are not directly measured</a:t>
            </a:r>
          </a:p>
          <a:p>
            <a:pPr lvl="1"/>
            <a:r>
              <a:rPr lang="en-GB" dirty="0"/>
              <a:t>Transverse density distribution</a:t>
            </a:r>
          </a:p>
          <a:p>
            <a:pPr lvl="1"/>
            <a:r>
              <a:rPr lang="en-GB" dirty="0"/>
              <a:t>Low energy tail of longitudinal distribution</a:t>
            </a:r>
          </a:p>
          <a:p>
            <a:r>
              <a:rPr lang="en-GB" dirty="0"/>
              <a:t>Relevant measurement devices</a:t>
            </a:r>
          </a:p>
          <a:p>
            <a:pPr lvl="1"/>
            <a:r>
              <a:rPr lang="en-GB" dirty="0"/>
              <a:t>BPM (centroid phase -&gt; energy)</a:t>
            </a:r>
          </a:p>
          <a:p>
            <a:pPr lvl="1"/>
            <a:r>
              <a:rPr lang="en-GB" dirty="0"/>
              <a:t>FC – BCM current difference</a:t>
            </a:r>
          </a:p>
          <a:p>
            <a:pPr lvl="1"/>
            <a:r>
              <a:rPr lang="en-GB" dirty="0"/>
              <a:t>Option: BLM (combine with others to account for upstream loss)</a:t>
            </a:r>
          </a:p>
          <a:p>
            <a:r>
              <a:rPr lang="en-GB" dirty="0"/>
              <a:t>Use these imperfect but low-latency signals to predict thermo-mechanical response and the resulting damage potential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C9B8E8-0E55-9244-B64A-5E42B9889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964C6A-70D4-6A49-8118-8779A5B68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316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D94D6-6B25-4D42-B855-C2504B91B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ORNL/SNS Example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173FBB-8AF0-D948-836E-CD8943480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33D300-6945-0740-A09B-EC28E657D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99C028-C71E-1B4C-840C-7CA8BDF80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406629"/>
            <a:ext cx="9937104" cy="54513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BA4D1D-E0BC-5E4F-9591-26CF264E7221}"/>
              </a:ext>
            </a:extLst>
          </p:cNvPr>
          <p:cNvSpPr txBox="1"/>
          <p:nvPr/>
        </p:nvSpPr>
        <p:spPr>
          <a:xfrm>
            <a:off x="10145768" y="5119198"/>
            <a:ext cx="1584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</a:t>
            </a:r>
            <a:br>
              <a:rPr lang="en-US" dirty="0"/>
            </a:br>
            <a:r>
              <a:rPr lang="en-US" dirty="0"/>
              <a:t>W. Blokland</a:t>
            </a:r>
          </a:p>
        </p:txBody>
      </p:sp>
    </p:spTree>
    <p:extLst>
      <p:ext uri="{BB962C8B-B14F-4D97-AF65-F5344CB8AC3E}">
        <p14:creationId xmlns:p14="http://schemas.microsoft.com/office/powerpoint/2010/main" val="2579606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4D826-73CC-1340-B2A9-AD7A03003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ORNL/SNS Example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F79EA6-80D5-974A-9933-EAB4F2F1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EE6CC4-D9C5-1C4B-9937-10BEEA116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4FA526-CB4C-9147-B644-0EAD3D356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390580"/>
            <a:ext cx="9577064" cy="54007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3866A5-7E16-624E-8071-FF640766E1A2}"/>
              </a:ext>
            </a:extLst>
          </p:cNvPr>
          <p:cNvSpPr txBox="1"/>
          <p:nvPr/>
        </p:nvSpPr>
        <p:spPr>
          <a:xfrm>
            <a:off x="10145768" y="5119198"/>
            <a:ext cx="1584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</a:t>
            </a:r>
            <a:br>
              <a:rPr lang="en-US" dirty="0"/>
            </a:br>
            <a:r>
              <a:rPr lang="en-US" dirty="0"/>
              <a:t>W. Blokland</a:t>
            </a:r>
          </a:p>
        </p:txBody>
      </p:sp>
    </p:spTree>
    <p:extLst>
      <p:ext uri="{BB962C8B-B14F-4D97-AF65-F5344CB8AC3E}">
        <p14:creationId xmlns:p14="http://schemas.microsoft.com/office/powerpoint/2010/main" val="3393222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84784"/>
            <a:ext cx="5760000" cy="4612933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Developing Data Exchange based on </a:t>
            </a:r>
            <a:r>
              <a:rPr lang="en-GB" sz="2400" dirty="0" err="1"/>
              <a:t>NeXus</a:t>
            </a:r>
            <a:r>
              <a:rPr lang="en-GB" sz="2400" dirty="0"/>
              <a:t> (</a:t>
            </a:r>
            <a:r>
              <a:rPr lang="en-GB" sz="2400" dirty="0">
                <a:hlinkClick r:id="rId2"/>
              </a:rPr>
              <a:t>https://www.nexusformat.org</a:t>
            </a:r>
            <a:r>
              <a:rPr lang="en-GB" sz="2400" dirty="0"/>
              <a:t>)</a:t>
            </a:r>
          </a:p>
          <a:p>
            <a:r>
              <a:rPr lang="en-GB" sz="2400" dirty="0"/>
              <a:t>Standard in the neutron and X-ray communities</a:t>
            </a:r>
          </a:p>
          <a:p>
            <a:r>
              <a:rPr lang="en-GB" sz="2400" dirty="0"/>
              <a:t>First example: agreement with ORNL on emittance data structure.</a:t>
            </a:r>
          </a:p>
          <a:p>
            <a:pPr lvl="1"/>
            <a:r>
              <a:rPr lang="en-GB" sz="1800" dirty="0"/>
              <a:t>We will build on this to cover ML-related data that we intend to exchange</a:t>
            </a:r>
          </a:p>
          <a:p>
            <a:r>
              <a:rPr lang="en-GB" sz="2400" dirty="0"/>
              <a:t>Scope:</a:t>
            </a:r>
          </a:p>
          <a:p>
            <a:pPr lvl="1"/>
            <a:r>
              <a:rPr lang="en-GB" sz="1800" dirty="0"/>
              <a:t>Operations data from SNS</a:t>
            </a:r>
          </a:p>
          <a:p>
            <a:pPr lvl="1"/>
            <a:r>
              <a:rPr lang="en-GB" sz="1800" dirty="0"/>
              <a:t>Commissioning data from ESS</a:t>
            </a:r>
          </a:p>
          <a:p>
            <a:pPr lvl="1"/>
            <a:r>
              <a:rPr lang="en-GB" sz="1800" dirty="0"/>
              <a:t>Simulation data from ESS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89782F-9361-BE46-BB2F-9D42B0A0E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82" y="1551054"/>
            <a:ext cx="6563307" cy="43262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63D37E8-A63A-EC4B-8898-20352DFCF5DD}"/>
              </a:ext>
            </a:extLst>
          </p:cNvPr>
          <p:cNvSpPr txBox="1"/>
          <p:nvPr/>
        </p:nvSpPr>
        <p:spPr>
          <a:xfrm>
            <a:off x="6918573" y="831414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NeXus</a:t>
            </a:r>
            <a:r>
              <a:rPr lang="en-US" dirty="0"/>
              <a:t> data format (example ESS diagnostics data)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E4C9B8E8-0E55-9244-B64A-5E42B9889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/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</p:spTree>
    <p:extLst>
      <p:ext uri="{BB962C8B-B14F-4D97-AF65-F5344CB8AC3E}">
        <p14:creationId xmlns:p14="http://schemas.microsoft.com/office/powerpoint/2010/main" val="584185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A31FA1B-5E66-3243-9E7E-D6BEFCA33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924944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Discussion points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E3E009-5933-4E46-8369-6ADD5C397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Shea, Kittelmann IFAST WP 10 meeting 2021-11-15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A9F69D-A817-784F-A4CD-FDB07DFB2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288" y="1340768"/>
            <a:ext cx="5181600" cy="4661321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Tools based on Xilinx AI flow accelerated on FPGA platform. Two options being investigated.</a:t>
            </a:r>
          </a:p>
          <a:p>
            <a:pPr lvl="1"/>
            <a:r>
              <a:rPr lang="en-GB" sz="1600" dirty="0"/>
              <a:t>Xilinx </a:t>
            </a:r>
            <a:r>
              <a:rPr lang="en-GB" sz="1600" dirty="0" err="1"/>
              <a:t>Zynq</a:t>
            </a:r>
            <a:r>
              <a:rPr lang="en-GB" sz="1600" dirty="0"/>
              <a:t>: Current generation FPGA platform AI accelerator cores in FPGA logic (Deep learning Processor Unit, DPU)</a:t>
            </a:r>
          </a:p>
          <a:p>
            <a:pPr lvl="1"/>
            <a:r>
              <a:rPr lang="en-GB" sz="1600" dirty="0"/>
              <a:t>Xilinx </a:t>
            </a:r>
            <a:r>
              <a:rPr lang="en-GB" sz="1600" dirty="0" err="1"/>
              <a:t>Versal</a:t>
            </a:r>
            <a:r>
              <a:rPr lang="en-GB" sz="1600" dirty="0"/>
              <a:t> ACAP: Bleeding edge FPGA with dedicated AI acceleration cores</a:t>
            </a:r>
          </a:p>
          <a:p>
            <a:r>
              <a:rPr lang="en-GB" sz="2000" dirty="0"/>
              <a:t>The tool flow would provide short turn-around and flexibility when exploring ML applications</a:t>
            </a:r>
          </a:p>
          <a:p>
            <a:r>
              <a:rPr lang="en-GB" sz="2000" dirty="0"/>
              <a:t>The downside is that the solution are compiled SW running on accelerator cores which means additional latency.</a:t>
            </a:r>
          </a:p>
          <a:p>
            <a:pPr lvl="1"/>
            <a:r>
              <a:rPr lang="en-GB" sz="1600" dirty="0"/>
              <a:t>On Xilinx </a:t>
            </a:r>
            <a:r>
              <a:rPr lang="en-GB" sz="1600" dirty="0" err="1"/>
              <a:t>Zynq</a:t>
            </a:r>
            <a:r>
              <a:rPr lang="en-GB" sz="1600" dirty="0"/>
              <a:t> there is SW (XRT) in the loop to feed the accelerator cores.</a:t>
            </a:r>
          </a:p>
          <a:p>
            <a:pPr lvl="1"/>
            <a:r>
              <a:rPr lang="en-GB" sz="1600" dirty="0"/>
              <a:t>On Xilinx </a:t>
            </a:r>
            <a:r>
              <a:rPr lang="en-GB" sz="1600" dirty="0" err="1"/>
              <a:t>Versal</a:t>
            </a:r>
            <a:r>
              <a:rPr lang="en-GB" sz="1600" dirty="0"/>
              <a:t> the programming model supports feeding AI cores directly from FPGA logic so should provide lower latency.</a:t>
            </a:r>
          </a:p>
          <a:p>
            <a:pPr marL="457200" lvl="1" indent="0">
              <a:buNone/>
            </a:pPr>
            <a:endParaRPr lang="en-GB" sz="16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E4C9B8E8-0E55-9244-B64A-5E42B9889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/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79975" y="1484784"/>
            <a:ext cx="5810733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9414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ML Prototype – Normal Conducting </a:t>
            </a:r>
            <a:r>
              <a:rPr lang="en-GB" dirty="0" err="1"/>
              <a:t>Linac</a:t>
            </a:r>
            <a:r>
              <a:rPr lang="en-GB" dirty="0"/>
              <a:t>, Low Energy Section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13" y="1556792"/>
            <a:ext cx="9692159" cy="4320480"/>
          </a:xfrm>
        </p:spPr>
      </p:pic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63352" y="1758156"/>
            <a:ext cx="2233464" cy="376361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System covering Normal Conducting </a:t>
            </a:r>
            <a:r>
              <a:rPr lang="en-GB" sz="1800" dirty="0" err="1"/>
              <a:t>Linac</a:t>
            </a:r>
            <a:r>
              <a:rPr lang="en-GB" sz="1800" dirty="0"/>
              <a:t> (NCL)</a:t>
            </a:r>
          </a:p>
          <a:p>
            <a:r>
              <a:rPr lang="en-GB" sz="1800" dirty="0"/>
              <a:t>Goal ML FPGA System can detect “off normal” events  and request readout via timing system (DoD). </a:t>
            </a:r>
          </a:p>
          <a:p>
            <a:r>
              <a:rPr lang="en-GB" sz="1800" dirty="0"/>
              <a:t>System could connect to interlock system (not shown)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E4C9B8E8-0E55-9244-B64A-5E42B9889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/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</p:spTree>
    <p:extLst>
      <p:ext uri="{BB962C8B-B14F-4D97-AF65-F5344CB8AC3E}">
        <p14:creationId xmlns:p14="http://schemas.microsoft.com/office/powerpoint/2010/main" val="340503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1FACA-AAC1-C649-B47C-FF2CCF0DA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SNS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F529D-68C1-6B46-A14D-C5D41C03A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83695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Checking on MoU with Wim, </a:t>
            </a:r>
            <a:r>
              <a:rPr lang="en-US" sz="2400" dirty="0" err="1"/>
              <a:t>Fulvia</a:t>
            </a:r>
            <a:r>
              <a:rPr lang="en-US" sz="2400" dirty="0"/>
              <a:t> (Tom)</a:t>
            </a:r>
          </a:p>
          <a:p>
            <a:pPr lvl="1"/>
            <a:r>
              <a:rPr lang="en-US" sz="2000" dirty="0"/>
              <a:t>Needed to share data</a:t>
            </a:r>
          </a:p>
          <a:p>
            <a:pPr lvl="1"/>
            <a:r>
              <a:rPr lang="en-US" sz="2000" dirty="0"/>
              <a:t>Data exchange format (look also at SLAC standard)</a:t>
            </a:r>
          </a:p>
          <a:p>
            <a:r>
              <a:rPr lang="en-US" sz="2400" dirty="0"/>
              <a:t>Add to IFAST as associate or similar?</a:t>
            </a:r>
          </a:p>
          <a:p>
            <a:r>
              <a:rPr lang="en-US" sz="2400" dirty="0"/>
              <a:t>Errant pulse prediction technique</a:t>
            </a:r>
          </a:p>
          <a:p>
            <a:pPr lvl="1"/>
            <a:r>
              <a:rPr lang="en-US" sz="2000" dirty="0"/>
              <a:t>Miha’s offer to contribute – available from next week</a:t>
            </a:r>
          </a:p>
          <a:p>
            <a:pPr lvl="1"/>
            <a:r>
              <a:rPr lang="en-US" sz="2000" dirty="0"/>
              <a:t>Develop concept to implement on ESS platform; adapt to ESS parameters and attempt to remove limitations of SNS implementation</a:t>
            </a:r>
          </a:p>
          <a:p>
            <a:pPr lvl="1"/>
            <a:r>
              <a:rPr lang="en-US" sz="2000" dirty="0"/>
              <a:t>Add instrumentation devices (BPM/phase, FC, Fast BPM, BLMs) with same technique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TODO: </a:t>
            </a:r>
          </a:p>
          <a:p>
            <a:pPr lvl="2"/>
            <a:r>
              <a:rPr lang="en-US" sz="1600" dirty="0"/>
              <a:t>Review SLAC standard and comment (Clement)</a:t>
            </a:r>
          </a:p>
          <a:p>
            <a:pPr lvl="2"/>
            <a:r>
              <a:rPr lang="en-US" sz="1600" dirty="0"/>
              <a:t>Define near-term objectives with Miha (Tom, </a:t>
            </a:r>
            <a:r>
              <a:rPr lang="en-US" sz="1600" dirty="0" err="1"/>
              <a:t>Kaj</a:t>
            </a:r>
            <a:r>
              <a:rPr lang="en-US" sz="1600" dirty="0"/>
              <a:t>, input from others)</a:t>
            </a:r>
          </a:p>
          <a:p>
            <a:pPr lvl="1"/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C9B8E8-0E55-9244-B64A-5E42B9889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964C6A-70D4-6A49-8118-8779A5B68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50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8A350-A976-024B-BA24-A246DFC99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ESS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4CEB4-46E3-6C40-9CDF-28D3A6712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Broader exploration proposed by Irena</a:t>
            </a:r>
          </a:p>
          <a:p>
            <a:pPr lvl="1"/>
            <a:r>
              <a:rPr lang="en-US" dirty="0"/>
              <a:t>More detail to come</a:t>
            </a:r>
          </a:p>
          <a:p>
            <a:pPr lvl="1"/>
            <a:r>
              <a:rPr lang="en-US" dirty="0"/>
              <a:t>Begin with simple model through DTL (Natalia?)</a:t>
            </a:r>
          </a:p>
          <a:p>
            <a:pPr lvl="1"/>
            <a:r>
              <a:rPr lang="en-US" dirty="0"/>
              <a:t>Include all planned diagnostics</a:t>
            </a:r>
          </a:p>
          <a:p>
            <a:pPr lvl="1"/>
            <a:r>
              <a:rPr lang="en-US" dirty="0"/>
              <a:t>Explore sensitivities, maybe even predictive power</a:t>
            </a:r>
          </a:p>
          <a:p>
            <a:pPr lvl="1"/>
            <a:r>
              <a:rPr lang="en-US" dirty="0"/>
              <a:t>As best that we can, acquire relevant data  during DTL1 commissioning</a:t>
            </a:r>
          </a:p>
          <a:p>
            <a:pPr lvl="1"/>
            <a:r>
              <a:rPr lang="en-US" dirty="0"/>
              <a:t>Develop beam studies proposals in time for DTL4 commissioning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TODO: More detail (Irena); studies plans and data acquisition requirements (All)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63017C-FA35-8F4C-A45D-F7283918A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Shea, Kittelmann IFAST WP 10 meeting 2021-11-15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08F234-BCC7-EC40-BC9C-910DFF1CC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45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1524C-6532-F745-A34F-7922F1AA6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F33A9C-B767-064D-A6BC-9C4B448866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CERN</a:t>
            </a:r>
          </a:p>
          <a:p>
            <a:pPr lvl="1"/>
            <a:r>
              <a:rPr lang="en-US" dirty="0"/>
              <a:t>IFAST </a:t>
            </a:r>
            <a:r>
              <a:rPr lang="en-US" dirty="0" err="1"/>
              <a:t>Sharepoint</a:t>
            </a:r>
            <a:r>
              <a:rPr lang="en-US" dirty="0"/>
              <a:t> site</a:t>
            </a:r>
          </a:p>
          <a:p>
            <a:pPr lvl="1"/>
            <a:r>
              <a:rPr lang="en-US" dirty="0"/>
              <a:t>Indico site (Miha’s presentation is uploaded)</a:t>
            </a:r>
          </a:p>
          <a:p>
            <a:r>
              <a:rPr lang="en-US" dirty="0"/>
              <a:t>ESS</a:t>
            </a:r>
          </a:p>
          <a:p>
            <a:pPr lvl="1"/>
            <a:r>
              <a:rPr lang="en-US" dirty="0"/>
              <a:t>Confluence/Jira</a:t>
            </a:r>
          </a:p>
          <a:p>
            <a:pPr lvl="1"/>
            <a:r>
              <a:rPr lang="en-US" dirty="0"/>
              <a:t>Reading list (book club!)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TODO: </a:t>
            </a:r>
          </a:p>
          <a:p>
            <a:pPr lvl="2"/>
            <a:r>
              <a:rPr lang="en-US" dirty="0"/>
              <a:t>Accounts for RTU collaborators</a:t>
            </a:r>
          </a:p>
          <a:p>
            <a:pPr lvl="2"/>
            <a:r>
              <a:rPr lang="en-US" dirty="0"/>
              <a:t>Curation of journal articles, ML references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26A7A9-D9D3-D841-B8BF-0463D82C9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Shea, Kittelmann IFAST WP 10 meeting 2021-11-15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33334F-C1FE-7F45-8694-759194E12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244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A31FA1B-5E66-3243-9E7E-D6BEFCA33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924944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Review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E3E009-5933-4E46-8369-6ADD5C397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Shea, Kittelmann IFAST WP 10 meeting 2021-11-15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A9F69D-A817-784F-A4CD-FDB07DFB2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903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2777"/>
            <a:ext cx="10515600" cy="417646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Long term mission: Develop low-latency Machine Learning (ML) techniques to improve performance and availability of high-power facilities at the intensity frontier.</a:t>
            </a:r>
          </a:p>
          <a:p>
            <a:r>
              <a:rPr lang="en-GB" dirty="0"/>
              <a:t>WP10.6 task goal: Identify signatures of potential errant beam conditions</a:t>
            </a:r>
          </a:p>
          <a:p>
            <a:r>
              <a:rPr lang="en-GB" dirty="0"/>
              <a:t>WP10.6 task scope:</a:t>
            </a:r>
          </a:p>
          <a:p>
            <a:pPr lvl="1"/>
            <a:r>
              <a:rPr lang="en-GB" dirty="0"/>
              <a:t>Assess the predictive capabilities of selected ML models</a:t>
            </a:r>
          </a:p>
          <a:p>
            <a:pPr lvl="1"/>
            <a:r>
              <a:rPr lang="en-GB" dirty="0"/>
              <a:t>Prototype: proof of principle demonstration</a:t>
            </a:r>
          </a:p>
          <a:p>
            <a:pPr lvl="2"/>
            <a:r>
              <a:rPr lang="en-GB" dirty="0"/>
              <a:t>The most promising  ML model to be implemented on a low-latency network of FPGAs processing signals from array of detector channels.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00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72836-262C-4C43-BA48-95EED981B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and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0CDF2-4FA6-A44A-9795-C44D4F24F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High power hadron facilities</a:t>
            </a:r>
          </a:p>
          <a:p>
            <a:r>
              <a:rPr lang="en-US" dirty="0"/>
              <a:t>Performance on the intensity frontier is enabled by controlling loss/activation and mitigating beam-induced damage</a:t>
            </a:r>
          </a:p>
          <a:p>
            <a:r>
              <a:rPr lang="en-US" dirty="0"/>
              <a:t>Tails of the beam distribution are important contributors to activation </a:t>
            </a:r>
          </a:p>
          <a:p>
            <a:r>
              <a:rPr lang="en-US" dirty="0"/>
              <a:t>Subtle changes might be predictors of future damage events</a:t>
            </a:r>
          </a:p>
          <a:p>
            <a:r>
              <a:rPr lang="en-US" dirty="0"/>
              <a:t>Challenging to directly measure tails and subtle changes without invasive techniques</a:t>
            </a:r>
          </a:p>
          <a:p>
            <a:r>
              <a:rPr lang="en-US" dirty="0"/>
              <a:t>Result: predictions and decisions are based on incomplete and imprecise measurements 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CF22B0-06A1-D644-A566-E4EDCBC10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1A2AE6-E760-7F4B-8E40-B6B40E140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904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A8435-8D12-C342-96C4-ACD2F3308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DA785-DD68-8842-B64C-2E4645F31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5"/>
            <a:ext cx="10515600" cy="446449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Graded approach</a:t>
            </a:r>
          </a:p>
          <a:p>
            <a:pPr marL="457200" lvl="1" indent="0">
              <a:buNone/>
            </a:pPr>
            <a:r>
              <a:rPr lang="en-US" dirty="0"/>
              <a:t>Deployed as trust increases. </a:t>
            </a:r>
          </a:p>
          <a:p>
            <a:pPr lvl="1"/>
            <a:r>
              <a:rPr lang="en-US" dirty="0"/>
              <a:t>Intelligent trigger: gather the relevant data for model selection and initial training</a:t>
            </a:r>
          </a:p>
          <a:p>
            <a:pPr lvl="1"/>
            <a:r>
              <a:rPr lang="en-US" dirty="0"/>
              <a:t>Alarms to operators</a:t>
            </a:r>
          </a:p>
          <a:p>
            <a:pPr lvl="1"/>
            <a:r>
              <a:rPr lang="en-US" dirty="0"/>
              <a:t>Automatic functions: protection and feedback</a:t>
            </a:r>
          </a:p>
          <a:p>
            <a:r>
              <a:rPr lang="en-US" dirty="0"/>
              <a:t>Enablers</a:t>
            </a:r>
          </a:p>
          <a:p>
            <a:pPr marL="457200" lvl="1" indent="0">
              <a:buNone/>
            </a:pPr>
            <a:r>
              <a:rPr lang="en-US" dirty="0"/>
              <a:t>Many provided outside of the IFAST program. Task 10.6 extends and leverages these technologies to achieve goals.</a:t>
            </a:r>
          </a:p>
          <a:p>
            <a:pPr lvl="1"/>
            <a:r>
              <a:rPr lang="en-US" dirty="0"/>
              <a:t>Triggered, buffered Data Acquisition at the network edge</a:t>
            </a:r>
          </a:p>
          <a:p>
            <a:pPr lvl="1"/>
            <a:r>
              <a:rPr lang="en-US" dirty="0"/>
              <a:t>Low latency communication for sensor aggregation</a:t>
            </a:r>
          </a:p>
          <a:p>
            <a:pPr lvl="1"/>
            <a:r>
              <a:rPr lang="en-US" dirty="0"/>
              <a:t>Platform to host low latency algorithms</a:t>
            </a:r>
          </a:p>
          <a:p>
            <a:pPr lvl="1"/>
            <a:r>
              <a:rPr lang="en-US" dirty="0"/>
              <a:t>Adequate data transport and storage – collaboration with ESS Neutron Science</a:t>
            </a:r>
          </a:p>
          <a:p>
            <a:pPr lvl="1"/>
            <a:r>
              <a:rPr lang="en-US" dirty="0"/>
              <a:t>Tools for curation, analysis and offline training</a:t>
            </a:r>
          </a:p>
          <a:p>
            <a:pPr lvl="1"/>
            <a:r>
              <a:rPr lang="en-US" dirty="0"/>
              <a:t>At the heart of this: Standard data structures for exchange within the team and with other facilities: </a:t>
            </a:r>
            <a:r>
              <a:rPr lang="en-US" dirty="0" err="1"/>
              <a:t>NeXuS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74D773-707F-D64C-8B0C-C90E54B13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Shea, </a:t>
            </a:r>
            <a:r>
              <a:rPr lang="en-US" dirty="0" err="1"/>
              <a:t>Kittelmann</a:t>
            </a:r>
            <a:r>
              <a:rPr lang="en-US" dirty="0"/>
              <a:t> IFAST WP 10 meeting 2021-11-15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A68A99-CF93-144F-8FE7-77654CF64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838509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12076</TotalTime>
  <Words>1485</Words>
  <Application>Microsoft Macintosh PowerPoint</Application>
  <PresentationFormat>Widescreen</PresentationFormat>
  <Paragraphs>214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Montserrat</vt:lpstr>
      <vt:lpstr>Montserrat ExtraBold</vt:lpstr>
      <vt:lpstr>Montserrat SemiBold</vt:lpstr>
      <vt:lpstr>I.FAST Custom Slides</vt:lpstr>
      <vt:lpstr>Generic</vt:lpstr>
      <vt:lpstr>PowerPoint Presentation</vt:lpstr>
      <vt:lpstr>Discussion points</vt:lpstr>
      <vt:lpstr>SNS Collaboration</vt:lpstr>
      <vt:lpstr>ESS model</vt:lpstr>
      <vt:lpstr>Collaboration tools</vt:lpstr>
      <vt:lpstr>Review</vt:lpstr>
      <vt:lpstr>Project Summary</vt:lpstr>
      <vt:lpstr>Motivation and Background</vt:lpstr>
      <vt:lpstr>Strategy</vt:lpstr>
      <vt:lpstr>Collaborators and responsibilities</vt:lpstr>
      <vt:lpstr>Timeline</vt:lpstr>
      <vt:lpstr>Low-latency applications under consideration</vt:lpstr>
      <vt:lpstr>1. ML-based Intelligent Trigger for Data Acquisition</vt:lpstr>
      <vt:lpstr>2. ML-based machine protection</vt:lpstr>
      <vt:lpstr>Example: Beam Loss in the ESS Linac</vt:lpstr>
      <vt:lpstr>Example: Energy deposition on beam destinations</vt:lpstr>
      <vt:lpstr>ORNL/SNS Example</vt:lpstr>
      <vt:lpstr>ORNL/SNS Example</vt:lpstr>
      <vt:lpstr>Data</vt:lpstr>
      <vt:lpstr>Tools</vt:lpstr>
      <vt:lpstr>ML Prototype – Normal Conducting Linac, Low Energy Section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Tom Shea</cp:lastModifiedBy>
  <cp:revision>441</cp:revision>
  <dcterms:created xsi:type="dcterms:W3CDTF">2017-04-26T09:15:49Z</dcterms:created>
  <dcterms:modified xsi:type="dcterms:W3CDTF">2022-04-19T12:20:17Z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