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73" r:id="rId5"/>
    <p:sldId id="274" r:id="rId6"/>
    <p:sldId id="275" r:id="rId7"/>
    <p:sldId id="270" r:id="rId8"/>
    <p:sldId id="271" r:id="rId9"/>
    <p:sldId id="268" r:id="rId10"/>
    <p:sldId id="261" r:id="rId11"/>
    <p:sldId id="262" r:id="rId12"/>
    <p:sldId id="263" r:id="rId13"/>
    <p:sldId id="260" r:id="rId14"/>
    <p:sldId id="27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864"/>
    <a:srgbClr val="32A189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B5E59-47EC-4D13-A32E-92F0FE8E4C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692BA7-DDF5-45A6-A8D4-45D2B6A11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F6453B-C018-4DFA-9E0C-40299342E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747-B755-4F49-A1B0-A102589D20B5}" type="datetimeFigureOut">
              <a:rPr lang="en-US" smtClean="0"/>
              <a:t>8/4/2022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68409-752E-47A1-93C5-77AE8BE2F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E8BA9F-6745-484A-870C-AAD7E4CF4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F0B8F-4933-4DC9-B0B7-11F360144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997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61DD9-5315-4EA8-897B-0C38684D4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C875B8-A7E1-434E-AFCB-EE864BB9D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BA86B-9EB7-4990-A3D3-745742B12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747-B755-4F49-A1B0-A102589D20B5}" type="datetimeFigureOut">
              <a:rPr lang="en-US" smtClean="0"/>
              <a:t>8/4/2022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08B27-B2A9-4401-9D71-DC111D9AA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3F819-843F-4624-881B-2B2CD24AD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F0B8F-4933-4DC9-B0B7-11F360144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11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94A9C9-1412-4F6D-9D8D-383A5590C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0123DA-9628-4669-BE78-C2FE58A46E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01C162-5EB1-4693-A747-00B12F88F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747-B755-4F49-A1B0-A102589D20B5}" type="datetimeFigureOut">
              <a:rPr lang="en-US" smtClean="0"/>
              <a:t>8/4/2022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2E7D6-DD65-4C79-A4E3-4C54AC3B2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55F08-B69D-4CE0-B247-1CC87728D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F0B8F-4933-4DC9-B0B7-11F360144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913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C1FD5-CAB9-49B4-9518-A778E3099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97FFB4-6A34-4DEA-92CA-C5FCB1BED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766948-6B3D-433B-A075-8021126E7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747-B755-4F49-A1B0-A102589D20B5}" type="datetimeFigureOut">
              <a:rPr lang="en-US" smtClean="0"/>
              <a:t>8/4/2022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24310-03DC-49B3-B982-C618BA70E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9292B-AB55-44E1-8D7B-ABF51B122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F0B8F-4933-4DC9-B0B7-11F360144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94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D470D-0156-466A-B758-F63BEEC36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9ACEE6-82C1-4F56-A89C-49BF3DD3A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0B42B-D87F-424B-B727-824C7B84B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747-B755-4F49-A1B0-A102589D20B5}" type="datetimeFigureOut">
              <a:rPr lang="en-US" smtClean="0"/>
              <a:t>8/4/2022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C693C-42A2-401C-B546-56941D902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829DA-539A-439C-A7F4-DCF49A1CD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F0B8F-4933-4DC9-B0B7-11F360144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971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8E17B-E1BB-443E-A930-21A2D884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6009A4-63CC-49A6-8E46-E4C6BB8252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F0C2E6-6B89-4131-AE51-C2BB45189B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550269-60E9-4DBC-8C51-5CFCE1E43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747-B755-4F49-A1B0-A102589D20B5}" type="datetimeFigureOut">
              <a:rPr lang="en-US" smtClean="0"/>
              <a:t>8/4/2022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CCB9D4-6302-40D0-A124-18677658D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3019D-A032-4904-9FF3-3A70BD35A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F0B8F-4933-4DC9-B0B7-11F360144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332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276B2-89D2-4B8C-A318-515D0CAEB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C4A104-F486-4F1E-8F10-BA390E9B7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7E62C1-F577-4127-B28A-40FA088C76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7841E2-9BDD-4A2F-A208-8A724913F3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86B932-9EC0-4839-B8F6-64F087DDE5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5EE6AD-4EC3-422B-8C18-B3AD7BAE6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747-B755-4F49-A1B0-A102589D20B5}" type="datetimeFigureOut">
              <a:rPr lang="en-US" smtClean="0"/>
              <a:t>8/4/2022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F2886B-3E32-4E05-B802-2BB5B1D35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85465D-7B78-4684-81D4-8F7AC49BC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F0B8F-4933-4DC9-B0B7-11F360144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876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43919-BAF3-4622-9823-704E54659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50B3BD-B78E-4296-A231-BA906930C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747-B755-4F49-A1B0-A102589D20B5}" type="datetimeFigureOut">
              <a:rPr lang="en-US" smtClean="0"/>
              <a:t>8/4/2022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E02EBB-9D76-4F82-8A5A-55538CF73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E341B4-2607-4A86-A410-124D23591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F0B8F-4933-4DC9-B0B7-11F360144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883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B79415-283A-42D8-88D0-E8065408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747-B755-4F49-A1B0-A102589D20B5}" type="datetimeFigureOut">
              <a:rPr lang="en-US" smtClean="0"/>
              <a:t>8/4/2022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3320A7-F334-4561-9CC8-2E8A967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274705-2F0C-4B88-80E1-C3FB5A40F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F0B8F-4933-4DC9-B0B7-11F360144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451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8A885-BBE5-4036-A90C-01F159FEA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F6AFE-B286-4FFA-9D82-C025526C0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3C885B-EE57-4177-8DD3-CA5EFC6C5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709480-8777-4F21-9F74-D2BFDBB05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747-B755-4F49-A1B0-A102589D20B5}" type="datetimeFigureOut">
              <a:rPr lang="en-US" smtClean="0"/>
              <a:t>8/4/2022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D8A7A5-3137-40CB-ADE0-9B34C81FF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2E2B01-E157-4638-8A25-CF73648C4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F0B8F-4933-4DC9-B0B7-11F360144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65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834FF-EA72-418B-A91E-629B178FF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581131-423E-4EE2-B97D-05DD3BF951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6FA4FF-9D49-4896-A656-069B6B8CFC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96FC3-9DAC-414F-8520-A3D531AC8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747-B755-4F49-A1B0-A102589D20B5}" type="datetimeFigureOut">
              <a:rPr lang="en-US" smtClean="0"/>
              <a:t>8/4/2022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4C9D9D-5C61-4E50-8981-2B774A1E0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75FC5D-1917-42EC-A5F3-D7A1ECDDD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F0B8F-4933-4DC9-B0B7-11F360144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817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5D0D8C-E02B-40A4-BD27-F4D4127D9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61FAB-7D23-4672-9D3A-F56D2648F1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AC6F8A-CA17-4160-87E6-094E6BB317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6A747-B755-4F49-A1B0-A102589D20B5}" type="datetimeFigureOut">
              <a:rPr lang="en-US" smtClean="0"/>
              <a:t>8/4/2022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F677D-D30A-4807-AE30-0579C97ECE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CA531-2197-4A31-9838-8F18ACDF44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F0B8F-4933-4DC9-B0B7-11F360144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12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hyperlink" Target="https://github.com/XENONnT/multimessenger/tree/models/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BCFE07A-C564-4A75-A74E-9887B42FD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9616" y="0"/>
            <a:ext cx="21538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 dirty="0">
                <a:solidFill>
                  <a:schemeClr val="accent1">
                    <a:lumMod val="50000"/>
                  </a:schemeClr>
                </a:solidFill>
              </a:rPr>
              <a:t>SNEWS</a:t>
            </a:r>
          </a:p>
          <a:p>
            <a:pPr eaLnBrk="1" hangingPunct="1"/>
            <a:r>
              <a:rPr lang="en-US" altLang="en-US" sz="1600" dirty="0">
                <a:solidFill>
                  <a:schemeClr val="accent1">
                    <a:lumMod val="50000"/>
                  </a:schemeClr>
                </a:solidFill>
              </a:rPr>
              <a:t>SUPERNOVA EARLY </a:t>
            </a:r>
          </a:p>
          <a:p>
            <a:pPr eaLnBrk="1" hangingPunct="1"/>
            <a:r>
              <a:rPr lang="en-US" altLang="en-US" sz="1600" dirty="0">
                <a:solidFill>
                  <a:schemeClr val="accent1">
                    <a:lumMod val="50000"/>
                  </a:schemeClr>
                </a:solidFill>
              </a:rPr>
              <a:t>WARNING SYSTEM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8C74CA-E8D9-42D2-A083-4FB003559A4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7F98D4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46" y="50945"/>
            <a:ext cx="978370" cy="1002233"/>
          </a:xfrm>
          <a:prstGeom prst="rect">
            <a:avLst/>
          </a:prstGeom>
        </p:spPr>
      </p:pic>
      <p:pic>
        <p:nvPicPr>
          <p:cNvPr id="6" name="Resim 48">
            <a:extLst>
              <a:ext uri="{FF2B5EF4-FFF2-40B4-BE49-F238E27FC236}">
                <a16:creationId xmlns:a16="http://schemas.microsoft.com/office/drawing/2014/main" id="{B8964392-62B9-4276-BE00-30A04AC1E8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2517" y="50946"/>
            <a:ext cx="1865303" cy="9326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569552-552B-4C23-B5F6-0E756D3291CC}"/>
              </a:ext>
            </a:extLst>
          </p:cNvPr>
          <p:cNvSpPr txBox="1"/>
          <p:nvPr/>
        </p:nvSpPr>
        <p:spPr>
          <a:xfrm>
            <a:off x="1994647" y="4706471"/>
            <a:ext cx="82027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203864"/>
                </a:solidFill>
              </a:rPr>
              <a:t>SNEWS Collaboration Meeting</a:t>
            </a:r>
          </a:p>
          <a:p>
            <a:pPr algn="ctr"/>
            <a:r>
              <a:rPr lang="en-US" sz="3600" b="1" dirty="0">
                <a:solidFill>
                  <a:srgbClr val="203864"/>
                </a:solidFill>
              </a:rPr>
              <a:t>05.08.2022 Thursday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7CE9FF-AB82-4B0B-A549-B84C8E149734}"/>
              </a:ext>
            </a:extLst>
          </p:cNvPr>
          <p:cNvSpPr/>
          <p:nvPr/>
        </p:nvSpPr>
        <p:spPr>
          <a:xfrm>
            <a:off x="2820600" y="2387228"/>
            <a:ext cx="67596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err="1">
                <a:solidFill>
                  <a:srgbClr val="32A189"/>
                </a:solidFill>
              </a:rPr>
              <a:t>multimessenger</a:t>
            </a:r>
            <a:r>
              <a:rPr lang="en-US" sz="4400" dirty="0">
                <a:solidFill>
                  <a:srgbClr val="32A189"/>
                </a:solidFill>
              </a:rPr>
              <a:t>/supernova*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8429A1-E2A0-4FEB-916B-7C5D635FAC33}"/>
              </a:ext>
            </a:extLst>
          </p:cNvPr>
          <p:cNvSpPr/>
          <p:nvPr/>
        </p:nvSpPr>
        <p:spPr>
          <a:xfrm>
            <a:off x="5027790" y="3795642"/>
            <a:ext cx="213641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rgbClr val="32A189"/>
                </a:solidFill>
              </a:rPr>
              <a:t>Melih Kara</a:t>
            </a:r>
          </a:p>
          <a:p>
            <a:pPr algn="ctr"/>
            <a:r>
              <a:rPr lang="en-US" sz="2800" dirty="0">
                <a:solidFill>
                  <a:srgbClr val="32A189"/>
                </a:solidFill>
              </a:rPr>
              <a:t>kara@kit.edu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9402DA-2157-446D-8C75-EE9870A0CD29}"/>
              </a:ext>
            </a:extLst>
          </p:cNvPr>
          <p:cNvSpPr/>
          <p:nvPr/>
        </p:nvSpPr>
        <p:spPr>
          <a:xfrm>
            <a:off x="91246" y="6437723"/>
            <a:ext cx="4329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2A189"/>
                </a:solidFill>
              </a:rPr>
              <a:t>* cause we are running out of abbreviations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C446FF6-777E-49F0-81FE-1487E3477FBA}"/>
              </a:ext>
            </a:extLst>
          </p:cNvPr>
          <p:cNvSpPr/>
          <p:nvPr/>
        </p:nvSpPr>
        <p:spPr>
          <a:xfrm>
            <a:off x="4290842" y="3020095"/>
            <a:ext cx="3819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Tool for calculating </a:t>
            </a:r>
            <a:r>
              <a:rPr lang="en-US" b="1" dirty="0" err="1">
                <a:solidFill>
                  <a:srgbClr val="32A189"/>
                </a:solidFill>
              </a:rPr>
              <a:t>CEvNS</a:t>
            </a:r>
            <a:r>
              <a:rPr lang="en-US" b="1" dirty="0">
                <a:solidFill>
                  <a:srgbClr val="32A189"/>
                </a:solidFill>
              </a:rPr>
              <a:t> interactions</a:t>
            </a:r>
            <a:endParaRPr lang="en-US" dirty="0"/>
          </a:p>
        </p:txBody>
      </p:sp>
      <p:pic>
        <p:nvPicPr>
          <p:cNvPr id="16" name="Picture 15">
            <a:hlinkClick r:id="rId5"/>
            <a:extLst>
              <a:ext uri="{FF2B5EF4-FFF2-40B4-BE49-F238E27FC236}">
                <a16:creationId xmlns:a16="http://schemas.microsoft.com/office/drawing/2014/main" id="{C471EB32-2C9B-49CF-BC27-EC8BBF5384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200" y="6075093"/>
            <a:ext cx="868554" cy="50202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15829E3-4EFD-4F73-BAB5-62B76D9E03A8}"/>
              </a:ext>
            </a:extLst>
          </p:cNvPr>
          <p:cNvSpPr/>
          <p:nvPr/>
        </p:nvSpPr>
        <p:spPr>
          <a:xfrm>
            <a:off x="11121194" y="6550223"/>
            <a:ext cx="10708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203864"/>
                </a:solidFill>
              </a:rPr>
              <a:t>click me</a:t>
            </a:r>
            <a:r>
              <a:rPr lang="en-US" sz="1400" i="1" dirty="0">
                <a:solidFill>
                  <a:srgbClr val="203864"/>
                </a:solidFill>
              </a:rPr>
              <a:t>-ow</a:t>
            </a:r>
          </a:p>
        </p:txBody>
      </p:sp>
    </p:spTree>
    <p:extLst>
      <p:ext uri="{BB962C8B-B14F-4D97-AF65-F5344CB8AC3E}">
        <p14:creationId xmlns:p14="http://schemas.microsoft.com/office/powerpoint/2010/main" val="642397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DFA94A-8B29-4233-88BD-8637D3C3EB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10"/>
          <a:stretch/>
        </p:blipFill>
        <p:spPr>
          <a:xfrm>
            <a:off x="0" y="800567"/>
            <a:ext cx="7842650" cy="28848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C37F05-8E99-45B8-BAED-0D6432DEF9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519" y="3685396"/>
            <a:ext cx="8371481" cy="28848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1F07B01-37E4-41A6-A293-D26F3B662320}"/>
              </a:ext>
            </a:extLst>
          </p:cNvPr>
          <p:cNvSpPr/>
          <p:nvPr/>
        </p:nvSpPr>
        <p:spPr>
          <a:xfrm>
            <a:off x="481682" y="185887"/>
            <a:ext cx="20393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32A189"/>
                </a:solidFill>
              </a:rPr>
              <a:t>In </a:t>
            </a:r>
            <a:r>
              <a:rPr lang="en-US" sz="2400" b="1" dirty="0" err="1">
                <a:solidFill>
                  <a:srgbClr val="32A189"/>
                </a:solidFill>
              </a:rPr>
              <a:t>XENONnT</a:t>
            </a:r>
            <a:r>
              <a:rPr lang="en-US" sz="2400" b="1" dirty="0">
                <a:solidFill>
                  <a:srgbClr val="32A189"/>
                </a:solidFill>
              </a:rPr>
              <a:t> …</a:t>
            </a:r>
            <a:endParaRPr lang="en-US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56E8A6-C3C0-4BFD-B81A-D848A7B7C889}"/>
              </a:ext>
            </a:extLst>
          </p:cNvPr>
          <p:cNvSpPr/>
          <p:nvPr/>
        </p:nvSpPr>
        <p:spPr>
          <a:xfrm>
            <a:off x="123094" y="4857104"/>
            <a:ext cx="321491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32A189"/>
                </a:solidFill>
              </a:rPr>
              <a:t>sample recoil energies, times</a:t>
            </a:r>
          </a:p>
          <a:p>
            <a:r>
              <a:rPr lang="en-US" sz="2000" dirty="0">
                <a:solidFill>
                  <a:srgbClr val="32A189"/>
                </a:solidFill>
              </a:rPr>
              <a:t>simulate and analyze signal</a:t>
            </a:r>
          </a:p>
          <a:p>
            <a:r>
              <a:rPr lang="en-US" sz="2000" dirty="0">
                <a:solidFill>
                  <a:srgbClr val="32A189"/>
                </a:solidFill>
              </a:rPr>
              <a:t>using </a:t>
            </a:r>
            <a:r>
              <a:rPr lang="en-US" sz="2000" dirty="0" err="1">
                <a:solidFill>
                  <a:srgbClr val="32A189"/>
                </a:solidFill>
              </a:rPr>
              <a:t>WFSim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81083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F97D08C-40E9-46D5-8599-D3865AF9A43F}"/>
              </a:ext>
            </a:extLst>
          </p:cNvPr>
          <p:cNvSpPr txBox="1">
            <a:spLocks/>
          </p:cNvSpPr>
          <p:nvPr/>
        </p:nvSpPr>
        <p:spPr>
          <a:xfrm>
            <a:off x="470647" y="723714"/>
            <a:ext cx="11174506" cy="5237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32A189"/>
                </a:solidFill>
              </a:rPr>
              <a:t>Summary:</a:t>
            </a:r>
          </a:p>
          <a:p>
            <a:pPr marL="685800" indent="-685800">
              <a:buFontTx/>
              <a:buChar char="-"/>
            </a:pPr>
            <a:r>
              <a:rPr lang="en-US" sz="4300" b="1" dirty="0">
                <a:solidFill>
                  <a:srgbClr val="32A189"/>
                </a:solidFill>
              </a:rPr>
              <a:t>An efficient way of computing interaction rates </a:t>
            </a:r>
          </a:p>
          <a:p>
            <a:r>
              <a:rPr lang="en-US" sz="4000" dirty="0">
                <a:solidFill>
                  <a:srgbClr val="203864"/>
                </a:solidFill>
              </a:rPr>
              <a:t>For any </a:t>
            </a:r>
            <a:r>
              <a:rPr lang="en-US" sz="4000" u="sng" dirty="0" err="1">
                <a:solidFill>
                  <a:srgbClr val="203864"/>
                </a:solidFill>
              </a:rPr>
              <a:t>snewpy</a:t>
            </a:r>
            <a:r>
              <a:rPr lang="en-US" sz="4000" dirty="0">
                <a:solidFill>
                  <a:srgbClr val="203864"/>
                </a:solidFill>
              </a:rPr>
              <a:t> model</a:t>
            </a:r>
          </a:p>
          <a:p>
            <a:r>
              <a:rPr lang="en-US" sz="4000" dirty="0">
                <a:solidFill>
                  <a:srgbClr val="203864"/>
                </a:solidFill>
              </a:rPr>
              <a:t>at any given </a:t>
            </a:r>
            <a:r>
              <a:rPr lang="en-US" sz="4000" u="sng" dirty="0">
                <a:solidFill>
                  <a:srgbClr val="203864"/>
                </a:solidFill>
              </a:rPr>
              <a:t>time</a:t>
            </a:r>
            <a:r>
              <a:rPr lang="en-US" sz="4000" dirty="0">
                <a:solidFill>
                  <a:srgbClr val="203864"/>
                </a:solidFill>
              </a:rPr>
              <a:t> </a:t>
            </a:r>
          </a:p>
          <a:p>
            <a:r>
              <a:rPr lang="en-US" sz="4000" dirty="0">
                <a:solidFill>
                  <a:srgbClr val="203864"/>
                </a:solidFill>
              </a:rPr>
              <a:t>for any given </a:t>
            </a:r>
            <a:r>
              <a:rPr lang="en-US" sz="4000" u="sng" dirty="0">
                <a:solidFill>
                  <a:srgbClr val="203864"/>
                </a:solidFill>
              </a:rPr>
              <a:t>recoil energy</a:t>
            </a:r>
            <a:r>
              <a:rPr lang="en-US" sz="4000" dirty="0">
                <a:solidFill>
                  <a:srgbClr val="203864"/>
                </a:solidFill>
              </a:rPr>
              <a:t> </a:t>
            </a:r>
          </a:p>
          <a:p>
            <a:r>
              <a:rPr lang="en-US" sz="4000" dirty="0">
                <a:solidFill>
                  <a:srgbClr val="203864"/>
                </a:solidFill>
              </a:rPr>
              <a:t>from any given </a:t>
            </a:r>
            <a:r>
              <a:rPr lang="en-US" sz="4000" u="sng" dirty="0">
                <a:solidFill>
                  <a:srgbClr val="203864"/>
                </a:solidFill>
              </a:rPr>
              <a:t>neutrino energy</a:t>
            </a:r>
            <a:r>
              <a:rPr lang="en-US" sz="4000" dirty="0">
                <a:solidFill>
                  <a:srgbClr val="203864"/>
                </a:solidFill>
              </a:rPr>
              <a:t> </a:t>
            </a:r>
          </a:p>
          <a:p>
            <a:r>
              <a:rPr lang="en-US" sz="4000" dirty="0">
                <a:solidFill>
                  <a:srgbClr val="203864"/>
                </a:solidFill>
              </a:rPr>
              <a:t>for any given </a:t>
            </a:r>
            <a:r>
              <a:rPr lang="en-US" sz="4000" u="sng" dirty="0">
                <a:solidFill>
                  <a:srgbClr val="203864"/>
                </a:solidFill>
              </a:rPr>
              <a:t>atom/isotope</a:t>
            </a:r>
            <a:r>
              <a:rPr lang="en-US" sz="4000" dirty="0">
                <a:solidFill>
                  <a:srgbClr val="203864"/>
                </a:solidFill>
              </a:rPr>
              <a:t> </a:t>
            </a:r>
          </a:p>
          <a:p>
            <a:r>
              <a:rPr lang="en-US" sz="4000" dirty="0">
                <a:solidFill>
                  <a:srgbClr val="203864"/>
                </a:solidFill>
              </a:rPr>
              <a:t>for all neutrino </a:t>
            </a:r>
            <a:r>
              <a:rPr lang="en-US" sz="4000" u="sng" dirty="0">
                <a:solidFill>
                  <a:srgbClr val="203864"/>
                </a:solidFill>
              </a:rPr>
              <a:t>flavors</a:t>
            </a:r>
          </a:p>
        </p:txBody>
      </p:sp>
    </p:spTree>
    <p:extLst>
      <p:ext uri="{BB962C8B-B14F-4D97-AF65-F5344CB8AC3E}">
        <p14:creationId xmlns:p14="http://schemas.microsoft.com/office/powerpoint/2010/main" val="1372772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5C3A96-86A7-42A5-88C1-7059D259CB3C}"/>
              </a:ext>
            </a:extLst>
          </p:cNvPr>
          <p:cNvSpPr/>
          <p:nvPr/>
        </p:nvSpPr>
        <p:spPr>
          <a:xfrm>
            <a:off x="392179" y="5297251"/>
            <a:ext cx="49687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b="1" dirty="0">
                <a:solidFill>
                  <a:srgbClr val="32A189"/>
                </a:solidFill>
              </a:rPr>
              <a:t>Backup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2493780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3E1ED6A-3098-4EA8-8AC5-886DF5892911}"/>
              </a:ext>
            </a:extLst>
          </p:cNvPr>
          <p:cNvSpPr/>
          <p:nvPr/>
        </p:nvSpPr>
        <p:spPr>
          <a:xfrm>
            <a:off x="5282066" y="611962"/>
            <a:ext cx="3067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Sample from time distribution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E212A1-1F57-43A4-81FF-8F14754F7A46}"/>
              </a:ext>
            </a:extLst>
          </p:cNvPr>
          <p:cNvSpPr/>
          <p:nvPr/>
        </p:nvSpPr>
        <p:spPr>
          <a:xfrm>
            <a:off x="481682" y="185887"/>
            <a:ext cx="20393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32A189"/>
                </a:solidFill>
              </a:rPr>
              <a:t>In </a:t>
            </a:r>
            <a:r>
              <a:rPr lang="en-US" sz="2400" b="1" dirty="0" err="1">
                <a:solidFill>
                  <a:srgbClr val="32A189"/>
                </a:solidFill>
              </a:rPr>
              <a:t>XENONnT</a:t>
            </a:r>
            <a:r>
              <a:rPr lang="en-US" sz="2400" b="1" dirty="0">
                <a:solidFill>
                  <a:srgbClr val="32A189"/>
                </a:solidFill>
              </a:rPr>
              <a:t> …</a:t>
            </a: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ADD295-7656-4F4D-B9CE-2A08713C8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81" y="1020870"/>
            <a:ext cx="8500953" cy="292944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D19226-5762-40B1-A382-5EBCBBF2EF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267" y="482495"/>
            <a:ext cx="7041490" cy="402370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F87BCB-9EA5-42A9-8F74-09611D0D5A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594" y="2639352"/>
            <a:ext cx="9381033" cy="317781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8AAE673-CC4C-47DA-9E47-447259BED61C}"/>
              </a:ext>
            </a:extLst>
          </p:cNvPr>
          <p:cNvSpPr/>
          <p:nvPr/>
        </p:nvSpPr>
        <p:spPr>
          <a:xfrm>
            <a:off x="5475529" y="1110761"/>
            <a:ext cx="4392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At that time, sample from neutrino energies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60324F-2F3C-4001-8642-4DEDB75C0710}"/>
              </a:ext>
            </a:extLst>
          </p:cNvPr>
          <p:cNvSpPr/>
          <p:nvPr/>
        </p:nvSpPr>
        <p:spPr>
          <a:xfrm>
            <a:off x="3306070" y="5940020"/>
            <a:ext cx="7927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At that neutrino energy sample a recoil energy based on cross-section probability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11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E2440DE-8C46-4267-B197-671623098BB7}"/>
              </a:ext>
            </a:extLst>
          </p:cNvPr>
          <p:cNvSpPr/>
          <p:nvPr/>
        </p:nvSpPr>
        <p:spPr>
          <a:xfrm>
            <a:off x="620224" y="895581"/>
            <a:ext cx="10758586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This method actually gives you a terrible spectra</a:t>
            </a:r>
          </a:p>
          <a:p>
            <a:r>
              <a:rPr lang="en-US" b="1" dirty="0">
                <a:solidFill>
                  <a:srgbClr val="32A189"/>
                </a:solidFill>
              </a:rPr>
              <a:t>Regardless if you sample from time first (almost only returns first second)</a:t>
            </a:r>
          </a:p>
          <a:p>
            <a:r>
              <a:rPr lang="en-US" b="1" dirty="0">
                <a:solidFill>
                  <a:srgbClr val="32A189"/>
                </a:solidFill>
              </a:rPr>
              <a:t>Or sample time uniformly and look at the energy distributions.</a:t>
            </a:r>
          </a:p>
          <a:p>
            <a:endParaRPr lang="en-US" b="1" dirty="0">
              <a:solidFill>
                <a:srgbClr val="32A189"/>
              </a:solidFill>
            </a:endParaRPr>
          </a:p>
          <a:p>
            <a:r>
              <a:rPr lang="en-US" b="1" dirty="0">
                <a:solidFill>
                  <a:srgbClr val="32A189"/>
                </a:solidFill>
              </a:rPr>
              <a:t>Although you get those neutrinos more, they don’t recoil energetic enough.</a:t>
            </a:r>
          </a:p>
          <a:p>
            <a:r>
              <a:rPr lang="en-US" b="1" dirty="0">
                <a:solidFill>
                  <a:srgbClr val="32A189"/>
                </a:solidFill>
              </a:rPr>
              <a:t>So you only see the high energy ones (and there are still a lot 10^12)</a:t>
            </a:r>
          </a:p>
          <a:p>
            <a:endParaRPr lang="en-US" b="1" dirty="0">
              <a:solidFill>
                <a:srgbClr val="32A189"/>
              </a:solidFill>
            </a:endParaRPr>
          </a:p>
          <a:p>
            <a:r>
              <a:rPr lang="en-US" b="1" dirty="0">
                <a:solidFill>
                  <a:srgbClr val="32A189"/>
                </a:solidFill>
              </a:rPr>
              <a:t>It makes more sense to study what we can see, and energy neutrino can detect those.</a:t>
            </a:r>
          </a:p>
          <a:p>
            <a:r>
              <a:rPr lang="en-US" b="1" dirty="0">
                <a:solidFill>
                  <a:srgbClr val="32A189"/>
                </a:solidFill>
              </a:rPr>
              <a:t>Then looking into flux distribution to see what models can generate enough of those events, and at what times</a:t>
            </a:r>
          </a:p>
          <a:p>
            <a:endParaRPr lang="en-US" b="1" dirty="0">
              <a:solidFill>
                <a:srgbClr val="32A189"/>
              </a:solidFill>
            </a:endParaRPr>
          </a:p>
          <a:p>
            <a:endParaRPr lang="en-US" b="1" dirty="0">
              <a:solidFill>
                <a:srgbClr val="32A189"/>
              </a:solidFill>
            </a:endParaRPr>
          </a:p>
          <a:p>
            <a:r>
              <a:rPr lang="en-US" b="1" dirty="0">
                <a:solidFill>
                  <a:srgbClr val="32A189"/>
                </a:solidFill>
              </a:rPr>
              <a:t>Sampling from time integrated recoil energy distribution is probably the best approximation to this.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618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ABD93-B5CC-4D38-B879-CFB652496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err="1">
                <a:solidFill>
                  <a:srgbClr val="32A189"/>
                </a:solidFill>
              </a:rPr>
              <a:t>CEvNS</a:t>
            </a:r>
            <a:r>
              <a:rPr lang="en-US" sz="4800" b="1" dirty="0">
                <a:solidFill>
                  <a:srgbClr val="32A189"/>
                </a:solidFill>
              </a:rPr>
              <a:t> interaction Rates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F93B5B1-2A60-4667-B680-E3638BDAEB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1" t="36848" r="20680" b="47213"/>
          <a:stretch/>
        </p:blipFill>
        <p:spPr>
          <a:xfrm>
            <a:off x="838199" y="1385044"/>
            <a:ext cx="8981921" cy="1720007"/>
          </a:xfr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0B25A100-56B3-4BC6-BF9E-C998A5778C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81" t="64324" r="28213" b="20402"/>
          <a:stretch/>
        </p:blipFill>
        <p:spPr>
          <a:xfrm>
            <a:off x="838200" y="4872320"/>
            <a:ext cx="6287437" cy="1720008"/>
          </a:xfrm>
          <a:prstGeom prst="rect">
            <a:avLst/>
          </a:prstGeom>
        </p:spPr>
      </p:pic>
      <p:sp>
        <p:nvSpPr>
          <p:cNvPr id="3" name="Arrow: Left 2">
            <a:extLst>
              <a:ext uri="{FF2B5EF4-FFF2-40B4-BE49-F238E27FC236}">
                <a16:creationId xmlns:a16="http://schemas.microsoft.com/office/drawing/2014/main" id="{2167A22F-9EBC-4AAC-B1D0-6E8260590A7F}"/>
              </a:ext>
            </a:extLst>
          </p:cNvPr>
          <p:cNvSpPr/>
          <p:nvPr/>
        </p:nvSpPr>
        <p:spPr>
          <a:xfrm rot="17801719">
            <a:off x="5459506" y="3023380"/>
            <a:ext cx="914400" cy="322729"/>
          </a:xfrm>
          <a:prstGeom prst="leftArrow">
            <a:avLst/>
          </a:prstGeom>
          <a:solidFill>
            <a:srgbClr val="32A1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A2E12885-EA38-4312-9164-DAF18A3DF263}"/>
              </a:ext>
            </a:extLst>
          </p:cNvPr>
          <p:cNvSpPr/>
          <p:nvPr/>
        </p:nvSpPr>
        <p:spPr>
          <a:xfrm rot="14692183">
            <a:off x="7879977" y="3422226"/>
            <a:ext cx="914400" cy="322729"/>
          </a:xfrm>
          <a:prstGeom prst="leftArrow">
            <a:avLst/>
          </a:prstGeom>
          <a:solidFill>
            <a:srgbClr val="32A1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A813B4-0080-4769-A8D5-91B26BC83823}"/>
              </a:ext>
            </a:extLst>
          </p:cNvPr>
          <p:cNvSpPr/>
          <p:nvPr/>
        </p:nvSpPr>
        <p:spPr>
          <a:xfrm>
            <a:off x="5329159" y="3678799"/>
            <a:ext cx="745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fluxes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DAE798-EA48-41B0-BF1C-F5D776CAFD88}"/>
              </a:ext>
            </a:extLst>
          </p:cNvPr>
          <p:cNvSpPr/>
          <p:nvPr/>
        </p:nvSpPr>
        <p:spPr>
          <a:xfrm>
            <a:off x="8404053" y="4066042"/>
            <a:ext cx="1539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Cross-sections</a:t>
            </a:r>
            <a:endParaRPr lang="en-US" dirty="0"/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BD144D79-26D3-4D32-A001-BECA30CAF370}"/>
              </a:ext>
            </a:extLst>
          </p:cNvPr>
          <p:cNvSpPr/>
          <p:nvPr/>
        </p:nvSpPr>
        <p:spPr>
          <a:xfrm rot="7017593">
            <a:off x="4848918" y="4571992"/>
            <a:ext cx="752721" cy="117453"/>
          </a:xfrm>
          <a:prstGeom prst="leftArrow">
            <a:avLst/>
          </a:prstGeom>
          <a:solidFill>
            <a:srgbClr val="32A1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3AE87B-2A8E-4F93-B829-9CD4FAAB3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97" y="4118664"/>
            <a:ext cx="6287437" cy="25307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3552B78-6BFC-42C1-A3E1-D0111FEF2F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160" y="4435374"/>
            <a:ext cx="3677920" cy="235999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629B8FC-2E20-470E-BFDA-A0178EB43589}"/>
              </a:ext>
            </a:extLst>
          </p:cNvPr>
          <p:cNvSpPr/>
          <p:nvPr/>
        </p:nvSpPr>
        <p:spPr>
          <a:xfrm>
            <a:off x="11754792" y="640766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79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ABD93-B5CC-4D38-B879-CFB652496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err="1">
                <a:solidFill>
                  <a:srgbClr val="32A189"/>
                </a:solidFill>
              </a:rPr>
              <a:t>CEvNS</a:t>
            </a:r>
            <a:r>
              <a:rPr lang="en-US" sz="4800" b="1" dirty="0">
                <a:solidFill>
                  <a:srgbClr val="32A189"/>
                </a:solidFill>
              </a:rPr>
              <a:t> interaction Rates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AEFA50A-F3A8-42D2-9DE6-C25FD47007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47" y="1516879"/>
            <a:ext cx="4717189" cy="398560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4BAEFF6-C131-4CDB-8B77-F47178149D05}"/>
              </a:ext>
            </a:extLst>
          </p:cNvPr>
          <p:cNvSpPr/>
          <p:nvPr/>
        </p:nvSpPr>
        <p:spPr>
          <a:xfrm>
            <a:off x="721706" y="5745487"/>
            <a:ext cx="4580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Fluxes can be fetched from any </a:t>
            </a:r>
            <a:r>
              <a:rPr lang="en-US" b="1" dirty="0" err="1">
                <a:solidFill>
                  <a:srgbClr val="32A189"/>
                </a:solidFill>
              </a:rPr>
              <a:t>snewpy</a:t>
            </a:r>
            <a:r>
              <a:rPr lang="en-US" b="1" dirty="0">
                <a:solidFill>
                  <a:srgbClr val="32A189"/>
                </a:solidFill>
              </a:rPr>
              <a:t> model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EDC2DAD-CEE5-465E-96D7-09A62CAFE93A}"/>
              </a:ext>
            </a:extLst>
          </p:cNvPr>
          <p:cNvSpPr/>
          <p:nvPr/>
        </p:nvSpPr>
        <p:spPr>
          <a:xfrm>
            <a:off x="6096000" y="2437510"/>
            <a:ext cx="506863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Object oriented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Flexible (change the input composite)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Scalable by the distance</a:t>
            </a:r>
          </a:p>
          <a:p>
            <a:pPr marL="285750" indent="-285750">
              <a:buFontTx/>
              <a:buChar char="-"/>
            </a:pPr>
            <a:endParaRPr lang="en-US" b="1" dirty="0">
              <a:solidFill>
                <a:srgbClr val="32A189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Computes rates per time, </a:t>
            </a:r>
            <a:r>
              <a:rPr lang="en-US" b="1" dirty="0">
                <a:solidFill>
                  <a:schemeClr val="bg1"/>
                </a:solidFill>
              </a:rPr>
              <a:t>rates per recoil energy</a:t>
            </a:r>
          </a:p>
          <a:p>
            <a:r>
              <a:rPr lang="en-US" b="1" dirty="0">
                <a:solidFill>
                  <a:schemeClr val="bg1"/>
                </a:solidFill>
              </a:rPr>
              <a:t>per neutrino flavor, per isotope</a:t>
            </a:r>
          </a:p>
        </p:txBody>
      </p:sp>
      <p:pic>
        <p:nvPicPr>
          <p:cNvPr id="24" name="Content Placeholder 4">
            <a:extLst>
              <a:ext uri="{FF2B5EF4-FFF2-40B4-BE49-F238E27FC236}">
                <a16:creationId xmlns:a16="http://schemas.microsoft.com/office/drawing/2014/main" id="{6797D785-0AAD-4AAF-B344-B0C8886C6E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1" t="36848" r="20680" b="47213"/>
          <a:stretch/>
        </p:blipFill>
        <p:spPr>
          <a:xfrm>
            <a:off x="6889427" y="5607106"/>
            <a:ext cx="5302573" cy="1015425"/>
          </a:xfr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D62DD25-1156-4940-BD3F-23F2918CE331}"/>
              </a:ext>
            </a:extLst>
          </p:cNvPr>
          <p:cNvSpPr/>
          <p:nvPr/>
        </p:nvSpPr>
        <p:spPr>
          <a:xfrm>
            <a:off x="11754792" y="640766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2</a:t>
            </a:r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C4A3B6-D8F6-4F63-B97F-1A5F65A8B321}"/>
              </a:ext>
            </a:extLst>
          </p:cNvPr>
          <p:cNvSpPr/>
          <p:nvPr/>
        </p:nvSpPr>
        <p:spPr>
          <a:xfrm>
            <a:off x="10167940" y="5951886"/>
            <a:ext cx="421342" cy="459045"/>
          </a:xfrm>
          <a:prstGeom prst="ellipse">
            <a:avLst/>
          </a:prstGeom>
          <a:noFill/>
          <a:ln w="28575">
            <a:solidFill>
              <a:srgbClr val="32A1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7656537-4434-4113-9AD2-9158396F061F}"/>
              </a:ext>
            </a:extLst>
          </p:cNvPr>
          <p:cNvSpPr/>
          <p:nvPr/>
        </p:nvSpPr>
        <p:spPr>
          <a:xfrm>
            <a:off x="7404849" y="6159318"/>
            <a:ext cx="421342" cy="459045"/>
          </a:xfrm>
          <a:prstGeom prst="ellipse">
            <a:avLst/>
          </a:prstGeom>
          <a:noFill/>
          <a:ln w="28575">
            <a:solidFill>
              <a:srgbClr val="32A1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484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ABD93-B5CC-4D38-B879-CFB652496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err="1">
                <a:solidFill>
                  <a:srgbClr val="32A189"/>
                </a:solidFill>
              </a:rPr>
              <a:t>CEvNS</a:t>
            </a:r>
            <a:r>
              <a:rPr lang="en-US" sz="4800" b="1" dirty="0">
                <a:solidFill>
                  <a:srgbClr val="32A189"/>
                </a:solidFill>
              </a:rPr>
              <a:t> interaction Rates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AEFA50A-F3A8-42D2-9DE6-C25FD47007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47" y="1516879"/>
            <a:ext cx="4717189" cy="398560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4BAEFF6-C131-4CDB-8B77-F47178149D05}"/>
              </a:ext>
            </a:extLst>
          </p:cNvPr>
          <p:cNvSpPr/>
          <p:nvPr/>
        </p:nvSpPr>
        <p:spPr>
          <a:xfrm>
            <a:off x="721706" y="5745487"/>
            <a:ext cx="4580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Fluxes can be fetched from any </a:t>
            </a:r>
            <a:r>
              <a:rPr lang="en-US" b="1" dirty="0" err="1">
                <a:solidFill>
                  <a:srgbClr val="32A189"/>
                </a:solidFill>
              </a:rPr>
              <a:t>snewpy</a:t>
            </a:r>
            <a:r>
              <a:rPr lang="en-US" b="1" dirty="0">
                <a:solidFill>
                  <a:srgbClr val="32A189"/>
                </a:solidFill>
              </a:rPr>
              <a:t> model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EDC2DAD-CEE5-465E-96D7-09A62CAFE93A}"/>
              </a:ext>
            </a:extLst>
          </p:cNvPr>
          <p:cNvSpPr/>
          <p:nvPr/>
        </p:nvSpPr>
        <p:spPr>
          <a:xfrm>
            <a:off x="6096000" y="2437510"/>
            <a:ext cx="506863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Object oriented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Flexible (change the input composite)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Scalable by the distance</a:t>
            </a:r>
          </a:p>
          <a:p>
            <a:pPr marL="285750" indent="-285750">
              <a:buFontTx/>
              <a:buChar char="-"/>
            </a:pPr>
            <a:endParaRPr lang="en-US" b="1" dirty="0">
              <a:solidFill>
                <a:srgbClr val="32A189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Computes rates per time, rates per recoil energy</a:t>
            </a:r>
          </a:p>
          <a:p>
            <a:r>
              <a:rPr lang="en-US" b="1" dirty="0">
                <a:solidFill>
                  <a:schemeClr val="bg1"/>
                </a:solidFill>
              </a:rPr>
              <a:t>per neutrino flavor, per isotope</a:t>
            </a:r>
          </a:p>
        </p:txBody>
      </p:sp>
      <p:pic>
        <p:nvPicPr>
          <p:cNvPr id="24" name="Content Placeholder 4">
            <a:extLst>
              <a:ext uri="{FF2B5EF4-FFF2-40B4-BE49-F238E27FC236}">
                <a16:creationId xmlns:a16="http://schemas.microsoft.com/office/drawing/2014/main" id="{6797D785-0AAD-4AAF-B344-B0C8886C6E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1" t="36848" r="20680" b="47213"/>
          <a:stretch/>
        </p:blipFill>
        <p:spPr>
          <a:xfrm>
            <a:off x="6889427" y="5607106"/>
            <a:ext cx="5302573" cy="1015425"/>
          </a:xfr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D62DD25-1156-4940-BD3F-23F2918CE331}"/>
              </a:ext>
            </a:extLst>
          </p:cNvPr>
          <p:cNvSpPr/>
          <p:nvPr/>
        </p:nvSpPr>
        <p:spPr>
          <a:xfrm>
            <a:off x="11754792" y="640766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2</a:t>
            </a:r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C4A3B6-D8F6-4F63-B97F-1A5F65A8B321}"/>
              </a:ext>
            </a:extLst>
          </p:cNvPr>
          <p:cNvSpPr/>
          <p:nvPr/>
        </p:nvSpPr>
        <p:spPr>
          <a:xfrm>
            <a:off x="11544121" y="5964444"/>
            <a:ext cx="421342" cy="459045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7656537-4434-4113-9AD2-9158396F061F}"/>
              </a:ext>
            </a:extLst>
          </p:cNvPr>
          <p:cNvSpPr/>
          <p:nvPr/>
        </p:nvSpPr>
        <p:spPr>
          <a:xfrm>
            <a:off x="7019367" y="6126728"/>
            <a:ext cx="421342" cy="459045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92497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ABD93-B5CC-4D38-B879-CFB652496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err="1">
                <a:solidFill>
                  <a:srgbClr val="32A189"/>
                </a:solidFill>
              </a:rPr>
              <a:t>CEvNS</a:t>
            </a:r>
            <a:r>
              <a:rPr lang="en-US" sz="4800" b="1" dirty="0">
                <a:solidFill>
                  <a:srgbClr val="32A189"/>
                </a:solidFill>
              </a:rPr>
              <a:t> interaction Rates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AEFA50A-F3A8-42D2-9DE6-C25FD47007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47" y="1516879"/>
            <a:ext cx="4717189" cy="398560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4BAEFF6-C131-4CDB-8B77-F47178149D05}"/>
              </a:ext>
            </a:extLst>
          </p:cNvPr>
          <p:cNvSpPr/>
          <p:nvPr/>
        </p:nvSpPr>
        <p:spPr>
          <a:xfrm>
            <a:off x="721706" y="5745487"/>
            <a:ext cx="4580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Fluxes can be fetched from any </a:t>
            </a:r>
            <a:r>
              <a:rPr lang="en-US" b="1" dirty="0" err="1">
                <a:solidFill>
                  <a:srgbClr val="32A189"/>
                </a:solidFill>
              </a:rPr>
              <a:t>snewpy</a:t>
            </a:r>
            <a:r>
              <a:rPr lang="en-US" b="1" dirty="0">
                <a:solidFill>
                  <a:srgbClr val="32A189"/>
                </a:solidFill>
              </a:rPr>
              <a:t> model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EDC2DAD-CEE5-465E-96D7-09A62CAFE93A}"/>
              </a:ext>
            </a:extLst>
          </p:cNvPr>
          <p:cNvSpPr/>
          <p:nvPr/>
        </p:nvSpPr>
        <p:spPr>
          <a:xfrm>
            <a:off x="6096000" y="2437510"/>
            <a:ext cx="506863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Object oriented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Flexible (change the input composite)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Scalable by the distance</a:t>
            </a:r>
          </a:p>
          <a:p>
            <a:pPr marL="285750" indent="-285750">
              <a:buFontTx/>
              <a:buChar char="-"/>
            </a:pPr>
            <a:endParaRPr lang="en-US" b="1" dirty="0">
              <a:solidFill>
                <a:srgbClr val="32A189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Computes rates per time, rates per recoil energy</a:t>
            </a:r>
          </a:p>
          <a:p>
            <a:r>
              <a:rPr lang="en-US" b="1" dirty="0">
                <a:solidFill>
                  <a:srgbClr val="32A189"/>
                </a:solidFill>
              </a:rPr>
              <a:t>per neutrino flavor</a:t>
            </a:r>
            <a:r>
              <a:rPr lang="en-US" b="1" dirty="0">
                <a:solidFill>
                  <a:schemeClr val="bg1"/>
                </a:solidFill>
              </a:rPr>
              <a:t>, per isotope</a:t>
            </a:r>
          </a:p>
        </p:txBody>
      </p:sp>
      <p:pic>
        <p:nvPicPr>
          <p:cNvPr id="24" name="Content Placeholder 4">
            <a:extLst>
              <a:ext uri="{FF2B5EF4-FFF2-40B4-BE49-F238E27FC236}">
                <a16:creationId xmlns:a16="http://schemas.microsoft.com/office/drawing/2014/main" id="{6797D785-0AAD-4AAF-B344-B0C8886C6E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1" t="36848" r="20680" b="47213"/>
          <a:stretch/>
        </p:blipFill>
        <p:spPr>
          <a:xfrm>
            <a:off x="6889427" y="5607106"/>
            <a:ext cx="5302573" cy="1015425"/>
          </a:xfr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D62DD25-1156-4940-BD3F-23F2918CE331}"/>
              </a:ext>
            </a:extLst>
          </p:cNvPr>
          <p:cNvSpPr/>
          <p:nvPr/>
        </p:nvSpPr>
        <p:spPr>
          <a:xfrm>
            <a:off x="11754792" y="640766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2</a:t>
            </a:r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7656537-4434-4113-9AD2-9158396F061F}"/>
              </a:ext>
            </a:extLst>
          </p:cNvPr>
          <p:cNvSpPr/>
          <p:nvPr/>
        </p:nvSpPr>
        <p:spPr>
          <a:xfrm>
            <a:off x="8023414" y="6240717"/>
            <a:ext cx="421342" cy="459045"/>
          </a:xfrm>
          <a:prstGeom prst="ellipse">
            <a:avLst/>
          </a:prstGeom>
          <a:noFill/>
          <a:ln w="28575">
            <a:solidFill>
              <a:srgbClr val="32A1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1B6E7B1-0A17-4A5E-B169-8961332B37E8}"/>
              </a:ext>
            </a:extLst>
          </p:cNvPr>
          <p:cNvCxnSpPr/>
          <p:nvPr/>
        </p:nvCxnSpPr>
        <p:spPr>
          <a:xfrm>
            <a:off x="9789459" y="6483911"/>
            <a:ext cx="934392" cy="0"/>
          </a:xfrm>
          <a:prstGeom prst="line">
            <a:avLst/>
          </a:prstGeom>
          <a:ln w="28575">
            <a:solidFill>
              <a:srgbClr val="32A1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615893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ABD93-B5CC-4D38-B879-CFB652496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err="1">
                <a:solidFill>
                  <a:srgbClr val="32A189"/>
                </a:solidFill>
              </a:rPr>
              <a:t>CEvNS</a:t>
            </a:r>
            <a:r>
              <a:rPr lang="en-US" sz="4800" b="1" dirty="0">
                <a:solidFill>
                  <a:srgbClr val="32A189"/>
                </a:solidFill>
              </a:rPr>
              <a:t> interaction Rates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AEFA50A-F3A8-42D2-9DE6-C25FD47007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47" y="1516879"/>
            <a:ext cx="4717189" cy="398560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4BAEFF6-C131-4CDB-8B77-F47178149D05}"/>
              </a:ext>
            </a:extLst>
          </p:cNvPr>
          <p:cNvSpPr/>
          <p:nvPr/>
        </p:nvSpPr>
        <p:spPr>
          <a:xfrm>
            <a:off x="721706" y="5745487"/>
            <a:ext cx="4580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Fluxes can be fetched from any </a:t>
            </a:r>
            <a:r>
              <a:rPr lang="en-US" b="1" dirty="0" err="1">
                <a:solidFill>
                  <a:srgbClr val="32A189"/>
                </a:solidFill>
              </a:rPr>
              <a:t>snewpy</a:t>
            </a:r>
            <a:r>
              <a:rPr lang="en-US" b="1" dirty="0">
                <a:solidFill>
                  <a:srgbClr val="32A189"/>
                </a:solidFill>
              </a:rPr>
              <a:t> model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EDC2DAD-CEE5-465E-96D7-09A62CAFE93A}"/>
              </a:ext>
            </a:extLst>
          </p:cNvPr>
          <p:cNvSpPr/>
          <p:nvPr/>
        </p:nvSpPr>
        <p:spPr>
          <a:xfrm>
            <a:off x="6096000" y="2437510"/>
            <a:ext cx="506863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Object oriented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Flexible (change the input composite)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Scalable by the distance</a:t>
            </a:r>
          </a:p>
          <a:p>
            <a:pPr marL="285750" indent="-285750">
              <a:buFontTx/>
              <a:buChar char="-"/>
            </a:pPr>
            <a:endParaRPr lang="en-US" b="1" dirty="0">
              <a:solidFill>
                <a:srgbClr val="32A189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Computes rates per time, rates per recoil energy</a:t>
            </a:r>
          </a:p>
          <a:p>
            <a:r>
              <a:rPr lang="en-US" b="1" dirty="0">
                <a:solidFill>
                  <a:srgbClr val="32A189"/>
                </a:solidFill>
              </a:rPr>
              <a:t>per neutrino flavor, per isotope</a:t>
            </a:r>
          </a:p>
        </p:txBody>
      </p:sp>
      <p:pic>
        <p:nvPicPr>
          <p:cNvPr id="24" name="Content Placeholder 4">
            <a:extLst>
              <a:ext uri="{FF2B5EF4-FFF2-40B4-BE49-F238E27FC236}">
                <a16:creationId xmlns:a16="http://schemas.microsoft.com/office/drawing/2014/main" id="{6797D785-0AAD-4AAF-B344-B0C8886C6E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1" t="36848" r="20680" b="47213"/>
          <a:stretch/>
        </p:blipFill>
        <p:spPr>
          <a:xfrm>
            <a:off x="6889427" y="5607106"/>
            <a:ext cx="5302573" cy="1015425"/>
          </a:xfr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D62DD25-1156-4940-BD3F-23F2918CE331}"/>
              </a:ext>
            </a:extLst>
          </p:cNvPr>
          <p:cNvSpPr/>
          <p:nvPr/>
        </p:nvSpPr>
        <p:spPr>
          <a:xfrm>
            <a:off x="11754792" y="640766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2</a:t>
            </a:r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7656537-4434-4113-9AD2-9158396F061F}"/>
              </a:ext>
            </a:extLst>
          </p:cNvPr>
          <p:cNvSpPr/>
          <p:nvPr/>
        </p:nvSpPr>
        <p:spPr>
          <a:xfrm>
            <a:off x="8479426" y="6033830"/>
            <a:ext cx="421342" cy="459045"/>
          </a:xfrm>
          <a:prstGeom prst="ellipse">
            <a:avLst/>
          </a:prstGeom>
          <a:noFill/>
          <a:ln w="28575">
            <a:solidFill>
              <a:srgbClr val="32A1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11E62D0-F4FB-48E2-BC1F-089666B64624}"/>
              </a:ext>
            </a:extLst>
          </p:cNvPr>
          <p:cNvCxnSpPr/>
          <p:nvPr/>
        </p:nvCxnSpPr>
        <p:spPr>
          <a:xfrm>
            <a:off x="10820400" y="6492875"/>
            <a:ext cx="934392" cy="0"/>
          </a:xfrm>
          <a:prstGeom prst="line">
            <a:avLst/>
          </a:prstGeom>
          <a:ln w="28575">
            <a:solidFill>
              <a:srgbClr val="32A1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2216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ABD93-B5CC-4D38-B879-CFB652496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err="1">
                <a:solidFill>
                  <a:srgbClr val="32A189"/>
                </a:solidFill>
              </a:rPr>
              <a:t>CEvNS</a:t>
            </a:r>
            <a:r>
              <a:rPr lang="en-US" sz="4800" b="1" dirty="0">
                <a:solidFill>
                  <a:srgbClr val="32A189"/>
                </a:solidFill>
              </a:rPr>
              <a:t> interaction Rates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AEFA50A-F3A8-42D2-9DE6-C25FD47007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47" y="1516879"/>
            <a:ext cx="4717189" cy="398560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4BAEFF6-C131-4CDB-8B77-F47178149D05}"/>
              </a:ext>
            </a:extLst>
          </p:cNvPr>
          <p:cNvSpPr/>
          <p:nvPr/>
        </p:nvSpPr>
        <p:spPr>
          <a:xfrm>
            <a:off x="721706" y="5745487"/>
            <a:ext cx="4580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Fluxes can be fetched from any </a:t>
            </a:r>
            <a:r>
              <a:rPr lang="en-US" b="1" dirty="0" err="1">
                <a:solidFill>
                  <a:srgbClr val="32A189"/>
                </a:solidFill>
              </a:rPr>
              <a:t>snewpy</a:t>
            </a:r>
            <a:r>
              <a:rPr lang="en-US" b="1" dirty="0">
                <a:solidFill>
                  <a:srgbClr val="32A189"/>
                </a:solidFill>
              </a:rPr>
              <a:t> model</a:t>
            </a:r>
            <a:endParaRPr lang="en-US" dirty="0"/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BC1FFD2E-A336-40A6-97A3-BFD3B37CF7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1" t="36848" r="20680" b="47213"/>
          <a:stretch/>
        </p:blipFill>
        <p:spPr>
          <a:xfrm>
            <a:off x="6889427" y="5607106"/>
            <a:ext cx="5302573" cy="1015425"/>
          </a:xfr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0736B1A-2D22-48DB-9B75-D4A93570ED27}"/>
              </a:ext>
            </a:extLst>
          </p:cNvPr>
          <p:cNvSpPr/>
          <p:nvPr/>
        </p:nvSpPr>
        <p:spPr>
          <a:xfrm>
            <a:off x="11754792" y="640766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2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EEE3C73-6D30-4AE1-9EAF-ADA85690607A}"/>
              </a:ext>
            </a:extLst>
          </p:cNvPr>
          <p:cNvSpPr/>
          <p:nvPr/>
        </p:nvSpPr>
        <p:spPr>
          <a:xfrm>
            <a:off x="6096000" y="2437510"/>
            <a:ext cx="506863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Object oriented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Flexible (change the input composite)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Scalable by the distance</a:t>
            </a:r>
          </a:p>
          <a:p>
            <a:pPr marL="285750" indent="-285750">
              <a:buFontTx/>
              <a:buChar char="-"/>
            </a:pPr>
            <a:endParaRPr lang="en-US" b="1" dirty="0">
              <a:solidFill>
                <a:srgbClr val="32A189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Computes rates per time, rates per recoil energy</a:t>
            </a:r>
          </a:p>
          <a:p>
            <a:r>
              <a:rPr lang="en-US" b="1" dirty="0">
                <a:solidFill>
                  <a:srgbClr val="32A189"/>
                </a:solidFill>
              </a:rPr>
              <a:t>per neutrino flavor, per isotope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EB075A-E46F-4918-947D-AA2FC60762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493" y="75909"/>
            <a:ext cx="5685013" cy="6706181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14D5657-A8A1-4ADC-99AE-51660FBE5E85}"/>
              </a:ext>
            </a:extLst>
          </p:cNvPr>
          <p:cNvCxnSpPr/>
          <p:nvPr/>
        </p:nvCxnSpPr>
        <p:spPr>
          <a:xfrm>
            <a:off x="10820400" y="6492875"/>
            <a:ext cx="934392" cy="0"/>
          </a:xfrm>
          <a:prstGeom prst="line">
            <a:avLst/>
          </a:prstGeom>
          <a:ln w="28575">
            <a:solidFill>
              <a:srgbClr val="32A1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16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ABD93-B5CC-4D38-B879-CFB652496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err="1">
                <a:solidFill>
                  <a:srgbClr val="32A189"/>
                </a:solidFill>
              </a:rPr>
              <a:t>CEvNS</a:t>
            </a:r>
            <a:r>
              <a:rPr lang="en-US" sz="4800" b="1" dirty="0">
                <a:solidFill>
                  <a:srgbClr val="32A189"/>
                </a:solidFill>
              </a:rPr>
              <a:t> interaction Rates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AEFA50A-F3A8-42D2-9DE6-C25FD47007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47" y="1516879"/>
            <a:ext cx="4717189" cy="398560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4BAEFF6-C131-4CDB-8B77-F47178149D05}"/>
              </a:ext>
            </a:extLst>
          </p:cNvPr>
          <p:cNvSpPr/>
          <p:nvPr/>
        </p:nvSpPr>
        <p:spPr>
          <a:xfrm>
            <a:off x="721706" y="5745487"/>
            <a:ext cx="4580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Fluxes can be fetched from any </a:t>
            </a:r>
            <a:r>
              <a:rPr lang="en-US" b="1" dirty="0" err="1">
                <a:solidFill>
                  <a:srgbClr val="32A189"/>
                </a:solidFill>
              </a:rPr>
              <a:t>snewpy</a:t>
            </a:r>
            <a:r>
              <a:rPr lang="en-US" b="1" dirty="0">
                <a:solidFill>
                  <a:srgbClr val="32A189"/>
                </a:solidFill>
              </a:rPr>
              <a:t> model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D63321-347A-46FE-BC30-C6E85935779A}"/>
              </a:ext>
            </a:extLst>
          </p:cNvPr>
          <p:cNvSpPr/>
          <p:nvPr/>
        </p:nvSpPr>
        <p:spPr>
          <a:xfrm>
            <a:off x="6096000" y="2437510"/>
            <a:ext cx="506863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Object oriented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Computes rates per time, rates per recoil energy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Computes per isotope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Flexible (change the input composite)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32A189"/>
                </a:solidFill>
              </a:rPr>
              <a:t>Scalable by the distance</a:t>
            </a:r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BC1FFD2E-A336-40A6-97A3-BFD3B37CF7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1" t="36848" r="20680" b="47213"/>
          <a:stretch/>
        </p:blipFill>
        <p:spPr>
          <a:xfrm>
            <a:off x="6889427" y="5607106"/>
            <a:ext cx="5302573" cy="1015425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EB075A-E46F-4918-947D-AA2FC60762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493" y="75909"/>
            <a:ext cx="5685013" cy="67061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FD5BB3-EADC-44CA-8B80-0631DE8FB0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621" y="2480159"/>
            <a:ext cx="7148179" cy="223285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A5EC141-B2C5-46D5-B748-B3621DDB2459}"/>
              </a:ext>
            </a:extLst>
          </p:cNvPr>
          <p:cNvSpPr/>
          <p:nvPr/>
        </p:nvSpPr>
        <p:spPr>
          <a:xfrm>
            <a:off x="6096000" y="2071092"/>
            <a:ext cx="4567597" cy="369332"/>
          </a:xfrm>
          <a:prstGeom prst="rect">
            <a:avLst/>
          </a:prstGeom>
          <a:solidFill>
            <a:srgbClr val="00FFFF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203864"/>
                </a:solidFill>
              </a:rPr>
              <a:t>Once computed, can always be fetched in &lt; 1s</a:t>
            </a:r>
            <a:endParaRPr lang="en-US" dirty="0">
              <a:solidFill>
                <a:srgbClr val="203864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ADA66E-FB97-42DE-B70D-020BE7C364CB}"/>
              </a:ext>
            </a:extLst>
          </p:cNvPr>
          <p:cNvSpPr/>
          <p:nvPr/>
        </p:nvSpPr>
        <p:spPr>
          <a:xfrm>
            <a:off x="11754792" y="640766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2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2ABC49-7648-4650-BBE8-5A5058F9E3FF}"/>
              </a:ext>
            </a:extLst>
          </p:cNvPr>
          <p:cNvCxnSpPr/>
          <p:nvPr/>
        </p:nvCxnSpPr>
        <p:spPr>
          <a:xfrm>
            <a:off x="10820400" y="6492875"/>
            <a:ext cx="934392" cy="0"/>
          </a:xfrm>
          <a:prstGeom prst="line">
            <a:avLst/>
          </a:prstGeom>
          <a:ln w="28575">
            <a:solidFill>
              <a:srgbClr val="32A1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579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ABD93-B5CC-4D38-B879-CFB652496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072" y="-1366334"/>
            <a:ext cx="10515600" cy="1325563"/>
          </a:xfrm>
        </p:spPr>
        <p:txBody>
          <a:bodyPr>
            <a:normAutofit/>
          </a:bodyPr>
          <a:lstStyle/>
          <a:p>
            <a:r>
              <a:rPr lang="en-US" sz="4800" b="1" dirty="0" err="1">
                <a:solidFill>
                  <a:srgbClr val="32A189"/>
                </a:solidFill>
              </a:rPr>
              <a:t>CEvNS</a:t>
            </a:r>
            <a:r>
              <a:rPr lang="en-US" sz="4800" b="1" dirty="0">
                <a:solidFill>
                  <a:srgbClr val="32A189"/>
                </a:solidFill>
              </a:rPr>
              <a:t> interaction Rates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0DB4C0B-588F-49F4-8960-14EE6A479D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72" y="4238150"/>
            <a:ext cx="10569856" cy="2392887"/>
          </a:xfrm>
          <a:prstGeom prst="rect">
            <a:avLst/>
          </a:prstGeom>
          <a:ln w="19050">
            <a:solidFill>
              <a:srgbClr val="203864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78343FF-1243-4E95-AB75-9AB0DA7CD035}"/>
              </a:ext>
            </a:extLst>
          </p:cNvPr>
          <p:cNvSpPr/>
          <p:nvPr/>
        </p:nvSpPr>
        <p:spPr>
          <a:xfrm>
            <a:off x="481682" y="185887"/>
            <a:ext cx="28142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32A189"/>
                </a:solidFill>
              </a:rPr>
              <a:t>Has a built-in plotter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AF8AF3-266F-4A67-B154-157D40F1E0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4" b="47741"/>
          <a:stretch/>
        </p:blipFill>
        <p:spPr>
          <a:xfrm>
            <a:off x="346493" y="735106"/>
            <a:ext cx="6072236" cy="3427154"/>
          </a:xfrm>
          <a:prstGeom prst="rect">
            <a:avLst/>
          </a:prstGeom>
          <a:ln w="28575">
            <a:solidFill>
              <a:srgbClr val="203864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F342E2-047B-4424-AC84-687B359506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55"/>
          <a:stretch/>
        </p:blipFill>
        <p:spPr>
          <a:xfrm>
            <a:off x="3806591" y="221101"/>
            <a:ext cx="6758020" cy="3287943"/>
          </a:xfrm>
          <a:prstGeom prst="rect">
            <a:avLst/>
          </a:prstGeom>
          <a:ln w="28575">
            <a:solidFill>
              <a:srgbClr val="203864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D3F22A-3AA0-42C3-9EFB-176EE46D3F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613" y="2737589"/>
            <a:ext cx="3022257" cy="2226150"/>
          </a:xfrm>
          <a:prstGeom prst="rect">
            <a:avLst/>
          </a:prstGeom>
          <a:ln w="19050">
            <a:solidFill>
              <a:srgbClr val="203864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A8C3815-A5C8-456E-8EF2-AC8A3627C69D}"/>
              </a:ext>
            </a:extLst>
          </p:cNvPr>
          <p:cNvSpPr/>
          <p:nvPr/>
        </p:nvSpPr>
        <p:spPr>
          <a:xfrm>
            <a:off x="11754792" y="640766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2A189"/>
                </a:solidFill>
              </a:rPr>
              <a:t>3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9FD6E8-C704-40AB-9A48-333E8134DB71}"/>
              </a:ext>
            </a:extLst>
          </p:cNvPr>
          <p:cNvSpPr/>
          <p:nvPr/>
        </p:nvSpPr>
        <p:spPr>
          <a:xfrm>
            <a:off x="8917666" y="493663"/>
            <a:ext cx="9611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32A189"/>
                </a:solidFill>
              </a:rPr>
              <a:t>interactive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199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493</Words>
  <Application>Microsoft Office PowerPoint</Application>
  <PresentationFormat>Widescreen</PresentationFormat>
  <Paragraphs>102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CEvNS interaction Rates</vt:lpstr>
      <vt:lpstr>CEvNS interaction Rates</vt:lpstr>
      <vt:lpstr>CEvNS interaction Rates</vt:lpstr>
      <vt:lpstr>CEvNS interaction Rates</vt:lpstr>
      <vt:lpstr>CEvNS interaction Rates</vt:lpstr>
      <vt:lpstr>CEvNS interaction Rates</vt:lpstr>
      <vt:lpstr>CEvNS interaction Rates</vt:lpstr>
      <vt:lpstr>CEvNS interaction Rates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Kara, Melih (IAP)</dc:creator>
  <cp:lastModifiedBy>Kara, Melih (IAP)</cp:lastModifiedBy>
  <cp:revision>13</cp:revision>
  <dcterms:created xsi:type="dcterms:W3CDTF">2022-08-03T22:30:17Z</dcterms:created>
  <dcterms:modified xsi:type="dcterms:W3CDTF">2022-08-04T04:54:34Z</dcterms:modified>
</cp:coreProperties>
</file>