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296" r:id="rId3"/>
    <p:sldId id="755" r:id="rId4"/>
    <p:sldId id="756" r:id="rId5"/>
    <p:sldId id="757" r:id="rId6"/>
    <p:sldId id="758" r:id="rId7"/>
    <p:sldId id="749" r:id="rId8"/>
    <p:sldId id="753" r:id="rId9"/>
    <p:sldId id="288" r:id="rId10"/>
    <p:sldId id="752" r:id="rId11"/>
    <p:sldId id="751" r:id="rId12"/>
    <p:sldId id="754" r:id="rId13"/>
    <p:sldId id="748" r:id="rId14"/>
    <p:sldId id="649" r:id="rId15"/>
    <p:sldId id="65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726"/>
    <p:restoredTop sz="94686"/>
  </p:normalViewPr>
  <p:slideViewPr>
    <p:cSldViewPr snapToGrid="0" snapToObjects="1">
      <p:cViewPr varScale="1">
        <p:scale>
          <a:sx n="103" d="100"/>
          <a:sy n="103" d="100"/>
        </p:scale>
        <p:origin x="184" y="4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7D8962-05F2-E345-8B08-C1B71D395129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02C7DA-AD77-2446-A42B-46A94C158432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E3B3F3D-3598-BE45-BF07-7C0DA9F75AB2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8D07741-A72A-474D-84BD-9C1976BEFCF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3DA33B9-A21E-8C4D-90B6-2FC74FF4E4A1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B48DFB6-4900-FE41-B4FE-C023A70114D0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36EDB5-8401-884C-8282-1D4684696178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60E348F-1BFA-D246-BCE1-61FA2EDC5A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04122-814C-2647-ACFA-0B2902A50531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0F29C-B556-D04F-905F-34DBA0063F76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14889-8BC7-2542-8E59-724F047D05C4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54873-7ACB-F947-B641-04029E4F8EFE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61" y="2367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098468"/>
            <a:ext cx="10969139" cy="4894559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LHC MD Day 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28/01/2020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91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9D7BA-968E-ED42-8EA2-82D754D2DDDA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914A1-98F0-D342-AB4A-564B70A596B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7743B-D795-B94E-973A-973BC6DAFCEB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A1AD-370B-2A4C-9769-94B6B84E4CFF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C5389-F534-734C-BD0D-19BC76E014F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B870595-ECC2-C34F-8F65-42ADDEF44BFA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Floating MD preparation - MD #7008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sm.cern.ch/md-planning/lhc-requests/7008?mode=b&amp;query=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81222/" TargetMode="External"/><Relationship Id="rId2" Type="http://schemas.openxmlformats.org/officeDocument/2006/relationships/hyperlink" Target="https://indico.cern.ch/event/867177/" TargetMode="Externa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ds.cern.ch/record/2705434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F81434-FBBC-D666-8E36-68888E927C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b="0" dirty="0"/>
              <a:t>Validation of method to measure aperture margin between IR6 and TCTs with </a:t>
            </a:r>
            <a:br>
              <a:rPr lang="en-GB" sz="3600" b="0" dirty="0"/>
            </a:br>
            <a:r>
              <a:rPr lang="en-GB" sz="3600" b="0" dirty="0"/>
              <a:t>non-nominal phase advance</a:t>
            </a:r>
            <a:br>
              <a:rPr lang="en-GB" sz="3600" b="0" dirty="0"/>
            </a:br>
            <a:br>
              <a:rPr lang="en-GB" sz="3600" b="0" dirty="0"/>
            </a:br>
            <a:r>
              <a:rPr lang="en-GB" sz="2400" b="0" dirty="0">
                <a:ln>
                  <a:solidFill>
                    <a:schemeClr val="accent2"/>
                  </a:solidFill>
                </a:ln>
                <a:solidFill>
                  <a:srgbClr val="6D246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MD#7008</a:t>
            </a:r>
            <a:endParaRPr lang="en-US" sz="3600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65638"/>
            <a:ext cx="9144000" cy="1655762"/>
          </a:xfrm>
        </p:spPr>
        <p:txBody>
          <a:bodyPr/>
          <a:lstStyle/>
          <a:p>
            <a:pPr algn="l"/>
            <a:r>
              <a:rPr lang="en-US" sz="1800" dirty="0"/>
              <a:t>Cédric Hernalsteens, Christoph Wiesner, Daniel </a:t>
            </a:r>
            <a:r>
              <a:rPr lang="en-US" sz="1800" dirty="0" err="1"/>
              <a:t>Wollmann</a:t>
            </a:r>
            <a:endParaRPr lang="en-US" sz="1800" dirty="0"/>
          </a:p>
          <a:p>
            <a:pPr algn="l"/>
            <a:r>
              <a:rPr lang="en-US" sz="1600" dirty="0"/>
              <a:t>26/04/2022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9779E-AE7E-5ACA-A69D-17144654C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09E52-5499-864D-AC0B-4D2AB798433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CBAED1-EE19-035D-5B0F-69F02D95D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59D7A-3CAC-A943-377D-988D1B881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CFF1A-71D2-AD06-3F1D-85EC74534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request</a:t>
            </a:r>
          </a:p>
        </p:txBody>
      </p:sp>
      <p:pic>
        <p:nvPicPr>
          <p:cNvPr id="8" name="Content Placeholder 7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83C3401F-A643-45E1-0829-EF235C6AF7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3623" y="734708"/>
            <a:ext cx="8567518" cy="538858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C51B8-7645-0D64-CD4E-0EF1D8F609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 MD Day 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422499-1ED2-48CE-9E7B-DC15B49D6E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28/01/2020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A6BFB-FB7D-6620-F6D2-B8899634A3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80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CA7DFC5-0EC0-BC16-CA1B-AA47422F8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LHC MD day 2020</a:t>
            </a:r>
            <a:endParaRPr lang="en-US" dirty="0"/>
          </a:p>
          <a:p>
            <a:r>
              <a:rPr lang="en-US" dirty="0">
                <a:hlinkClick r:id="rId3"/>
              </a:rPr>
              <a:t>2019 MD block #5 results</a:t>
            </a:r>
            <a:endParaRPr lang="en-US" dirty="0"/>
          </a:p>
          <a:p>
            <a:r>
              <a:rPr lang="en-US" dirty="0"/>
              <a:t>New method for validation of aperture margins in the LHC triplet, IPAC 2015</a:t>
            </a:r>
          </a:p>
          <a:p>
            <a:r>
              <a:rPr lang="en-US" dirty="0"/>
              <a:t>Experimental test of a new method to verify retraction margins between dump absorbers and tertiary collimators at the LHC, IPAC 2021</a:t>
            </a:r>
          </a:p>
          <a:p>
            <a:r>
              <a:rPr lang="en-US" dirty="0"/>
              <a:t>Asynchronous beam dump tests at the LHC, IPAC 2018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5FA6C4-489C-EC8D-4F17-7DA9263A7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060333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7A8B7-2CB8-E05B-8C12-FC67A6128D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Results from MD2186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D20626-F9D7-BE0B-FB11-900A496BD9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289930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47737" y="23675"/>
            <a:ext cx="8763137" cy="940443"/>
          </a:xfrm>
        </p:spPr>
        <p:txBody>
          <a:bodyPr>
            <a:noAutofit/>
          </a:bodyPr>
          <a:lstStyle/>
          <a:p>
            <a:r>
              <a:rPr lang="en-GB" sz="3200" dirty="0"/>
              <a:t>Validation of retraction margin TCDQ-TCT using orbit bump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8553" y="1185675"/>
            <a:ext cx="2271409" cy="2635874"/>
          </a:xfrm>
        </p:spPr>
        <p:txBody>
          <a:bodyPr>
            <a:normAutofit/>
          </a:bodyPr>
          <a:lstStyle/>
          <a:p>
            <a:pPr marL="182880" indent="-182880"/>
            <a:r>
              <a:rPr lang="en-US" sz="1700" dirty="0"/>
              <a:t>Method verified for Beam 2 (IR6</a:t>
            </a:r>
            <a:r>
              <a:rPr lang="en-US" sz="1700" dirty="0">
                <a:sym typeface="Wingdings" panose="05000000000000000000" pitchFamily="2" charset="2"/>
              </a:rPr>
              <a:t></a:t>
            </a:r>
            <a:r>
              <a:rPr lang="en-US" sz="1700" dirty="0"/>
              <a:t>IR5) during MD2186.</a:t>
            </a:r>
          </a:p>
          <a:p>
            <a:pPr marL="182880" indent="-182880"/>
            <a:r>
              <a:rPr lang="en-US" sz="1700" dirty="0"/>
              <a:t>Extension of method for Beam 1 and using a longer orbit bump under discussion.</a:t>
            </a:r>
            <a:endParaRPr lang="en-GB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LHC MD Day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28/01/2020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623"/>
          <a:stretch/>
        </p:blipFill>
        <p:spPr>
          <a:xfrm>
            <a:off x="3911430" y="2641638"/>
            <a:ext cx="4133336" cy="8699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886" y="993811"/>
            <a:ext cx="6192070" cy="1466207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39045" y="3978799"/>
          <a:ext cx="8912016" cy="20658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71919">
                  <a:extLst>
                    <a:ext uri="{9D8B030D-6E8A-4147-A177-3AD203B41FA5}">
                      <a16:colId xmlns:a16="http://schemas.microsoft.com/office/drawing/2014/main" val="629801968"/>
                    </a:ext>
                  </a:extLst>
                </a:gridCol>
                <a:gridCol w="7240097">
                  <a:extLst>
                    <a:ext uri="{9D8B030D-6E8A-4147-A177-3AD203B41FA5}">
                      <a16:colId xmlns:a16="http://schemas.microsoft.com/office/drawing/2014/main" val="618006841"/>
                    </a:ext>
                  </a:extLst>
                </a:gridCol>
              </a:tblGrid>
              <a:tr h="419897">
                <a:tc>
                  <a:txBody>
                    <a:bodyPr/>
                    <a:lstStyle/>
                    <a:p>
                      <a:r>
                        <a:rPr lang="en-US" dirty="0"/>
                        <a:t>MD goal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Probe feasibility of new validation method for both beams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2183867"/>
                  </a:ext>
                </a:extLst>
              </a:tr>
              <a:tr h="309368">
                <a:tc>
                  <a:txBody>
                    <a:bodyPr/>
                    <a:lstStyle/>
                    <a:p>
                      <a:r>
                        <a:rPr lang="en-US" dirty="0"/>
                        <a:t>Beam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Flat</a:t>
                      </a:r>
                      <a:r>
                        <a:rPr lang="en-US" baseline="0" dirty="0"/>
                        <a:t> top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91523"/>
                  </a:ext>
                </a:extLst>
              </a:tr>
              <a:tr h="338053">
                <a:tc>
                  <a:txBody>
                    <a:bodyPr/>
                    <a:lstStyle/>
                    <a:p>
                      <a:r>
                        <a:rPr lang="en-US" dirty="0"/>
                        <a:t>Intensity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few pilot bunches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378414"/>
                  </a:ext>
                </a:extLst>
              </a:tr>
              <a:tr h="845132">
                <a:tc>
                  <a:txBody>
                    <a:bodyPr/>
                    <a:lstStyle/>
                    <a:p>
                      <a:r>
                        <a:rPr lang="en-US" dirty="0"/>
                        <a:t>Remarks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Study together</a:t>
                      </a:r>
                      <a:r>
                        <a:rPr lang="en-US" baseline="0" dirty="0"/>
                        <a:t> with COLL, ABT, OP…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Depending on outcome of ongoing studies, certain tests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might be already proposed</a:t>
                      </a:r>
                      <a:r>
                        <a:rPr lang="en-GB" baseline="0" dirty="0"/>
                        <a:t> for </a:t>
                      </a:r>
                      <a:r>
                        <a:rPr lang="en-GB" dirty="0"/>
                        <a:t>commissioning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7769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054391" y="2537836"/>
            <a:ext cx="245648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dirty="0"/>
              <a:t>Very good agreement within 0.1σ between expected and measured position of beam envelope at TCT (IR5) achieved.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15877" y="951827"/>
            <a:ext cx="6715934" cy="287902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9434923" y="991124"/>
            <a:ext cx="10567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/>
              <a:t>MD2186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96942" y="3505659"/>
            <a:ext cx="14229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hlinkClick r:id="rId4"/>
              </a:rPr>
              <a:t>CDS#2705434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71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373" y="1876596"/>
            <a:ext cx="6462397" cy="42217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LSWG 17/01/2019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MD2186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015825" y="1872006"/>
            <a:ext cx="0" cy="438560"/>
          </a:xfrm>
          <a:prstGeom prst="straightConnector1">
            <a:avLst/>
          </a:prstGeom>
          <a:ln>
            <a:solidFill>
              <a:srgbClr val="6633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352524" y="2026243"/>
            <a:ext cx="1" cy="768832"/>
          </a:xfrm>
          <a:prstGeom prst="straightConnector1">
            <a:avLst/>
          </a:prstGeom>
          <a:ln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52070" y="1474627"/>
            <a:ext cx="114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2.3</a:t>
            </a:r>
            <a:r>
              <a:rPr lang="el-GR" sz="1400" dirty="0">
                <a:solidFill>
                  <a:schemeClr val="tx2"/>
                </a:solidFill>
              </a:rPr>
              <a:t>σ</a:t>
            </a:r>
            <a:r>
              <a:rPr lang="en-US" sz="1400" dirty="0">
                <a:solidFill>
                  <a:schemeClr val="tx2"/>
                </a:solidFill>
              </a:rPr>
              <a:t> bump at TCDQ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794718" y="1474627"/>
            <a:ext cx="0" cy="1908608"/>
          </a:xfrm>
          <a:prstGeom prst="straightConnector1">
            <a:avLst/>
          </a:prstGeom>
          <a:ln>
            <a:solidFill>
              <a:srgbClr val="FF99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14947" y="1051987"/>
            <a:ext cx="1393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9900"/>
                </a:solidFill>
              </a:rPr>
              <a:t>bump at TCT</a:t>
            </a:r>
            <a:endParaRPr lang="en-GB" sz="1400" dirty="0">
              <a:solidFill>
                <a:srgbClr val="FF99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537231" y="4274435"/>
            <a:ext cx="0" cy="207574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18252" y="3737957"/>
            <a:ext cx="1230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Move TCT in (BBA) #1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7356321" y="3383235"/>
            <a:ext cx="1073229" cy="1251536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17290" y="3117777"/>
            <a:ext cx="127120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rgbClr val="C00000"/>
                </a:solidFill>
              </a:rPr>
              <a:t>Move TCT in (BBA) #2</a:t>
            </a:r>
            <a:endParaRPr lang="en-GB" sz="1500" dirty="0">
              <a:solidFill>
                <a:srgbClr val="C0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6574707" y="1623975"/>
            <a:ext cx="0" cy="2052861"/>
          </a:xfrm>
          <a:prstGeom prst="straightConnector1">
            <a:avLst/>
          </a:prstGeom>
          <a:ln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931168" y="1059558"/>
            <a:ext cx="1425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Move </a:t>
            </a:r>
            <a:r>
              <a:rPr lang="en-US" sz="1400" dirty="0">
                <a:solidFill>
                  <a:srgbClr val="00B050"/>
                </a:solidFill>
              </a:rPr>
              <a:t>TCDQ</a:t>
            </a:r>
            <a:r>
              <a:rPr lang="en-US" sz="1400" dirty="0">
                <a:solidFill>
                  <a:srgbClr val="7030A0"/>
                </a:solidFill>
              </a:rPr>
              <a:t> and TCSP out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017038" y="1812944"/>
            <a:ext cx="9524" cy="1306110"/>
          </a:xfrm>
          <a:prstGeom prst="straightConnector1">
            <a:avLst/>
          </a:prstGeom>
          <a:ln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96288" y="1518789"/>
            <a:ext cx="3492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Increase bump to 3.5</a:t>
            </a:r>
            <a:r>
              <a:rPr lang="el-GR" sz="1400" dirty="0"/>
              <a:t>σ</a:t>
            </a:r>
            <a:r>
              <a:rPr lang="en-US" sz="1400" dirty="0"/>
              <a:t> and blow up beam</a:t>
            </a:r>
            <a:endParaRPr lang="en-GB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5199755" y="2861675"/>
            <a:ext cx="0" cy="24456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780280" y="2338454"/>
            <a:ext cx="145538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Blow-up / losses at TCDQ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507971" y="1862771"/>
            <a:ext cx="983050" cy="2887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49359" y="1366676"/>
            <a:ext cx="10093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663300"/>
                </a:solidFill>
              </a:rPr>
              <a:t>Move TCPs out to ~7 </a:t>
            </a:r>
            <a:r>
              <a:rPr lang="el-GR" sz="1500" dirty="0">
                <a:solidFill>
                  <a:srgbClr val="663300"/>
                </a:solidFill>
              </a:rPr>
              <a:t>σ</a:t>
            </a:r>
            <a:endParaRPr lang="en-GB" sz="1500" dirty="0">
              <a:solidFill>
                <a:srgbClr val="66330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636141" y="3976319"/>
            <a:ext cx="20506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After each BBA: Verified that losses are coming from the left jaw of TCTPH.4R5.B2 by stepping each side in with 10 um steps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 flipV="1">
            <a:off x="7635678" y="4192421"/>
            <a:ext cx="1020916" cy="442351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Oval 65"/>
          <p:cNvSpPr/>
          <p:nvPr/>
        </p:nvSpPr>
        <p:spPr>
          <a:xfrm>
            <a:off x="3024784" y="2560321"/>
            <a:ext cx="307239" cy="58476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2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/>
      <p:bldP spid="22" grpId="0"/>
      <p:bldP spid="26" grpId="0"/>
      <p:bldP spid="31" grpId="0"/>
      <p:bldP spid="35" grpId="0"/>
      <p:bldP spid="39" grpId="0"/>
      <p:bldP spid="10" grpId="0"/>
      <p:bldP spid="6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Results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000" y="1383605"/>
            <a:ext cx="8226425" cy="454723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LSWG 17/01/2019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MD2186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086020" y="2692782"/>
            <a:ext cx="0" cy="1309227"/>
          </a:xfrm>
          <a:prstGeom prst="straightConnector1">
            <a:avLst/>
          </a:prstGeom>
          <a:ln>
            <a:solidFill>
              <a:srgbClr val="FF99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796555" y="3030304"/>
            <a:ext cx="0" cy="1280160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93411" y="2703448"/>
            <a:ext cx="0" cy="1309227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064266" y="2869371"/>
            <a:ext cx="0" cy="1280160"/>
          </a:xfrm>
          <a:prstGeom prst="straightConnector1">
            <a:avLst/>
          </a:prstGeom>
          <a:ln>
            <a:solidFill>
              <a:srgbClr val="FF99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12497" y="1129797"/>
            <a:ext cx="944679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beam position at TCDQ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6318" y="2435415"/>
            <a:ext cx="9763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9900"/>
                </a:solidFill>
              </a:rPr>
              <a:t>beam position at TCT</a:t>
            </a:r>
            <a:endParaRPr lang="en-GB" sz="1400" dirty="0">
              <a:solidFill>
                <a:srgbClr val="FF99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5011" y="4991207"/>
            <a:ext cx="12303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TCT position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25010" y="4002009"/>
            <a:ext cx="1391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8000"/>
                </a:solidFill>
              </a:rPr>
              <a:t>TCDQ position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78452" y="2790079"/>
            <a:ext cx="9183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beam envelope at TCDQ after 1</a:t>
            </a:r>
            <a:r>
              <a:rPr lang="en-US" sz="1200" baseline="30000" dirty="0"/>
              <a:t>st</a:t>
            </a:r>
            <a:r>
              <a:rPr lang="en-US" sz="1200" dirty="0"/>
              <a:t> blow-up: ~</a:t>
            </a:r>
            <a:r>
              <a:rPr lang="en-US" sz="1200" b="1" dirty="0"/>
              <a:t>4.6</a:t>
            </a:r>
            <a:r>
              <a:rPr lang="el-GR" sz="1200" b="1" dirty="0"/>
              <a:t>σ</a:t>
            </a:r>
            <a:r>
              <a:rPr lang="en-US" sz="1200" b="1" dirty="0"/>
              <a:t> </a:t>
            </a:r>
            <a:endParaRPr lang="en-GB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989954" y="2790080"/>
            <a:ext cx="944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9900"/>
                </a:solidFill>
              </a:rPr>
              <a:t>measured beam envelope at TCT: ~</a:t>
            </a:r>
            <a:r>
              <a:rPr lang="en-US" sz="1200" b="1" dirty="0">
                <a:solidFill>
                  <a:srgbClr val="FF9900"/>
                </a:solidFill>
              </a:rPr>
              <a:t>4.6</a:t>
            </a:r>
            <a:r>
              <a:rPr lang="el-GR" sz="1200" b="1" dirty="0">
                <a:solidFill>
                  <a:srgbClr val="FF9900"/>
                </a:solidFill>
              </a:rPr>
              <a:t>σ</a:t>
            </a:r>
            <a:endParaRPr lang="en-GB" sz="1200" b="1" dirty="0">
              <a:solidFill>
                <a:srgbClr val="FF99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1877" y="2979031"/>
            <a:ext cx="10022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beam envelope at TCDQ after 2</a:t>
            </a:r>
            <a:r>
              <a:rPr lang="en-US" sz="1200" baseline="30000" dirty="0"/>
              <a:t>nd</a:t>
            </a:r>
            <a:r>
              <a:rPr lang="en-US" sz="1200" dirty="0"/>
              <a:t> blow-up: ~</a:t>
            </a:r>
            <a:r>
              <a:rPr lang="en-US" sz="1200" b="1" dirty="0"/>
              <a:t>4.4</a:t>
            </a:r>
            <a:r>
              <a:rPr lang="el-GR" sz="1200" b="1" dirty="0"/>
              <a:t>σ</a:t>
            </a:r>
            <a:r>
              <a:rPr lang="en-US" sz="1200" b="1" dirty="0"/>
              <a:t> </a:t>
            </a:r>
            <a:endParaRPr lang="en-GB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02863" y="3072951"/>
            <a:ext cx="944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F9900"/>
                </a:solidFill>
              </a:rPr>
              <a:t>measured beam envelope at TCT: ~</a:t>
            </a:r>
            <a:r>
              <a:rPr lang="en-US" sz="1200" b="1" dirty="0">
                <a:solidFill>
                  <a:srgbClr val="FF9900"/>
                </a:solidFill>
              </a:rPr>
              <a:t>4.6</a:t>
            </a:r>
            <a:r>
              <a:rPr lang="el-GR" sz="1200" b="1" dirty="0">
                <a:solidFill>
                  <a:srgbClr val="FF9900"/>
                </a:solidFill>
              </a:rPr>
              <a:t>σ</a:t>
            </a:r>
            <a:endParaRPr lang="en-GB" sz="1200" b="1" dirty="0">
              <a:solidFill>
                <a:srgbClr val="FF99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46156" y="2886697"/>
            <a:ext cx="21008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Good agreement between expected and measured TCT positions</a:t>
            </a:r>
            <a:endParaRPr lang="en-GB" dirty="0"/>
          </a:p>
        </p:txBody>
      </p:sp>
      <p:sp>
        <p:nvSpPr>
          <p:cNvPr id="29" name="Oval 28"/>
          <p:cNvSpPr/>
          <p:nvPr/>
        </p:nvSpPr>
        <p:spPr>
          <a:xfrm>
            <a:off x="2376908" y="1953614"/>
            <a:ext cx="307239" cy="88153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220365" y="4868095"/>
            <a:ext cx="241106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500" dirty="0">
                <a:solidFill>
                  <a:srgbClr val="0000FF"/>
                </a:solidFill>
              </a:rPr>
              <a:t>σ</a:t>
            </a:r>
            <a:r>
              <a:rPr lang="en-US" sz="1500" baseline="-25000" dirty="0">
                <a:solidFill>
                  <a:srgbClr val="0000FF"/>
                </a:solidFill>
              </a:rPr>
              <a:t>x</a:t>
            </a:r>
            <a:r>
              <a:rPr lang="en-US" sz="1500" dirty="0">
                <a:solidFill>
                  <a:srgbClr val="0000FF"/>
                </a:solidFill>
              </a:rPr>
              <a:t> (TCT) = 0.95 mm </a:t>
            </a:r>
          </a:p>
          <a:p>
            <a:r>
              <a:rPr lang="el-GR" sz="1500" dirty="0">
                <a:solidFill>
                  <a:srgbClr val="0000FF"/>
                </a:solidFill>
              </a:rPr>
              <a:t>σ</a:t>
            </a:r>
            <a:r>
              <a:rPr lang="en-US" sz="1500" baseline="-25000" dirty="0">
                <a:solidFill>
                  <a:srgbClr val="0000FF"/>
                </a:solidFill>
              </a:rPr>
              <a:t>x</a:t>
            </a:r>
            <a:r>
              <a:rPr lang="en-US" sz="1500" dirty="0">
                <a:solidFill>
                  <a:srgbClr val="0000FF"/>
                </a:solidFill>
              </a:rPr>
              <a:t>  (TCDQ) = 0.53 mm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112497" y="1761377"/>
            <a:ext cx="627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-0.3</a:t>
            </a:r>
            <a:r>
              <a:rPr lang="el-GR" sz="1400" dirty="0">
                <a:solidFill>
                  <a:schemeClr val="tx2"/>
                </a:solidFill>
              </a:rPr>
              <a:t>σ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37944" y="2395671"/>
            <a:ext cx="627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-2.6</a:t>
            </a:r>
            <a:r>
              <a:rPr lang="el-GR" sz="1400" dirty="0">
                <a:solidFill>
                  <a:schemeClr val="tx2"/>
                </a:solidFill>
              </a:rPr>
              <a:t>σ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89915" y="3735506"/>
            <a:ext cx="627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8000"/>
                </a:solidFill>
              </a:rPr>
              <a:t>-7.2</a:t>
            </a:r>
            <a:r>
              <a:rPr lang="el-GR" sz="1400" dirty="0">
                <a:solidFill>
                  <a:srgbClr val="008000"/>
                </a:solidFill>
              </a:rPr>
              <a:t>σ</a:t>
            </a:r>
            <a:endParaRPr lang="en-GB" sz="1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330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25AD9B-07DF-F3F6-CE85-5188874C41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66800"/>
            <a:ext cx="11376024" cy="4608512"/>
          </a:xfrm>
        </p:spPr>
        <p:txBody>
          <a:bodyPr/>
          <a:lstStyle/>
          <a:p>
            <a:r>
              <a:rPr lang="en-US" sz="2000" dirty="0"/>
              <a:t>Goal </a:t>
            </a:r>
          </a:p>
          <a:p>
            <a:pPr lvl="1"/>
            <a:r>
              <a:rPr lang="en-US" dirty="0"/>
              <a:t>Beam-based measurement of aperture margin between TCDQ (IR6) and TCTs in IP5 </a:t>
            </a:r>
            <a:br>
              <a:rPr lang="en-US" dirty="0"/>
            </a:br>
            <a:r>
              <a:rPr lang="en-US" dirty="0"/>
              <a:t>to validate protection in case of an </a:t>
            </a:r>
            <a:r>
              <a:rPr lang="en-US" dirty="0" err="1"/>
              <a:t>asynch</a:t>
            </a:r>
            <a:r>
              <a:rPr lang="en-US" dirty="0"/>
              <a:t>. dump (Beam 2)</a:t>
            </a:r>
          </a:p>
          <a:p>
            <a:pPr lvl="1"/>
            <a:r>
              <a:rPr lang="en-US" dirty="0"/>
              <a:t>Validate the method for non-nominal optics conditions (detuned phase advance and beta-beating)</a:t>
            </a:r>
          </a:p>
          <a:p>
            <a:r>
              <a:rPr lang="en-US" sz="2000" dirty="0"/>
              <a:t>Method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dirty="0"/>
              <a:t>Simulate async. MKD kicked trajectory with a closed bump between IR6 and IP5 (based on model)</a:t>
            </a:r>
          </a:p>
          <a:p>
            <a:pPr lvl="2"/>
            <a:r>
              <a:rPr lang="en-US" dirty="0"/>
              <a:t>Correct the orbit outside the IR6-IP5 region to recover a closed bump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dirty="0"/>
              <a:t>Measure bump shape and beam position with BPM at </a:t>
            </a:r>
            <a:r>
              <a:rPr lang="en-US" dirty="0">
                <a:solidFill>
                  <a:srgbClr val="303030"/>
                </a:solidFill>
              </a:rPr>
              <a:t>TCTPH.4R5.B2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dirty="0"/>
              <a:t>Blow-up the beam to define aperture at TCDQ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US" dirty="0"/>
              <a:t>For nominal TCDQ position, move TCTPH (IP5) in until beam losses are observed to measure aperture</a:t>
            </a:r>
          </a:p>
          <a:p>
            <a:r>
              <a:rPr lang="en-US" sz="2000" dirty="0"/>
              <a:t>Method successfully tested for nominal optics conditions in 2018 (</a:t>
            </a:r>
            <a:r>
              <a:rPr lang="en-GB" sz="2000" dirty="0"/>
              <a:t>MD 2186</a:t>
            </a:r>
            <a:r>
              <a:rPr lang="en-US" sz="200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DB257C-6368-DDDC-EEB5-B8B742B56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4167"/>
          </a:xfrm>
        </p:spPr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5410A-E34B-7E75-95B3-FDC98A936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DE872-30A1-484F-A624-C5DEC3413740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B0BCD-A492-9DEE-3DEA-62B304A7B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9F1BF-BE62-3B37-16D2-A6601121B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BC12DD2B-B01D-4DC8-7EF4-33A85D5B26A0}"/>
              </a:ext>
            </a:extLst>
          </p:cNvPr>
          <p:cNvSpPr/>
          <p:nvPr/>
        </p:nvSpPr>
        <p:spPr>
          <a:xfrm>
            <a:off x="2365406" y="5545931"/>
            <a:ext cx="1119822" cy="471488"/>
          </a:xfrm>
          <a:prstGeom prst="strip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191B1D-DC69-DDFE-3F09-5704821AC286}"/>
              </a:ext>
            </a:extLst>
          </p:cNvPr>
          <p:cNvSpPr/>
          <p:nvPr/>
        </p:nvSpPr>
        <p:spPr>
          <a:xfrm>
            <a:off x="3800808" y="5468034"/>
            <a:ext cx="6847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Validate the method in non-nominal optics conditions and </a:t>
            </a:r>
            <a:br>
              <a:rPr lang="en-US" dirty="0">
                <a:solidFill>
                  <a:schemeClr val="accent3"/>
                </a:solidFill>
              </a:rPr>
            </a:br>
            <a:r>
              <a:rPr lang="en-US" dirty="0">
                <a:solidFill>
                  <a:schemeClr val="accent3"/>
                </a:solidFill>
              </a:rPr>
              <a:t>quantify the retraction between TCDQ/TCSP and IR5 TCT</a:t>
            </a:r>
          </a:p>
        </p:txBody>
      </p:sp>
    </p:spTree>
    <p:extLst>
      <p:ext uri="{BB962C8B-B14F-4D97-AF65-F5344CB8AC3E}">
        <p14:creationId xmlns:p14="http://schemas.microsoft.com/office/powerpoint/2010/main" val="3311293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492081-7289-5866-93F0-0C4CEFFB6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839"/>
            <a:ext cx="56880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Optics detuning that can affect the protection of the IR5 TCT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Phase advance between MKD and TCTPH.4R5.B2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Beta-beating at the location of TCTPH.4R5.B2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end of squeeze optics with </a:t>
            </a:r>
            <a:r>
              <a:rPr lang="en-US" dirty="0" err="1"/>
              <a:t>r_tele</a:t>
            </a:r>
            <a:r>
              <a:rPr lang="en-US" dirty="0"/>
              <a:t> = 1 (beta* = 60 cm) to minimize the impact of the change in phase advance per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options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Use MQTs to induce beta-beating and phase advance detuning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US" dirty="0"/>
              <a:t>Use MQs to detune the phase advance while  minimize the beta-beating (cleaner situation)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722C25-EAB4-607E-AE12-2A669896D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detuning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E22B0-3AAB-137E-13D3-33F9C8742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686F4-1133-186B-14BE-835455617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61BDC-AC9D-CB6B-45D0-D74260E26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017F7887-2F9F-19EC-FE01-4FA0BBBDF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07920"/>
            <a:ext cx="5988070" cy="3779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BA9E86-DDBF-CAB0-DEA8-8663A96B4CB5}"/>
              </a:ext>
            </a:extLst>
          </p:cNvPr>
          <p:cNvSpPr txBox="1"/>
          <p:nvPr/>
        </p:nvSpPr>
        <p:spPr>
          <a:xfrm>
            <a:off x="8064758" y="1124557"/>
            <a:ext cx="390312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Detuning with MQTs bringing the MKD-TCT phase to 48 degrees (from 28 degrees)</a:t>
            </a:r>
          </a:p>
        </p:txBody>
      </p:sp>
    </p:spTree>
    <p:extLst>
      <p:ext uri="{BB962C8B-B14F-4D97-AF65-F5344CB8AC3E}">
        <p14:creationId xmlns:p14="http://schemas.microsoft.com/office/powerpoint/2010/main" val="247378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7C88C4-6AA6-37AB-CD48-9107DB96E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closed bump from IR6 to IR5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4BE2A-670A-3D87-030F-6737A1CBA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892C7-3A23-CA03-9B1F-D683707BB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C8EE19-25BC-B19A-4E6E-65116DD78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Chart&#10;&#10;Description automatically generated with medium confidence">
            <a:extLst>
              <a:ext uri="{FF2B5EF4-FFF2-40B4-BE49-F238E27FC236}">
                <a16:creationId xmlns:a16="http://schemas.microsoft.com/office/drawing/2014/main" id="{C189BBAD-ECBB-E743-9E15-37EF6D770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679" y="1078896"/>
            <a:ext cx="9723549" cy="3080728"/>
          </a:xfrm>
          <a:prstGeom prst="rect">
            <a:avLst/>
          </a:prstGeom>
        </p:spPr>
      </p:pic>
      <p:pic>
        <p:nvPicPr>
          <p:cNvPr id="15" name="Content Placeholder 6">
            <a:extLst>
              <a:ext uri="{FF2B5EF4-FFF2-40B4-BE49-F238E27FC236}">
                <a16:creationId xmlns:a16="http://schemas.microsoft.com/office/drawing/2014/main" id="{2F57B080-36C6-7FCF-9BA9-FBFED055DC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420"/>
          <a:stretch/>
        </p:blipFill>
        <p:spPr>
          <a:xfrm>
            <a:off x="3250219" y="4459034"/>
            <a:ext cx="8533794" cy="18153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3B4ACBC-24F3-4E63-E5DF-ABE7E3B6AC53}"/>
              </a:ext>
            </a:extLst>
          </p:cNvPr>
          <p:cNvSpPr txBox="1"/>
          <p:nvPr/>
        </p:nvSpPr>
        <p:spPr>
          <a:xfrm>
            <a:off x="268335" y="1958519"/>
            <a:ext cx="16923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Model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C5F1EF-3D9C-4268-D5FE-BB1E3195771E}"/>
              </a:ext>
            </a:extLst>
          </p:cNvPr>
          <p:cNvSpPr txBox="1"/>
          <p:nvPr/>
        </p:nvSpPr>
        <p:spPr>
          <a:xfrm>
            <a:off x="407987" y="5089710"/>
            <a:ext cx="227854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2018 measurement</a:t>
            </a:r>
            <a:br>
              <a:rPr lang="en-US" dirty="0"/>
            </a:br>
            <a:r>
              <a:rPr lang="en-US" dirty="0"/>
              <a:t>(MD2186)</a:t>
            </a:r>
          </a:p>
        </p:txBody>
      </p:sp>
    </p:spTree>
    <p:extLst>
      <p:ext uri="{BB962C8B-B14F-4D97-AF65-F5344CB8AC3E}">
        <p14:creationId xmlns:p14="http://schemas.microsoft.com/office/powerpoint/2010/main" val="2667681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48892C-A1C3-5906-04D6-BD8354B54D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Correct and close the bump with YASP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AD4707-5EE7-144F-39B4-82D6380D4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Bump non-closure from optics detuning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BF6AD-CA60-E51C-2CAC-66C07185D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49CEC-4E2F-50A0-DF0B-90FB63235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B30A1-E447-10AE-D99C-142B1B498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C5849B-D067-D812-1AD0-5B96029B3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75" y="2217177"/>
            <a:ext cx="9441703" cy="303155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3FCE66F-F38A-0C47-B5CF-C2CA82B4F002}"/>
              </a:ext>
            </a:extLst>
          </p:cNvPr>
          <p:cNvSpPr/>
          <p:nvPr/>
        </p:nvSpPr>
        <p:spPr>
          <a:xfrm>
            <a:off x="4536141" y="2384612"/>
            <a:ext cx="914400" cy="1201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05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622019-090D-55E4-6147-ABF50193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Measure bump amplitude with the BPM at TCTPH.4R5.B2</a:t>
            </a:r>
          </a:p>
          <a:p>
            <a:pPr marL="781200" lvl="1" indent="-457200"/>
            <a:r>
              <a:rPr lang="en-US" dirty="0"/>
              <a:t>Compare with model to obtain retraction margin reduction due to non-nominal optics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Perform aperture measurement with BBA of TCTPH.4R5.B2</a:t>
            </a:r>
          </a:p>
          <a:p>
            <a:pPr marL="781200" lvl="1" indent="-457200"/>
            <a:r>
              <a:rPr lang="en-US" dirty="0"/>
              <a:t>Due to the bump the TCDQ/TCSP will be the aperture bottleneck</a:t>
            </a:r>
          </a:p>
          <a:p>
            <a:pPr marL="781200" lvl="1" indent="-457200"/>
            <a:r>
              <a:rPr lang="en-US" dirty="0"/>
              <a:t>Blow-up the beam and verify that losses appear at the TCDQ</a:t>
            </a:r>
          </a:p>
          <a:p>
            <a:pPr marL="781200" lvl="1" indent="-457200"/>
            <a:r>
              <a:rPr lang="en-US" dirty="0"/>
              <a:t>Use the BBA tool to move in the TCT until losses are detected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1F908B-0646-549B-0932-8E3A4A58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07D96-023B-B241-5A7B-75D056E5F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F0AEC-8FA5-C1EA-A6A2-9491EF7D9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D8DA0-E818-2A3C-1701-49A227CA3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978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FC2ED3-15FC-FF0A-52B0-FAC1B1775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56980-F17F-23AB-1A82-A9DC334A1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05BE5-847A-C9BB-6A5D-D7B8BB421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67B3E-4121-E6F3-43A1-D5589B89E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4A682B7-0898-1CF2-A8CF-EDB264CD1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619810"/>
              </p:ext>
            </p:extLst>
          </p:nvPr>
        </p:nvGraphicFramePr>
        <p:xfrm>
          <a:off x="132713" y="1071967"/>
          <a:ext cx="2914333" cy="248028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14333">
                  <a:extLst>
                    <a:ext uri="{9D8B030D-6E8A-4147-A177-3AD203B41FA5}">
                      <a16:colId xmlns:a16="http://schemas.microsoft.com/office/drawing/2014/main" val="2315341046"/>
                    </a:ext>
                  </a:extLst>
                </a:gridCol>
              </a:tblGrid>
              <a:tr h="389922">
                <a:tc>
                  <a:txBody>
                    <a:bodyPr/>
                    <a:lstStyle/>
                    <a:p>
                      <a:r>
                        <a:rPr lang="en-US" dirty="0"/>
                        <a:t>Machine and beam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5099"/>
                  </a:ext>
                </a:extLst>
              </a:tr>
              <a:tr h="389922">
                <a:tc>
                  <a:txBody>
                    <a:bodyPr/>
                    <a:lstStyle/>
                    <a:p>
                      <a:r>
                        <a:rPr lang="en-US" dirty="0"/>
                        <a:t>Only Beam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007969"/>
                  </a:ext>
                </a:extLst>
              </a:tr>
              <a:tr h="7389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 bunches (~ 1E10 P+, buckets 1, 8911, 17851)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09140"/>
                  </a:ext>
                </a:extLst>
              </a:tr>
              <a:tr h="9614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6.8 </a:t>
                      </a:r>
                      <a:r>
                        <a:rPr lang="en-US" dirty="0" err="1"/>
                        <a:t>TeV</a:t>
                      </a:r>
                      <a:r>
                        <a:rPr lang="en-US" dirty="0"/>
                        <a:t>, end of squeeze (β</a:t>
                      </a:r>
                      <a:r>
                        <a:rPr lang="en-US" baseline="0" dirty="0"/>
                        <a:t>* = 60cm, tele-index = 1)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Collapsed separation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5748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9473BB-0DE4-2321-8371-4D2AB2E216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045732"/>
              </p:ext>
            </p:extLst>
          </p:nvPr>
        </p:nvGraphicFramePr>
        <p:xfrm>
          <a:off x="3541552" y="1071966"/>
          <a:ext cx="3873977" cy="373803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873977">
                  <a:extLst>
                    <a:ext uri="{9D8B030D-6E8A-4147-A177-3AD203B41FA5}">
                      <a16:colId xmlns:a16="http://schemas.microsoft.com/office/drawing/2014/main" val="2315341046"/>
                    </a:ext>
                  </a:extLst>
                </a:gridCol>
              </a:tblGrid>
              <a:tr h="446194">
                <a:tc>
                  <a:txBody>
                    <a:bodyPr/>
                    <a:lstStyle/>
                    <a:p>
                      <a:r>
                        <a:rPr lang="en-US" dirty="0"/>
                        <a:t>Optics detuning (option 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5099"/>
                  </a:ext>
                </a:extLst>
              </a:tr>
              <a:tr h="796711">
                <a:tc>
                  <a:txBody>
                    <a:bodyPr/>
                    <a:lstStyle/>
                    <a:p>
                      <a:r>
                        <a:rPr lang="en-US" baseline="0" dirty="0"/>
                        <a:t>Phase advance detuning between IR6 and IR5 with beta-beating </a:t>
                      </a:r>
                      <a:br>
                        <a:rPr lang="en-US" baseline="0" dirty="0"/>
                      </a:br>
                      <a:r>
                        <a:rPr lang="en-US" baseline="0" dirty="0"/>
                        <a:t>using MQTs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57484"/>
                  </a:ext>
                </a:extLst>
              </a:tr>
              <a:tr h="1100204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kqtf.a56b2</a:t>
                      </a:r>
                    </a:p>
                    <a:p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kqtd.a56b2</a:t>
                      </a:r>
                    </a:p>
                    <a:p>
                      <a:endParaRPr lang="en-US" baseline="0" dirty="0"/>
                    </a:p>
                    <a:p>
                      <a:r>
                        <a:rPr lang="en-US" baseline="0" dirty="0"/>
                        <a:t>to detune the phase advance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871146"/>
                  </a:ext>
                </a:extLst>
              </a:tr>
              <a:tr h="1100204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dQx.b2_sq</a:t>
                      </a:r>
                      <a:br>
                        <a:rPr lang="en-US" baseline="0" dirty="0">
                          <a:solidFill>
                            <a:schemeClr val="accent3"/>
                          </a:solidFill>
                        </a:rPr>
                      </a:br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dQy.b2_sq</a:t>
                      </a:r>
                      <a:br>
                        <a:rPr lang="en-US" baseline="0" dirty="0"/>
                      </a:br>
                      <a:endParaRPr lang="en-US" baseline="0" dirty="0"/>
                    </a:p>
                    <a:p>
                      <a:r>
                        <a:rPr lang="en-US" baseline="0" dirty="0"/>
                        <a:t>to correct the tune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59541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17B7F59-E832-6D5E-BE83-86CD21D1F6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552527"/>
              </p:ext>
            </p:extLst>
          </p:nvPr>
        </p:nvGraphicFramePr>
        <p:xfrm>
          <a:off x="7910035" y="1071966"/>
          <a:ext cx="3873977" cy="3561002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873977">
                  <a:extLst>
                    <a:ext uri="{9D8B030D-6E8A-4147-A177-3AD203B41FA5}">
                      <a16:colId xmlns:a16="http://schemas.microsoft.com/office/drawing/2014/main" val="2315341046"/>
                    </a:ext>
                  </a:extLst>
                </a:gridCol>
              </a:tblGrid>
              <a:tr h="446194">
                <a:tc>
                  <a:txBody>
                    <a:bodyPr/>
                    <a:lstStyle/>
                    <a:p>
                      <a:r>
                        <a:rPr lang="en-US" dirty="0"/>
                        <a:t>Optics detuning (option 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5099"/>
                  </a:ext>
                </a:extLst>
              </a:tr>
              <a:tr h="796711">
                <a:tc>
                  <a:txBody>
                    <a:bodyPr/>
                    <a:lstStyle/>
                    <a:p>
                      <a:r>
                        <a:rPr lang="en-US" baseline="0" dirty="0"/>
                        <a:t>Phase advance detuning between IR6 and IR5 with beta-beating </a:t>
                      </a:r>
                      <a:br>
                        <a:rPr lang="en-US" baseline="0" dirty="0"/>
                      </a:br>
                      <a:r>
                        <a:rPr lang="en-US" baseline="0" dirty="0"/>
                        <a:t>using MQTs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57484"/>
                  </a:ext>
                </a:extLst>
              </a:tr>
              <a:tr h="1100204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kqf.a56</a:t>
                      </a:r>
                    </a:p>
                    <a:p>
                      <a:endParaRPr lang="en-US" baseline="0" dirty="0"/>
                    </a:p>
                    <a:p>
                      <a:r>
                        <a:rPr lang="en-US" baseline="0" dirty="0"/>
                        <a:t>to detune the phase advance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871146"/>
                  </a:ext>
                </a:extLst>
              </a:tr>
              <a:tr h="1100204">
                <a:tc>
                  <a:txBody>
                    <a:bodyPr/>
                    <a:lstStyle/>
                    <a:p>
                      <a:r>
                        <a:rPr lang="en-US" baseline="0" dirty="0">
                          <a:solidFill>
                            <a:schemeClr val="accent3"/>
                          </a:solidFill>
                        </a:rPr>
                        <a:t>kfq.a45</a:t>
                      </a:r>
                      <a:br>
                        <a:rPr lang="en-US" baseline="0" dirty="0"/>
                      </a:br>
                      <a:endParaRPr lang="en-US" baseline="0" dirty="0"/>
                    </a:p>
                    <a:p>
                      <a:r>
                        <a:rPr lang="en-US" baseline="0" dirty="0"/>
                        <a:t>to correct the tune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859541"/>
                  </a:ext>
                </a:extLst>
              </a:tr>
            </a:tbl>
          </a:graphicData>
        </a:graphic>
      </p:graphicFrame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2299D1B8-D032-BA96-B9F2-3C5B5D0DD2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733386"/>
              </p:ext>
            </p:extLst>
          </p:nvPr>
        </p:nvGraphicFramePr>
        <p:xfrm>
          <a:off x="132713" y="3692464"/>
          <a:ext cx="2914333" cy="239183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14333">
                  <a:extLst>
                    <a:ext uri="{9D8B030D-6E8A-4147-A177-3AD203B41FA5}">
                      <a16:colId xmlns:a16="http://schemas.microsoft.com/office/drawing/2014/main" val="2315341046"/>
                    </a:ext>
                  </a:extLst>
                </a:gridCol>
              </a:tblGrid>
              <a:tr h="446194">
                <a:tc>
                  <a:txBody>
                    <a:bodyPr/>
                    <a:lstStyle/>
                    <a:p>
                      <a:r>
                        <a:rPr lang="en-US" dirty="0"/>
                        <a:t>Long bump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5099"/>
                  </a:ext>
                </a:extLst>
              </a:tr>
              <a:tr h="446194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MCBH.11R6.B2</a:t>
                      </a:r>
                      <a:br>
                        <a:rPr lang="en-US" dirty="0">
                          <a:solidFill>
                            <a:schemeClr val="accent3"/>
                          </a:solidFill>
                        </a:rPr>
                      </a:br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MCBCH.9R6.B2</a:t>
                      </a:r>
                    </a:p>
                    <a:p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MCBCH.9L5.B2</a:t>
                      </a:r>
                    </a:p>
                    <a:p>
                      <a:r>
                        <a:rPr lang="en-US" dirty="0">
                          <a:solidFill>
                            <a:schemeClr val="accent3"/>
                          </a:solidFill>
                        </a:rPr>
                        <a:t>MCBCH.7L5.B2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007969"/>
                  </a:ext>
                </a:extLst>
              </a:tr>
              <a:tr h="7569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+ additional correctors to close the bump (YASP)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9091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24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913C9A1-CCDB-52EE-721C-D09D0682C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38625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New method to validate and measure, with </a:t>
            </a:r>
            <a:r>
              <a:rPr lang="en-US" dirty="0">
                <a:solidFill>
                  <a:schemeClr val="accent5"/>
                </a:solidFill>
              </a:rPr>
              <a:t>circulating beams</a:t>
            </a:r>
            <a:r>
              <a:rPr lang="en-US" dirty="0"/>
              <a:t>, the retraction between IR6 absorbers (TCDQ and TCSP) and TCT in IR5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Assess that insufficient retraction can be identified and quantified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Validated with nominal optics conditions during MD2186 (2018)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/>
                </a:solidFill>
              </a:rPr>
              <a:t>Proposal</a:t>
            </a:r>
            <a:r>
              <a:rPr lang="en-US" dirty="0"/>
              <a:t>: validate the sensitivity of the method for non-nominal optics conditions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3CC8C2-D249-4892-7C12-7FB8AD887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D4365-1F67-8B74-40F0-47CE077C6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C8ED-0515-E643-BDB7-0E633A01586D}" type="datetime5">
              <a:rPr lang="en-US" smtClean="0"/>
              <a:t>26-Apr-22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B7A97A-2263-EE34-A4C9-BB05FC5A4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Floating MD preparation - MD #7008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99095-2BE8-9F0A-8906-36DBFC2B0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368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86CEF74F-E9C5-7544-A8D0-7DB0AC1E8B6D}" vid="{AAEC7B0F-8251-3346-941C-507DFD39D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298</TotalTime>
  <Words>1018</Words>
  <Application>Microsoft Macintosh PowerPoint</Application>
  <PresentationFormat>Widescreen</PresentationFormat>
  <Paragraphs>154</Paragraphs>
  <Slides>15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Validation of method to measure aperture margin between IR6 and TCTs with  non-nominal phase advance  MD#7008</vt:lpstr>
      <vt:lpstr>Introduction</vt:lpstr>
      <vt:lpstr>Optics detuning</vt:lpstr>
      <vt:lpstr>Long closed bump from IR6 to IR5</vt:lpstr>
      <vt:lpstr>Bump non-closure from optics detuning</vt:lpstr>
      <vt:lpstr>Measurements</vt:lpstr>
      <vt:lpstr>MD parameters</vt:lpstr>
      <vt:lpstr>Conclusion</vt:lpstr>
      <vt:lpstr>PowerPoint Presentation</vt:lpstr>
      <vt:lpstr>MD request</vt:lpstr>
      <vt:lpstr>References</vt:lpstr>
      <vt:lpstr>Results from MD2186</vt:lpstr>
      <vt:lpstr>Validation of retraction margin TCDQ-TCT using orbit bump</vt:lpstr>
      <vt:lpstr>MD Overview</vt:lpstr>
      <vt:lpstr>MD Results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of method to measure aperture margin between IR6 and TCTs with  non-nominal phase advance  MD#7008</dc:title>
  <dc:creator>HERNALSTEENS Cédric</dc:creator>
  <cp:lastModifiedBy>HERNALSTEENS Cédric</cp:lastModifiedBy>
  <cp:revision>7</cp:revision>
  <dcterms:created xsi:type="dcterms:W3CDTF">2022-04-25T12:27:51Z</dcterms:created>
  <dcterms:modified xsi:type="dcterms:W3CDTF">2022-04-26T12:56:29Z</dcterms:modified>
</cp:coreProperties>
</file>