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65" r:id="rId3"/>
    <p:sldId id="258" r:id="rId4"/>
    <p:sldId id="269" r:id="rId5"/>
    <p:sldId id="270" r:id="rId6"/>
    <p:sldId id="268" r:id="rId7"/>
    <p:sldId id="266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FCFCFC"/>
    <a:srgbClr val="F2700E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6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8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0CB4E-811F-4CB3-AAC5-05E19BFE8D6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E7BA-F51E-4DEE-9516-F920B6D14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49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95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30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Autofit/>
          </a:bodyPr>
          <a:lstStyle/>
          <a:p>
            <a:r>
              <a:rPr lang="en-US" sz="3600" dirty="0"/>
              <a:t>Crystal Collimation MDs with Proton Beams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lcoll_logo3_small.gi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1"/>
          <a:stretch/>
        </p:blipFill>
        <p:spPr>
          <a:xfrm>
            <a:off x="7983281" y="0"/>
            <a:ext cx="1155981" cy="1188720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2ED0BAD-E4C5-4939-830F-4CE2ED150572}"/>
              </a:ext>
            </a:extLst>
          </p:cNvPr>
          <p:cNvSpPr txBox="1">
            <a:spLocks/>
          </p:cNvSpPr>
          <p:nvPr/>
        </p:nvSpPr>
        <p:spPr>
          <a:xfrm>
            <a:off x="457200" y="3980404"/>
            <a:ext cx="8229600" cy="733639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M. D’Andrea</a:t>
            </a:r>
            <a:r>
              <a:rPr lang="en-US" sz="1800" dirty="0"/>
              <a:t>, R. Bruce, R. Cai, D. </a:t>
            </a:r>
            <a:r>
              <a:rPr lang="en-US" sz="1800" dirty="0" err="1"/>
              <a:t>Mirarchi</a:t>
            </a:r>
            <a:r>
              <a:rPr lang="en-US" sz="1800" dirty="0"/>
              <a:t>, S. </a:t>
            </a:r>
            <a:r>
              <a:rPr lang="en-US" sz="1800" dirty="0" err="1"/>
              <a:t>Redaelli</a:t>
            </a:r>
            <a:endParaRPr lang="en-US" sz="1800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FCC280C5-79D6-4098-B16D-C02E1D2C5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26 April 2022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779AFB93-FA43-4A20-B0AA-0009E638D398}"/>
              </a:ext>
            </a:extLst>
          </p:cNvPr>
          <p:cNvSpPr txBox="1">
            <a:spLocks/>
          </p:cNvSpPr>
          <p:nvPr/>
        </p:nvSpPr>
        <p:spPr>
          <a:xfrm>
            <a:off x="454454" y="4942370"/>
            <a:ext cx="8229600" cy="733639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="1" dirty="0"/>
              <a:t>LSWG Meeting: Floating MD preparation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697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Motivation and scope of crystal MDs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9" name="CasellaDiTesto 38">
            <a:extLst>
              <a:ext uri="{FF2B5EF4-FFF2-40B4-BE49-F238E27FC236}">
                <a16:creationId xmlns:a16="http://schemas.microsoft.com/office/drawing/2014/main" id="{E82B3DD9-379F-41D9-8CCF-C1188039CA99}"/>
              </a:ext>
            </a:extLst>
          </p:cNvPr>
          <p:cNvSpPr txBox="1"/>
          <p:nvPr/>
        </p:nvSpPr>
        <p:spPr>
          <a:xfrm>
            <a:off x="82858" y="4348938"/>
            <a:ext cx="8834805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Aim of tests with proton beams</a:t>
            </a:r>
            <a:r>
              <a:rPr lang="en-GB" dirty="0"/>
              <a:t>: validation of new devices, consolidation of strategies and previous findings, verify implementation of interlock functions</a:t>
            </a:r>
            <a:endParaRPr lang="en-GB" b="1" dirty="0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CasellaDiTesto 38">
            <a:extLst>
              <a:ext uri="{FF2B5EF4-FFF2-40B4-BE49-F238E27FC236}">
                <a16:creationId xmlns:a16="http://schemas.microsoft.com/office/drawing/2014/main" id="{31DC2A01-EDFE-4D0E-B7FF-6D225D3D90BF}"/>
              </a:ext>
            </a:extLst>
          </p:cNvPr>
          <p:cNvSpPr txBox="1"/>
          <p:nvPr/>
        </p:nvSpPr>
        <p:spPr>
          <a:xfrm>
            <a:off x="82858" y="5086998"/>
            <a:ext cx="8834805" cy="1058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Early feedback on these aspects is crucial in preparation of deployment with Pb ion beams </a:t>
            </a:r>
            <a:r>
              <a:rPr lang="en-GB" dirty="0"/>
              <a:t>- </a:t>
            </a:r>
            <a:r>
              <a:rPr lang="en-US" dirty="0"/>
              <a:t>could have implications for choice of beam energy in Pb ion run (to be made summer 2022)</a:t>
            </a:r>
            <a:endParaRPr lang="en-GB" b="1" dirty="0"/>
          </a:p>
        </p:txBody>
      </p:sp>
      <p:sp>
        <p:nvSpPr>
          <p:cNvPr id="15" name="CasellaDiTesto 38">
            <a:extLst>
              <a:ext uri="{FF2B5EF4-FFF2-40B4-BE49-F238E27FC236}">
                <a16:creationId xmlns:a16="http://schemas.microsoft.com/office/drawing/2014/main" id="{FBDBF9F6-ED69-4FF1-A789-C17EF885ADC1}"/>
              </a:ext>
            </a:extLst>
          </p:cNvPr>
          <p:cNvSpPr txBox="1"/>
          <p:nvPr/>
        </p:nvSpPr>
        <p:spPr>
          <a:xfrm>
            <a:off x="82857" y="686134"/>
            <a:ext cx="8834805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Following results obtained in Run 2, </a:t>
            </a:r>
            <a:r>
              <a:rPr lang="en-GB" b="1" dirty="0"/>
              <a:t>crystal collimation planned to be used already during 2022 Pb ion run </a:t>
            </a:r>
            <a:r>
              <a:rPr lang="en-GB" dirty="0"/>
              <a:t>to mitigate losses in IR7-DS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6E66AB6-5B7E-45FE-AA2D-6904576A9EE2}"/>
              </a:ext>
            </a:extLst>
          </p:cNvPr>
          <p:cNvGrpSpPr/>
          <p:nvPr/>
        </p:nvGrpSpPr>
        <p:grpSpPr>
          <a:xfrm>
            <a:off x="579680" y="1832402"/>
            <a:ext cx="3790523" cy="2564881"/>
            <a:chOff x="579680" y="1805243"/>
            <a:chExt cx="3790523" cy="2564881"/>
          </a:xfrm>
        </p:grpSpPr>
        <p:pic>
          <p:nvPicPr>
            <p:cNvPr id="6" name="Picture 5" descr="Chart&#10;&#10;Description automatically generated">
              <a:extLst>
                <a:ext uri="{FF2B5EF4-FFF2-40B4-BE49-F238E27FC236}">
                  <a16:creationId xmlns:a16="http://schemas.microsoft.com/office/drawing/2014/main" id="{0CF18A43-DBA0-4B03-9AAF-C614066C0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9680" y="1805243"/>
              <a:ext cx="3790523" cy="256488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56E1388-9AEE-4E89-8D9D-A877E69E7AAB}"/>
                </a:ext>
              </a:extLst>
            </p:cNvPr>
            <p:cNvSpPr txBox="1"/>
            <p:nvPr/>
          </p:nvSpPr>
          <p:spPr>
            <a:xfrm>
              <a:off x="758865" y="3127371"/>
              <a:ext cx="1111495" cy="33855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55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B1H STD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218A5A3-EDC0-4577-A55F-68FD3A52BA25}"/>
              </a:ext>
            </a:extLst>
          </p:cNvPr>
          <p:cNvGrpSpPr/>
          <p:nvPr/>
        </p:nvGrpSpPr>
        <p:grpSpPr>
          <a:xfrm>
            <a:off x="4857859" y="1832802"/>
            <a:ext cx="3789932" cy="2564481"/>
            <a:chOff x="4857859" y="1805643"/>
            <a:chExt cx="3789932" cy="2564481"/>
          </a:xfrm>
        </p:grpSpPr>
        <p:pic>
          <p:nvPicPr>
            <p:cNvPr id="4" name="Picture 3" descr="Chart, bar chart&#10;&#10;Description automatically generated">
              <a:extLst>
                <a:ext uri="{FF2B5EF4-FFF2-40B4-BE49-F238E27FC236}">
                  <a16:creationId xmlns:a16="http://schemas.microsoft.com/office/drawing/2014/main" id="{A079AD83-FD5D-41E1-860B-A315A0EDC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57859" y="1805643"/>
              <a:ext cx="3789932" cy="256448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58BB4C-9E91-41DF-A30C-2C2DBE671206}"/>
                </a:ext>
              </a:extLst>
            </p:cNvPr>
            <p:cNvSpPr txBox="1"/>
            <p:nvPr/>
          </p:nvSpPr>
          <p:spPr>
            <a:xfrm>
              <a:off x="5046271" y="3127371"/>
              <a:ext cx="1111495" cy="33855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55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B1H CRY</a:t>
              </a:r>
            </a:p>
          </p:txBody>
        </p:sp>
      </p:grpSp>
      <p:sp>
        <p:nvSpPr>
          <p:cNvPr id="16" name="CasellaDiTesto 38">
            <a:extLst>
              <a:ext uri="{FF2B5EF4-FFF2-40B4-BE49-F238E27FC236}">
                <a16:creationId xmlns:a16="http://schemas.microsoft.com/office/drawing/2014/main" id="{BCAA8609-ACD6-4F02-B482-7D3713F0A25D}"/>
              </a:ext>
            </a:extLst>
          </p:cNvPr>
          <p:cNvSpPr txBox="1"/>
          <p:nvPr/>
        </p:nvSpPr>
        <p:spPr>
          <a:xfrm>
            <a:off x="82859" y="1374342"/>
            <a:ext cx="8762261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→"/>
            </a:pPr>
            <a:r>
              <a:rPr lang="en-GB" dirty="0"/>
              <a:t>Vertical crystal collimators on both beams replaced with new devices in LS2</a:t>
            </a:r>
            <a:endParaRPr lang="en-GB" b="1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April 2022 – LSWG Meeting: Floating MD preparation</a:t>
            </a:r>
          </a:p>
        </p:txBody>
      </p:sp>
    </p:spTree>
    <p:extLst>
      <p:ext uri="{BB962C8B-B14F-4D97-AF65-F5344CB8AC3E}">
        <p14:creationId xmlns:p14="http://schemas.microsoft.com/office/powerpoint/2010/main" val="119150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Present schedule and readiness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9" name="CasellaDiTesto 38">
            <a:extLst>
              <a:ext uri="{FF2B5EF4-FFF2-40B4-BE49-F238E27FC236}">
                <a16:creationId xmlns:a16="http://schemas.microsoft.com/office/drawing/2014/main" id="{E82B3DD9-379F-41D9-8CCF-C1188039CA99}"/>
              </a:ext>
            </a:extLst>
          </p:cNvPr>
          <p:cNvSpPr txBox="1"/>
          <p:nvPr/>
        </p:nvSpPr>
        <p:spPr>
          <a:xfrm>
            <a:off x="82859" y="925536"/>
            <a:ext cx="8762261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In present schedule, </a:t>
            </a:r>
            <a:r>
              <a:rPr lang="en-GB" b="1" dirty="0"/>
              <a:t>two slots </a:t>
            </a:r>
            <a:r>
              <a:rPr lang="en-GB" dirty="0"/>
              <a:t>(12h+12h) assigned to crystal collimation tests </a:t>
            </a:r>
            <a:r>
              <a:rPr lang="en-GB" b="1" dirty="0"/>
              <a:t>during commissioning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43C737B5-D61F-4208-9569-1C049A1017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April 2022 – LSWG Meeting: Floating MD preparation</a:t>
            </a:r>
          </a:p>
        </p:txBody>
      </p:sp>
      <p:sp>
        <p:nvSpPr>
          <p:cNvPr id="14" name="CasellaDiTesto 38">
            <a:extLst>
              <a:ext uri="{FF2B5EF4-FFF2-40B4-BE49-F238E27FC236}">
                <a16:creationId xmlns:a16="http://schemas.microsoft.com/office/drawing/2014/main" id="{F288F2F2-301E-451D-BF7A-EB00FB745E7D}"/>
              </a:ext>
            </a:extLst>
          </p:cNvPr>
          <p:cNvSpPr txBox="1"/>
          <p:nvPr/>
        </p:nvSpPr>
        <p:spPr>
          <a:xfrm>
            <a:off x="82859" y="2632854"/>
            <a:ext cx="8762261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Extensive </a:t>
            </a:r>
            <a:r>
              <a:rPr lang="en-GB" b="1" dirty="0"/>
              <a:t>interlock and control checks </a:t>
            </a:r>
            <a:r>
              <a:rPr lang="en-GB" dirty="0"/>
              <a:t>without beam carried out in past weeks by D. </a:t>
            </a:r>
            <a:r>
              <a:rPr lang="en-GB" dirty="0" err="1"/>
              <a:t>Mirarchi</a:t>
            </a:r>
            <a:r>
              <a:rPr lang="en-GB" dirty="0"/>
              <a:t> and CEM team</a:t>
            </a:r>
            <a:endParaRPr lang="en-GB" b="1" dirty="0"/>
          </a:p>
        </p:txBody>
      </p:sp>
      <p:sp>
        <p:nvSpPr>
          <p:cNvPr id="15" name="CasellaDiTesto 38">
            <a:extLst>
              <a:ext uri="{FF2B5EF4-FFF2-40B4-BE49-F238E27FC236}">
                <a16:creationId xmlns:a16="http://schemas.microsoft.com/office/drawing/2014/main" id="{2657B201-CC33-44C5-98E4-B4460D6F637E}"/>
              </a:ext>
            </a:extLst>
          </p:cNvPr>
          <p:cNvSpPr txBox="1"/>
          <p:nvPr/>
        </p:nvSpPr>
        <p:spPr>
          <a:xfrm>
            <a:off x="82858" y="4655745"/>
            <a:ext cx="8762261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Possible conflicting schedule of floating MDs for some participants due to superimposition with IPAC22</a:t>
            </a:r>
          </a:p>
        </p:txBody>
      </p:sp>
      <p:sp>
        <p:nvSpPr>
          <p:cNvPr id="16" name="CasellaDiTesto 38">
            <a:extLst>
              <a:ext uri="{FF2B5EF4-FFF2-40B4-BE49-F238E27FC236}">
                <a16:creationId xmlns:a16="http://schemas.microsoft.com/office/drawing/2014/main" id="{43B3338C-3419-4AC7-9365-C6F7391256A5}"/>
              </a:ext>
            </a:extLst>
          </p:cNvPr>
          <p:cNvSpPr txBox="1"/>
          <p:nvPr/>
        </p:nvSpPr>
        <p:spPr>
          <a:xfrm>
            <a:off x="82857" y="3640429"/>
            <a:ext cx="8762261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All proposed measurements based on tests performed during Run 2: </a:t>
            </a:r>
            <a:r>
              <a:rPr lang="en-GB" b="1" dirty="0"/>
              <a:t>procedure well established and refined </a:t>
            </a:r>
          </a:p>
        </p:txBody>
      </p:sp>
      <p:sp>
        <p:nvSpPr>
          <p:cNvPr id="17" name="CasellaDiTesto 38">
            <a:extLst>
              <a:ext uri="{FF2B5EF4-FFF2-40B4-BE49-F238E27FC236}">
                <a16:creationId xmlns:a16="http://schemas.microsoft.com/office/drawing/2014/main" id="{D43D2A27-9173-4CDF-BCA4-EF5B669684AA}"/>
              </a:ext>
            </a:extLst>
          </p:cNvPr>
          <p:cNvSpPr txBox="1"/>
          <p:nvPr/>
        </p:nvSpPr>
        <p:spPr>
          <a:xfrm>
            <a:off x="82856" y="5375567"/>
            <a:ext cx="8762261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→"/>
            </a:pPr>
            <a:r>
              <a:rPr lang="en-GB" dirty="0"/>
              <a:t>Quorum of experts anyway available to cover MD slots</a:t>
            </a:r>
            <a:endParaRPr lang="en-GB" b="1" dirty="0"/>
          </a:p>
        </p:txBody>
      </p:sp>
      <p:sp>
        <p:nvSpPr>
          <p:cNvPr id="23" name="CasellaDiTesto 38">
            <a:extLst>
              <a:ext uri="{FF2B5EF4-FFF2-40B4-BE49-F238E27FC236}">
                <a16:creationId xmlns:a16="http://schemas.microsoft.com/office/drawing/2014/main" id="{AB643A42-06E6-4B43-8C2B-43DC48F4C3F8}"/>
              </a:ext>
            </a:extLst>
          </p:cNvPr>
          <p:cNvSpPr txBox="1"/>
          <p:nvPr/>
        </p:nvSpPr>
        <p:spPr>
          <a:xfrm>
            <a:off x="82859" y="1653653"/>
            <a:ext cx="8762261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→"/>
            </a:pPr>
            <a:r>
              <a:rPr lang="en-GB" dirty="0"/>
              <a:t>MD requests as “backup” in case measurements cannot be completed or additional tests are required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6491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5" grpId="0"/>
      <p:bldP spid="16" grpId="0"/>
      <p:bldP spid="17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Beam setup and collimator settings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38">
                <a:extLst>
                  <a:ext uri="{FF2B5EF4-FFF2-40B4-BE49-F238E27FC236}">
                    <a16:creationId xmlns:a16="http://schemas.microsoft.com/office/drawing/2014/main" id="{E82B3DD9-379F-41D9-8CCF-C1188039CA99}"/>
                  </a:ext>
                </a:extLst>
              </p:cNvPr>
              <p:cNvSpPr txBox="1"/>
              <p:nvPr/>
            </p:nvSpPr>
            <p:spPr>
              <a:xfrm>
                <a:off x="82859" y="862165"/>
                <a:ext cx="8762261" cy="72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b="1" dirty="0"/>
                  <a:t>Both beams </a:t>
                </a:r>
                <a:r>
                  <a:rPr lang="en-GB" dirty="0"/>
                  <a:t>at injection and flat top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Up to </a:t>
                </a:r>
                <a:r>
                  <a:rPr lang="en-GB" b="1" dirty="0"/>
                  <a:t>30 pilot bunches</a:t>
                </a:r>
                <a:r>
                  <a:rPr lang="en-GB" dirty="0"/>
                  <a:t>, respecting intensity limit of 3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GB" dirty="0"/>
                  <a:t>10</a:t>
                </a:r>
                <a:r>
                  <a:rPr lang="en-GB" baseline="30000" dirty="0"/>
                  <a:t>11</a:t>
                </a:r>
                <a:r>
                  <a:rPr lang="en-GB" dirty="0"/>
                  <a:t> total protons per beam</a:t>
                </a:r>
              </a:p>
            </p:txBody>
          </p:sp>
        </mc:Choice>
        <mc:Fallback xmlns="">
          <p:sp>
            <p:nvSpPr>
              <p:cNvPr id="19" name="CasellaDiTesto 38">
                <a:extLst>
                  <a:ext uri="{FF2B5EF4-FFF2-40B4-BE49-F238E27FC236}">
                    <a16:creationId xmlns:a16="http://schemas.microsoft.com/office/drawing/2014/main" id="{E82B3DD9-379F-41D9-8CCF-C1188039C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59" y="862165"/>
                <a:ext cx="8762261" cy="726609"/>
              </a:xfrm>
              <a:prstGeom prst="rect">
                <a:avLst/>
              </a:prstGeom>
              <a:blipFill>
                <a:blip r:embed="rId3"/>
                <a:stretch>
                  <a:fillRect l="-487" r="-70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asellaDiTesto 38">
            <a:extLst>
              <a:ext uri="{FF2B5EF4-FFF2-40B4-BE49-F238E27FC236}">
                <a16:creationId xmlns:a16="http://schemas.microsoft.com/office/drawing/2014/main" id="{371A4472-C594-42D5-B56C-4985C3324129}"/>
              </a:ext>
            </a:extLst>
          </p:cNvPr>
          <p:cNvSpPr txBox="1"/>
          <p:nvPr/>
        </p:nvSpPr>
        <p:spPr>
          <a:xfrm>
            <a:off x="82858" y="1784113"/>
            <a:ext cx="8762261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Operational collimator settings</a:t>
            </a:r>
            <a:endParaRPr lang="en-GB" dirty="0"/>
          </a:p>
        </p:txBody>
      </p:sp>
      <p:sp>
        <p:nvSpPr>
          <p:cNvPr id="22" name="CasellaDiTesto 38">
            <a:extLst>
              <a:ext uri="{FF2B5EF4-FFF2-40B4-BE49-F238E27FC236}">
                <a16:creationId xmlns:a16="http://schemas.microsoft.com/office/drawing/2014/main" id="{8BC30B20-619E-42DA-B9C3-A1083B4818DF}"/>
              </a:ext>
            </a:extLst>
          </p:cNvPr>
          <p:cNvSpPr txBox="1"/>
          <p:nvPr/>
        </p:nvSpPr>
        <p:spPr>
          <a:xfrm>
            <a:off x="82857" y="3974225"/>
            <a:ext cx="8762261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Optimized collimator settings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E5575A-301F-40C5-AD53-4B125BB0AA29}"/>
              </a:ext>
            </a:extLst>
          </p:cNvPr>
          <p:cNvSpPr txBox="1"/>
          <p:nvPr/>
        </p:nvSpPr>
        <p:spPr>
          <a:xfrm>
            <a:off x="5323716" y="2455144"/>
            <a:ext cx="3789803" cy="954107"/>
          </a:xfrm>
          <a:prstGeom prst="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“Adiabatic” insertion </a:t>
            </a:r>
            <a:r>
              <a:rPr lang="en-US" sz="1400" dirty="0"/>
              <a:t>of crystals in standard system (0.25 </a:t>
            </a:r>
            <a:r>
              <a:rPr lang="el-GR" sz="1400" dirty="0"/>
              <a:t>σ</a:t>
            </a:r>
            <a:r>
              <a:rPr lang="en-US" sz="1400" dirty="0"/>
              <a:t> tighter)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Proposed settings for </a:t>
            </a:r>
            <a:r>
              <a:rPr lang="en-US" sz="1400" b="1" dirty="0"/>
              <a:t>use in operation</a:t>
            </a:r>
            <a:r>
              <a:rPr lang="en-US" sz="1400" dirty="0"/>
              <a:t> with ion beams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844A12-BF34-4ABC-A3BB-A1FD510E27B0}"/>
              </a:ext>
            </a:extLst>
          </p:cNvPr>
          <p:cNvSpPr txBox="1"/>
          <p:nvPr/>
        </p:nvSpPr>
        <p:spPr>
          <a:xfrm>
            <a:off x="5321265" y="4725538"/>
            <a:ext cx="3792255" cy="954107"/>
          </a:xfrm>
          <a:prstGeom prst="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Settings used for </a:t>
            </a:r>
            <a:r>
              <a:rPr lang="en-US" sz="1400" b="1" dirty="0"/>
              <a:t>validation studies </a:t>
            </a:r>
            <a:r>
              <a:rPr lang="en-US" sz="1400" dirty="0"/>
              <a:t>and </a:t>
            </a:r>
            <a:r>
              <a:rPr lang="en-US" sz="1400" b="1" dirty="0"/>
              <a:t>potential further cleaning improvement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Different settings of downstream TCSGs and TCLAs</a:t>
            </a:r>
            <a:endParaRPr lang="en-US" sz="1600" dirty="0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02201BE-EEE9-43F2-AFA1-48BA3CD0731A}"/>
              </a:ext>
            </a:extLst>
          </p:cNvPr>
          <p:cNvGrpSpPr/>
          <p:nvPr/>
        </p:nvGrpSpPr>
        <p:grpSpPr>
          <a:xfrm>
            <a:off x="122976" y="2006998"/>
            <a:ext cx="5072912" cy="1651078"/>
            <a:chOff x="122976" y="2142798"/>
            <a:chExt cx="5072912" cy="1651078"/>
          </a:xfrm>
        </p:grpSpPr>
        <p:cxnSp>
          <p:nvCxnSpPr>
            <p:cNvPr id="54" name="Straight Arrow Connector 58">
              <a:extLst>
                <a:ext uri="{FF2B5EF4-FFF2-40B4-BE49-F238E27FC236}">
                  <a16:creationId xmlns:a16="http://schemas.microsoft.com/office/drawing/2014/main" id="{AE5CF67F-96BA-4EB6-9072-5D1259A8BC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1595" y="2707085"/>
              <a:ext cx="471745" cy="86082"/>
            </a:xfrm>
            <a:prstGeom prst="straightConnector1">
              <a:avLst/>
            </a:prstGeom>
            <a:ln w="19050" cmpd="sng">
              <a:solidFill>
                <a:srgbClr val="A509D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9">
              <a:extLst>
                <a:ext uri="{FF2B5EF4-FFF2-40B4-BE49-F238E27FC236}">
                  <a16:creationId xmlns:a16="http://schemas.microsoft.com/office/drawing/2014/main" id="{940D64EE-8D42-4F9E-BD1D-BDDAF0095A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1595" y="2798050"/>
              <a:ext cx="563239" cy="5132"/>
            </a:xfrm>
            <a:prstGeom prst="straightConnector1">
              <a:avLst/>
            </a:prstGeom>
            <a:ln w="19050" cmpd="sng">
              <a:solidFill>
                <a:srgbClr val="A509D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rapezoid 227">
              <a:extLst>
                <a:ext uri="{FF2B5EF4-FFF2-40B4-BE49-F238E27FC236}">
                  <a16:creationId xmlns:a16="http://schemas.microsoft.com/office/drawing/2014/main" id="{128ADBA8-5D61-42AB-87E6-8B4CE1D76036}"/>
                </a:ext>
              </a:extLst>
            </p:cNvPr>
            <p:cNvSpPr/>
            <p:nvPr/>
          </p:nvSpPr>
          <p:spPr>
            <a:xfrm rot="14545241" flipH="1">
              <a:off x="2917927" y="2249028"/>
              <a:ext cx="70062" cy="882946"/>
            </a:xfrm>
            <a:prstGeom prst="trapezoid">
              <a:avLst/>
            </a:prstGeom>
            <a:solidFill>
              <a:srgbClr val="1EF2F7"/>
            </a:solidFill>
            <a:ln>
              <a:solidFill>
                <a:srgbClr val="1EF2F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88E8A99-DF6A-42C0-B151-4125FF1B1828}"/>
                </a:ext>
              </a:extLst>
            </p:cNvPr>
            <p:cNvSpPr/>
            <p:nvPr/>
          </p:nvSpPr>
          <p:spPr>
            <a:xfrm>
              <a:off x="794140" y="2432509"/>
              <a:ext cx="339329" cy="4964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EF5C126-DEE1-4078-9324-529419DC5463}"/>
                </a:ext>
              </a:extLst>
            </p:cNvPr>
            <p:cNvSpPr/>
            <p:nvPr/>
          </p:nvSpPr>
          <p:spPr>
            <a:xfrm>
              <a:off x="794140" y="3276035"/>
              <a:ext cx="339329" cy="5178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B2DFDC1-14D8-4D1F-912B-5079DB1D22CB}"/>
                </a:ext>
              </a:extLst>
            </p:cNvPr>
            <p:cNvCxnSpPr>
              <a:cxnSpLocks/>
            </p:cNvCxnSpPr>
            <p:nvPr/>
          </p:nvCxnSpPr>
          <p:spPr>
            <a:xfrm>
              <a:off x="168148" y="3106427"/>
              <a:ext cx="5027740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67CE6C-3E1B-4F50-91A8-2867FE3C9510}"/>
                </a:ext>
              </a:extLst>
            </p:cNvPr>
            <p:cNvSpPr/>
            <p:nvPr/>
          </p:nvSpPr>
          <p:spPr>
            <a:xfrm>
              <a:off x="1437078" y="2432510"/>
              <a:ext cx="339329" cy="3899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98B7E8-111A-436D-90A7-F531A73EEC91}"/>
                </a:ext>
              </a:extLst>
            </p:cNvPr>
            <p:cNvSpPr/>
            <p:nvPr/>
          </p:nvSpPr>
          <p:spPr>
            <a:xfrm>
              <a:off x="1437078" y="3402996"/>
              <a:ext cx="339329" cy="3899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52A490-3A09-49EC-B2F8-7DF0DE8EE05D}"/>
                </a:ext>
              </a:extLst>
            </p:cNvPr>
            <p:cNvSpPr/>
            <p:nvPr/>
          </p:nvSpPr>
          <p:spPr>
            <a:xfrm>
              <a:off x="3077892" y="2432509"/>
              <a:ext cx="339329" cy="3899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4F62CBE-2F8F-4613-8DA8-BC25556B9494}"/>
                </a:ext>
              </a:extLst>
            </p:cNvPr>
            <p:cNvSpPr/>
            <p:nvPr/>
          </p:nvSpPr>
          <p:spPr>
            <a:xfrm>
              <a:off x="3077892" y="3402995"/>
              <a:ext cx="339329" cy="3899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45F4161-3B9A-4242-9EE5-BA0524D0AF5F}"/>
                </a:ext>
              </a:extLst>
            </p:cNvPr>
            <p:cNvSpPr/>
            <p:nvPr/>
          </p:nvSpPr>
          <p:spPr>
            <a:xfrm>
              <a:off x="3925617" y="2432509"/>
              <a:ext cx="339329" cy="2629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DE27000-BB96-4E16-9372-E0E2961D71B2}"/>
                </a:ext>
              </a:extLst>
            </p:cNvPr>
            <p:cNvSpPr/>
            <p:nvPr/>
          </p:nvSpPr>
          <p:spPr>
            <a:xfrm>
              <a:off x="3925617" y="3529165"/>
              <a:ext cx="339329" cy="2629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228E2BF-41FB-4680-B7CA-66104192A10B}"/>
                </a:ext>
              </a:extLst>
            </p:cNvPr>
            <p:cNvCxnSpPr>
              <a:cxnSpLocks/>
            </p:cNvCxnSpPr>
            <p:nvPr/>
          </p:nvCxnSpPr>
          <p:spPr>
            <a:xfrm>
              <a:off x="122976" y="2444440"/>
              <a:ext cx="5072912" cy="0"/>
            </a:xfrm>
            <a:prstGeom prst="line">
              <a:avLst/>
            </a:prstGeom>
            <a:ln w="285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9C4FA99-FDC3-4B98-ABCA-AEFFF1A944B3}"/>
                </a:ext>
              </a:extLst>
            </p:cNvPr>
            <p:cNvCxnSpPr>
              <a:cxnSpLocks/>
            </p:cNvCxnSpPr>
            <p:nvPr/>
          </p:nvCxnSpPr>
          <p:spPr>
            <a:xfrm>
              <a:off x="125285" y="3784341"/>
              <a:ext cx="5070603" cy="0"/>
            </a:xfrm>
            <a:prstGeom prst="line">
              <a:avLst/>
            </a:prstGeom>
            <a:ln w="285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58">
              <a:extLst>
                <a:ext uri="{FF2B5EF4-FFF2-40B4-BE49-F238E27FC236}">
                  <a16:creationId xmlns:a16="http://schemas.microsoft.com/office/drawing/2014/main" id="{273DC5D3-4190-4BBE-8E6F-6D8D6191DD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7028" y="2863129"/>
              <a:ext cx="435930" cy="102904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59">
              <a:extLst>
                <a:ext uri="{FF2B5EF4-FFF2-40B4-BE49-F238E27FC236}">
                  <a16:creationId xmlns:a16="http://schemas.microsoft.com/office/drawing/2014/main" id="{1EC6F481-B2D7-4330-A252-1BC383E4AD7D}"/>
                </a:ext>
              </a:extLst>
            </p:cNvPr>
            <p:cNvCxnSpPr>
              <a:cxnSpLocks/>
            </p:cNvCxnSpPr>
            <p:nvPr/>
          </p:nvCxnSpPr>
          <p:spPr>
            <a:xfrm>
              <a:off x="2517028" y="2968455"/>
              <a:ext cx="478898" cy="0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Block Arc 224">
              <a:extLst>
                <a:ext uri="{FF2B5EF4-FFF2-40B4-BE49-F238E27FC236}">
                  <a16:creationId xmlns:a16="http://schemas.microsoft.com/office/drawing/2014/main" id="{9F373F89-DF23-4068-B0C2-32AC318FA6BF}"/>
                </a:ext>
              </a:extLst>
            </p:cNvPr>
            <p:cNvSpPr/>
            <p:nvPr/>
          </p:nvSpPr>
          <p:spPr>
            <a:xfrm rot="12865666">
              <a:off x="1934509" y="2142798"/>
              <a:ext cx="893017" cy="872391"/>
            </a:xfrm>
            <a:prstGeom prst="blockArc">
              <a:avLst>
                <a:gd name="adj1" fmla="val 12404204"/>
                <a:gd name="adj2" fmla="val 14249730"/>
                <a:gd name="adj3" fmla="val 16467"/>
              </a:avLst>
            </a:prstGeom>
            <a:solidFill>
              <a:srgbClr val="0080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800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1E20AEB-84AC-494C-9BA9-479EE879E905}"/>
                </a:ext>
              </a:extLst>
            </p:cNvPr>
            <p:cNvSpPr txBox="1"/>
            <p:nvPr/>
          </p:nvSpPr>
          <p:spPr>
            <a:xfrm>
              <a:off x="662814" y="2887823"/>
              <a:ext cx="6019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TCP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18F39FD-0AD2-4E05-9EFE-9747ABCFC7DB}"/>
                </a:ext>
              </a:extLst>
            </p:cNvPr>
            <p:cNvSpPr txBox="1"/>
            <p:nvPr/>
          </p:nvSpPr>
          <p:spPr>
            <a:xfrm>
              <a:off x="1258082" y="2887823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TCSG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0BEA014-5B31-47D8-A323-B929A6374904}"/>
                </a:ext>
              </a:extLst>
            </p:cNvPr>
            <p:cNvSpPr txBox="1"/>
            <p:nvPr/>
          </p:nvSpPr>
          <p:spPr>
            <a:xfrm>
              <a:off x="2894810" y="2888830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TCSG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3B4F951-6A2E-4DF0-8827-316F7C385A90}"/>
                </a:ext>
              </a:extLst>
            </p:cNvPr>
            <p:cNvSpPr txBox="1"/>
            <p:nvPr/>
          </p:nvSpPr>
          <p:spPr>
            <a:xfrm>
              <a:off x="3746621" y="2886839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TCLA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C14711C-A6A1-4D1D-AFD6-F6F7B61AF3A1}"/>
                </a:ext>
              </a:extLst>
            </p:cNvPr>
            <p:cNvSpPr txBox="1"/>
            <p:nvPr/>
          </p:nvSpPr>
          <p:spPr>
            <a:xfrm>
              <a:off x="1996061" y="2614836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CRY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D70DB83-051A-4F05-AEFF-2702B093C150}"/>
              </a:ext>
            </a:extLst>
          </p:cNvPr>
          <p:cNvGrpSpPr/>
          <p:nvPr/>
        </p:nvGrpSpPr>
        <p:grpSpPr>
          <a:xfrm>
            <a:off x="120667" y="4214671"/>
            <a:ext cx="5072912" cy="1651078"/>
            <a:chOff x="120667" y="4214671"/>
            <a:chExt cx="5072912" cy="1651078"/>
          </a:xfrm>
        </p:grpSpPr>
        <p:cxnSp>
          <p:nvCxnSpPr>
            <p:cNvPr id="97" name="Straight Arrow Connector 58">
              <a:extLst>
                <a:ext uri="{FF2B5EF4-FFF2-40B4-BE49-F238E27FC236}">
                  <a16:creationId xmlns:a16="http://schemas.microsoft.com/office/drawing/2014/main" id="{65555AB5-BC7A-486A-8868-5213C85AD8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9286" y="4778958"/>
              <a:ext cx="471745" cy="86082"/>
            </a:xfrm>
            <a:prstGeom prst="straightConnector1">
              <a:avLst/>
            </a:prstGeom>
            <a:ln w="19050" cmpd="sng">
              <a:solidFill>
                <a:srgbClr val="A509D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59">
              <a:extLst>
                <a:ext uri="{FF2B5EF4-FFF2-40B4-BE49-F238E27FC236}">
                  <a16:creationId xmlns:a16="http://schemas.microsoft.com/office/drawing/2014/main" id="{447AF705-068C-4CAD-892D-C98BAB3F51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9286" y="4869923"/>
              <a:ext cx="563239" cy="5132"/>
            </a:xfrm>
            <a:prstGeom prst="straightConnector1">
              <a:avLst/>
            </a:prstGeom>
            <a:ln w="19050" cmpd="sng">
              <a:solidFill>
                <a:srgbClr val="A509D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rapezoid 227">
              <a:extLst>
                <a:ext uri="{FF2B5EF4-FFF2-40B4-BE49-F238E27FC236}">
                  <a16:creationId xmlns:a16="http://schemas.microsoft.com/office/drawing/2014/main" id="{FC2FB06E-AE88-43A8-BDAC-3906F48111B3}"/>
                </a:ext>
              </a:extLst>
            </p:cNvPr>
            <p:cNvSpPr/>
            <p:nvPr/>
          </p:nvSpPr>
          <p:spPr>
            <a:xfrm rot="14545241" flipH="1">
              <a:off x="2915618" y="4320901"/>
              <a:ext cx="70062" cy="882946"/>
            </a:xfrm>
            <a:prstGeom prst="trapezoid">
              <a:avLst/>
            </a:prstGeom>
            <a:solidFill>
              <a:srgbClr val="1EF2F7"/>
            </a:solidFill>
            <a:ln>
              <a:solidFill>
                <a:srgbClr val="1EF2F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027DD0D-0DCF-4EB8-86E9-AB1869189C19}"/>
                </a:ext>
              </a:extLst>
            </p:cNvPr>
            <p:cNvSpPr/>
            <p:nvPr/>
          </p:nvSpPr>
          <p:spPr>
            <a:xfrm>
              <a:off x="791831" y="4504382"/>
              <a:ext cx="339329" cy="1115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E812CA99-0148-45DC-BBF0-3B39D9229D6F}"/>
                </a:ext>
              </a:extLst>
            </p:cNvPr>
            <p:cNvSpPr/>
            <p:nvPr/>
          </p:nvSpPr>
          <p:spPr>
            <a:xfrm>
              <a:off x="791831" y="5760721"/>
              <a:ext cx="339329" cy="1050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A84FDFB-B173-4EDA-8CBE-58E680B54BA4}"/>
                </a:ext>
              </a:extLst>
            </p:cNvPr>
            <p:cNvCxnSpPr>
              <a:cxnSpLocks/>
            </p:cNvCxnSpPr>
            <p:nvPr/>
          </p:nvCxnSpPr>
          <p:spPr>
            <a:xfrm>
              <a:off x="165839" y="5178300"/>
              <a:ext cx="5027740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410E3AD1-DBB3-4F1D-BD8E-9FDB3107CA4D}"/>
                </a:ext>
              </a:extLst>
            </p:cNvPr>
            <p:cNvSpPr/>
            <p:nvPr/>
          </p:nvSpPr>
          <p:spPr>
            <a:xfrm>
              <a:off x="1434769" y="4504383"/>
              <a:ext cx="339329" cy="1115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824FE279-AE46-44FC-824B-E0469C11023C}"/>
                </a:ext>
              </a:extLst>
            </p:cNvPr>
            <p:cNvSpPr/>
            <p:nvPr/>
          </p:nvSpPr>
          <p:spPr>
            <a:xfrm>
              <a:off x="1434769" y="5760721"/>
              <a:ext cx="339329" cy="1040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334A58C-50F9-4EFD-B6F7-C3EFD63150C3}"/>
                </a:ext>
              </a:extLst>
            </p:cNvPr>
            <p:cNvSpPr/>
            <p:nvPr/>
          </p:nvSpPr>
          <p:spPr>
            <a:xfrm>
              <a:off x="3075583" y="4504382"/>
              <a:ext cx="339329" cy="3899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B1B9880-BAD6-4C0D-BE79-6DE013BEE258}"/>
                </a:ext>
              </a:extLst>
            </p:cNvPr>
            <p:cNvSpPr/>
            <p:nvPr/>
          </p:nvSpPr>
          <p:spPr>
            <a:xfrm>
              <a:off x="3075583" y="5474868"/>
              <a:ext cx="339329" cy="3899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466ED6CC-4F36-48E9-BB59-72F60A96CAF9}"/>
                </a:ext>
              </a:extLst>
            </p:cNvPr>
            <p:cNvSpPr/>
            <p:nvPr/>
          </p:nvSpPr>
          <p:spPr>
            <a:xfrm>
              <a:off x="3923308" y="4504382"/>
              <a:ext cx="339329" cy="2629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6A286CA2-23E9-4A75-AC39-330A8482C0CD}"/>
                </a:ext>
              </a:extLst>
            </p:cNvPr>
            <p:cNvSpPr/>
            <p:nvPr/>
          </p:nvSpPr>
          <p:spPr>
            <a:xfrm>
              <a:off x="3923308" y="5601038"/>
              <a:ext cx="339329" cy="2629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8893830-0FCB-4630-84A6-6D7A3E8F28A5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7" y="4516313"/>
              <a:ext cx="5072912" cy="0"/>
            </a:xfrm>
            <a:prstGeom prst="line">
              <a:avLst/>
            </a:prstGeom>
            <a:ln w="285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32368CEC-FECC-44CF-91F0-485E8D037131}"/>
                </a:ext>
              </a:extLst>
            </p:cNvPr>
            <p:cNvCxnSpPr>
              <a:cxnSpLocks/>
            </p:cNvCxnSpPr>
            <p:nvPr/>
          </p:nvCxnSpPr>
          <p:spPr>
            <a:xfrm>
              <a:off x="122976" y="5856214"/>
              <a:ext cx="5070603" cy="0"/>
            </a:xfrm>
            <a:prstGeom prst="line">
              <a:avLst/>
            </a:prstGeom>
            <a:ln w="285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58">
              <a:extLst>
                <a:ext uri="{FF2B5EF4-FFF2-40B4-BE49-F238E27FC236}">
                  <a16:creationId xmlns:a16="http://schemas.microsoft.com/office/drawing/2014/main" id="{959F1C13-4F6E-4A7E-A792-A66D369551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4719" y="4935002"/>
              <a:ext cx="435930" cy="102904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59">
              <a:extLst>
                <a:ext uri="{FF2B5EF4-FFF2-40B4-BE49-F238E27FC236}">
                  <a16:creationId xmlns:a16="http://schemas.microsoft.com/office/drawing/2014/main" id="{E93A5647-B28D-4947-95CE-E915D1EFE3BA}"/>
                </a:ext>
              </a:extLst>
            </p:cNvPr>
            <p:cNvCxnSpPr>
              <a:cxnSpLocks/>
            </p:cNvCxnSpPr>
            <p:nvPr/>
          </p:nvCxnSpPr>
          <p:spPr>
            <a:xfrm>
              <a:off x="2514719" y="5040328"/>
              <a:ext cx="478898" cy="0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Block Arc 224">
              <a:extLst>
                <a:ext uri="{FF2B5EF4-FFF2-40B4-BE49-F238E27FC236}">
                  <a16:creationId xmlns:a16="http://schemas.microsoft.com/office/drawing/2014/main" id="{860067D4-D0B8-418D-92D9-6549E2BBCF43}"/>
                </a:ext>
              </a:extLst>
            </p:cNvPr>
            <p:cNvSpPr/>
            <p:nvPr/>
          </p:nvSpPr>
          <p:spPr>
            <a:xfrm rot="12865666">
              <a:off x="1932200" y="4214671"/>
              <a:ext cx="893017" cy="872391"/>
            </a:xfrm>
            <a:prstGeom prst="blockArc">
              <a:avLst>
                <a:gd name="adj1" fmla="val 12404204"/>
                <a:gd name="adj2" fmla="val 14249730"/>
                <a:gd name="adj3" fmla="val 16467"/>
              </a:avLst>
            </a:prstGeom>
            <a:solidFill>
              <a:srgbClr val="0080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8000"/>
                </a:solidFill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8E177A66-A2E3-4492-BEB9-7D812E44F43A}"/>
                </a:ext>
              </a:extLst>
            </p:cNvPr>
            <p:cNvSpPr txBox="1"/>
            <p:nvPr/>
          </p:nvSpPr>
          <p:spPr>
            <a:xfrm>
              <a:off x="660505" y="4959696"/>
              <a:ext cx="6019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TCP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228412E-D41B-4893-A3F3-CCEEBC99B1EF}"/>
                </a:ext>
              </a:extLst>
            </p:cNvPr>
            <p:cNvSpPr txBox="1"/>
            <p:nvPr/>
          </p:nvSpPr>
          <p:spPr>
            <a:xfrm>
              <a:off x="1255773" y="4959696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TCSG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0C35AD34-82E5-4D62-993B-DB96EC1FBC8A}"/>
                </a:ext>
              </a:extLst>
            </p:cNvPr>
            <p:cNvSpPr txBox="1"/>
            <p:nvPr/>
          </p:nvSpPr>
          <p:spPr>
            <a:xfrm>
              <a:off x="2892501" y="4960703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TCSG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D638005-4878-4F2A-8620-12A35704A7D5}"/>
                </a:ext>
              </a:extLst>
            </p:cNvPr>
            <p:cNvSpPr txBox="1"/>
            <p:nvPr/>
          </p:nvSpPr>
          <p:spPr>
            <a:xfrm>
              <a:off x="3744312" y="4958712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TCLA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C4C1279-459B-4F30-ADFB-52F9C0887E73}"/>
                </a:ext>
              </a:extLst>
            </p:cNvPr>
            <p:cNvSpPr txBox="1"/>
            <p:nvPr/>
          </p:nvSpPr>
          <p:spPr>
            <a:xfrm>
              <a:off x="1993752" y="4686709"/>
              <a:ext cx="6973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CRY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21" name="Date Placeholder 2">
            <a:extLst>
              <a:ext uri="{FF2B5EF4-FFF2-40B4-BE49-F238E27FC236}">
                <a16:creationId xmlns:a16="http://schemas.microsoft.com/office/drawing/2014/main" id="{1AD5184D-8D4C-4B52-BC75-7D4D16635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April 2022 – LSWG Meeting: Floating MD preparation</a:t>
            </a:r>
          </a:p>
        </p:txBody>
      </p:sp>
    </p:spTree>
    <p:extLst>
      <p:ext uri="{BB962C8B-B14F-4D97-AF65-F5344CB8AC3E}">
        <p14:creationId xmlns:p14="http://schemas.microsoft.com/office/powerpoint/2010/main" val="411043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3" grpId="0"/>
      <p:bldP spid="22" grpId="0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 fontScale="90000"/>
          </a:bodyPr>
          <a:lstStyle/>
          <a:p>
            <a:r>
              <a:rPr lang="en-US" sz="2000" b="1" dirty="0"/>
              <a:t>MD #7006</a:t>
            </a:r>
            <a:br>
              <a:rPr lang="en-US" sz="2800" b="1" dirty="0"/>
            </a:br>
            <a:r>
              <a:rPr lang="en-US" sz="2800" b="1" dirty="0"/>
              <a:t>Validation of Crystal Collimators with Proton Beams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asellaDiTesto 38">
            <a:extLst>
              <a:ext uri="{FF2B5EF4-FFF2-40B4-BE49-F238E27FC236}">
                <a16:creationId xmlns:a16="http://schemas.microsoft.com/office/drawing/2014/main" id="{FA73D87C-AA78-422C-9E26-176963000946}"/>
              </a:ext>
            </a:extLst>
          </p:cNvPr>
          <p:cNvSpPr txBox="1"/>
          <p:nvPr/>
        </p:nvSpPr>
        <p:spPr>
          <a:xfrm>
            <a:off x="104151" y="5698987"/>
            <a:ext cx="8762261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Estimated time</a:t>
            </a:r>
            <a:r>
              <a:rPr lang="en-GB" dirty="0"/>
              <a:t>: 10 hours</a:t>
            </a:r>
            <a:endParaRPr lang="en-GB" b="1" dirty="0"/>
          </a:p>
        </p:txBody>
      </p:sp>
      <p:sp>
        <p:nvSpPr>
          <p:cNvPr id="16" name="CasellaDiTesto 38">
            <a:extLst>
              <a:ext uri="{FF2B5EF4-FFF2-40B4-BE49-F238E27FC236}">
                <a16:creationId xmlns:a16="http://schemas.microsoft.com/office/drawing/2014/main" id="{4EC925B3-0666-4633-9B7A-DA036D38C155}"/>
              </a:ext>
            </a:extLst>
          </p:cNvPr>
          <p:cNvSpPr txBox="1"/>
          <p:nvPr/>
        </p:nvSpPr>
        <p:spPr>
          <a:xfrm>
            <a:off x="104152" y="989465"/>
            <a:ext cx="9039848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Beam-based linear alignment of crystal collimators</a:t>
            </a:r>
          </a:p>
        </p:txBody>
      </p:sp>
      <p:sp>
        <p:nvSpPr>
          <p:cNvPr id="11" name="CasellaDiTesto 38">
            <a:extLst>
              <a:ext uri="{FF2B5EF4-FFF2-40B4-BE49-F238E27FC236}">
                <a16:creationId xmlns:a16="http://schemas.microsoft.com/office/drawing/2014/main" id="{A34DBC49-995F-4A5D-9BE3-16CE101426DA}"/>
              </a:ext>
            </a:extLst>
          </p:cNvPr>
          <p:cNvSpPr txBox="1"/>
          <p:nvPr/>
        </p:nvSpPr>
        <p:spPr>
          <a:xfrm>
            <a:off x="104151" y="1422091"/>
            <a:ext cx="9039848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Typical </a:t>
            </a:r>
            <a:r>
              <a:rPr lang="en-GB" b="1" dirty="0"/>
              <a:t>characterization measurements </a:t>
            </a:r>
            <a:r>
              <a:rPr lang="en-GB" dirty="0"/>
              <a:t>with upstream collimators open and ADT excitation</a:t>
            </a:r>
          </a:p>
        </p:txBody>
      </p:sp>
      <p:sp>
        <p:nvSpPr>
          <p:cNvPr id="14" name="CasellaDiTesto 38">
            <a:extLst>
              <a:ext uri="{FF2B5EF4-FFF2-40B4-BE49-F238E27FC236}">
                <a16:creationId xmlns:a16="http://schemas.microsoft.com/office/drawing/2014/main" id="{466162CB-68CF-4C5A-B87C-B234EE25369F}"/>
              </a:ext>
            </a:extLst>
          </p:cNvPr>
          <p:cNvSpPr txBox="1"/>
          <p:nvPr/>
        </p:nvSpPr>
        <p:spPr>
          <a:xfrm>
            <a:off x="104152" y="4828116"/>
            <a:ext cx="9039848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Loss maps at flat top for </a:t>
            </a:r>
            <a:r>
              <a:rPr lang="en-GB" b="1" dirty="0"/>
              <a:t>cleaning efficiency</a:t>
            </a:r>
            <a:r>
              <a:rPr lang="en-GB" dirty="0"/>
              <a:t> measurements using operational settings, optimized settings, possibly more configurations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4D644EA-9904-4404-8824-BA317DE3F6D9}"/>
              </a:ext>
            </a:extLst>
          </p:cNvPr>
          <p:cNvGrpSpPr/>
          <p:nvPr/>
        </p:nvGrpSpPr>
        <p:grpSpPr>
          <a:xfrm>
            <a:off x="617046" y="2119766"/>
            <a:ext cx="3515868" cy="2671015"/>
            <a:chOff x="617046" y="2119766"/>
            <a:chExt cx="3515868" cy="2671015"/>
          </a:xfrm>
        </p:grpSpPr>
        <p:pic>
          <p:nvPicPr>
            <p:cNvPr id="4" name="Picture 3" descr="Chart&#10;&#10;Description automatically generated">
              <a:extLst>
                <a:ext uri="{FF2B5EF4-FFF2-40B4-BE49-F238E27FC236}">
                  <a16:creationId xmlns:a16="http://schemas.microsoft.com/office/drawing/2014/main" id="{1F776CA8-4B3D-4948-8D6A-E3811300C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046" y="2446869"/>
              <a:ext cx="3515868" cy="234391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7721B23-CC65-4612-81CF-A7AD9A4D089D}"/>
                </a:ext>
              </a:extLst>
            </p:cNvPr>
            <p:cNvSpPr txBox="1"/>
            <p:nvPr/>
          </p:nvSpPr>
          <p:spPr>
            <a:xfrm>
              <a:off x="1120132" y="2119766"/>
              <a:ext cx="26707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Angular scan of crystal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E055EB5-DA25-4811-8F5D-8B3C3A1EC906}"/>
              </a:ext>
            </a:extLst>
          </p:cNvPr>
          <p:cNvGrpSpPr/>
          <p:nvPr/>
        </p:nvGrpSpPr>
        <p:grpSpPr>
          <a:xfrm>
            <a:off x="4806883" y="2121694"/>
            <a:ext cx="3647345" cy="2788553"/>
            <a:chOff x="4806883" y="2121694"/>
            <a:chExt cx="3647345" cy="2788553"/>
          </a:xfrm>
        </p:grpSpPr>
        <p:pic>
          <p:nvPicPr>
            <p:cNvPr id="19" name="Picture 18" descr="Chart&#10;&#10;Description automatically generated">
              <a:extLst>
                <a:ext uri="{FF2B5EF4-FFF2-40B4-BE49-F238E27FC236}">
                  <a16:creationId xmlns:a16="http://schemas.microsoft.com/office/drawing/2014/main" id="{BD003E8D-E171-4003-BAA4-5FA1EB9A3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6883" y="2174738"/>
              <a:ext cx="3647345" cy="273550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5F5905E-3441-447F-A546-B8568A0B6F37}"/>
                </a:ext>
              </a:extLst>
            </p:cNvPr>
            <p:cNvSpPr txBox="1"/>
            <p:nvPr/>
          </p:nvSpPr>
          <p:spPr>
            <a:xfrm>
              <a:off x="5043626" y="2121694"/>
              <a:ext cx="31738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Linear scan with secondary collimator</a:t>
              </a:r>
            </a:p>
          </p:txBody>
        </p:sp>
      </p:grpSp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594C0571-F6EC-49E6-A7A7-27C97D40A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April 2022 – LSWG Meeting: Floating MD preparation</a:t>
            </a:r>
          </a:p>
        </p:txBody>
      </p:sp>
    </p:spTree>
    <p:extLst>
      <p:ext uri="{BB962C8B-B14F-4D97-AF65-F5344CB8AC3E}">
        <p14:creationId xmlns:p14="http://schemas.microsoft.com/office/powerpoint/2010/main" val="235944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1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F74F2455-C857-4768-9D86-E0E02A765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16" y="1755222"/>
            <a:ext cx="3487401" cy="2615551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41C19B48-BDE8-4D72-A0B2-422FC6DB8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702" y="1751942"/>
            <a:ext cx="3487401" cy="2615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 fontScale="90000"/>
          </a:bodyPr>
          <a:lstStyle/>
          <a:p>
            <a:r>
              <a:rPr lang="en-US" sz="2000" b="1" dirty="0"/>
              <a:t>MD #7007</a:t>
            </a:r>
            <a:br>
              <a:rPr lang="en-US" sz="2800" b="1" dirty="0"/>
            </a:br>
            <a:r>
              <a:rPr lang="en-US" sz="2800" b="1" dirty="0"/>
              <a:t>Operation of Crystal Collimators during Energy Ramp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asellaDiTesto 38">
            <a:extLst>
              <a:ext uri="{FF2B5EF4-FFF2-40B4-BE49-F238E27FC236}">
                <a16:creationId xmlns:a16="http://schemas.microsoft.com/office/drawing/2014/main" id="{FA73D87C-AA78-422C-9E26-176963000946}"/>
              </a:ext>
            </a:extLst>
          </p:cNvPr>
          <p:cNvSpPr txBox="1"/>
          <p:nvPr/>
        </p:nvSpPr>
        <p:spPr>
          <a:xfrm>
            <a:off x="104151" y="5698987"/>
            <a:ext cx="8762261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Estimated time</a:t>
            </a:r>
            <a:r>
              <a:rPr lang="en-GB" dirty="0"/>
              <a:t>: 10 hours</a:t>
            </a:r>
            <a:endParaRPr lang="en-GB" b="1" dirty="0"/>
          </a:p>
        </p:txBody>
      </p:sp>
      <p:sp>
        <p:nvSpPr>
          <p:cNvPr id="19" name="CasellaDiTesto 38">
            <a:extLst>
              <a:ext uri="{FF2B5EF4-FFF2-40B4-BE49-F238E27FC236}">
                <a16:creationId xmlns:a16="http://schemas.microsoft.com/office/drawing/2014/main" id="{80308A3B-514B-4C0C-8560-E5928033FFE5}"/>
              </a:ext>
            </a:extLst>
          </p:cNvPr>
          <p:cNvSpPr txBox="1"/>
          <p:nvPr/>
        </p:nvSpPr>
        <p:spPr>
          <a:xfrm>
            <a:off x="104152" y="1043783"/>
            <a:ext cx="9039848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Generation of </a:t>
            </a:r>
            <a:r>
              <a:rPr lang="en-GB" b="1" dirty="0"/>
              <a:t>linear and rotational ramp functions and interlocks </a:t>
            </a:r>
            <a:r>
              <a:rPr lang="en-GB" dirty="0"/>
              <a:t>using optimal alignment position and orientation previously found</a:t>
            </a:r>
          </a:p>
        </p:txBody>
      </p:sp>
      <p:sp>
        <p:nvSpPr>
          <p:cNvPr id="23" name="CasellaDiTesto 38">
            <a:extLst>
              <a:ext uri="{FF2B5EF4-FFF2-40B4-BE49-F238E27FC236}">
                <a16:creationId xmlns:a16="http://schemas.microsoft.com/office/drawing/2014/main" id="{BA951116-2397-4369-A76C-A015ECC1D787}"/>
              </a:ext>
            </a:extLst>
          </p:cNvPr>
          <p:cNvSpPr txBox="1"/>
          <p:nvPr/>
        </p:nvSpPr>
        <p:spPr>
          <a:xfrm>
            <a:off x="104151" y="4256252"/>
            <a:ext cx="9039848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Multiple ramp attempts </a:t>
            </a:r>
            <a:r>
              <a:rPr lang="en-GB" dirty="0"/>
              <a:t>with all 4 crystals in </a:t>
            </a:r>
            <a:r>
              <a:rPr lang="en-GB" dirty="0" err="1"/>
              <a:t>channeling</a:t>
            </a:r>
            <a:r>
              <a:rPr lang="en-GB" dirty="0"/>
              <a:t>: monitoring of </a:t>
            </a:r>
            <a:r>
              <a:rPr lang="en-GB" dirty="0" err="1"/>
              <a:t>channeling</a:t>
            </a:r>
            <a:r>
              <a:rPr lang="en-GB" dirty="0"/>
              <a:t> conditions via </a:t>
            </a:r>
            <a:r>
              <a:rPr lang="en-GB" b="1" dirty="0"/>
              <a:t>loss maps every ~500 GeV</a:t>
            </a:r>
          </a:p>
        </p:txBody>
      </p:sp>
      <p:sp>
        <p:nvSpPr>
          <p:cNvPr id="24" name="CasellaDiTesto 38">
            <a:extLst>
              <a:ext uri="{FF2B5EF4-FFF2-40B4-BE49-F238E27FC236}">
                <a16:creationId xmlns:a16="http://schemas.microsoft.com/office/drawing/2014/main" id="{EC9C53D6-19E7-4C03-8F57-2EB261D33F40}"/>
              </a:ext>
            </a:extLst>
          </p:cNvPr>
          <p:cNvSpPr txBox="1"/>
          <p:nvPr/>
        </p:nvSpPr>
        <p:spPr>
          <a:xfrm>
            <a:off x="104151" y="5010191"/>
            <a:ext cx="9039848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Any leftover measurements at flat top if time allows</a:t>
            </a: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1659B451-761C-4EB7-BD59-D1DCE9137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April 2022 – LSWG Meeting: Floating MD preparation</a:t>
            </a:r>
          </a:p>
        </p:txBody>
      </p:sp>
    </p:spTree>
    <p:extLst>
      <p:ext uri="{BB962C8B-B14F-4D97-AF65-F5344CB8AC3E}">
        <p14:creationId xmlns:p14="http://schemas.microsoft.com/office/powerpoint/2010/main" val="282322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4522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Thank you for your attention!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lcoll_logo3_small.gi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1"/>
          <a:stretch/>
        </p:blipFill>
        <p:spPr>
          <a:xfrm>
            <a:off x="7983281" y="0"/>
            <a:ext cx="1155981" cy="1188720"/>
          </a:xfrm>
          <a:prstGeom prst="rect">
            <a:avLst/>
          </a:prstGeom>
        </p:spPr>
      </p:pic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E95C42B9-4682-475B-9DA9-D3A561F992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April 2022 – LSWG Meeting: Floating MD preparation</a:t>
            </a:r>
          </a:p>
        </p:txBody>
      </p:sp>
    </p:spTree>
    <p:extLst>
      <p:ext uri="{BB962C8B-B14F-4D97-AF65-F5344CB8AC3E}">
        <p14:creationId xmlns:p14="http://schemas.microsoft.com/office/powerpoint/2010/main" val="19389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541</Words>
  <Application>Microsoft Office PowerPoint</Application>
  <PresentationFormat>On-screen Show (4:3)</PresentationFormat>
  <Paragraphs>73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Optima</vt:lpstr>
      <vt:lpstr>CERNCorporate4-3</vt:lpstr>
      <vt:lpstr>PowerPoint Presentation</vt:lpstr>
      <vt:lpstr>Crystal Collimation MDs with Proton Beams</vt:lpstr>
      <vt:lpstr>Motivation and scope of crystal MDs</vt:lpstr>
      <vt:lpstr>Present schedule and readiness</vt:lpstr>
      <vt:lpstr>Beam setup and collimator settings</vt:lpstr>
      <vt:lpstr>MD #7006 Validation of Crystal Collimators with Proton Beams</vt:lpstr>
      <vt:lpstr>MD #7007 Operation of Crystal Collimators during Energy Ramp</vt:lpstr>
      <vt:lpstr>Thank you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Marco D'Andrea</cp:lastModifiedBy>
  <cp:revision>616</cp:revision>
  <dcterms:created xsi:type="dcterms:W3CDTF">2012-11-30T11:04:26Z</dcterms:created>
  <dcterms:modified xsi:type="dcterms:W3CDTF">2022-04-26T10:29:12Z</dcterms:modified>
</cp:coreProperties>
</file>