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56" r:id="rId2"/>
    <p:sldId id="440" r:id="rId3"/>
    <p:sldId id="381" r:id="rId4"/>
    <p:sldId id="441" r:id="rId5"/>
    <p:sldId id="443" r:id="rId6"/>
    <p:sldId id="442" r:id="rId7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5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35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306564-5710-4BDC-8032-E641EEDAD4F9}" type="datetimeFigureOut">
              <a:rPr lang="en-GB" smtClean="0"/>
              <a:t>25/04/2022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88E31-3989-44D4-8978-AE05099D03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719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15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754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00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0550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6216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70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2087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894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643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6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4230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B892D-8CD4-4155-9AA4-2D4D34EE404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0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761" y="0"/>
            <a:ext cx="12147239" cy="10908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MD plan for the 2023 configuration</a:t>
            </a:r>
            <a:endParaRPr lang="en-GB" sz="4400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1569" y="1806957"/>
            <a:ext cx="11756202" cy="3175352"/>
          </a:xfrm>
        </p:spPr>
        <p:txBody>
          <a:bodyPr>
            <a:noAutofit/>
          </a:bodyPr>
          <a:lstStyle/>
          <a:p>
            <a:r>
              <a:rPr lang="en-US" sz="2800" dirty="0" smtClean="0"/>
              <a:t>S. Fartoukh</a:t>
            </a:r>
          </a:p>
          <a:p>
            <a:endParaRPr lang="en-US" sz="1000" dirty="0" smtClean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 smtClean="0"/>
              <a:t>     Recap on the 2023 configuration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 smtClean="0"/>
              <a:t>     Breakdown of main activities with time estimate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 smtClean="0"/>
              <a:t>     Possible alternative (after discussion with GI, MS, SR, and JW)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en-US" sz="3400" dirty="0" smtClean="0"/>
              <a:t>     MD readiness status</a:t>
            </a:r>
          </a:p>
        </p:txBody>
      </p:sp>
    </p:spTree>
    <p:extLst>
      <p:ext uri="{BB962C8B-B14F-4D97-AF65-F5344CB8AC3E}">
        <p14:creationId xmlns:p14="http://schemas.microsoft.com/office/powerpoint/2010/main" val="37195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15279" y="936824"/>
            <a:ext cx="3447649" cy="55399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450 GeV: </a:t>
            </a:r>
            <a:r>
              <a:rPr lang="en-US" dirty="0" smtClean="0"/>
              <a:t>Run 2 injection optics </a:t>
            </a:r>
          </a:p>
          <a:p>
            <a:pPr algn="ctr"/>
            <a:r>
              <a:rPr lang="en-US" sz="1200" dirty="0" smtClean="0"/>
              <a:t>(BCMS preferred with 2748 bunches)</a:t>
            </a:r>
            <a:endParaRPr lang="fr-CH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" y="2504832"/>
            <a:ext cx="5885420" cy="96949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Ramp: </a:t>
            </a:r>
            <a:r>
              <a:rPr lang="en-US" dirty="0" smtClean="0"/>
              <a:t>standard ramp &amp; squeeze </a:t>
            </a:r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b="1" baseline="30000" dirty="0">
                <a:solidFill>
                  <a:srgbClr val="FF0000"/>
                </a:solidFill>
              </a:rPr>
              <a:t>*</a:t>
            </a:r>
            <a:r>
              <a:rPr lang="en-US" b="1" dirty="0">
                <a:solidFill>
                  <a:srgbClr val="FF0000"/>
                </a:solidFill>
              </a:rPr>
              <a:t>= </a:t>
            </a:r>
            <a:r>
              <a:rPr lang="en-US" b="1" dirty="0" smtClean="0">
                <a:solidFill>
                  <a:srgbClr val="FF0000"/>
                </a:solidFill>
              </a:rPr>
              <a:t>1.33 </a:t>
            </a:r>
            <a:r>
              <a:rPr lang="en-US" b="1" dirty="0" smtClean="0">
                <a:solidFill>
                  <a:srgbClr val="FF0000"/>
                </a:solidFill>
              </a:rPr>
              <a:t>m </a:t>
            </a:r>
            <a:r>
              <a:rPr lang="en-US" b="1" dirty="0">
                <a:solidFill>
                  <a:srgbClr val="FF0000"/>
                </a:solidFill>
              </a:rPr>
              <a:t>&amp; r</a:t>
            </a:r>
            <a:r>
              <a:rPr lang="en-US" b="1" baseline="-25000" dirty="0">
                <a:solidFill>
                  <a:srgbClr val="FF0000"/>
                </a:solidFill>
              </a:rPr>
              <a:t>Tele </a:t>
            </a:r>
            <a:r>
              <a:rPr lang="en-US" b="1" dirty="0">
                <a:solidFill>
                  <a:srgbClr val="FF0000"/>
                </a:solidFill>
              </a:rPr>
              <a:t>= </a:t>
            </a:r>
            <a:r>
              <a:rPr lang="en-US" b="1" dirty="0" smtClean="0">
                <a:solidFill>
                  <a:srgbClr val="FF0000"/>
                </a:solidFill>
              </a:rPr>
              <a:t>1.0 </a:t>
            </a:r>
            <a:r>
              <a:rPr lang="en-US" b="1" dirty="0">
                <a:solidFill>
                  <a:srgbClr val="FF0000"/>
                </a:solidFill>
              </a:rPr>
              <a:t>EoR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 smtClean="0">
                <a:latin typeface="Symbol" panose="05050102010706020507" pitchFamily="18" charset="2"/>
              </a:rPr>
              <a:t>b</a:t>
            </a:r>
            <a:r>
              <a:rPr lang="en-US" sz="1100" baseline="30000" dirty="0" smtClean="0"/>
              <a:t>*</a:t>
            </a:r>
            <a:r>
              <a:rPr lang="en-US" sz="1100" dirty="0" smtClean="0"/>
              <a:t>= 2 m @ IP1/5/8 reached at 4.5 TeV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100" dirty="0" smtClean="0"/>
              <a:t>Then </a:t>
            </a:r>
            <a:r>
              <a:rPr lang="en-US" sz="1100" dirty="0" smtClean="0"/>
              <a:t>2 additional matched points (</a:t>
            </a:r>
            <a:r>
              <a:rPr lang="en-US" sz="1100" dirty="0" smtClean="0">
                <a:latin typeface="Symbol" panose="05050102010706020507" pitchFamily="18" charset="2"/>
              </a:rPr>
              <a:t>b</a:t>
            </a:r>
            <a:r>
              <a:rPr lang="en-US" sz="1100" baseline="30000" dirty="0" smtClean="0"/>
              <a:t>*</a:t>
            </a:r>
            <a:r>
              <a:rPr lang="en-US" sz="1100" dirty="0" smtClean="0"/>
              <a:t>=1.55 m and 1.33 m) added in the ramp</a:t>
            </a:r>
            <a:endParaRPr lang="en-US" sz="6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600" dirty="0" smtClean="0"/>
          </a:p>
          <a:p>
            <a:endParaRPr lang="en-US" sz="11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52400" y="5001292"/>
            <a:ext cx="588542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Adjust </a:t>
            </a:r>
            <a:r>
              <a:rPr lang="en-US" sz="1100" dirty="0" smtClean="0"/>
              <a:t>(</a:t>
            </a:r>
            <a:r>
              <a:rPr lang="en-US" sz="11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100" baseline="30000" dirty="0" smtClean="0">
                <a:sym typeface="Wingdings" panose="05000000000000000000" pitchFamily="2" charset="2"/>
              </a:rPr>
              <a:t>*</a:t>
            </a:r>
            <a:r>
              <a:rPr lang="en-US" sz="1100" dirty="0" smtClean="0">
                <a:sym typeface="Wingdings" panose="05000000000000000000" pitchFamily="2" charset="2"/>
              </a:rPr>
              <a:t>[m]= 1/10/1/2  at IP1/2/5/8  -  </a:t>
            </a:r>
            <a:r>
              <a:rPr lang="en-US" sz="1100" dirty="0" smtClean="0"/>
              <a:t>X/2 = 160 </a:t>
            </a:r>
            <a:r>
              <a:rPr lang="en-US" sz="1100" dirty="0" err="1" smtClean="0">
                <a:latin typeface="Symbol" panose="05050102010706020507" pitchFamily="18" charset="2"/>
              </a:rPr>
              <a:t>m</a:t>
            </a:r>
            <a:r>
              <a:rPr lang="en-US" sz="1100" dirty="0" err="1" smtClean="0"/>
              <a:t>rad</a:t>
            </a:r>
            <a:r>
              <a:rPr lang="en-US" sz="1100" dirty="0" smtClean="0"/>
              <a:t> in IR1/5, 200 </a:t>
            </a:r>
            <a:r>
              <a:rPr lang="en-US" sz="1100" dirty="0" smtClean="0">
                <a:latin typeface="Symbol" panose="05050102010706020507" pitchFamily="18" charset="2"/>
              </a:rPr>
              <a:t>m</a:t>
            </a:r>
            <a:r>
              <a:rPr lang="en-US" sz="1100" dirty="0" smtClean="0"/>
              <a:t>rad in IR2/8 )</a:t>
            </a:r>
            <a:endParaRPr lang="en-US" sz="1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52400" y="5405859"/>
                <a:ext cx="5885421" cy="82323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00B0F0"/>
                    </a:solidFill>
                  </a:rPr>
                  <a:t>Telescopic </a:t>
                </a:r>
                <a:r>
                  <a:rPr lang="en-US" b="1" dirty="0" smtClean="0">
                    <a:solidFill>
                      <a:srgbClr val="00B0F0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b="1" baseline="30000" dirty="0" smtClean="0">
                    <a:solidFill>
                      <a:srgbClr val="00B0F0"/>
                    </a:solidFill>
                  </a:rPr>
                  <a:t>*</a:t>
                </a:r>
                <a:r>
                  <a:rPr lang="en-US" b="1" dirty="0" smtClean="0">
                    <a:solidFill>
                      <a:srgbClr val="00B0F0"/>
                    </a:solidFill>
                  </a:rPr>
                  <a:t> levelling at IP1/5: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600" b="1" baseline="30000" dirty="0">
                    <a:solidFill>
                      <a:srgbClr val="FF0000"/>
                    </a:solidFill>
                  </a:rPr>
                  <a:t>*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= 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60 c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m</a:t>
                </a:r>
                <a14:m>
                  <m:oMath xmlns:m="http://schemas.openxmlformats.org/officeDocument/2006/math">
                    <m:r>
                      <a:rPr lang="en-US" sz="16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US" sz="1600" b="1" i="1" dirty="0" smtClean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1600" b="1" dirty="0" smtClean="0">
                    <a:solidFill>
                      <a:srgbClr val="FF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0.30 m (2 m @ IP8)</a:t>
                </a:r>
                <a:endParaRPr lang="en-US" sz="1600" b="1" dirty="0" smtClean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1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Constant X-angle of </a:t>
                </a:r>
                <a:r>
                  <a:rPr lang="en-US" sz="1100" dirty="0" smtClean="0"/>
                  <a:t>160 </a:t>
                </a:r>
                <a:r>
                  <a:rPr lang="en-US" sz="1100" dirty="0" err="1">
                    <a:latin typeface="Symbol" panose="05050102010706020507" pitchFamily="18" charset="2"/>
                  </a:rPr>
                  <a:t>m</a:t>
                </a:r>
                <a:r>
                  <a:rPr lang="en-US" sz="1100" dirty="0" err="1"/>
                  <a:t>rad</a:t>
                </a:r>
                <a:r>
                  <a:rPr lang="en-US" sz="1100" dirty="0"/>
                  <a:t> </a:t>
                </a:r>
                <a:endParaRPr lang="en-US" sz="1100" i="1" dirty="0" smtClean="0">
                  <a:latin typeface="Cambria Math" panose="02040503050406030204" pitchFamily="18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m:rPr>
                                <m:sty m:val="p"/>
                              </m:rPr>
                              <a:rPr lang="en-US" sz="1100">
                                <a:latin typeface="Cambria Math" panose="02040503050406030204" pitchFamily="18" charset="0"/>
                              </a:rPr>
                              <m:t>reSq</m:t>
                            </m:r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=0.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 , 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100">
                                <a:latin typeface="Cambria Math" panose="02040503050406030204" pitchFamily="18" charset="0"/>
                              </a:rPr>
                              <m:t>Tele</m:t>
                            </m:r>
                          </m:sub>
                        </m:s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0.60 </m:t>
                        </m:r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 , 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2.0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1100">
                            <a:latin typeface="Cambria Math" panose="02040503050406030204" pitchFamily="18" charset="0"/>
                          </a:rPr>
                          <m:t>yields</m:t>
                        </m:r>
                      </m:e>
                    </m:groupChr>
                    <m:sSup>
                      <m:sSupPr>
                        <m:ctrlP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  <m:r>
                      <a:rPr lang="en-US" sz="11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𝑃𝑟𝑒𝑆𝑞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.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∗</m:t>
                            </m:r>
                          </m:sup>
                        </m:sSubSup>
                        <m:r>
                          <a:rPr lang="en-US" sz="1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</m:num>
                      <m:den>
                        <m:r>
                          <a:rPr lang="en-US" sz="1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𝑇𝑒𝑙𝑒</m:t>
                            </m:r>
                          </m:sub>
                        </m:sSub>
                      </m:den>
                    </m:f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60</m:t>
                    </m:r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11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c</m:t>
                    </m:r>
                    <m:r>
                      <m:rPr>
                        <m:sty m:val="p"/>
                      </m:rPr>
                      <a:rPr lang="en-US" sz="11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m</m:t>
                    </m:r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→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30</m:t>
                    </m:r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11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c</m:t>
                    </m:r>
                    <m:r>
                      <m:rPr>
                        <m:sty m:val="p"/>
                      </m:rPr>
                      <a:rPr lang="en-US" sz="11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m</m:t>
                    </m:r>
                  </m:oMath>
                </a14:m>
                <a:endParaRPr lang="en-US" sz="1100" dirty="0"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405859"/>
                <a:ext cx="5885421" cy="823239"/>
              </a:xfrm>
              <a:prstGeom prst="rect">
                <a:avLst/>
              </a:prstGeom>
              <a:blipFill>
                <a:blip r:embed="rId2"/>
                <a:stretch>
                  <a:fillRect l="-414" t="-5109" r="-103" b="-4014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152400" y="3533230"/>
                <a:ext cx="5885420" cy="628121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00B0F0"/>
                    </a:solidFill>
                  </a:rPr>
                  <a:t>Squeeze: </a:t>
                </a:r>
                <a:r>
                  <a:rPr lang="en-US" b="1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b="1" baseline="30000" dirty="0">
                    <a:solidFill>
                      <a:srgbClr val="FF0000"/>
                    </a:solidFill>
                  </a:rPr>
                  <a:t>*</a:t>
                </a:r>
                <a:r>
                  <a:rPr lang="en-US" b="1" dirty="0">
                    <a:solidFill>
                      <a:srgbClr val="FF0000"/>
                    </a:solidFill>
                  </a:rPr>
                  <a:t>=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60 cm &amp; r</a:t>
                </a:r>
                <a:r>
                  <a:rPr lang="en-US" b="1" baseline="-25000" dirty="0" smtClean="0">
                    <a:solidFill>
                      <a:srgbClr val="FF0000"/>
                    </a:solidFill>
                  </a:rPr>
                  <a:t>Tele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= 1.0 EoS</a:t>
                </a:r>
                <a:r>
                  <a:rPr lang="en-US" dirty="0" smtClean="0"/>
                  <a:t> </a:t>
                </a:r>
              </a:p>
              <a:p>
                <a:r>
                  <a:rPr lang="en-US" sz="1000" dirty="0"/>
                  <a:t> </a:t>
                </a:r>
                <a:r>
                  <a:rPr lang="en-US" sz="1000" dirty="0" smtClean="0"/>
                  <a:t>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m:rPr>
                                <m:sty m:val="p"/>
                              </m:rPr>
                              <a:rPr lang="en-US" sz="1000">
                                <a:latin typeface="Cambria Math" panose="02040503050406030204" pitchFamily="18" charset="0"/>
                              </a:rPr>
                              <m:t>reSq</m:t>
                            </m:r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  <m:sup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33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, </m:t>
                        </m:r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000">
                                <a:latin typeface="Cambria Math" panose="02040503050406030204" pitchFamily="18" charset="0"/>
                              </a:rPr>
                              <m:t>Tele</m:t>
                            </m:r>
                          </m:sub>
                        </m:s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1.0</m:t>
                        </m:r>
                      </m:e>
                    </m:d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d>
                      <m:dPr>
                        <m:begChr m:val="["/>
                        <m:endChr m:val="]"/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0.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, 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1.0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yields</m:t>
                        </m:r>
                      </m:e>
                    </m:groupChr>
                    <m:sSup>
                      <m:sSupPr>
                        <m:ctrlP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p>
                        <m: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  <m:r>
                      <a:rPr lang="en-US" sz="10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𝑃𝑟𝑒𝑆𝑞</m:t>
                            </m:r>
                            <m:r>
                              <a:rPr lang="en-US" sz="1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.</m:t>
                            </m:r>
                          </m:sub>
                          <m:sup>
                            <m:r>
                              <a:rPr lang="en-US" sz="10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∗</m:t>
                            </m:r>
                          </m:sup>
                        </m:sSubSup>
                        <m:r>
                          <a:rPr lang="en-US" sz="1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</m:num>
                      <m:den>
                        <m:r>
                          <a:rPr lang="en-US" sz="10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𝑇𝑒𝑙𝑒</m:t>
                            </m:r>
                          </m:sub>
                        </m:sSub>
                      </m:den>
                    </m:f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1</m:t>
                    </m:r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.</m:t>
                    </m:r>
                    <m:r>
                      <a:rPr lang="en-US" sz="1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33</m:t>
                    </m:r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10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m</m:t>
                    </m:r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→</m:t>
                    </m:r>
                    <m:r>
                      <a:rPr lang="en-US" sz="1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0.60</m:t>
                    </m:r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10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m</m:t>
                    </m:r>
                  </m:oMath>
                </a14:m>
                <a:endParaRPr lang="en-US" sz="1000" dirty="0" smtClean="0"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3533230"/>
                <a:ext cx="5885420" cy="628121"/>
              </a:xfrm>
              <a:prstGeom prst="rect">
                <a:avLst/>
              </a:prstGeom>
              <a:blipFill>
                <a:blip r:embed="rId3"/>
                <a:stretch>
                  <a:fillRect t="-6667" b="-466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/>
          <p:cNvSpPr txBox="1"/>
          <p:nvPr/>
        </p:nvSpPr>
        <p:spPr>
          <a:xfrm>
            <a:off x="6166203" y="5001292"/>
            <a:ext cx="6015376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Adjust </a:t>
            </a:r>
            <a:r>
              <a:rPr lang="en-US" sz="1100" dirty="0"/>
              <a:t>(</a:t>
            </a:r>
            <a:r>
              <a:rPr lang="en-US" sz="1100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100" baseline="30000" dirty="0">
                <a:sym typeface="Wingdings" panose="05000000000000000000" pitchFamily="2" charset="2"/>
              </a:rPr>
              <a:t>*</a:t>
            </a:r>
            <a:r>
              <a:rPr lang="en-US" sz="1100" dirty="0">
                <a:sym typeface="Wingdings" panose="05000000000000000000" pitchFamily="2" charset="2"/>
              </a:rPr>
              <a:t>[m]= </a:t>
            </a:r>
            <a:r>
              <a:rPr lang="en-US" sz="1100" dirty="0" smtClean="0">
                <a:sym typeface="Wingdings" panose="05000000000000000000" pitchFamily="2" charset="2"/>
              </a:rPr>
              <a:t>1.2/10.0/1.2/2.0  </a:t>
            </a:r>
            <a:r>
              <a:rPr lang="en-US" sz="1100" dirty="0">
                <a:sym typeface="Wingdings" panose="05000000000000000000" pitchFamily="2" charset="2"/>
              </a:rPr>
              <a:t>at IP1/2/5/8  -  </a:t>
            </a:r>
            <a:r>
              <a:rPr lang="en-US" sz="1100" dirty="0"/>
              <a:t>X/2 = 160 </a:t>
            </a:r>
            <a:r>
              <a:rPr lang="en-US" sz="1100" dirty="0">
                <a:latin typeface="Symbol" panose="05050102010706020507" pitchFamily="18" charset="2"/>
              </a:rPr>
              <a:t>m</a:t>
            </a:r>
            <a:r>
              <a:rPr lang="en-US" sz="1100" dirty="0"/>
              <a:t>rad in IR1/5, 200 </a:t>
            </a:r>
            <a:r>
              <a:rPr lang="en-US" sz="1100" dirty="0">
                <a:latin typeface="Symbol" panose="05050102010706020507" pitchFamily="18" charset="2"/>
              </a:rPr>
              <a:t>m</a:t>
            </a:r>
            <a:r>
              <a:rPr lang="en-US" sz="1100" dirty="0"/>
              <a:t>rad in IR2/8 )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166203" y="5405859"/>
                <a:ext cx="6015376" cy="823239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00B0F0"/>
                    </a:solidFill>
                  </a:rPr>
                  <a:t>Telescopic </a:t>
                </a:r>
                <a:r>
                  <a:rPr lang="en-US" b="1" dirty="0" smtClean="0">
                    <a:solidFill>
                      <a:srgbClr val="00B0F0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b="1" baseline="30000" dirty="0" smtClean="0">
                    <a:solidFill>
                      <a:srgbClr val="00B0F0"/>
                    </a:solidFill>
                  </a:rPr>
                  <a:t>*</a:t>
                </a:r>
                <a:r>
                  <a:rPr lang="en-US" b="1" dirty="0" smtClean="0">
                    <a:solidFill>
                      <a:srgbClr val="00B0F0"/>
                    </a:solidFill>
                  </a:rPr>
                  <a:t> levelling at IP1/5: </a:t>
                </a:r>
                <a:r>
                  <a:rPr lang="en-US" sz="1600" b="1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sz="1600" b="1" baseline="30000" dirty="0">
                    <a:solidFill>
                      <a:srgbClr val="FF0000"/>
                    </a:solidFill>
                  </a:rPr>
                  <a:t>*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= </a:t>
                </a:r>
                <a:r>
                  <a:rPr lang="en-US" sz="1600" b="1" dirty="0" smtClean="0">
                    <a:solidFill>
                      <a:srgbClr val="FF0000"/>
                    </a:solidFill>
                  </a:rPr>
                  <a:t>1.2 </a:t>
                </a:r>
                <a:r>
                  <a:rPr lang="en-US" sz="1600" b="1" dirty="0">
                    <a:solidFill>
                      <a:srgbClr val="FF0000"/>
                    </a:solidFill>
                  </a:rPr>
                  <a:t>m</a:t>
                </a:r>
                <a14:m>
                  <m:oMath xmlns:m="http://schemas.openxmlformats.org/officeDocument/2006/math">
                    <m:r>
                      <a:rPr lang="en-US" sz="16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US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</m:oMath>
                </a14:m>
                <a:r>
                  <a:rPr lang="en-US" sz="1600" b="1" i="1" dirty="0">
                    <a:solidFill>
                      <a:srgbClr val="FF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1600" b="1" dirty="0" smtClean="0">
                    <a:solidFill>
                      <a:srgbClr val="FF0000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0.30 m (2 m @ IP8)</a:t>
                </a:r>
                <a:endParaRPr lang="en-US" sz="1100" b="0" dirty="0" smtClean="0">
                  <a:ea typeface="Cambria Math" panose="02040503050406030204" pitchFamily="18" charset="0"/>
                </a:endParaRP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US" sz="1100" dirty="0">
                    <a:ea typeface="Cambria Math" panose="02040503050406030204" pitchFamily="18" charset="0"/>
                    <a:sym typeface="Wingdings" panose="05000000000000000000" pitchFamily="2" charset="2"/>
                  </a:rPr>
                  <a:t>F</a:t>
                </a:r>
                <a:r>
                  <a:rPr lang="en-US" sz="11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irst period of  X-angle anti-levelling at constant </a:t>
                </a:r>
                <a:r>
                  <a:rPr lang="en-US" sz="1100" dirty="0" smtClean="0">
                    <a:latin typeface="Symbol" panose="05050102010706020507" pitchFamily="18" charset="2"/>
                    <a:ea typeface="Cambria Math" panose="02040503050406030204" pitchFamily="18" charset="0"/>
                    <a:sym typeface="Wingdings" panose="05000000000000000000" pitchFamily="2" charset="2"/>
                  </a:rPr>
                  <a:t>b</a:t>
                </a:r>
                <a:r>
                  <a:rPr lang="en-US" sz="1100" baseline="300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*</a:t>
                </a:r>
                <a:r>
                  <a:rPr lang="en-US" sz="11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 (to reach the BBLR limit</a:t>
                </a:r>
                <a:r>
                  <a:rPr lang="en-US" sz="1100" dirty="0">
                    <a:ea typeface="Cambria Math" panose="020405030504060302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sz="11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of 135 </a:t>
                </a:r>
                <a:r>
                  <a:rPr lang="en-US" sz="1100" dirty="0" err="1" smtClean="0">
                    <a:latin typeface="Symbol" panose="05050102010706020507" pitchFamily="18" charset="2"/>
                    <a:ea typeface="Cambria Math" panose="02040503050406030204" pitchFamily="18" charset="0"/>
                    <a:sym typeface="Wingdings" panose="05000000000000000000" pitchFamily="2" charset="2"/>
                  </a:rPr>
                  <a:t>m</a:t>
                </a:r>
                <a:r>
                  <a:rPr lang="en-US" sz="1100" dirty="0" err="1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rad</a:t>
                </a:r>
                <a:r>
                  <a:rPr lang="en-US" sz="1100" dirty="0" smtClean="0">
                    <a:ea typeface="Cambria Math" panose="02040503050406030204" pitchFamily="18" charset="0"/>
                    <a:sym typeface="Wingdings" panose="05000000000000000000" pitchFamily="2" charset="2"/>
                  </a:rPr>
                  <a:t> @ 1.2 m)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m:rPr>
                                <m:sty m:val="p"/>
                              </m:rPr>
                              <a:rPr lang="en-US" sz="1100">
                                <a:latin typeface="Cambria Math" panose="02040503050406030204" pitchFamily="18" charset="0"/>
                              </a:rPr>
                              <m:t>reSq</m:t>
                            </m:r>
                            <m:r>
                              <a:rPr lang="en-US" sz="1100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=0.60 </m:t>
                        </m:r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 , 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100">
                                <a:latin typeface="Cambria Math" panose="02040503050406030204" pitchFamily="18" charset="0"/>
                              </a:rPr>
                              <m:t>Tele</m:t>
                            </m:r>
                          </m:sub>
                        </m:sSub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0.5</m:t>
                        </m:r>
                      </m:e>
                    </m:d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0.60 </m:t>
                        </m:r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 , </m:t>
                        </m:r>
                        <m:r>
                          <a:rPr lang="en-US" sz="11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.0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1100">
                            <a:latin typeface="Cambria Math" panose="02040503050406030204" pitchFamily="18" charset="0"/>
                          </a:rPr>
                          <m:t>yields</m:t>
                        </m:r>
                      </m:e>
                    </m:groupChr>
                    <m:sSup>
                      <m:sSupPr>
                        <m:ctrlP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  <m:r>
                      <a:rPr lang="en-US" sz="110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sz="1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11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Sup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𝑃𝑟𝑒𝑆𝑞</m:t>
                            </m:r>
                            <m:r>
                              <a:rPr lang="en-US" sz="11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.</m:t>
                            </m:r>
                          </m:sub>
                          <m:sup>
                            <m:r>
                              <a:rPr lang="en-US" sz="1100" i="1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∗</m:t>
                            </m:r>
                          </m:sup>
                        </m:sSubSup>
                        <m:r>
                          <a:rPr lang="en-US" sz="1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</m:num>
                      <m:den>
                        <m:r>
                          <a:rPr lang="en-US" sz="1100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sSub>
                          <m:sSubPr>
                            <m:ctrlP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1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𝑇𝑒𝑙𝑒</m:t>
                            </m:r>
                          </m:sub>
                        </m:sSub>
                      </m:den>
                    </m:f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r>
                      <a:rPr lang="en-US" sz="11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1.2</m:t>
                    </m:r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m:rPr>
                        <m:sty m:val="p"/>
                      </m:rPr>
                      <a:rPr lang="en-US" sz="11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m</m:t>
                    </m:r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→30 </m:t>
                    </m:r>
                    <m:r>
                      <m:rPr>
                        <m:sty m:val="p"/>
                      </m:rPr>
                      <a:rPr lang="en-US" sz="110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cm</m:t>
                    </m:r>
                  </m:oMath>
                </a14:m>
                <a:endParaRPr lang="en-US" sz="1100" dirty="0">
                  <a:ea typeface="Cambria Math" panose="02040503050406030204" pitchFamily="18" charset="0"/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6203" y="5405859"/>
                <a:ext cx="6015376" cy="823239"/>
              </a:xfrm>
              <a:prstGeom prst="rect">
                <a:avLst/>
              </a:prstGeom>
              <a:blipFill>
                <a:blip r:embed="rId4"/>
                <a:stretch>
                  <a:fillRect t="-5109" b="-4014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6166209" y="2501125"/>
                <a:ext cx="6015370" cy="96667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00B0F0"/>
                    </a:solidFill>
                  </a:rPr>
                  <a:t>Ramp: </a:t>
                </a:r>
                <a:r>
                  <a:rPr lang="en-US" dirty="0" smtClean="0"/>
                  <a:t>combined with telesqueeze: </a:t>
                </a:r>
                <a:r>
                  <a:rPr lang="en-US" b="1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b="1" baseline="30000" dirty="0" smtClean="0">
                    <a:solidFill>
                      <a:srgbClr val="FF0000"/>
                    </a:solidFill>
                  </a:rPr>
                  <a:t>*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= 2.0 m &amp; r</a:t>
                </a:r>
                <a:r>
                  <a:rPr lang="en-US" b="1" baseline="-25000" dirty="0" smtClean="0">
                    <a:solidFill>
                      <a:srgbClr val="FF0000"/>
                    </a:solidFill>
                  </a:rPr>
                  <a:t>Tele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= 0.5 EoR</a:t>
                </a:r>
                <a:r>
                  <a:rPr lang="en-US" dirty="0" smtClean="0"/>
                  <a:t> </a:t>
                </a:r>
                <a:endParaRPr lang="en-US" b="1" dirty="0" smtClean="0">
                  <a:solidFill>
                    <a:srgbClr val="FF0000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100" dirty="0" smtClean="0">
                    <a:latin typeface="Symbol" panose="05050102010706020507" pitchFamily="18" charset="2"/>
                  </a:rPr>
                  <a:t>b</a:t>
                </a:r>
                <a:r>
                  <a:rPr lang="en-US" sz="1100" baseline="30000" dirty="0" smtClean="0"/>
                  <a:t>*</a:t>
                </a:r>
                <a:r>
                  <a:rPr lang="en-US" sz="1100" dirty="0" smtClean="0"/>
                  <a:t>= 2.0 m @ IP1/5/8 reached at 4.5 TeV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1100" dirty="0" smtClean="0"/>
                  <a:t>Then telescopic gymnastics at constant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</m:oMath>
                </a14:m>
                <a:endParaRPr lang="en-US" sz="1100" dirty="0" smtClean="0"/>
              </a:p>
              <a:p>
                <a:r>
                  <a:rPr lang="en-US" sz="1100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  <m:r>
                              <m:rPr>
                                <m:sty m:val="p"/>
                              </m:rPr>
                              <a:rPr lang="en-US" sz="1000">
                                <a:latin typeface="Cambria Math" panose="02040503050406030204" pitchFamily="18" charset="0"/>
                              </a:rPr>
                              <m:t>reSq</m:t>
                            </m:r>
                            <m:r>
                              <a:rPr lang="en-US" sz="1000">
                                <a:latin typeface="Cambria Math" panose="02040503050406030204" pitchFamily="18" charset="0"/>
                              </a:rPr>
                              <m:t>.</m:t>
                            </m:r>
                          </m:sub>
                          <m:sup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=2.0 </m:t>
                        </m:r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, </m:t>
                        </m:r>
                        <m:sSub>
                          <m:sSubPr>
                            <m:ctrlPr>
                              <a:rPr lang="en-US" sz="1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000">
                                <a:latin typeface="Cambria Math" panose="02040503050406030204" pitchFamily="18" charset="0"/>
                              </a:rPr>
                              <m:t>Tele</m:t>
                            </m:r>
                          </m:sub>
                        </m:sSub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=1.0</m:t>
                        </m:r>
                      </m:e>
                    </m:d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d>
                      <m:dPr>
                        <m:begChr m:val="["/>
                        <m:endChr m:val="]"/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.2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, 0.6</m:t>
                        </m:r>
                      </m:e>
                    </m:d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d>
                      <m:dPr>
                        <m:begChr m:val="["/>
                        <m:endChr m:val="]"/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00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.0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m</m:t>
                        </m:r>
                        <m:r>
                          <a:rPr lang="en-US" sz="1000" i="1">
                            <a:latin typeface="Cambria Math" panose="02040503050406030204" pitchFamily="18" charset="0"/>
                          </a:rPr>
                          <m:t> , 0.</m:t>
                        </m:r>
                        <m:r>
                          <a:rPr lang="en-US" sz="1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d>
                    <m:groupChr>
                      <m:groupChrPr>
                        <m:chr m:val="→"/>
                        <m:vertJc m:val="bot"/>
                        <m:ctrlPr>
                          <a:rPr lang="en-US" sz="1000" i="1">
                            <a:latin typeface="Cambria Math" panose="02040503050406030204" pitchFamily="18" charset="0"/>
                          </a:rPr>
                        </m:ctrlPr>
                      </m:groupChrPr>
                      <m:e>
                        <m:r>
                          <m:rPr>
                            <m:nor/>
                          </m:rPr>
                          <a:rPr lang="en-US" sz="1000">
                            <a:latin typeface="Cambria Math" panose="02040503050406030204" pitchFamily="18" charset="0"/>
                          </a:rPr>
                          <m:t>yields</m:t>
                        </m:r>
                      </m:e>
                    </m:groupChr>
                    <m:sSup>
                      <m:sSupPr>
                        <m:ctrlP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pPr>
                      <m:e>
                        <m: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𝛽</m:t>
                        </m:r>
                      </m:e>
                      <m:sup>
                        <m:r>
                          <a:rPr lang="en-US" sz="1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∗</m:t>
                        </m:r>
                      </m:sup>
                    </m:sSup>
                    <m:r>
                      <a:rPr lang="en-US" sz="1000" i="1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=2.0</m:t>
                    </m:r>
                    <m:r>
                      <a:rPr lang="en-US" sz="1000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sz="1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US" sz="1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.0</m:t>
                    </m:r>
                    <m:r>
                      <a:rPr lang="en-US" sz="100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→</m:t>
                    </m:r>
                    <m:r>
                      <a:rPr lang="en-US" sz="1000" b="0" i="1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2.0 </m:t>
                    </m:r>
                    <m:r>
                      <m:rPr>
                        <m:sty m:val="p"/>
                      </m:rPr>
                      <a:rPr lang="en-US" sz="1000" b="0" i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m</m:t>
                    </m:r>
                  </m:oMath>
                </a14:m>
                <a:endParaRPr lang="en-US" sz="1000" b="1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6209" y="2501125"/>
                <a:ext cx="6015370" cy="966675"/>
              </a:xfrm>
              <a:prstGeom prst="rect">
                <a:avLst/>
              </a:prstGeom>
              <a:blipFill>
                <a:blip r:embed="rId5"/>
                <a:stretch>
                  <a:fillRect l="-810" t="-372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166202" y="3532726"/>
                <a:ext cx="6015377" cy="628121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rgbClr val="00B0F0"/>
                    </a:solidFill>
                  </a:rPr>
                  <a:t>Mini-squeeze in IR1/5 (4 min.): </a:t>
                </a:r>
                <a:r>
                  <a:rPr lang="en-US" b="1" dirty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b</a:t>
                </a:r>
                <a:r>
                  <a:rPr lang="en-US" b="1" baseline="30000" dirty="0">
                    <a:solidFill>
                      <a:srgbClr val="FF0000"/>
                    </a:solidFill>
                  </a:rPr>
                  <a:t>*</a:t>
                </a:r>
                <a:r>
                  <a:rPr lang="en-US" b="1" dirty="0">
                    <a:solidFill>
                      <a:srgbClr val="FF0000"/>
                    </a:solidFill>
                  </a:rPr>
                  <a:t>=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1.2 </a:t>
                </a:r>
                <a:r>
                  <a:rPr lang="en-US" b="1" dirty="0">
                    <a:solidFill>
                      <a:srgbClr val="FF0000"/>
                    </a:solidFill>
                  </a:rPr>
                  <a:t>m &amp; 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r</a:t>
                </a:r>
                <a:r>
                  <a:rPr lang="en-US" b="1" baseline="-25000" dirty="0" err="1">
                    <a:solidFill>
                      <a:srgbClr val="FF0000"/>
                    </a:solidFill>
                  </a:rPr>
                  <a:t>Tele</a:t>
                </a:r>
                <a:r>
                  <a:rPr lang="en-US" b="1" baseline="-25000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>
                    <a:solidFill>
                      <a:srgbClr val="FF0000"/>
                    </a:solidFill>
                  </a:rPr>
                  <a:t>= </a:t>
                </a:r>
                <a:r>
                  <a:rPr lang="en-US" b="1" dirty="0" smtClean="0">
                    <a:solidFill>
                      <a:srgbClr val="FF0000"/>
                    </a:solidFill>
                  </a:rPr>
                  <a:t>0.5 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EoS</a:t>
                </a:r>
                <a:r>
                  <a:rPr lang="en-US" dirty="0"/>
                  <a:t> </a:t>
                </a:r>
                <a:endParaRPr lang="en-US" b="1" dirty="0" smtClean="0">
                  <a:solidFill>
                    <a:srgbClr val="00B0F0"/>
                  </a:solidFill>
                </a:endParaRPr>
              </a:p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  <m:r>
                                <m:rPr>
                                  <m:sty m:val="p"/>
                                </m:rPr>
                                <a:rPr lang="en-US" sz="10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reSq</m:t>
                              </m:r>
                              <m:r>
                                <a:rPr lang="en-US" sz="10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sub>
                            <m:sup>
                              <m:r>
                                <a:rPr lang="en-US" sz="1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1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1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.0 </m:t>
                          </m:r>
                          <m:r>
                            <m:rPr>
                              <m:sty m:val="p"/>
                            </m:rPr>
                            <a:rPr lang="en-US" sz="1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US" sz="1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, </m:t>
                          </m:r>
                          <m:sSub>
                            <m:sSubPr>
                              <m:ctrlPr>
                                <a:rPr lang="en-US" sz="1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00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00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Tele</m:t>
                              </m:r>
                            </m:sub>
                          </m:sSub>
                          <m:r>
                            <a:rPr lang="en-US" sz="1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0.5</m:t>
                          </m:r>
                        </m:e>
                      </m:d>
                      <m:r>
                        <a:rPr lang="en-US" sz="1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0.60</m:t>
                          </m:r>
                          <m:r>
                            <a:rPr lang="en-US" sz="1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1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  <m:r>
                            <a:rPr lang="en-US" sz="1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 , 0.</m:t>
                          </m:r>
                          <m:r>
                            <a:rPr lang="en-US" sz="1000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d>
                      <m:groupChr>
                        <m:groupChrPr>
                          <m:chr m:val="→"/>
                          <m:vertJc m:val="bot"/>
                          <m:ctrlPr>
                            <a:rPr lang="en-US" sz="100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nor/>
                            </m:rPr>
                            <a:rPr lang="en-US" sz="100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yields</m:t>
                          </m:r>
                        </m:e>
                      </m:groupChr>
                      <m:sSup>
                        <m:sSupPr>
                          <m:ctrlPr>
                            <a:rPr lang="en-US" sz="1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pPr>
                        <m:e>
                          <m:r>
                            <a:rPr lang="en-US" sz="1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anose="05000000000000000000" pitchFamily="2" charset="2"/>
                            </a:rPr>
                            <m:t>𝛽</m:t>
                          </m:r>
                        </m:e>
                        <m:sup>
                          <m:r>
                            <a:rPr lang="en-US" sz="1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sym typeface="Wingdings" panose="05000000000000000000" pitchFamily="2" charset="2"/>
                            </a:rPr>
                            <m:t>∗</m:t>
                          </m:r>
                        </m:sup>
                      </m:sSup>
                      <m:r>
                        <a:rPr lang="en-US" sz="100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en-US" sz="1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1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sSubSup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1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𝑃𝑟𝑒𝑆𝑞</m:t>
                              </m:r>
                              <m:r>
                                <a:rPr lang="en-US" sz="1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.</m:t>
                              </m:r>
                            </m:sub>
                            <m:sup>
                              <m:r>
                                <a:rPr lang="en-US" sz="1000" i="1">
                                  <a:latin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∗</m:t>
                              </m:r>
                            </m:sup>
                          </m:sSubSup>
                          <m:r>
                            <a:rPr lang="en-US" sz="1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 </m:t>
                          </m:r>
                        </m:num>
                        <m:den>
                          <m:r>
                            <a:rPr lang="en-US" sz="1000" i="1"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sz="1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</m:ctrlPr>
                            </m:sSubPr>
                            <m:e>
                              <m:r>
                                <a:rPr lang="en-US" sz="1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sz="1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sym typeface="Wingdings" panose="05000000000000000000" pitchFamily="2" charset="2"/>
                                </a:rPr>
                                <m:t>𝑇𝑒𝑙𝑒</m:t>
                              </m:r>
                            </m:sub>
                          </m:sSub>
                        </m:den>
                      </m:f>
                      <m:r>
                        <a:rPr lang="en-US" sz="100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=2.0→</m:t>
                      </m:r>
                      <m:r>
                        <a:rPr lang="en-US" sz="1000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1.2 </m:t>
                      </m:r>
                      <m:r>
                        <m:rPr>
                          <m:sty m:val="p"/>
                        </m:rPr>
                        <a:rPr lang="en-US" sz="100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sym typeface="Wingdings" panose="05000000000000000000" pitchFamily="2" charset="2"/>
                        </a:rPr>
                        <m:t>m</m:t>
                      </m:r>
                    </m:oMath>
                  </m:oMathPara>
                </a14:m>
                <a:endParaRPr lang="en-US" sz="1900" b="1" dirty="0" smtClean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6202" y="3532726"/>
                <a:ext cx="6015377" cy="628121"/>
              </a:xfrm>
              <a:prstGeom prst="rect">
                <a:avLst/>
              </a:prstGeom>
              <a:blipFill>
                <a:blip r:embed="rId6"/>
                <a:stretch>
                  <a:fillRect t="-6667" b="-466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Arrow Connector 13"/>
          <p:cNvCxnSpPr>
            <a:stCxn id="2" idx="2"/>
            <a:endCxn id="11" idx="0"/>
          </p:cNvCxnSpPr>
          <p:nvPr/>
        </p:nvCxnSpPr>
        <p:spPr>
          <a:xfrm flipH="1">
            <a:off x="3095110" y="1490822"/>
            <a:ext cx="2943994" cy="10140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018669" y="1483949"/>
            <a:ext cx="3134790" cy="10103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574060" y="1902513"/>
            <a:ext cx="31164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Scenario 1 (Run2-like) for 2022</a:t>
            </a:r>
            <a:endParaRPr lang="fr-CH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29460" y="1907919"/>
            <a:ext cx="31579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Scenario 2 for 2023/2024/2025</a:t>
            </a:r>
            <a:endParaRPr lang="fr-CH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609538" y="2102524"/>
            <a:ext cx="295356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4892664" y="1902513"/>
            <a:ext cx="24391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Several optics synergies</a:t>
            </a:r>
            <a:endParaRPr lang="fr-CH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163711" y="4603951"/>
            <a:ext cx="601786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00B0F0"/>
                </a:solidFill>
              </a:rPr>
              <a:t>Q-change (after the squeeze</a:t>
            </a:r>
            <a:r>
              <a:rPr lang="en-US" b="1" dirty="0" smtClean="0">
                <a:solidFill>
                  <a:srgbClr val="00B0F0"/>
                </a:solidFill>
              </a:rPr>
              <a:t>)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2400" y="4198909"/>
            <a:ext cx="588542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i="1" smtClean="0">
                <a:solidFill>
                  <a:srgbClr val="00B0F0"/>
                </a:solidFill>
              </a:rPr>
              <a:t>[ LHCb rotation assessed in MD ] </a:t>
            </a:r>
            <a:r>
              <a:rPr lang="en-US" sz="1100" smtClean="0"/>
              <a:t>(H</a:t>
            </a:r>
            <a:r>
              <a:rPr lang="en-US" sz="1100" smtClean="0">
                <a:sym typeface="Wingdings" panose="05000000000000000000" pitchFamily="2" charset="2"/>
              </a:rPr>
              <a:t> V ext. crossing @ </a:t>
            </a:r>
            <a:r>
              <a:rPr lang="en-US" sz="110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100" baseline="30000" smtClean="0">
                <a:sym typeface="Wingdings" panose="05000000000000000000" pitchFamily="2" charset="2"/>
              </a:rPr>
              <a:t>*</a:t>
            </a:r>
            <a:r>
              <a:rPr lang="en-US" sz="1100" smtClean="0">
                <a:sym typeface="Wingdings" panose="05000000000000000000" pitchFamily="2" charset="2"/>
              </a:rPr>
              <a:t>= 2.0 m at IP8</a:t>
            </a:r>
            <a:r>
              <a:rPr lang="en-US" sz="1100" smtClean="0"/>
              <a:t>)</a:t>
            </a:r>
            <a:endParaRPr lang="fr-CH" sz="1100" dirty="0"/>
          </a:p>
        </p:txBody>
      </p:sp>
      <p:sp>
        <p:nvSpPr>
          <p:cNvPr id="38" name="TextBox 37"/>
          <p:cNvSpPr txBox="1"/>
          <p:nvPr/>
        </p:nvSpPr>
        <p:spPr>
          <a:xfrm>
            <a:off x="152400" y="4603951"/>
            <a:ext cx="5885420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B0F0"/>
                </a:solidFill>
              </a:rPr>
              <a:t>Q-change (after the squeeze)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163711" y="4198909"/>
            <a:ext cx="6017868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00B0F0"/>
                </a:solidFill>
              </a:rPr>
              <a:t>LHCb</a:t>
            </a:r>
            <a:r>
              <a:rPr lang="en-US" b="1" dirty="0" smtClean="0">
                <a:solidFill>
                  <a:srgbClr val="00B0F0"/>
                </a:solidFill>
              </a:rPr>
              <a:t> rotation </a:t>
            </a:r>
            <a:r>
              <a:rPr lang="en-US" sz="1100" dirty="0" smtClean="0"/>
              <a:t>(H</a:t>
            </a:r>
            <a:r>
              <a:rPr lang="en-US" sz="1100" dirty="0" smtClean="0">
                <a:sym typeface="Wingdings" panose="05000000000000000000" pitchFamily="2" charset="2"/>
              </a:rPr>
              <a:t> V ext. crossing @ </a:t>
            </a:r>
            <a:r>
              <a:rPr lang="en-US" sz="11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1100" baseline="30000" dirty="0" smtClean="0">
                <a:sym typeface="Wingdings" panose="05000000000000000000" pitchFamily="2" charset="2"/>
              </a:rPr>
              <a:t>*</a:t>
            </a:r>
            <a:r>
              <a:rPr lang="en-US" sz="1100" dirty="0" smtClean="0">
                <a:sym typeface="Wingdings" panose="05000000000000000000" pitchFamily="2" charset="2"/>
              </a:rPr>
              <a:t>= 2.0 m at IP8</a:t>
            </a:r>
            <a:r>
              <a:rPr lang="en-US" sz="1100" dirty="0" smtClean="0"/>
              <a:t>)</a:t>
            </a:r>
            <a:endParaRPr lang="fr-CH" sz="1100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74572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ea typeface="+mj-ea"/>
                <a:cs typeface="+mj-cs"/>
              </a:rPr>
              <a:t>Recap on the 2023 configuration (1/2)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00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21" grpId="0" animBg="1"/>
      <p:bldP spid="23" grpId="0" animBg="1"/>
      <p:bldP spid="26" grpId="0" animBg="1"/>
      <p:bldP spid="27" grpId="0" animBg="1"/>
      <p:bldP spid="31" grpId="0" animBg="1"/>
      <p:bldP spid="33" grpId="0" animBg="1"/>
      <p:bldP spid="35" grpId="0" animBg="1"/>
      <p:bldP spid="34" grpId="0" animBg="1"/>
      <p:bldP spid="36" grpId="0" animBg="1"/>
      <p:bldP spid="38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3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74572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ea typeface="+mj-ea"/>
                <a:cs typeface="+mj-cs"/>
              </a:rPr>
              <a:t>Recap on the 2023 configuration (2/2)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320842" y="1414289"/>
            <a:ext cx="116465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en-US" sz="3200" b="1" dirty="0" smtClean="0">
                <a:sym typeface="Wingdings" panose="05000000000000000000" pitchFamily="2" charset="2"/>
              </a:rPr>
              <a:t>What is different w.r.t. 2022?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ym typeface="Wingdings" panose="05000000000000000000" pitchFamily="2" charset="2"/>
              </a:rPr>
              <a:t> The </a:t>
            </a:r>
            <a:r>
              <a:rPr lang="en-US" sz="3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second part of the ramp </a:t>
            </a:r>
            <a:r>
              <a:rPr lang="en-US" sz="3200" dirty="0" smtClean="0">
                <a:sym typeface="Wingdings" panose="05000000000000000000" pitchFamily="2" charset="2"/>
              </a:rPr>
              <a:t>(E&gt; 4.5 </a:t>
            </a:r>
            <a:r>
              <a:rPr lang="en-US" sz="3200" dirty="0" err="1" smtClean="0">
                <a:sym typeface="Wingdings" panose="05000000000000000000" pitchFamily="2" charset="2"/>
              </a:rPr>
              <a:t>TeV</a:t>
            </a:r>
            <a:r>
              <a:rPr lang="en-US" sz="3200" dirty="0" smtClean="0">
                <a:sym typeface="Wingdings" panose="05000000000000000000" pitchFamily="2" charset="2"/>
              </a:rPr>
              <a:t>) with the deployment of    </a:t>
            </a:r>
          </a:p>
          <a:p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smtClean="0">
                <a:sym typeface="Wingdings" panose="05000000000000000000" pitchFamily="2" charset="2"/>
              </a:rPr>
              <a:t>    </a:t>
            </a:r>
            <a:r>
              <a:rPr lang="en-US" sz="3200" dirty="0">
                <a:sym typeface="Wingdings" panose="05000000000000000000" pitchFamily="2" charset="2"/>
              </a:rPr>
              <a:t> </a:t>
            </a:r>
            <a:r>
              <a:rPr lang="en-US" sz="3200" dirty="0" smtClean="0">
                <a:sym typeface="Wingdings" panose="05000000000000000000" pitchFamily="2" charset="2"/>
              </a:rPr>
              <a:t>the anti-telescope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ym typeface="Wingdings" panose="05000000000000000000" pitchFamily="2" charset="2"/>
              </a:rPr>
              <a:t>The </a:t>
            </a:r>
            <a:r>
              <a:rPr lang="en-US" sz="3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mini-squeeze</a:t>
            </a:r>
            <a:r>
              <a:rPr lang="en-US" sz="3200" dirty="0" smtClean="0">
                <a:sym typeface="Wingdings" panose="05000000000000000000" pitchFamily="2" charset="2"/>
              </a:rPr>
              <a:t> (2 m 1.2 m)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ym typeface="Wingdings" panose="05000000000000000000" pitchFamily="2" charset="2"/>
              </a:rPr>
              <a:t>The </a:t>
            </a:r>
            <a:r>
              <a:rPr lang="en-US" sz="3200" b="1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LHCb</a:t>
            </a:r>
            <a:r>
              <a:rPr lang="en-US" sz="3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rotation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ym typeface="Wingdings" panose="05000000000000000000" pitchFamily="2" charset="2"/>
              </a:rPr>
              <a:t>The </a:t>
            </a:r>
            <a:r>
              <a:rPr lang="en-US" sz="3200" b="1" dirty="0" smtClean="0">
                <a:solidFill>
                  <a:srgbClr val="00B0F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3200" b="1" baseline="30000" dirty="0" smtClean="0">
                <a:solidFill>
                  <a:srgbClr val="00B0F0"/>
                </a:solidFill>
                <a:sym typeface="Wingdings" panose="05000000000000000000" pitchFamily="2" charset="2"/>
              </a:rPr>
              <a:t>*</a:t>
            </a:r>
            <a:r>
              <a:rPr lang="en-US" sz="3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levelling BP</a:t>
            </a:r>
          </a:p>
          <a:p>
            <a:pPr marL="914400" lvl="1" indent="-4572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Doubled dynamic range (1.2 m  30 cm), but the 2nd part (60  30 cm) is the same as in 2022</a:t>
            </a:r>
          </a:p>
          <a:p>
            <a:pPr marL="914400" lvl="1" indent="-457200">
              <a:buFontTx/>
              <a:buChar char="-"/>
            </a:pPr>
            <a:r>
              <a:rPr lang="en-US" sz="2400" dirty="0" smtClean="0">
                <a:sym typeface="Wingdings" panose="05000000000000000000" pitchFamily="2" charset="2"/>
              </a:rPr>
              <a:t>Concomitant variations of the crossing angle (135160 </a:t>
            </a:r>
            <a:r>
              <a:rPr lang="en-US" sz="24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400" dirty="0" err="1" smtClean="0">
                <a:sym typeface="Wingdings" panose="05000000000000000000" pitchFamily="2" charset="2"/>
              </a:rPr>
              <a:t>rad</a:t>
            </a:r>
            <a:r>
              <a:rPr lang="en-US" sz="2400" dirty="0" smtClean="0">
                <a:sym typeface="Wingdings" panose="05000000000000000000" pitchFamily="2" charset="2"/>
              </a:rPr>
              <a:t>)</a:t>
            </a:r>
          </a:p>
          <a:p>
            <a:pPr marL="914400" lvl="1" indent="-457200">
              <a:buFontTx/>
              <a:buChar char="-"/>
            </a:pPr>
            <a:r>
              <a:rPr lang="en-US" sz="2400" i="1" dirty="0">
                <a:sym typeface="Wingdings" panose="05000000000000000000" pitchFamily="2" charset="2"/>
              </a:rPr>
              <a:t>TCT setting management (</a:t>
            </a:r>
            <a:r>
              <a:rPr lang="en-US" sz="2400" i="1" dirty="0" smtClean="0">
                <a:sym typeface="Wingdings" panose="05000000000000000000" pitchFamily="2" charset="2"/>
              </a:rPr>
              <a:t>center &amp; mm-gap varying with </a:t>
            </a:r>
            <a:r>
              <a:rPr lang="en-US" sz="2400" i="1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400" i="1" baseline="30000" dirty="0" smtClean="0">
                <a:sym typeface="Wingdings" panose="05000000000000000000" pitchFamily="2" charset="2"/>
              </a:rPr>
              <a:t>*</a:t>
            </a:r>
            <a:r>
              <a:rPr lang="en-US" sz="2400" i="1" dirty="0" smtClean="0">
                <a:sym typeface="Wingdings" panose="05000000000000000000" pitchFamily="2" charset="2"/>
              </a:rPr>
              <a:t>)</a:t>
            </a:r>
            <a:endParaRPr lang="en-US" sz="2400" i="1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29034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4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103002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ea typeface="+mj-ea"/>
                <a:cs typeface="+mj-cs"/>
              </a:rPr>
              <a:t>Breakdown of main activities &amp; beam time estimates</a:t>
            </a:r>
            <a:endParaRPr lang="en-US" sz="3600" b="1" i="1" u="sng" dirty="0" smtClean="0">
              <a:solidFill>
                <a:srgbClr val="00B0F0"/>
              </a:solidFill>
              <a:ea typeface="+mj-ea"/>
              <a:cs typeface="+mj-cs"/>
            </a:endParaRPr>
          </a:p>
          <a:p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+mj-ea"/>
                <a:cs typeface="+mj-cs"/>
              </a:rPr>
              <a:t>(based on MD3270 experience: combined ramp and tele-squeeze)</a:t>
            </a:r>
            <a:endParaRPr lang="fr-CH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124148"/>
            <a:ext cx="12192000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Validation of the mechanics (except collimator set to coarse settings) with </a:t>
            </a:r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probes</a:t>
            </a:r>
            <a:r>
              <a:rPr lang="en-US" sz="2200" dirty="0" smtClean="0">
                <a:sym typeface="Wingdings" panose="05000000000000000000" pitchFamily="2" charset="2"/>
              </a:rPr>
              <a:t>, OMC activities @ 1.2 m, and optics measurement all along the cycle</a:t>
            </a:r>
          </a:p>
          <a:p>
            <a:r>
              <a:rPr lang="en-US" sz="2200" dirty="0"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ym typeface="Wingdings" panose="05000000000000000000" pitchFamily="2" charset="2"/>
              </a:rPr>
              <a:t>     </a:t>
            </a:r>
            <a:r>
              <a:rPr lang="en-US" sz="2200" b="1" dirty="0" smtClean="0">
                <a:sym typeface="Wingdings" panose="05000000000000000000" pitchFamily="2" charset="2"/>
              </a:rPr>
              <a:t>1 shift with 2 fills: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10 h (+2 h recovery time)  MD1 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(or floating MD?)</a:t>
            </a:r>
          </a:p>
          <a:p>
            <a:endParaRPr lang="en-US" sz="800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200" dirty="0" smtClean="0">
                <a:sym typeface="Wingdings" panose="05000000000000000000" pitchFamily="2" charset="2"/>
              </a:rPr>
              <a:t>Machine validation &amp; MO </a:t>
            </a:r>
            <a:r>
              <a:rPr lang="en-US" sz="2200" dirty="0">
                <a:sym typeface="Wingdings" panose="05000000000000000000" pitchFamily="2" charset="2"/>
              </a:rPr>
              <a:t>threshold measurement </a:t>
            </a:r>
            <a:r>
              <a:rPr lang="en-US" sz="2200" dirty="0" smtClean="0">
                <a:sym typeface="Wingdings" panose="05000000000000000000" pitchFamily="2" charset="2"/>
              </a:rPr>
              <a:t>with </a:t>
            </a:r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set-up beams </a:t>
            </a:r>
          </a:p>
          <a:p>
            <a:pPr marL="914400" lvl="1" indent="-457200">
              <a:buFontTx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LMs in the ramp  with new TCT functions, @ FT before/after the </a:t>
            </a:r>
            <a:r>
              <a:rPr lang="en-US" sz="2000" dirty="0" err="1" smtClean="0">
                <a:sym typeface="Wingdings" panose="05000000000000000000" pitchFamily="2" charset="2"/>
              </a:rPr>
              <a:t>LHCb</a:t>
            </a:r>
            <a:r>
              <a:rPr lang="en-US" sz="2000" dirty="0" smtClean="0">
                <a:sym typeface="Wingdings" panose="05000000000000000000" pitchFamily="2" charset="2"/>
              </a:rPr>
              <a:t> rotation</a:t>
            </a:r>
          </a:p>
          <a:p>
            <a:pPr marL="914400" lvl="1" indent="-457200">
              <a:buFontTx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optimize the collisions at 1.2 m</a:t>
            </a:r>
          </a:p>
          <a:p>
            <a:pPr marL="914400" lvl="1" indent="-457200">
              <a:buFontTx/>
              <a:buChar char="-"/>
            </a:pPr>
            <a:r>
              <a:rPr lang="en-US" sz="2000" i="1" dirty="0" smtClean="0">
                <a:sym typeface="Wingdings" panose="05000000000000000000" pitchFamily="2" charset="2"/>
              </a:rPr>
              <a:t>Full orchestration of X-angle</a:t>
            </a:r>
            <a:r>
              <a:rPr lang="en-US" sz="2000" i="1" dirty="0">
                <a:sym typeface="Wingdings" panose="05000000000000000000" pitchFamily="2" charset="2"/>
              </a:rPr>
              <a:t> </a:t>
            </a:r>
            <a:r>
              <a:rPr lang="en-US" sz="2000" i="1" dirty="0" smtClean="0">
                <a:sym typeface="Wingdings" panose="05000000000000000000" pitchFamily="2" charset="2"/>
              </a:rPr>
              <a:t>&amp; TCT (embedded MD, i.e. additional MD time not counted)</a:t>
            </a:r>
            <a:r>
              <a:rPr lang="en-US" sz="2000" dirty="0" smtClean="0">
                <a:sym typeface="Wingdings" panose="05000000000000000000" pitchFamily="2" charset="2"/>
              </a:rPr>
              <a:t> </a:t>
            </a:r>
          </a:p>
          <a:p>
            <a:pPr marL="914400" lvl="1" indent="-457200">
              <a:buFontTx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series of LMs in collision + ASD test</a:t>
            </a:r>
          </a:p>
          <a:p>
            <a:pPr marL="914400" lvl="1" indent="-457200">
              <a:buFontTx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Validation of the new MO ramp function</a:t>
            </a: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2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1 shift with 3 </a:t>
            </a:r>
            <a:r>
              <a:rPr lang="en-US" sz="2200" b="1" dirty="0">
                <a:solidFill>
                  <a:prstClr val="black"/>
                </a:solidFill>
                <a:sym typeface="Wingdings" panose="05000000000000000000" pitchFamily="2" charset="2"/>
              </a:rPr>
              <a:t>fills: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12 </a:t>
            </a:r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h (+2 h) recovery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time MD1</a:t>
            </a:r>
          </a:p>
          <a:p>
            <a:r>
              <a:rPr lang="en-US" sz="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sym typeface="Wingdings" panose="05000000000000000000" pitchFamily="2" charset="2"/>
              </a:rPr>
              <a:t>Machine re-validation &amp; </a:t>
            </a:r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intensity ramp up to 600-700 bunches 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for full assessment (beam stability, </a:t>
            </a:r>
            <a:r>
              <a:rPr lang="en-US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e-cloud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, lifetime, 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lumi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,..)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Benchmark the BBLR (X-angle) limit and Q-function during </a:t>
            </a:r>
            <a:r>
              <a:rPr lang="en-US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baseline="30000" dirty="0" smtClean="0">
                <a:sym typeface="Wingdings" panose="05000000000000000000" pitchFamily="2" charset="2"/>
              </a:rPr>
              <a:t>*</a:t>
            </a:r>
            <a:r>
              <a:rPr lang="en-US" sz="2000" dirty="0" smtClean="0">
                <a:sym typeface="Wingdings" panose="05000000000000000000" pitchFamily="2" charset="2"/>
              </a:rPr>
              <a:t>-levelling with at least 1 train/beam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Validate the </a:t>
            </a:r>
            <a:r>
              <a:rPr lang="en-US" sz="2000" dirty="0" err="1" smtClean="0">
                <a:sym typeface="Wingdings" panose="05000000000000000000" pitchFamily="2" charset="2"/>
              </a:rPr>
              <a:t>LHCb</a:t>
            </a:r>
            <a:r>
              <a:rPr lang="en-US" sz="2000" dirty="0" smtClean="0">
                <a:sym typeface="Wingdings" panose="05000000000000000000" pitchFamily="2" charset="2"/>
              </a:rPr>
              <a:t> rotation at high intensity (600-700 bunches)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sz="2400" b="1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    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 2 shifts of 3 h (1 fill)  &amp; 13 h (3 fills):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16 </a:t>
            </a:r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h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(+2*2 h)  MD2 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(or MD1 to save  the revalidation?)</a:t>
            </a:r>
            <a:endParaRPr lang="en-US" sz="220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54181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5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3270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 smtClean="0">
                <a:solidFill>
                  <a:srgbClr val="00B0F0"/>
                </a:solidFill>
                <a:ea typeface="+mj-ea"/>
                <a:cs typeface="+mj-cs"/>
              </a:rPr>
              <a:t>Alternative</a:t>
            </a:r>
            <a:endParaRPr lang="en-US" sz="3600" b="1" i="1" u="sng" dirty="0" smtClean="0">
              <a:solidFill>
                <a:srgbClr val="00B0F0"/>
              </a:solidFill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124148"/>
            <a:ext cx="12192000" cy="97872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ym typeface="Wingdings" panose="05000000000000000000" pitchFamily="2" charset="2"/>
              </a:rPr>
              <a:t>1.	Activities with probes </a:t>
            </a:r>
            <a:r>
              <a:rPr lang="en-US" sz="2200" dirty="0" smtClean="0">
                <a:sym typeface="Wingdings" panose="05000000000000000000" pitchFamily="2" charset="2"/>
              </a:rPr>
              <a:t> kept and scheduled for MD1</a:t>
            </a:r>
          </a:p>
          <a:p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But mechanics of 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LHCb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rotation (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EoR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) removed from the program (see later) </a:t>
            </a:r>
          </a:p>
          <a:p>
            <a:endParaRPr lang="en-US" sz="800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sz="2200" b="1" dirty="0" smtClean="0">
                <a:sym typeface="Wingdings" panose="05000000000000000000" pitchFamily="2" charset="2"/>
              </a:rPr>
              <a:t>2.	Activities with set up beams </a:t>
            </a:r>
            <a:r>
              <a:rPr lang="en-US" sz="2200" dirty="0" smtClean="0">
                <a:sym typeface="Wingdings" panose="05000000000000000000" pitchFamily="2" charset="2"/>
              </a:rPr>
              <a:t> kept and scheduled for MD1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But validation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of 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 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LHCb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rotation removed from the 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program (see later),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TCT full orchestration tested in </a:t>
            </a:r>
            <a:r>
              <a:rPr lang="en-US" sz="2200" smtClean="0">
                <a:solidFill>
                  <a:srgbClr val="FF0000"/>
                </a:solidFill>
                <a:sym typeface="Wingdings" panose="05000000000000000000" pitchFamily="2" charset="2"/>
              </a:rPr>
              <a:t>the nom. 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cycle (including “some” X-angle variations during </a:t>
            </a:r>
            <a:r>
              <a:rPr lang="en-US" sz="22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2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*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-levelling)</a:t>
            </a:r>
          </a:p>
          <a:p>
            <a:endParaRPr lang="en-US" sz="8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sz="2200" b="1" dirty="0" smtClean="0">
                <a:sym typeface="Wingdings" panose="05000000000000000000" pitchFamily="2" charset="2"/>
              </a:rPr>
              <a:t>3.	The Intensity ramp up cancelled and replaced by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 smtClean="0">
              <a:sym typeface="Wingdings" panose="05000000000000000000" pitchFamily="2" charset="2"/>
            </a:endParaRPr>
          </a:p>
          <a:p>
            <a:r>
              <a:rPr lang="en-US" sz="2200" b="1" dirty="0" smtClean="0">
                <a:sym typeface="Wingdings" panose="05000000000000000000" pitchFamily="2" charset="2"/>
              </a:rPr>
              <a:t>4.	A dedicated MD for “X-angle and tunes vs. </a:t>
            </a:r>
            <a:r>
              <a:rPr lang="en-US" sz="2200" b="1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200" b="1" baseline="30000" dirty="0" smtClean="0">
                <a:sym typeface="Wingdings" panose="05000000000000000000" pitchFamily="2" charset="2"/>
              </a:rPr>
              <a:t>*</a:t>
            </a:r>
            <a:r>
              <a:rPr lang="en-US" sz="2200" b="1" dirty="0" smtClean="0">
                <a:sym typeface="Wingdings" panose="05000000000000000000" pitchFamily="2" charset="2"/>
              </a:rPr>
              <a:t>” </a:t>
            </a:r>
            <a:r>
              <a:rPr lang="en-US" sz="2200" b="1" u="sng" dirty="0" smtClean="0">
                <a:solidFill>
                  <a:srgbClr val="00B0F0"/>
                </a:solidFill>
                <a:sym typeface="Wingdings" panose="05000000000000000000" pitchFamily="2" charset="2"/>
              </a:rPr>
              <a:t>using the nominal cycle</a:t>
            </a:r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 </a:t>
            </a:r>
            <a:endParaRPr lang="en-US" sz="2200" dirty="0">
              <a:solidFill>
                <a:srgbClr val="00B0F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LM’s needed in collision to validate the 120-160 </a:t>
            </a:r>
            <a:r>
              <a:rPr lang="en-US" sz="2200" dirty="0" err="1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sz="22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rad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X-angle range for several </a:t>
            </a:r>
            <a:r>
              <a:rPr lang="en-US" sz="2200" dirty="0" smtClean="0">
                <a:solidFill>
                  <a:srgbClr val="FF000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2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*</a:t>
            </a:r>
            <a:endParaRPr lang="en-US" sz="22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T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o be anticipated during commissioning (or machine revalidation after a TS)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Not clear whether there is a real gain?</a:t>
            </a:r>
          </a:p>
          <a:p>
            <a:endParaRPr lang="en-US" sz="800" b="1" dirty="0">
              <a:sym typeface="Wingdings" panose="05000000000000000000" pitchFamily="2" charset="2"/>
            </a:endParaRPr>
          </a:p>
          <a:p>
            <a:r>
              <a:rPr lang="en-US" sz="2200" b="1" dirty="0" smtClean="0">
                <a:sym typeface="Wingdings" panose="05000000000000000000" pitchFamily="2" charset="2"/>
              </a:rPr>
              <a:t>5.	A dedicated MD for the validation at high intensity of the </a:t>
            </a:r>
            <a:r>
              <a:rPr lang="en-US" sz="2200" b="1" dirty="0" err="1" smtClean="0">
                <a:sym typeface="Wingdings" panose="05000000000000000000" pitchFamily="2" charset="2"/>
              </a:rPr>
              <a:t>LHCb</a:t>
            </a:r>
            <a:r>
              <a:rPr lang="en-US" sz="2200" b="1" dirty="0" smtClean="0">
                <a:sym typeface="Wingdings" panose="05000000000000000000" pitchFamily="2" charset="2"/>
              </a:rPr>
              <a:t> rotation, </a:t>
            </a:r>
            <a:r>
              <a:rPr lang="en-US" sz="2200" b="1" u="sng" dirty="0" smtClean="0">
                <a:solidFill>
                  <a:srgbClr val="00B0F0"/>
                </a:solidFill>
                <a:sym typeface="Wingdings" panose="05000000000000000000" pitchFamily="2" charset="2"/>
              </a:rPr>
              <a:t>inserted </a:t>
            </a:r>
            <a:r>
              <a:rPr lang="en-US" sz="2200" b="1" u="sng" dirty="0" err="1" smtClean="0">
                <a:solidFill>
                  <a:srgbClr val="00B0F0"/>
                </a:solidFill>
                <a:sym typeface="Wingdings" panose="05000000000000000000" pitchFamily="2" charset="2"/>
              </a:rPr>
              <a:t>EoS</a:t>
            </a:r>
            <a:r>
              <a:rPr lang="en-US" sz="2200" b="1" u="sng" dirty="0" smtClean="0">
                <a:solidFill>
                  <a:srgbClr val="00B0F0"/>
                </a:solidFill>
                <a:sym typeface="Wingdings" panose="05000000000000000000" pitchFamily="2" charset="2"/>
              </a:rPr>
              <a:t> in the</a:t>
            </a:r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en-US" sz="2200" b="1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            </a:t>
            </a:r>
            <a:r>
              <a:rPr lang="en-US" sz="2200" b="1" u="sng" dirty="0" smtClean="0">
                <a:solidFill>
                  <a:srgbClr val="00B0F0"/>
                </a:solidFill>
                <a:sym typeface="Wingdings" panose="05000000000000000000" pitchFamily="2" charset="2"/>
              </a:rPr>
              <a:t>nominal cycle</a:t>
            </a:r>
            <a:r>
              <a:rPr lang="en-US" sz="2200" b="1" dirty="0" smtClean="0">
                <a:sym typeface="Wingdings" panose="05000000000000000000" pitchFamily="2" charset="2"/>
              </a:rPr>
              <a:t>, to be used later on at the end the 2022 pp run</a:t>
            </a:r>
          </a:p>
          <a:p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 Certainly a very good idea 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b="1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200" b="1" dirty="0">
              <a:sym typeface="Wingdings" panose="05000000000000000000" pitchFamily="2" charset="2"/>
            </a:endParaRPr>
          </a:p>
          <a:p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endParaRPr lang="en-US" sz="22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US" sz="2200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200" dirty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200" dirty="0" smtClean="0">
              <a:sym typeface="Wingdings" panose="05000000000000000000" pitchFamily="2" charset="2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000" dirty="0" smtClean="0">
              <a:sym typeface="Wingdings" panose="05000000000000000000" pitchFamily="2" charset="2"/>
            </a:endParaRPr>
          </a:p>
          <a:p>
            <a:pPr marL="914400" lvl="1" indent="-457200">
              <a:buFont typeface="Wingdings" panose="05000000000000000000" pitchFamily="2" charset="2"/>
              <a:buChar char="à"/>
            </a:pPr>
            <a:r>
              <a:rPr lang="en-US" sz="2200" b="1" dirty="0" smtClean="0">
                <a:solidFill>
                  <a:prstClr val="black"/>
                </a:solidFill>
                <a:sym typeface="Wingdings" panose="05000000000000000000" pitchFamily="2" charset="2"/>
              </a:rPr>
              <a:t>1 shift with 3 </a:t>
            </a:r>
            <a:r>
              <a:rPr lang="en-US" sz="2200" b="1" dirty="0">
                <a:solidFill>
                  <a:prstClr val="black"/>
                </a:solidFill>
                <a:sym typeface="Wingdings" panose="05000000000000000000" pitchFamily="2" charset="2"/>
              </a:rPr>
              <a:t>fills: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12 </a:t>
            </a:r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h (+2 h) recovery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time MD1</a:t>
            </a:r>
          </a:p>
          <a:p>
            <a:r>
              <a:rPr lang="en-US" sz="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 smtClean="0">
                <a:solidFill>
                  <a:prstClr val="black"/>
                </a:solidFill>
                <a:sym typeface="Wingdings" panose="05000000000000000000" pitchFamily="2" charset="2"/>
              </a:rPr>
              <a:t>Machine re-validation &amp; </a:t>
            </a:r>
            <a:r>
              <a:rPr lang="en-US" sz="22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intensity ramp up to 600-700 bunches 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for full assessment (beam stability, </a:t>
            </a:r>
            <a:r>
              <a:rPr lang="en-US" sz="2200" u="sng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e-cloud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, lifetime, </a:t>
            </a:r>
            <a:r>
              <a:rPr lang="en-US" sz="2200" dirty="0" err="1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lumi</a:t>
            </a:r>
            <a:r>
              <a:rPr lang="en-US" sz="2200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,..)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Benchmark the BBLR (X-angle) limit and Q-function during </a:t>
            </a:r>
            <a:r>
              <a:rPr lang="en-US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sz="2000" baseline="30000" dirty="0" smtClean="0">
                <a:sym typeface="Wingdings" panose="05000000000000000000" pitchFamily="2" charset="2"/>
              </a:rPr>
              <a:t>*</a:t>
            </a:r>
            <a:r>
              <a:rPr lang="en-US" sz="2000" dirty="0" smtClean="0">
                <a:sym typeface="Wingdings" panose="05000000000000000000" pitchFamily="2" charset="2"/>
              </a:rPr>
              <a:t>-levelling with 1 train/beam</a:t>
            </a:r>
          </a:p>
          <a:p>
            <a:pPr marL="800100" lvl="1" indent="-342900">
              <a:buFontTx/>
              <a:buChar char="-"/>
            </a:pPr>
            <a:r>
              <a:rPr lang="en-US" sz="2000" dirty="0" smtClean="0">
                <a:sym typeface="Wingdings" panose="05000000000000000000" pitchFamily="2" charset="2"/>
              </a:rPr>
              <a:t>Assess the </a:t>
            </a:r>
            <a:r>
              <a:rPr lang="en-US" sz="2000" dirty="0" err="1" smtClean="0">
                <a:sym typeface="Wingdings" panose="05000000000000000000" pitchFamily="2" charset="2"/>
              </a:rPr>
              <a:t>LHCb</a:t>
            </a:r>
            <a:r>
              <a:rPr lang="en-US" sz="2000" dirty="0" smtClean="0">
                <a:sym typeface="Wingdings" panose="05000000000000000000" pitchFamily="2" charset="2"/>
              </a:rPr>
              <a:t> rotation with 600-700 bunches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sym typeface="Wingdings" panose="05000000000000000000" pitchFamily="2" charset="2"/>
            </a:endParaRPr>
          </a:p>
          <a:p>
            <a:r>
              <a:rPr lang="en-US" sz="2400" b="1" dirty="0">
                <a:solidFill>
                  <a:srgbClr val="00B0F0"/>
                </a:solidFill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olidFill>
                  <a:srgbClr val="00B0F0"/>
                </a:solidFill>
                <a:sym typeface="Wingdings" panose="05000000000000000000" pitchFamily="2" charset="2"/>
              </a:rPr>
              <a:t>     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Wingdings" panose="05000000000000000000" pitchFamily="2" charset="2"/>
              </a:rPr>
              <a:t> 2 shifts of 3 h (1 fill)  &amp; 13 h (3 fills):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16 </a:t>
            </a:r>
            <a:r>
              <a:rPr lang="en-US" sz="2200" b="1" dirty="0">
                <a:solidFill>
                  <a:srgbClr val="FF0000"/>
                </a:solidFill>
                <a:sym typeface="Wingdings" panose="05000000000000000000" pitchFamily="2" charset="2"/>
              </a:rPr>
              <a:t>h </a:t>
            </a:r>
            <a:r>
              <a:rPr lang="en-US" sz="2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(+2*2 h)  MD2 </a:t>
            </a:r>
            <a:r>
              <a:rPr lang="en-US" sz="2200" dirty="0" smtClean="0">
                <a:solidFill>
                  <a:srgbClr val="FF0000"/>
                </a:solidFill>
                <a:sym typeface="Wingdings" panose="05000000000000000000" pitchFamily="2" charset="2"/>
              </a:rPr>
              <a:t>(or MD1 to save  the revalidation?)</a:t>
            </a:r>
            <a:endParaRPr lang="en-US" sz="220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40536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Footer Placeholder 8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 Fartoukh, LSWG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26/04/2022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B892D-8CD4-4155-9AA4-2D4D34EE404A}" type="slidenum">
              <a:rPr lang="en-GB" smtClean="0"/>
              <a:t>6</a:t>
            </a:fld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29097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smtClean="0">
                <a:solidFill>
                  <a:srgbClr val="00B0F0"/>
                </a:solidFill>
                <a:ea typeface="+mj-ea"/>
                <a:cs typeface="+mj-cs"/>
              </a:rPr>
              <a:t>MD readiness</a:t>
            </a:r>
            <a:endParaRPr lang="en-US" sz="3600" b="1" i="1" dirty="0" smtClean="0">
              <a:solidFill>
                <a:srgbClr val="00B0F0"/>
              </a:solidFill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6885" y="1932244"/>
            <a:ext cx="1129364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sym typeface="Wingdings" panose="05000000000000000000" pitchFamily="2" charset="2"/>
              </a:rPr>
              <a:t>Optics available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fr-C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fr-CH" sz="2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afs</a:t>
            </a:r>
            <a:r>
              <a:rPr lang="fr-C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/cern.ch/</a:t>
            </a:r>
            <a:r>
              <a:rPr lang="fr-CH" sz="2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</a:t>
            </a:r>
            <a:r>
              <a:rPr lang="fr-C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fr-CH" sz="2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lhc</a:t>
            </a:r>
            <a:r>
              <a:rPr lang="fr-C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fr-CH" sz="2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optics</a:t>
            </a:r>
            <a:r>
              <a:rPr lang="fr-C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fr-CH" sz="2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runIII</a:t>
            </a:r>
            <a:r>
              <a:rPr lang="fr-C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fr-CH" sz="24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RunIII_dev</a:t>
            </a:r>
            <a:r>
              <a:rPr lang="fr-C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</a:t>
            </a:r>
            <a:r>
              <a:rPr lang="fr-CH" sz="2400" b="1" dirty="0" smtClean="0">
                <a:solidFill>
                  <a:srgbClr val="00B0F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2022_V5</a:t>
            </a:r>
            <a:r>
              <a:rPr lang="fr-CH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/PROTON</a:t>
            </a:r>
          </a:p>
          <a:p>
            <a:endParaRPr lang="fr-CH" sz="2400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 smtClean="0">
                <a:ea typeface="Tahoma" panose="020B0604030504040204" pitchFamily="34" charset="0"/>
                <a:cs typeface="Tahoma" panose="020B0604030504040204" pitchFamily="34" charset="0"/>
              </a:rPr>
              <a:t>What is missing?</a:t>
            </a:r>
          </a:p>
          <a:p>
            <a:pPr lvl="1"/>
            <a:r>
              <a:rPr lang="en-US" sz="3200" dirty="0" smtClean="0">
                <a:ea typeface="Tahoma" panose="020B0604030504040204" pitchFamily="34" charset="0"/>
                <a:cs typeface="Tahoma" panose="020B0604030504040204" pitchFamily="34" charset="0"/>
              </a:rPr>
              <a:t>-	MO ramp functions &amp; “matched points” for the </a:t>
            </a:r>
            <a:r>
              <a:rPr lang="en-US" sz="3200" dirty="0" err="1" smtClean="0">
                <a:ea typeface="Tahoma" panose="020B0604030504040204" pitchFamily="34" charset="0"/>
                <a:cs typeface="Tahoma" panose="020B0604030504040204" pitchFamily="34" charset="0"/>
              </a:rPr>
              <a:t>LHCb</a:t>
            </a:r>
            <a:r>
              <a:rPr lang="en-US" sz="3200" dirty="0" smtClean="0">
                <a:ea typeface="Tahoma" panose="020B0604030504040204" pitchFamily="34" charset="0"/>
                <a:cs typeface="Tahoma" panose="020B0604030504040204" pitchFamily="34" charset="0"/>
              </a:rPr>
              <a:t> rotation</a:t>
            </a:r>
          </a:p>
          <a:p>
            <a:pPr marL="914400" lvl="1" indent="-457200">
              <a:buFontTx/>
              <a:buChar char="-"/>
            </a:pPr>
            <a:r>
              <a:rPr lang="en-US" sz="3200" dirty="0" smtClean="0">
                <a:ea typeface="Tahoma" panose="020B0604030504040204" pitchFamily="34" charset="0"/>
                <a:cs typeface="Tahoma" panose="020B0604030504040204" pitchFamily="34" charset="0"/>
              </a:rPr>
              <a:t>LSA settings &amp; BPs (including </a:t>
            </a:r>
            <a:r>
              <a:rPr lang="en-US" sz="3200" dirty="0" err="1" smtClean="0">
                <a:ea typeface="Tahoma" panose="020B0604030504040204" pitchFamily="34" charset="0"/>
                <a:cs typeface="Tahoma" panose="020B0604030504040204" pitchFamily="34" charset="0"/>
              </a:rPr>
              <a:t>LHCb</a:t>
            </a:r>
            <a:r>
              <a:rPr lang="en-US" sz="3200" dirty="0" smtClean="0">
                <a:ea typeface="Tahoma" panose="020B0604030504040204" pitchFamily="34" charset="0"/>
                <a:cs typeface="Tahoma" panose="020B0604030504040204" pitchFamily="34" charset="0"/>
              </a:rPr>
              <a:t> rotation) &amp; sequence</a:t>
            </a:r>
          </a:p>
          <a:p>
            <a:pPr marL="914400" lvl="1" indent="-457200">
              <a:buFontTx/>
              <a:buChar char="-"/>
            </a:pPr>
            <a:r>
              <a:rPr lang="en-US" sz="3200" dirty="0" smtClean="0">
                <a:ea typeface="Tahoma" panose="020B0604030504040204" pitchFamily="34" charset="0"/>
                <a:cs typeface="Tahoma" panose="020B0604030504040204" pitchFamily="34" charset="0"/>
              </a:rPr>
              <a:t>TCT functions (&amp; </a:t>
            </a:r>
            <a:r>
              <a:rPr lang="en-US" sz="3200" dirty="0" err="1" smtClean="0">
                <a:ea typeface="Tahoma" panose="020B0604030504040204" pitchFamily="34" charset="0"/>
                <a:cs typeface="Tahoma" panose="020B0604030504040204" pitchFamily="34" charset="0"/>
              </a:rPr>
              <a:t>nrj</a:t>
            </a:r>
            <a:r>
              <a:rPr lang="en-US" sz="3200" dirty="0" smtClean="0"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en-US" sz="3200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en-US" sz="3200" baseline="30000" dirty="0" smtClean="0">
                <a:ea typeface="Tahoma" panose="020B0604030504040204" pitchFamily="34" charset="0"/>
                <a:cs typeface="Tahoma" panose="020B0604030504040204" pitchFamily="34" charset="0"/>
              </a:rPr>
              <a:t>*</a:t>
            </a:r>
            <a:r>
              <a:rPr lang="en-US" sz="3200" dirty="0" smtClean="0">
                <a:ea typeface="Tahoma" panose="020B0604030504040204" pitchFamily="34" charset="0"/>
                <a:cs typeface="Tahoma" panose="020B0604030504040204" pitchFamily="34" charset="0"/>
              </a:rPr>
              <a:t> interlock)</a:t>
            </a:r>
            <a:endParaRPr lang="fr-CH" sz="3200" dirty="0" smtClean="0"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 smtClean="0">
                <a:ea typeface="Tahoma" panose="020B0604030504040204" pitchFamily="34" charset="0"/>
                <a:cs typeface="Tahoma" panose="020B0604030504040204" pitchFamily="34" charset="0"/>
              </a:rPr>
              <a:t>Detailed procedures (a big part of MD3270 can be recycled)</a:t>
            </a:r>
          </a:p>
        </p:txBody>
      </p:sp>
    </p:spTree>
    <p:extLst>
      <p:ext uri="{BB962C8B-B14F-4D97-AF65-F5344CB8AC3E}">
        <p14:creationId xmlns:p14="http://schemas.microsoft.com/office/powerpoint/2010/main" val="1371727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91602</TotalTime>
  <Words>1365</Words>
  <Application>Microsoft Office PowerPoint</Application>
  <PresentationFormat>Widescreen</PresentationFormat>
  <Paragraphs>118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Symbol</vt:lpstr>
      <vt:lpstr>Tahoma</vt:lpstr>
      <vt:lpstr>Wingdings</vt:lpstr>
      <vt:lpstr>Office Theme</vt:lpstr>
      <vt:lpstr>  MD plan for the 2023 configuration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Stephane Fartoukh</dc:creator>
  <cp:lastModifiedBy>Stephane Fartoukh</cp:lastModifiedBy>
  <cp:revision>2560</cp:revision>
  <cp:lastPrinted>2020-02-20T14:49:27Z</cp:lastPrinted>
  <dcterms:created xsi:type="dcterms:W3CDTF">2018-04-30T08:06:14Z</dcterms:created>
  <dcterms:modified xsi:type="dcterms:W3CDTF">2022-04-25T15:10:57Z</dcterms:modified>
</cp:coreProperties>
</file>