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 autoCompressPictures="0">
  <p:sldMasterIdLst>
    <p:sldMasterId id="2147483682" r:id="rId1"/>
  </p:sldMasterIdLst>
  <p:notesMasterIdLst>
    <p:notesMasterId r:id="rId9"/>
  </p:notesMasterIdLst>
  <p:handoutMasterIdLst>
    <p:handoutMasterId r:id="rId10"/>
  </p:handoutMasterIdLst>
  <p:sldIdLst>
    <p:sldId id="259" r:id="rId2"/>
    <p:sldId id="258" r:id="rId3"/>
    <p:sldId id="260" r:id="rId4"/>
    <p:sldId id="261" r:id="rId5"/>
    <p:sldId id="263" r:id="rId6"/>
    <p:sldId id="264" r:id="rId7"/>
    <p:sldId id="262" r:id="rId8"/>
  </p:sldIdLst>
  <p:sldSz cx="9144000" cy="5143500" type="screen16x9"/>
  <p:notesSz cx="6858000" cy="9144000"/>
  <p:embeddedFontLst>
    <p:embeddedFont>
      <p:font typeface="Calibri" panose="020F0502020204030204" pitchFamily="34" charset="0"/>
      <p:regular r:id="rId11"/>
      <p:bold r:id="rId12"/>
      <p:italic r:id="rId13"/>
      <p:boldItalic r:id="rId14"/>
    </p:embeddedFont>
    <p:embeddedFont>
      <p:font typeface="Open Sans" panose="020B0606030504020204" pitchFamily="34" charset="0"/>
      <p:regular r:id="rId15"/>
      <p:bold r:id="rId16"/>
      <p:italic r:id="rId17"/>
      <p:boldItalic r:id="rId18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4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D6948"/>
    <a:srgbClr val="F6EAEA"/>
    <a:srgbClr val="F3CFCF"/>
    <a:srgbClr val="1E4630"/>
    <a:srgbClr val="D3E3C1"/>
    <a:srgbClr val="BDD6A2"/>
    <a:srgbClr val="104282"/>
    <a:srgbClr val="0B387C"/>
    <a:srgbClr val="0055A0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0606" autoAdjust="0"/>
    <p:restoredTop sz="95097" autoAdjust="0"/>
  </p:normalViewPr>
  <p:slideViewPr>
    <p:cSldViewPr snapToGrid="0" snapToObjects="1">
      <p:cViewPr varScale="1">
        <p:scale>
          <a:sx n="111" d="100"/>
          <a:sy n="111" d="100"/>
        </p:scale>
        <p:origin x="864" y="67"/>
      </p:cViewPr>
      <p:guideLst>
        <p:guide orient="horz" pos="1620"/>
        <p:guide pos="2884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 showGuides="1">
      <p:cViewPr varScale="1">
        <p:scale>
          <a:sx n="108" d="100"/>
          <a:sy n="108" d="100"/>
        </p:scale>
        <p:origin x="1722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3.fntdata"/><Relationship Id="rId18" Type="http://schemas.openxmlformats.org/officeDocument/2006/relationships/font" Target="fonts/font8.fntdata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font" Target="fonts/font2.fntdata"/><Relationship Id="rId17" Type="http://schemas.openxmlformats.org/officeDocument/2006/relationships/font" Target="fonts/font7.fntdata"/><Relationship Id="rId2" Type="http://schemas.openxmlformats.org/officeDocument/2006/relationships/slide" Target="slides/slide1.xml"/><Relationship Id="rId16" Type="http://schemas.openxmlformats.org/officeDocument/2006/relationships/font" Target="fonts/font6.fntdata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1.fntdata"/><Relationship Id="rId5" Type="http://schemas.openxmlformats.org/officeDocument/2006/relationships/slide" Target="slides/slide4.xml"/><Relationship Id="rId15" Type="http://schemas.openxmlformats.org/officeDocument/2006/relationships/font" Target="fonts/font5.fntdata"/><Relationship Id="rId10" Type="http://schemas.openxmlformats.org/officeDocument/2006/relationships/handoutMaster" Target="handoutMasters/handoutMaster1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font" Target="fonts/font4.fntdata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DE9C48BE-A14B-4E93-8035-70A4E663386F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C012092-8210-467F-9AB4-F62A3FC55B6C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5E0A023-234E-4AAB-ACA0-ACC451BD6892}" type="datetimeFigureOut">
              <a:rPr lang="en-GB" smtClean="0"/>
              <a:t>26/04/2022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6103CDA-21A8-43C5-93C4-7A99B880599A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ED816A4-8456-4AE5-831F-1DDB80647F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929689-CC1A-41B0-A1F3-D0B2B314D2E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7359256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D904C70-51B9-45E6-A74B-45162AC8A545}" type="datetimeFigureOut">
              <a:rPr lang="en-GB" smtClean="0"/>
              <a:t>26/04/2022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B229D5B-559D-4032-AB99-99FD8335982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372727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B229D5B-559D-4032-AB99-99FD83359823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3081499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B229D5B-559D-4032-AB99-99FD83359823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5261700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B229D5B-559D-4032-AB99-99FD83359823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171192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B229D5B-559D-4032-AB99-99FD83359823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5406282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B229D5B-559D-4032-AB99-99FD83359823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725520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B229D5B-559D-4032-AB99-99FD83359823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875861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27302" y="1626785"/>
            <a:ext cx="1890000" cy="18710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90155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5992" y="280195"/>
            <a:ext cx="4212431" cy="79930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5991" y="1198994"/>
            <a:ext cx="4212431" cy="3456384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625578" y="0"/>
            <a:ext cx="4518422" cy="473849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26/04/2022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Sara Morales - Beam Instrumentation MDs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09042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5992" y="280195"/>
            <a:ext cx="8532018" cy="79930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5991" y="1198994"/>
            <a:ext cx="4212431" cy="3456384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26/04/2022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Sara Morales - Beam Instrumentation MDs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625579" y="1194198"/>
            <a:ext cx="4212431" cy="1674019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4625579" y="2977278"/>
            <a:ext cx="4212431" cy="1674019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046107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5992" y="280195"/>
            <a:ext cx="8532018" cy="79930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5991" y="1198994"/>
            <a:ext cx="2781301" cy="3456384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26/04/2022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Sara Morales - Beam Instrumentation MDs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056710" y="1194198"/>
            <a:ext cx="2781300" cy="1674019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093511" y="2977278"/>
            <a:ext cx="2744499" cy="1674019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3194447" y="1194198"/>
            <a:ext cx="2744499" cy="1674019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3194447" y="2983512"/>
            <a:ext cx="2744499" cy="1674019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0241118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5991" y="273844"/>
            <a:ext cx="8535609" cy="81319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5991" y="1194198"/>
            <a:ext cx="4212431" cy="501253"/>
          </a:xfrm>
        </p:spPr>
        <p:txBody>
          <a:bodyPr anchor="t" anchorCtr="0"/>
          <a:lstStyle>
            <a:lvl1pPr marL="0" indent="0">
              <a:buNone/>
              <a:defRPr sz="1800" b="1">
                <a:solidFill>
                  <a:schemeClr val="accent2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03724"/>
            <a:ext cx="4212450" cy="491726"/>
          </a:xfrm>
        </p:spPr>
        <p:txBody>
          <a:bodyPr anchor="t" anchorCtr="0"/>
          <a:lstStyle>
            <a:lvl1pPr marL="0" indent="0">
              <a:buNone/>
              <a:defRPr sz="1800" b="1">
                <a:solidFill>
                  <a:schemeClr val="accent2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305992" y="1815704"/>
            <a:ext cx="4212431" cy="283487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en-US"/>
              <a:t>26/04/2022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Sara Morales - Beam Instrumentation MDs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629151" y="1815704"/>
            <a:ext cx="4212431" cy="283487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34806804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5991" y="273844"/>
            <a:ext cx="8535609" cy="81319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5991" y="1194198"/>
            <a:ext cx="2781301" cy="501253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None/>
              <a:defRPr sz="1575" b="1">
                <a:solidFill>
                  <a:schemeClr val="accent2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56710" y="1203724"/>
            <a:ext cx="2784890" cy="491726"/>
          </a:xfrm>
        </p:spPr>
        <p:txBody>
          <a:bodyPr anchor="t" anchorCtr="0"/>
          <a:lstStyle>
            <a:lvl1pPr marL="0" indent="0">
              <a:spcBef>
                <a:spcPts val="300"/>
              </a:spcBef>
              <a:spcAft>
                <a:spcPts val="0"/>
              </a:spcAft>
              <a:buNone/>
              <a:defRPr sz="1800" b="1">
                <a:solidFill>
                  <a:schemeClr val="accent2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305992" y="1815704"/>
            <a:ext cx="2781300" cy="283487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056710" y="1812132"/>
            <a:ext cx="2784890" cy="283487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3190385" y="1200921"/>
            <a:ext cx="2781301" cy="501253"/>
          </a:xfrm>
        </p:spPr>
        <p:txBody>
          <a:bodyPr anchor="t" anchorCtr="0"/>
          <a:lstStyle>
            <a:lvl1pPr marL="0" indent="0">
              <a:spcBef>
                <a:spcPts val="300"/>
              </a:spcBef>
              <a:spcAft>
                <a:spcPts val="0"/>
              </a:spcAft>
              <a:buNone/>
              <a:defRPr sz="1575" b="1">
                <a:solidFill>
                  <a:schemeClr val="accent2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3190386" y="1822427"/>
            <a:ext cx="2781300" cy="283487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/>
              <a:t>26/04/2022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Sara Morales - Beam Instrumentation MDs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36210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5991" y="273844"/>
            <a:ext cx="8535609" cy="81319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3087290" y="1201033"/>
            <a:ext cx="2970000" cy="848411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1575" b="0">
                <a:solidFill>
                  <a:schemeClr val="bg1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3087290" y="2049332"/>
            <a:ext cx="2969419" cy="2607973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/>
              <a:t>26/04/2022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Sara Morales - Beam Instrumentation MDs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2456" y="3808894"/>
            <a:ext cx="2970000" cy="848411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1575" b="0">
                <a:solidFill>
                  <a:schemeClr val="bg1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3038" y="1201032"/>
            <a:ext cx="2969419" cy="2607973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6174291" y="3808894"/>
            <a:ext cx="2970000" cy="848411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1575" b="0">
                <a:solidFill>
                  <a:schemeClr val="bg1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6174291" y="1201032"/>
            <a:ext cx="2969419" cy="2607973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27932046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5991" y="273844"/>
            <a:ext cx="8535609" cy="81319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309582" y="1194197"/>
            <a:ext cx="8532018" cy="192293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05992" y="3220642"/>
            <a:ext cx="2781300" cy="142994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3200401" y="3220642"/>
            <a:ext cx="2749153" cy="142994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/>
              <a:t>26/04/2022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Sara Morales - Beam Instrumentation MDs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6064251" y="3220642"/>
            <a:ext cx="2777349" cy="142994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405070472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5991" y="273844"/>
            <a:ext cx="8535609" cy="81319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194197"/>
            <a:ext cx="9144000" cy="2209403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05992" y="3220642"/>
            <a:ext cx="2781300" cy="1429940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3200401" y="3220642"/>
            <a:ext cx="2749153" cy="1429940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/>
              <a:t>26/04/2022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Sara Morales - Beam Instrumentation MDs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6064251" y="3220642"/>
            <a:ext cx="2777349" cy="1429940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5160015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5991" y="1282304"/>
            <a:ext cx="8532019" cy="2139553"/>
          </a:xfrm>
        </p:spPr>
        <p:txBody>
          <a:bodyPr anchor="b"/>
          <a:lstStyle>
            <a:lvl1pPr>
              <a:defRPr sz="375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5990" y="3442098"/>
            <a:ext cx="853202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accent2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26/04/2022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Sara Morales - Beam Instrumentation MDs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425718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26/04/2022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Sara Morales - Beam Instrumentation MDs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91855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78462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>
            <a:noAutofit/>
          </a:bodyPr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26/04/2022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Sara Morales - Beam Instrumentation MDs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463943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26/04/2022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Sara Morales - Beam Instrumentation MDs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361241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/>
        </p:nvSpPr>
        <p:spPr>
          <a:xfrm>
            <a:off x="305991" y="4647304"/>
            <a:ext cx="8532019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sz="1350" dirty="0" err="1"/>
              <a:t>home.cern</a:t>
            </a:r>
            <a:endParaRPr lang="en-US" sz="135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23928" y="1683648"/>
            <a:ext cx="1296144" cy="12961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003731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Basic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 algn="l">
              <a:defRPr sz="3000"/>
            </a:lvl1pPr>
          </a:lstStyle>
          <a:p>
            <a:r>
              <a:rPr kumimoji="0" lang="fr-CH" dirty="0"/>
              <a:t>Click to </a:t>
            </a:r>
            <a:r>
              <a:rPr kumimoji="0" lang="fr-CH" dirty="0" err="1"/>
              <a:t>edit</a:t>
            </a:r>
            <a:r>
              <a:rPr kumimoji="0" lang="fr-CH" dirty="0"/>
              <a:t> Master </a:t>
            </a:r>
            <a:r>
              <a:rPr kumimoji="0" lang="fr-CH" dirty="0" err="1"/>
              <a:t>title</a:t>
            </a:r>
            <a:r>
              <a:rPr kumimoji="0" lang="fr-CH" dirty="0"/>
              <a:t> style</a:t>
            </a:r>
            <a:endParaRPr kumimoji="0"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266700" indent="-266700">
              <a:buClr>
                <a:srgbClr val="C00000"/>
              </a:buClr>
              <a:buSzPct val="90000"/>
              <a:buFont typeface="Wingdings" panose="05000000000000000000" pitchFamily="2" charset="2"/>
              <a:buChar char="§"/>
              <a:defRPr sz="2400"/>
            </a:lvl1pPr>
            <a:lvl2pPr marL="538163" indent="-271463">
              <a:buClr>
                <a:srgbClr val="C00000"/>
              </a:buClr>
              <a:buFont typeface="Wingdings" panose="05000000000000000000" pitchFamily="2" charset="2"/>
              <a:buChar char="§"/>
              <a:defRPr sz="2400"/>
            </a:lvl2pPr>
            <a:lvl3pPr marL="804863" indent="-266700">
              <a:buClr>
                <a:srgbClr val="C00000"/>
              </a:buClr>
              <a:buSzPct val="90000"/>
              <a:buFont typeface="Wingdings" panose="05000000000000000000" pitchFamily="2" charset="2"/>
              <a:buChar char="§"/>
              <a:defRPr/>
            </a:lvl3pPr>
            <a:lvl4pPr marL="1076325" indent="-271463">
              <a:buClr>
                <a:srgbClr val="C00000"/>
              </a:buClr>
              <a:buFont typeface="Wingdings" panose="05000000000000000000" pitchFamily="2" charset="2"/>
              <a:buChar char="§"/>
              <a:defRPr/>
            </a:lvl4pPr>
            <a:lvl5pPr marL="1343025" indent="-266700">
              <a:buClr>
                <a:srgbClr val="C00000"/>
              </a:buClr>
              <a:buSzPct val="90000"/>
              <a:buFont typeface="Wingdings" panose="05000000000000000000" pitchFamily="2" charset="2"/>
              <a:buChar char="§"/>
              <a:defRPr/>
            </a:lvl5pPr>
          </a:lstStyle>
          <a:p>
            <a:pPr lvl="0" eaLnBrk="1" latinLnBrk="0" hangingPunct="1"/>
            <a:r>
              <a:rPr lang="fr-CH" dirty="0"/>
              <a:t>Click to </a:t>
            </a:r>
            <a:r>
              <a:rPr lang="fr-CH" dirty="0" err="1"/>
              <a:t>edit</a:t>
            </a:r>
            <a:r>
              <a:rPr lang="fr-CH" dirty="0"/>
              <a:t> Master </a:t>
            </a:r>
            <a:r>
              <a:rPr lang="fr-CH" dirty="0" err="1"/>
              <a:t>text</a:t>
            </a:r>
            <a:r>
              <a:rPr lang="fr-CH" dirty="0"/>
              <a:t> styles</a:t>
            </a:r>
          </a:p>
          <a:p>
            <a:pPr lvl="1" eaLnBrk="1" latinLnBrk="0" hangingPunct="1"/>
            <a:r>
              <a:rPr lang="fr-CH" dirty="0"/>
              <a:t>Second </a:t>
            </a:r>
            <a:r>
              <a:rPr lang="fr-CH" dirty="0" err="1"/>
              <a:t>level</a:t>
            </a:r>
            <a:endParaRPr lang="fr-CH" dirty="0"/>
          </a:p>
          <a:p>
            <a:pPr lvl="2" eaLnBrk="1" latinLnBrk="0" hangingPunct="1"/>
            <a:r>
              <a:rPr lang="fr-CH" dirty="0" err="1"/>
              <a:t>Third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lang="fr-CH" dirty="0"/>
          </a:p>
          <a:p>
            <a:pPr lvl="3" eaLnBrk="1" latinLnBrk="0" hangingPunct="1"/>
            <a:r>
              <a:rPr lang="fr-CH" dirty="0" err="1"/>
              <a:t>Fourth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lang="fr-CH" dirty="0"/>
          </a:p>
          <a:p>
            <a:pPr lvl="4" eaLnBrk="1" latinLnBrk="0" hangingPunct="1"/>
            <a:r>
              <a:rPr lang="fr-CH" dirty="0" err="1"/>
              <a:t>Fifth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kumimoji="0" lang="en-US" dirty="0"/>
          </a:p>
        </p:txBody>
      </p:sp>
      <p:sp>
        <p:nvSpPr>
          <p:cNvPr id="10" name="Date Placeholder 1">
            <a:extLst>
              <a:ext uri="{FF2B5EF4-FFF2-40B4-BE49-F238E27FC236}">
                <a16:creationId xmlns:a16="http://schemas.microsoft.com/office/drawing/2014/main" id="{F0B2396B-B620-4E26-B2A5-D34BABF0B69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87507" y="4659327"/>
            <a:ext cx="3069948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500">
                <a:solidFill>
                  <a:schemeClr val="tx1">
                    <a:lumMod val="20000"/>
                    <a:lumOff val="8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/>
              <a:t>26/04/2022</a:t>
            </a:r>
            <a:endParaRPr lang="en-US" dirty="0"/>
          </a:p>
        </p:txBody>
      </p:sp>
      <p:sp>
        <p:nvSpPr>
          <p:cNvPr id="11" name="Footer Placeholder 2">
            <a:extLst>
              <a:ext uri="{FF2B5EF4-FFF2-40B4-BE49-F238E27FC236}">
                <a16:creationId xmlns:a16="http://schemas.microsoft.com/office/drawing/2014/main" id="{E137A4A2-FB72-4CB1-BC9E-AEEA6A183F2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857454" y="4659327"/>
            <a:ext cx="4530479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500">
                <a:solidFill>
                  <a:schemeClr val="tx1">
                    <a:lumMod val="20000"/>
                    <a:lumOff val="8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/>
              <a:t>Sara Morales - Beam Instrumentation MDs</a:t>
            </a:r>
            <a:endParaRPr lang="en-US" dirty="0"/>
          </a:p>
        </p:txBody>
      </p:sp>
      <p:sp>
        <p:nvSpPr>
          <p:cNvPr id="12" name="Slide Number Placeholder 3">
            <a:extLst>
              <a:ext uri="{FF2B5EF4-FFF2-40B4-BE49-F238E27FC236}">
                <a16:creationId xmlns:a16="http://schemas.microsoft.com/office/drawing/2014/main" id="{1F69A4E7-1209-456C-96FA-962469B5693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387933" y="4659327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500">
                <a:solidFill>
                  <a:schemeClr val="tx1">
                    <a:lumMod val="20000"/>
                    <a:lumOff val="8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456295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51897" y="1209554"/>
            <a:ext cx="8637460" cy="1329389"/>
          </a:xfrm>
        </p:spPr>
        <p:txBody>
          <a:bodyPr anchor="b">
            <a:normAutofit/>
          </a:bodyPr>
          <a:lstStyle>
            <a:lvl1pPr algn="l">
              <a:lnSpc>
                <a:spcPct val="80000"/>
              </a:lnSpc>
              <a:defRPr sz="4000"/>
            </a:lvl1pPr>
          </a:lstStyle>
          <a:p>
            <a:r>
              <a:rPr kumimoji="0" lang="fr-CH" dirty="0"/>
              <a:t>Click to </a:t>
            </a:r>
            <a:r>
              <a:rPr kumimoji="0" lang="fr-CH" dirty="0" err="1"/>
              <a:t>edit</a:t>
            </a:r>
            <a:r>
              <a:rPr kumimoji="0" lang="fr-CH" dirty="0"/>
              <a:t> Master </a:t>
            </a:r>
            <a:r>
              <a:rPr kumimoji="0" lang="fr-CH" dirty="0" err="1"/>
              <a:t>title</a:t>
            </a:r>
            <a:r>
              <a:rPr kumimoji="0" lang="fr-CH" dirty="0"/>
              <a:t> style</a:t>
            </a:r>
            <a:endParaRPr kumimoji="0"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 hasCustomPrompt="1"/>
          </p:nvPr>
        </p:nvSpPr>
        <p:spPr>
          <a:xfrm>
            <a:off x="251897" y="2543343"/>
            <a:ext cx="4320103" cy="1039022"/>
          </a:xfrm>
        </p:spPr>
        <p:txBody>
          <a:bodyPr lIns="45720" tIns="0" rIns="45720" bIns="0" anchor="t">
            <a:normAutofit/>
          </a:bodyPr>
          <a:lstStyle>
            <a:lvl1pPr marL="0" indent="0" algn="l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dirty="0"/>
              <a:t>Click to </a:t>
            </a:r>
            <a:r>
              <a:rPr kumimoji="0" lang="fr-CH" dirty="0" err="1"/>
              <a:t>edit</a:t>
            </a:r>
            <a:r>
              <a:rPr kumimoji="0" lang="fr-CH" dirty="0"/>
              <a:t> Master </a:t>
            </a:r>
            <a:r>
              <a:rPr kumimoji="0" lang="fr-CH" dirty="0" err="1"/>
              <a:t>text</a:t>
            </a:r>
            <a:r>
              <a:rPr kumimoji="0" lang="fr-CH" dirty="0"/>
              <a:t> styles</a:t>
            </a:r>
          </a:p>
        </p:txBody>
      </p:sp>
      <p:sp>
        <p:nvSpPr>
          <p:cNvPr id="10" name="Date Placeholder 1">
            <a:extLst>
              <a:ext uri="{FF2B5EF4-FFF2-40B4-BE49-F238E27FC236}">
                <a16:creationId xmlns:a16="http://schemas.microsoft.com/office/drawing/2014/main" id="{8B0F42CC-4FD3-4147-9C5E-6537C172161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87507" y="4659327"/>
            <a:ext cx="3069948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500">
                <a:solidFill>
                  <a:schemeClr val="tx1">
                    <a:lumMod val="20000"/>
                    <a:lumOff val="8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/>
              <a:t>26/04/2022</a:t>
            </a:r>
            <a:endParaRPr lang="en-US" dirty="0"/>
          </a:p>
        </p:txBody>
      </p:sp>
      <p:sp>
        <p:nvSpPr>
          <p:cNvPr id="12" name="Footer Placeholder 2">
            <a:extLst>
              <a:ext uri="{FF2B5EF4-FFF2-40B4-BE49-F238E27FC236}">
                <a16:creationId xmlns:a16="http://schemas.microsoft.com/office/drawing/2014/main" id="{482CAF34-D0FE-4A8B-A1F2-32D93DDCD54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857454" y="4659327"/>
            <a:ext cx="4530479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500">
                <a:solidFill>
                  <a:schemeClr val="tx1">
                    <a:lumMod val="20000"/>
                    <a:lumOff val="8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/>
              <a:t>Sara Morales - Beam Instrumentation MDs</a:t>
            </a:r>
            <a:endParaRPr lang="en-US" dirty="0"/>
          </a:p>
        </p:txBody>
      </p:sp>
      <p:sp>
        <p:nvSpPr>
          <p:cNvPr id="13" name="Slide Number Placeholder 3">
            <a:extLst>
              <a:ext uri="{FF2B5EF4-FFF2-40B4-BE49-F238E27FC236}">
                <a16:creationId xmlns:a16="http://schemas.microsoft.com/office/drawing/2014/main" id="{D256486C-5A24-4746-BF4E-E5081E6EEA7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387933" y="4659327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500">
                <a:solidFill>
                  <a:schemeClr val="tx1">
                    <a:lumMod val="20000"/>
                    <a:lumOff val="8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632166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254643" y="791999"/>
            <a:ext cx="4219076" cy="3531600"/>
          </a:xfrm>
        </p:spPr>
        <p:txBody>
          <a:bodyPr/>
          <a:lstStyle>
            <a:lvl1pPr marL="227013" indent="-227013">
              <a:buClr>
                <a:srgbClr val="C00000"/>
              </a:buClr>
              <a:buSzPct val="90000"/>
              <a:buFont typeface="Wingdings" panose="05000000000000000000" pitchFamily="2" charset="2"/>
              <a:buChar char="§"/>
              <a:defRPr sz="2400"/>
            </a:lvl1pPr>
            <a:lvl2pPr marL="460375" indent="-233363">
              <a:buClr>
                <a:srgbClr val="C00000"/>
              </a:buClr>
              <a:buSzPct val="90000"/>
              <a:buFont typeface="Wingdings" panose="05000000000000000000" pitchFamily="2" charset="2"/>
              <a:buChar char="§"/>
              <a:tabLst/>
              <a:defRPr sz="2400"/>
            </a:lvl2pPr>
            <a:lvl3pPr marL="687388" indent="-227013">
              <a:buClr>
                <a:srgbClr val="C00000"/>
              </a:buClr>
              <a:buSzPct val="90000"/>
              <a:buFont typeface="Wingdings" panose="05000000000000000000" pitchFamily="2" charset="2"/>
              <a:buChar char="§"/>
              <a:defRPr sz="2400"/>
            </a:lvl3pPr>
            <a:lvl4pPr marL="914400" indent="-227013">
              <a:buClr>
                <a:srgbClr val="C00000"/>
              </a:buClr>
              <a:buSzPct val="90000"/>
              <a:buFont typeface="Wingdings" panose="05000000000000000000" pitchFamily="2" charset="2"/>
              <a:buChar char="§"/>
              <a:defRPr sz="2400"/>
            </a:lvl4pPr>
            <a:lvl5pPr marL="1141413" indent="-227013">
              <a:buClr>
                <a:srgbClr val="C00000"/>
              </a:buClr>
              <a:buSzPct val="90000"/>
              <a:buFont typeface="Wingdings" panose="05000000000000000000" pitchFamily="2" charset="2"/>
              <a:buChar char="§"/>
              <a:defRPr sz="2400"/>
            </a:lvl5pPr>
          </a:lstStyle>
          <a:p>
            <a:pPr lvl="0" eaLnBrk="1" latinLnBrk="0" hangingPunct="1"/>
            <a:r>
              <a:rPr lang="fr-CH" dirty="0"/>
              <a:t>Click to </a:t>
            </a:r>
            <a:r>
              <a:rPr lang="fr-CH" dirty="0" err="1"/>
              <a:t>edit</a:t>
            </a:r>
            <a:r>
              <a:rPr lang="fr-CH" dirty="0"/>
              <a:t> Master </a:t>
            </a:r>
            <a:r>
              <a:rPr lang="fr-CH" dirty="0" err="1"/>
              <a:t>text</a:t>
            </a:r>
            <a:r>
              <a:rPr lang="fr-CH" dirty="0"/>
              <a:t> styles</a:t>
            </a:r>
          </a:p>
          <a:p>
            <a:pPr lvl="1" eaLnBrk="1" latinLnBrk="0" hangingPunct="1"/>
            <a:r>
              <a:rPr lang="fr-CH" dirty="0"/>
              <a:t>Second </a:t>
            </a:r>
            <a:r>
              <a:rPr lang="fr-CH" dirty="0" err="1"/>
              <a:t>level</a:t>
            </a:r>
            <a:endParaRPr lang="fr-CH" dirty="0"/>
          </a:p>
          <a:p>
            <a:pPr lvl="2" eaLnBrk="1" latinLnBrk="0" hangingPunct="1"/>
            <a:r>
              <a:rPr lang="fr-CH" dirty="0" err="1"/>
              <a:t>Third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lang="fr-CH" dirty="0"/>
          </a:p>
          <a:p>
            <a:pPr lvl="3" eaLnBrk="1" latinLnBrk="0" hangingPunct="1"/>
            <a:r>
              <a:rPr lang="fr-CH" dirty="0" err="1"/>
              <a:t>Fourth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lang="fr-CH" dirty="0"/>
          </a:p>
          <a:p>
            <a:pPr lvl="4" eaLnBrk="1" latinLnBrk="0" hangingPunct="1"/>
            <a:r>
              <a:rPr lang="fr-CH" dirty="0" err="1"/>
              <a:t>Fifth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kumimoji="0" lang="en-US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67534" y="791999"/>
            <a:ext cx="4219076" cy="3526265"/>
          </a:xfrm>
        </p:spPr>
        <p:txBody>
          <a:bodyPr/>
          <a:lstStyle>
            <a:lvl1pPr marL="227013" indent="-227013">
              <a:buClr>
                <a:srgbClr val="C00000"/>
              </a:buClr>
              <a:buSzPct val="90000"/>
              <a:buFont typeface="Wingdings" panose="05000000000000000000" pitchFamily="2" charset="2"/>
              <a:buChar char="§"/>
              <a:defRPr sz="2400"/>
            </a:lvl1pPr>
            <a:lvl2pPr marL="460375" indent="-233363">
              <a:buClr>
                <a:srgbClr val="C00000"/>
              </a:buClr>
              <a:buSzPct val="90000"/>
              <a:buFont typeface="Wingdings" panose="05000000000000000000" pitchFamily="2" charset="2"/>
              <a:buChar char="§"/>
              <a:defRPr sz="2400"/>
            </a:lvl2pPr>
            <a:lvl3pPr marL="687388" indent="-227013">
              <a:buClr>
                <a:srgbClr val="C00000"/>
              </a:buClr>
              <a:buSzPct val="90000"/>
              <a:buFont typeface="Wingdings" panose="05000000000000000000" pitchFamily="2" charset="2"/>
              <a:buChar char="§"/>
              <a:defRPr sz="2400"/>
            </a:lvl3pPr>
            <a:lvl4pPr marL="914400" indent="-227013">
              <a:buClr>
                <a:srgbClr val="C00000"/>
              </a:buClr>
              <a:buSzPct val="90000"/>
              <a:buFont typeface="Wingdings" panose="05000000000000000000" pitchFamily="2" charset="2"/>
              <a:buChar char="§"/>
              <a:defRPr sz="2400"/>
            </a:lvl4pPr>
            <a:lvl5pPr marL="1141413" indent="-227013">
              <a:buClr>
                <a:srgbClr val="C00000"/>
              </a:buClr>
              <a:buSzPct val="90000"/>
              <a:buFont typeface="Wingdings" panose="05000000000000000000" pitchFamily="2" charset="2"/>
              <a:buChar char="§"/>
              <a:defRPr sz="2400"/>
            </a:lvl5pPr>
          </a:lstStyle>
          <a:p>
            <a:pPr lvl="0" eaLnBrk="1" latinLnBrk="0" hangingPunct="1"/>
            <a:r>
              <a:rPr lang="fr-CH" dirty="0"/>
              <a:t>Click to </a:t>
            </a:r>
            <a:r>
              <a:rPr lang="fr-CH" dirty="0" err="1"/>
              <a:t>edit</a:t>
            </a:r>
            <a:r>
              <a:rPr lang="fr-CH" dirty="0"/>
              <a:t> Master </a:t>
            </a:r>
            <a:r>
              <a:rPr lang="fr-CH" dirty="0" err="1"/>
              <a:t>text</a:t>
            </a:r>
            <a:r>
              <a:rPr lang="fr-CH" dirty="0"/>
              <a:t> styles</a:t>
            </a:r>
          </a:p>
          <a:p>
            <a:pPr lvl="1" eaLnBrk="1" latinLnBrk="0" hangingPunct="1"/>
            <a:r>
              <a:rPr lang="fr-CH" dirty="0"/>
              <a:t>Second </a:t>
            </a:r>
            <a:r>
              <a:rPr lang="fr-CH" dirty="0" err="1"/>
              <a:t>level</a:t>
            </a:r>
            <a:endParaRPr lang="fr-CH" dirty="0"/>
          </a:p>
          <a:p>
            <a:pPr lvl="2" eaLnBrk="1" latinLnBrk="0" hangingPunct="1"/>
            <a:r>
              <a:rPr lang="fr-CH" dirty="0" err="1"/>
              <a:t>Third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lang="fr-CH" dirty="0"/>
          </a:p>
          <a:p>
            <a:pPr lvl="3" eaLnBrk="1" latinLnBrk="0" hangingPunct="1"/>
            <a:r>
              <a:rPr lang="fr-CH" dirty="0" err="1"/>
              <a:t>Fourth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lang="fr-CH" dirty="0"/>
          </a:p>
          <a:p>
            <a:pPr lvl="4" eaLnBrk="1" latinLnBrk="0" hangingPunct="1"/>
            <a:r>
              <a:rPr lang="fr-CH" dirty="0" err="1"/>
              <a:t>Fifth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kumimoji="0" lang="en-US" dirty="0"/>
          </a:p>
        </p:txBody>
      </p:sp>
      <p:sp>
        <p:nvSpPr>
          <p:cNvPr id="11" name="Date Placeholder 1">
            <a:extLst>
              <a:ext uri="{FF2B5EF4-FFF2-40B4-BE49-F238E27FC236}">
                <a16:creationId xmlns:a16="http://schemas.microsoft.com/office/drawing/2014/main" id="{AD7E14C1-7B9B-4034-885B-8FB179DF10D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87507" y="4659327"/>
            <a:ext cx="3069948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500">
                <a:solidFill>
                  <a:schemeClr val="tx1">
                    <a:lumMod val="20000"/>
                    <a:lumOff val="8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/>
              <a:t>26/04/2022</a:t>
            </a:r>
            <a:endParaRPr lang="en-US" dirty="0"/>
          </a:p>
        </p:txBody>
      </p:sp>
      <p:sp>
        <p:nvSpPr>
          <p:cNvPr id="12" name="Footer Placeholder 2">
            <a:extLst>
              <a:ext uri="{FF2B5EF4-FFF2-40B4-BE49-F238E27FC236}">
                <a16:creationId xmlns:a16="http://schemas.microsoft.com/office/drawing/2014/main" id="{7AC8105E-D56F-4F70-9457-971CF14CF1D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857454" y="4659327"/>
            <a:ext cx="4530479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500">
                <a:solidFill>
                  <a:schemeClr val="tx1">
                    <a:lumMod val="20000"/>
                    <a:lumOff val="8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/>
              <a:t>Sara Morales - Beam Instrumentation MDs</a:t>
            </a:r>
            <a:endParaRPr lang="en-US" dirty="0"/>
          </a:p>
        </p:txBody>
      </p:sp>
      <p:sp>
        <p:nvSpPr>
          <p:cNvPr id="13" name="Slide Number Placeholder 3">
            <a:extLst>
              <a:ext uri="{FF2B5EF4-FFF2-40B4-BE49-F238E27FC236}">
                <a16:creationId xmlns:a16="http://schemas.microsoft.com/office/drawing/2014/main" id="{5B0ACD4C-27FE-4B72-8A97-4296B98FA59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387933" y="4659327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500">
                <a:solidFill>
                  <a:schemeClr val="tx1">
                    <a:lumMod val="20000"/>
                    <a:lumOff val="8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itre 1">
            <a:extLst>
              <a:ext uri="{FF2B5EF4-FFF2-40B4-BE49-F238E27FC236}">
                <a16:creationId xmlns:a16="http://schemas.microsoft.com/office/drawing/2014/main" id="{B7619052-F748-4982-86B9-93A9F271E1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4643" y="117250"/>
            <a:ext cx="8631968" cy="573787"/>
          </a:xfrm>
        </p:spPr>
        <p:txBody>
          <a:bodyPr>
            <a:noAutofit/>
          </a:bodyPr>
          <a:lstStyle>
            <a:lvl1pPr algn="l">
              <a:defRPr sz="3000"/>
            </a:lvl1pPr>
          </a:lstStyle>
          <a:p>
            <a:r>
              <a:rPr kumimoji="0" lang="fr-CH" dirty="0"/>
              <a:t>Click to </a:t>
            </a:r>
            <a:r>
              <a:rPr kumimoji="0" lang="fr-CH" dirty="0" err="1"/>
              <a:t>edit</a:t>
            </a:r>
            <a:r>
              <a:rPr kumimoji="0" lang="fr-CH" dirty="0"/>
              <a:t> Master </a:t>
            </a:r>
            <a:r>
              <a:rPr kumimoji="0" lang="fr-CH" dirty="0" err="1"/>
              <a:t>title</a:t>
            </a:r>
            <a:r>
              <a:rPr kumimoji="0" lang="fr-CH" dirty="0"/>
              <a:t> style</a:t>
            </a:r>
            <a:endParaRPr kumimoji="0" lang="en-US" dirty="0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ast blu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9355" y="1327799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ast whit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13154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9598" y="532588"/>
            <a:ext cx="1492818" cy="1477815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05991" y="2571750"/>
            <a:ext cx="8532019" cy="1614949"/>
          </a:xfrm>
        </p:spPr>
        <p:txBody>
          <a:bodyPr anchor="t" anchorCtr="0"/>
          <a:lstStyle>
            <a:lvl1pPr algn="l">
              <a:defRPr sz="375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5991" y="4275190"/>
            <a:ext cx="8532020" cy="602840"/>
          </a:xfrm>
        </p:spPr>
        <p:txBody>
          <a:bodyPr>
            <a:noAutofit/>
          </a:bodyPr>
          <a:lstStyle>
            <a:lvl1pPr marL="0" indent="0" algn="l">
              <a:buNone/>
              <a:defRPr sz="1500" b="0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794426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243000" indent="-243000">
              <a:buFont typeface="Arial" charset="0"/>
              <a:buChar char="•"/>
              <a:tabLst/>
              <a:defRPr sz="1350">
                <a:solidFill>
                  <a:schemeClr val="tx2"/>
                </a:solidFill>
              </a:defRPr>
            </a:lvl2pPr>
            <a:lvl3pPr marL="486000" indent="-243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729000" indent="-243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1543050" indent="-17145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26/04/2022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Sara Morales - Beam Instrumentation MDs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22651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257175" indent="-257175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471488" indent="-196454">
              <a:buFont typeface="Arial" panose="020B0604020202020204" pitchFamily="34" charset="0"/>
              <a:buChar char="•"/>
              <a:tabLst/>
              <a:defRPr sz="1350">
                <a:solidFill>
                  <a:schemeClr val="tx2">
                    <a:lumMod val="50000"/>
                  </a:schemeClr>
                </a:solidFill>
              </a:defRPr>
            </a:lvl2pPr>
            <a:lvl3pPr marL="666750" indent="-195263">
              <a:buSzPct val="100000"/>
              <a:buFont typeface="Arial" panose="020B0604020202020204" pitchFamily="34" charset="0"/>
              <a:buChar char="•"/>
              <a:tabLst/>
              <a:defRPr sz="1350">
                <a:solidFill>
                  <a:schemeClr val="tx2">
                    <a:lumMod val="50000"/>
                  </a:schemeClr>
                </a:solidFill>
              </a:defRPr>
            </a:lvl3pPr>
            <a:lvl4pPr marL="907256" indent="-202406">
              <a:buSzPct val="100000"/>
              <a:buFont typeface="Arial" panose="020B0604020202020204" pitchFamily="34" charset="0"/>
              <a:buChar char="•"/>
              <a:tabLst/>
              <a:defRPr sz="1200">
                <a:solidFill>
                  <a:schemeClr val="tx2">
                    <a:lumMod val="50000"/>
                  </a:schemeClr>
                </a:solidFill>
              </a:defRPr>
            </a:lvl4pPr>
            <a:lvl5pPr marL="1543050" indent="-17145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26/04/2022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Sara Morales - Beam Instrumentation MDs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31384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26/04/2022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Sara Morales - Beam Instrumentation MDs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305991" y="1079897"/>
            <a:ext cx="8532019" cy="3570684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41946906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2485"/>
            <a:ext cx="9144000" cy="4763691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56710" y="-39350"/>
            <a:ext cx="3087290" cy="4778115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100">
                <a:solidFill>
                  <a:schemeClr val="bg1"/>
                </a:solidFill>
              </a:defRPr>
            </a:lvl1pPr>
            <a:lvl2pPr marL="243000" indent="-243000">
              <a:buFont typeface="Arial" charset="0"/>
              <a:buChar char="•"/>
              <a:tabLst/>
              <a:defRPr sz="1575">
                <a:solidFill>
                  <a:schemeClr val="bg1"/>
                </a:solidFill>
              </a:defRPr>
            </a:lvl2pPr>
            <a:lvl3pPr marL="486000" indent="-243000">
              <a:buSzPct val="100000"/>
              <a:buFont typeface="Arial" panose="020B0604020202020204" pitchFamily="34" charset="0"/>
              <a:buChar char="•"/>
              <a:tabLst/>
              <a:defRPr sz="1350">
                <a:solidFill>
                  <a:schemeClr val="bg1"/>
                </a:solidFill>
              </a:defRPr>
            </a:lvl3pPr>
            <a:lvl4pPr marL="729000" indent="-243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1543050" indent="-17145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26/04/2022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Sara Morales - Beam Instrumentation MDs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50834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5991" y="1194198"/>
            <a:ext cx="4212431" cy="34563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194199"/>
            <a:ext cx="4208860" cy="345638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26/04/2022</a:t>
            </a:r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Sara Morales - Beam Instrumentation MDs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17724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5991" y="273844"/>
            <a:ext cx="8535609" cy="81319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5991" y="1194198"/>
            <a:ext cx="4212431" cy="501253"/>
          </a:xfrm>
        </p:spPr>
        <p:txBody>
          <a:bodyPr anchor="t" anchorCtr="0"/>
          <a:lstStyle>
            <a:lvl1pPr marL="0" indent="0">
              <a:buNone/>
              <a:defRPr sz="1800" b="1">
                <a:solidFill>
                  <a:schemeClr val="accent2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5991" y="1820465"/>
            <a:ext cx="4212431" cy="2821782"/>
          </a:xfrm>
        </p:spPr>
        <p:txBody>
          <a:bodyPr/>
          <a:lstStyle>
            <a:lvl1pPr marL="243000" indent="-243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03724"/>
            <a:ext cx="4212450" cy="491726"/>
          </a:xfrm>
        </p:spPr>
        <p:txBody>
          <a:bodyPr anchor="t" anchorCtr="0"/>
          <a:lstStyle>
            <a:lvl1pPr marL="0" indent="0">
              <a:buNone/>
              <a:defRPr sz="1800" b="1">
                <a:solidFill>
                  <a:schemeClr val="accent2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20465"/>
            <a:ext cx="4208860" cy="2821782"/>
          </a:xfrm>
        </p:spPr>
        <p:txBody>
          <a:bodyPr/>
          <a:lstStyle>
            <a:lvl1pPr marL="243000" indent="-243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26/04/2022</a:t>
            </a:r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Sara Morales - Beam Instrumentation MDs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764362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5991" y="280195"/>
            <a:ext cx="8532019" cy="799307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736998"/>
            <a:ext cx="9144000" cy="406502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5992" y="1194197"/>
            <a:ext cx="8532018" cy="3456384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930575" y="4763139"/>
            <a:ext cx="1156717" cy="273844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750">
                <a:solidFill>
                  <a:schemeClr val="bg1"/>
                </a:solidFill>
              </a:defRPr>
            </a:lvl1pPr>
          </a:lstStyle>
          <a:p>
            <a:r>
              <a:rPr lang="en-US"/>
              <a:t>26/04/2022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30659" y="4767263"/>
            <a:ext cx="510941" cy="273844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75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94447" y="4767263"/>
            <a:ext cx="4929166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bg1"/>
                </a:solidFill>
              </a:defRPr>
            </a:lvl1pPr>
          </a:lstStyle>
          <a:p>
            <a:r>
              <a:rPr lang="en-US"/>
              <a:t>Sara Morales - Beam Instrumentation MDs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76458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4" r:id="rId2"/>
    <p:sldLayoutId id="2147483685" r:id="rId3"/>
    <p:sldLayoutId id="2147483686" r:id="rId4"/>
    <p:sldLayoutId id="2147483687" r:id="rId5"/>
    <p:sldLayoutId id="2147483688" r:id="rId6"/>
    <p:sldLayoutId id="2147483689" r:id="rId7"/>
    <p:sldLayoutId id="2147483690" r:id="rId8"/>
    <p:sldLayoutId id="2147483691" r:id="rId9"/>
    <p:sldLayoutId id="2147483692" r:id="rId10"/>
    <p:sldLayoutId id="2147483693" r:id="rId11"/>
    <p:sldLayoutId id="2147483694" r:id="rId12"/>
    <p:sldLayoutId id="2147483695" r:id="rId13"/>
    <p:sldLayoutId id="2147483696" r:id="rId14"/>
    <p:sldLayoutId id="2147483697" r:id="rId15"/>
    <p:sldLayoutId id="2147483698" r:id="rId16"/>
    <p:sldLayoutId id="2147483699" r:id="rId17"/>
    <p:sldLayoutId id="2147483700" r:id="rId18"/>
    <p:sldLayoutId id="2147483701" r:id="rId19"/>
    <p:sldLayoutId id="2147483702" r:id="rId20"/>
    <p:sldLayoutId id="2147483703" r:id="rId21"/>
    <p:sldLayoutId id="2147483704" r:id="rId22"/>
    <p:sldLayoutId id="2147483705" r:id="rId23"/>
    <p:sldLayoutId id="2147483664" r:id="rId24"/>
    <p:sldLayoutId id="2147483661" r:id="rId25"/>
    <p:sldLayoutId id="2147483677" r:id="rId26"/>
  </p:sldLayoutIdLst>
  <p:hf hdr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27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685800" rtl="0" eaLnBrk="1" latinLnBrk="0" hangingPunct="1">
        <a:lnSpc>
          <a:spcPct val="90000"/>
        </a:lnSpc>
        <a:spcBef>
          <a:spcPts val="1350"/>
        </a:spcBef>
        <a:spcAft>
          <a:spcPts val="300"/>
        </a:spcAft>
        <a:buFont typeface="Arial"/>
        <a:buNone/>
        <a:tabLst/>
        <a:defRPr sz="1575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242888" indent="-243000" algn="l" defTabSz="685800" rtl="0" eaLnBrk="1" latinLnBrk="0" hangingPunct="1">
        <a:lnSpc>
          <a:spcPct val="100000"/>
        </a:lnSpc>
        <a:spcBef>
          <a:spcPts val="375"/>
        </a:spcBef>
        <a:spcAft>
          <a:spcPts val="225"/>
        </a:spcAft>
        <a:buFont typeface="Arial" charset="0"/>
        <a:buChar char="•"/>
        <a:tabLst/>
        <a:defRPr sz="135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486000" indent="-243000" algn="l" defTabSz="685800" rtl="0" eaLnBrk="1" latinLnBrk="0" hangingPunct="1">
        <a:lnSpc>
          <a:spcPct val="100000"/>
        </a:lnSpc>
        <a:spcBef>
          <a:spcPts val="375"/>
        </a:spcBef>
        <a:spcAft>
          <a:spcPts val="225"/>
        </a:spcAft>
        <a:buFont typeface="Arial" panose="020B0604020202020204" pitchFamily="34" charset="0"/>
        <a:buChar char="•"/>
        <a:tabLst/>
        <a:defRPr sz="1275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729000" indent="-243000" algn="l" defTabSz="685800" rtl="0" eaLnBrk="1" latinLnBrk="0" hangingPunct="1">
        <a:lnSpc>
          <a:spcPct val="100000"/>
        </a:lnSpc>
        <a:spcBef>
          <a:spcPts val="375"/>
        </a:spcBef>
        <a:spcAft>
          <a:spcPts val="225"/>
        </a:spcAft>
        <a:buFont typeface="Arial" panose="020B0604020202020204" pitchFamily="34" charset="0"/>
        <a:buChar char="•"/>
        <a:tabLst/>
        <a:defRPr sz="12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2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>
          <p15:clr>
            <a:srgbClr val="F26B43"/>
          </p15:clr>
        </p15:guide>
        <p15:guide id="2" pos="3840">
          <p15:clr>
            <a:srgbClr val="F26B43"/>
          </p15:clr>
        </p15:guide>
        <p15:guide id="3" pos="7423">
          <p15:clr>
            <a:srgbClr val="F26B43"/>
          </p15:clr>
        </p15:guide>
        <p15:guide id="4" pos="257">
          <p15:clr>
            <a:srgbClr val="F26B43"/>
          </p15:clr>
        </p15:guide>
        <p15:guide id="6" pos="3795">
          <p15:clr>
            <a:srgbClr val="F26B43"/>
          </p15:clr>
        </p15:guide>
        <p15:guide id="7" pos="3885">
          <p15:clr>
            <a:srgbClr val="F26B43"/>
          </p15:clr>
        </p15:guide>
        <p15:guide id="8" pos="5087">
          <p15:clr>
            <a:srgbClr val="F26B43"/>
          </p15:clr>
        </p15:guide>
        <p15:guide id="9" pos="4997">
          <p15:clr>
            <a:srgbClr val="F26B43"/>
          </p15:clr>
        </p15:guide>
        <p15:guide id="10" pos="2683">
          <p15:clr>
            <a:srgbClr val="F26B43"/>
          </p15:clr>
        </p15:guide>
        <p15:guide id="11" pos="2593">
          <p15:clr>
            <a:srgbClr val="F26B43"/>
          </p15:clr>
        </p15:guide>
        <p15:guide id="12" orient="horz" pos="3906">
          <p15:clr>
            <a:srgbClr val="F26B43"/>
          </p15:clr>
        </p15:guide>
        <p15:guide id="13" orient="horz" pos="2409">
          <p15:clr>
            <a:srgbClr val="F26B43"/>
          </p15:clr>
        </p15:guide>
        <p15:guide id="14" orient="horz" pos="913">
          <p15:clr>
            <a:srgbClr val="F26B43"/>
          </p15:clr>
        </p15:guide>
        <p15:guide id="15" orient="horz" pos="1003">
          <p15:clr>
            <a:srgbClr val="F26B43"/>
          </p15:clr>
        </p15:guide>
        <p15:guide id="16" orient="horz" pos="2500">
          <p15:clr>
            <a:srgbClr val="F26B43"/>
          </p15:clr>
        </p15:guide>
        <p15:guide id="17" pos="6312">
          <p15:clr>
            <a:srgbClr val="F26B43"/>
          </p15:clr>
        </p15:guide>
        <p15:guide id="18" pos="622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2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5B5E38-97E0-469F-9E62-079F03FC52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1897" y="942854"/>
            <a:ext cx="8637460" cy="1329389"/>
          </a:xfrm>
        </p:spPr>
        <p:txBody>
          <a:bodyPr/>
          <a:lstStyle/>
          <a:p>
            <a:r>
              <a:rPr lang="en-US" dirty="0"/>
              <a:t>Beam Instrumentation MDs 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555AD8A-6E7F-4B2E-B246-067F40AB107F}"/>
              </a:ext>
            </a:extLst>
          </p:cNvPr>
          <p:cNvSpPr>
            <a:spLocks noGrp="1"/>
          </p:cNvSpPr>
          <p:nvPr>
            <p:ph type="body" idx="10"/>
          </p:nvPr>
        </p:nvSpPr>
        <p:spPr>
          <a:xfrm>
            <a:off x="251897" y="2543343"/>
            <a:ext cx="5324558" cy="1218166"/>
          </a:xfrm>
        </p:spPr>
        <p:txBody>
          <a:bodyPr>
            <a:normAutofit/>
          </a:bodyPr>
          <a:lstStyle/>
          <a:p>
            <a:r>
              <a:rPr lang="en-US" dirty="0"/>
              <a:t>LSWG for Floating MD preparation</a:t>
            </a:r>
          </a:p>
          <a:p>
            <a:r>
              <a:rPr lang="en-GB" dirty="0"/>
              <a:t>22/04/2022</a:t>
            </a:r>
          </a:p>
          <a:p>
            <a:r>
              <a:rPr lang="en-GB" dirty="0"/>
              <a:t>Sara Morales on behalf of the BI MD requesters</a:t>
            </a:r>
          </a:p>
        </p:txBody>
      </p:sp>
    </p:spTree>
    <p:extLst>
      <p:ext uri="{BB962C8B-B14F-4D97-AF65-F5344CB8AC3E}">
        <p14:creationId xmlns:p14="http://schemas.microsoft.com/office/powerpoint/2010/main" val="4900577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67886C-D2AF-4DEA-A336-CCD085BD17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000" dirty="0"/>
              <a:t>MD#6948: RF cogging and orbit bumps in IR5 for HL-LHC BPM electronics development</a:t>
            </a:r>
            <a:endParaRPr lang="en-US" sz="20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724BD69-642C-48DD-9531-815857A0ACB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5992" y="1022182"/>
            <a:ext cx="8532018" cy="3456384"/>
          </a:xfrm>
        </p:spPr>
        <p:txBody>
          <a:bodyPr>
            <a:normAutofit fontScale="62500" lnSpcReduction="20000"/>
          </a:bodyPr>
          <a:lstStyle/>
          <a:p>
            <a:r>
              <a:rPr lang="en-GB" dirty="0"/>
              <a:t>What is the future use of the MD?</a:t>
            </a:r>
          </a:p>
          <a:p>
            <a:pPr lvl="1"/>
            <a:r>
              <a:rPr lang="en-GB" dirty="0"/>
              <a:t>Development of new electronics for the future HL-LHC IR1/5 BPMs (data acquisition for offline testing of accuracy improvement algorithms)</a:t>
            </a:r>
          </a:p>
          <a:p>
            <a:r>
              <a:rPr lang="en-GB" dirty="0"/>
              <a:t>Why should it be now, as floating MD, or could it be moved to a later MD block?</a:t>
            </a:r>
          </a:p>
          <a:p>
            <a:pPr lvl="1"/>
            <a:r>
              <a:rPr lang="en-GB" dirty="0"/>
              <a:t>It can be moved to a future MD block in 2022</a:t>
            </a:r>
          </a:p>
          <a:p>
            <a:r>
              <a:rPr lang="en-GB" dirty="0"/>
              <a:t>Any special beam / hardware requirements?</a:t>
            </a:r>
          </a:p>
          <a:p>
            <a:pPr lvl="1"/>
            <a:r>
              <a:rPr lang="en-GB" dirty="0"/>
              <a:t>Yes. One B1 bunch and one B2 bunch crossing each other at the location BPMSY.4L5. Each beam should also contain another "test" bunch separated from the MD bunch by at least 1 us.</a:t>
            </a:r>
          </a:p>
          <a:p>
            <a:pPr lvl="1"/>
            <a:r>
              <a:rPr lang="en-GB" dirty="0"/>
              <a:t>RF cogging required (± 6.25 ns in ~ 5 steps), beam orbit change at the location BPMSY.4L5 required (± 10 mm in ~ 6 steps)</a:t>
            </a:r>
          </a:p>
          <a:p>
            <a:r>
              <a:rPr lang="en-US" dirty="0"/>
              <a:t>Are you ready?</a:t>
            </a:r>
          </a:p>
          <a:p>
            <a:pPr lvl="1"/>
            <a:r>
              <a:rPr lang="en-US" dirty="0"/>
              <a:t>Yes. We need ~1 day notice to prepare for installing test electronics in IR5</a:t>
            </a:r>
          </a:p>
          <a:p>
            <a:pPr lvl="1"/>
            <a:r>
              <a:rPr lang="en-US" dirty="0"/>
              <a:t>RF team needs to be ready and aware of this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ACAF092-40B6-4A12-BBFE-C6D22724F71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87507" y="4796249"/>
            <a:ext cx="3069948" cy="273844"/>
          </a:xfrm>
        </p:spPr>
        <p:txBody>
          <a:bodyPr/>
          <a:lstStyle/>
          <a:p>
            <a:r>
              <a:rPr lang="en-US" sz="1100" dirty="0"/>
              <a:t>26/04/2022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A785179-176D-488F-B14A-FB0CFBE8A46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857454" y="4796249"/>
            <a:ext cx="4530479" cy="273844"/>
          </a:xfrm>
        </p:spPr>
        <p:txBody>
          <a:bodyPr/>
          <a:lstStyle/>
          <a:p>
            <a:r>
              <a:rPr lang="en-US" sz="1100" dirty="0"/>
              <a:t>Sara Morales - Beam Instrumentation MDs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767DBB6-338B-446B-AC0D-C51767B5A1B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387933" y="4796249"/>
            <a:ext cx="501424" cy="273844"/>
          </a:xfrm>
        </p:spPr>
        <p:txBody>
          <a:bodyPr/>
          <a:lstStyle/>
          <a:p>
            <a:fld id="{17918391-D411-FE40-AAD7-861AE5233E0E}" type="slidenum">
              <a:rPr lang="en-US" sz="1100" smtClean="0"/>
              <a:pPr/>
              <a:t>2</a:t>
            </a:fld>
            <a:endParaRPr lang="en-US" sz="1100" dirty="0"/>
          </a:p>
        </p:txBody>
      </p:sp>
    </p:spTree>
    <p:extLst>
      <p:ext uri="{BB962C8B-B14F-4D97-AF65-F5344CB8AC3E}">
        <p14:creationId xmlns:p14="http://schemas.microsoft.com/office/powerpoint/2010/main" val="20933078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67886C-D2AF-4DEA-A336-CCD085BD17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000" dirty="0"/>
              <a:t>MD#6949: Validation of bunch-by-bunch diamond detectors functionalities</a:t>
            </a:r>
            <a:endParaRPr lang="en-US" sz="20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724BD69-642C-48DD-9531-815857A0ACB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5990" y="964172"/>
            <a:ext cx="8532018" cy="3571079"/>
          </a:xfrm>
        </p:spPr>
        <p:txBody>
          <a:bodyPr>
            <a:normAutofit/>
          </a:bodyPr>
          <a:lstStyle/>
          <a:p>
            <a:r>
              <a:rPr lang="en-GB" sz="1500" dirty="0"/>
              <a:t>What is the future use of the MD?</a:t>
            </a:r>
          </a:p>
          <a:p>
            <a:pPr lvl="1"/>
            <a:r>
              <a:rPr lang="en-GB" sz="1500" dirty="0"/>
              <a:t>Development of a correction mechanism for the bunch-overlap in the diamond detector signal, allowing to obtain an accurate value of the bunch-by-bunch losses</a:t>
            </a:r>
          </a:p>
        </p:txBody>
      </p:sp>
      <p:pic>
        <p:nvPicPr>
          <p:cNvPr id="5" name="Picture 4" descr="A picture containing bar chart&#10;&#10;Description automatically generated">
            <a:extLst>
              <a:ext uri="{FF2B5EF4-FFF2-40B4-BE49-F238E27FC236}">
                <a16:creationId xmlns:a16="http://schemas.microsoft.com/office/drawing/2014/main" id="{3BC8073C-1DA9-424B-89F2-62A0224D633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6385" b="2027"/>
          <a:stretch/>
        </p:blipFill>
        <p:spPr>
          <a:xfrm>
            <a:off x="105902" y="1845402"/>
            <a:ext cx="8732108" cy="2474405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0DF49B55-B34B-433A-B1BC-98487E65E42C}"/>
              </a:ext>
            </a:extLst>
          </p:cNvPr>
          <p:cNvSpPr txBox="1"/>
          <p:nvPr/>
        </p:nvSpPr>
        <p:spPr>
          <a:xfrm>
            <a:off x="305990" y="4427529"/>
            <a:ext cx="5758249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400" dirty="0"/>
              <a:t>Example of algorithm used at the end of Run 2, courtesy of Jiri Krall</a:t>
            </a:r>
            <a:endParaRPr lang="en-GB" sz="14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7B7279-398F-4A96-8302-ECA4C2513D1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87507" y="4793939"/>
            <a:ext cx="3069948" cy="273844"/>
          </a:xfrm>
        </p:spPr>
        <p:txBody>
          <a:bodyPr/>
          <a:lstStyle/>
          <a:p>
            <a:r>
              <a:rPr lang="en-US" sz="1100" dirty="0"/>
              <a:t>26/04/2022</a:t>
            </a: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4F59FAEB-F83B-49D3-8303-7F33F44AB78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857454" y="4783403"/>
            <a:ext cx="4530479" cy="273844"/>
          </a:xfrm>
        </p:spPr>
        <p:txBody>
          <a:bodyPr/>
          <a:lstStyle/>
          <a:p>
            <a:r>
              <a:rPr lang="en-US" sz="1100" dirty="0"/>
              <a:t>Sara Morales - Beam Instrumentation MDs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42B95981-B267-4DBC-B2F5-02E0D7CF7AE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380510" y="4793939"/>
            <a:ext cx="501424" cy="273844"/>
          </a:xfrm>
        </p:spPr>
        <p:txBody>
          <a:bodyPr/>
          <a:lstStyle/>
          <a:p>
            <a:fld id="{17918391-D411-FE40-AAD7-861AE5233E0E}" type="slidenum">
              <a:rPr lang="en-US" sz="1100" smtClean="0"/>
              <a:pPr/>
              <a:t>3</a:t>
            </a:fld>
            <a:endParaRPr lang="en-US" sz="1100" dirty="0"/>
          </a:p>
        </p:txBody>
      </p:sp>
    </p:spTree>
    <p:extLst>
      <p:ext uri="{BB962C8B-B14F-4D97-AF65-F5344CB8AC3E}">
        <p14:creationId xmlns:p14="http://schemas.microsoft.com/office/powerpoint/2010/main" val="11241672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67886C-D2AF-4DEA-A336-CCD085BD17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000" dirty="0"/>
              <a:t>MD#6949: Validation of bunch-by-bunch diamond detectors functionalities</a:t>
            </a:r>
            <a:endParaRPr lang="en-US" sz="20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724BD69-642C-48DD-9531-815857A0ACB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5992" y="964518"/>
            <a:ext cx="8532018" cy="3571079"/>
          </a:xfrm>
        </p:spPr>
        <p:txBody>
          <a:bodyPr>
            <a:normAutofit/>
          </a:bodyPr>
          <a:lstStyle/>
          <a:p>
            <a:r>
              <a:rPr lang="en-GB" sz="1500" dirty="0"/>
              <a:t>What is the future use of the MD?</a:t>
            </a:r>
          </a:p>
          <a:p>
            <a:pPr lvl="1"/>
            <a:r>
              <a:rPr lang="en-GB" sz="1500" dirty="0"/>
              <a:t>Characterisation of the system limitations regarding sensitivity</a:t>
            </a:r>
          </a:p>
        </p:txBody>
      </p:sp>
      <p:pic>
        <p:nvPicPr>
          <p:cNvPr id="4" name="Picture 3" descr="A picture containing engine, miller&#10;&#10;Description automatically generated">
            <a:extLst>
              <a:ext uri="{FF2B5EF4-FFF2-40B4-BE49-F238E27FC236}">
                <a16:creationId xmlns:a16="http://schemas.microsoft.com/office/drawing/2014/main" id="{0678BEC0-BE51-4602-B0EC-4344099D9CB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93" t="28254"/>
          <a:stretch/>
        </p:blipFill>
        <p:spPr>
          <a:xfrm>
            <a:off x="1878227" y="1621127"/>
            <a:ext cx="5185151" cy="2882129"/>
          </a:xfrm>
          <a:prstGeom prst="rect">
            <a:avLst/>
          </a:prstGeom>
        </p:spPr>
      </p:pic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E37D4C92-42FA-4158-949C-A7AFF2C53474}"/>
              </a:ext>
            </a:extLst>
          </p:cNvPr>
          <p:cNvSpPr/>
          <p:nvPr/>
        </p:nvSpPr>
        <p:spPr>
          <a:xfrm>
            <a:off x="2031194" y="2786463"/>
            <a:ext cx="790832" cy="19770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Detector</a:t>
            </a:r>
            <a:endParaRPr lang="en-GB" sz="1200" dirty="0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BDE49AFD-DBB9-448F-8826-2FD9644A095C}"/>
              </a:ext>
            </a:extLst>
          </p:cNvPr>
          <p:cNvSpPr/>
          <p:nvPr/>
        </p:nvSpPr>
        <p:spPr>
          <a:xfrm>
            <a:off x="2644345" y="3044014"/>
            <a:ext cx="790833" cy="43307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AC-DC splitter</a:t>
            </a:r>
            <a:endParaRPr lang="en-GB" sz="1200" dirty="0"/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E6FB455F-06BE-4D48-BC22-BD39EA42CD02}"/>
              </a:ext>
            </a:extLst>
          </p:cNvPr>
          <p:cNvSpPr/>
          <p:nvPr/>
        </p:nvSpPr>
        <p:spPr>
          <a:xfrm>
            <a:off x="3562372" y="3062191"/>
            <a:ext cx="891542" cy="43307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40 dB Amplifier</a:t>
            </a:r>
            <a:endParaRPr lang="en-GB" sz="1200" dirty="0"/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7388B60E-8971-4090-AC23-77BBB5F93FF6}"/>
              </a:ext>
            </a:extLst>
          </p:cNvPr>
          <p:cNvCxnSpPr>
            <a:cxnSpLocks/>
            <a:stCxn id="5" idx="0"/>
          </p:cNvCxnSpPr>
          <p:nvPr/>
        </p:nvCxnSpPr>
        <p:spPr>
          <a:xfrm flipV="1">
            <a:off x="2426610" y="2571750"/>
            <a:ext cx="425278" cy="214713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B945D207-5775-48A8-AA33-01D5D9287B1E}"/>
              </a:ext>
            </a:extLst>
          </p:cNvPr>
          <p:cNvCxnSpPr>
            <a:cxnSpLocks/>
          </p:cNvCxnSpPr>
          <p:nvPr/>
        </p:nvCxnSpPr>
        <p:spPr>
          <a:xfrm flipV="1">
            <a:off x="3036209" y="2579758"/>
            <a:ext cx="158848" cy="472974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21C004CC-6C8D-46DE-A494-3F7A7BFCC0AD}"/>
              </a:ext>
            </a:extLst>
          </p:cNvPr>
          <p:cNvCxnSpPr>
            <a:cxnSpLocks/>
          </p:cNvCxnSpPr>
          <p:nvPr/>
        </p:nvCxnSpPr>
        <p:spPr>
          <a:xfrm flipH="1" flipV="1">
            <a:off x="3662257" y="2679106"/>
            <a:ext cx="289845" cy="36977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E895A537-6DAF-4AA9-9BEB-04C19F39B3F0}"/>
              </a:ext>
            </a:extLst>
          </p:cNvPr>
          <p:cNvSpPr/>
          <p:nvPr/>
        </p:nvSpPr>
        <p:spPr>
          <a:xfrm>
            <a:off x="5432285" y="3546327"/>
            <a:ext cx="1631093" cy="67077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2 outputs: non amplified and amplified signal</a:t>
            </a:r>
            <a:endParaRPr lang="en-GB" sz="1400" dirty="0"/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71A0D39F-0BBB-4387-9FDC-8C6F5C49F7E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87507" y="4793148"/>
            <a:ext cx="3069948" cy="273844"/>
          </a:xfrm>
        </p:spPr>
        <p:txBody>
          <a:bodyPr/>
          <a:lstStyle/>
          <a:p>
            <a:r>
              <a:rPr lang="en-US" sz="1100" dirty="0"/>
              <a:t>26/04/2022</a:t>
            </a:r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CCD45EB2-DEB7-4CC9-9566-925F14DE890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857454" y="4793148"/>
            <a:ext cx="4530479" cy="273844"/>
          </a:xfrm>
        </p:spPr>
        <p:txBody>
          <a:bodyPr/>
          <a:lstStyle/>
          <a:p>
            <a:r>
              <a:rPr lang="en-US" sz="1100"/>
              <a:t>Sara Morales - Beam Instrumentation MDs</a:t>
            </a:r>
            <a:endParaRPr lang="en-US" sz="1100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08C98D7-61B4-4111-BE5B-3863DC110E5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387933" y="4793148"/>
            <a:ext cx="501424" cy="273844"/>
          </a:xfrm>
        </p:spPr>
        <p:txBody>
          <a:bodyPr/>
          <a:lstStyle/>
          <a:p>
            <a:fld id="{17918391-D411-FE40-AAD7-861AE5233E0E}" type="slidenum">
              <a:rPr lang="en-US" sz="1100" smtClean="0"/>
              <a:pPr/>
              <a:t>4</a:t>
            </a:fld>
            <a:endParaRPr lang="en-US" sz="1100" dirty="0"/>
          </a:p>
        </p:txBody>
      </p:sp>
    </p:spTree>
    <p:extLst>
      <p:ext uri="{BB962C8B-B14F-4D97-AF65-F5344CB8AC3E}">
        <p14:creationId xmlns:p14="http://schemas.microsoft.com/office/powerpoint/2010/main" val="25467517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67886C-D2AF-4DEA-A336-CCD085BD17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000" dirty="0"/>
              <a:t>MD#6949: Validation of bunch-by-bunch diamond detectors functionalities</a:t>
            </a:r>
            <a:endParaRPr lang="en-US" sz="20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724BD69-642C-48DD-9531-815857A0ACB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5990" y="972411"/>
            <a:ext cx="8532018" cy="3571079"/>
          </a:xfrm>
        </p:spPr>
        <p:txBody>
          <a:bodyPr>
            <a:normAutofit/>
          </a:bodyPr>
          <a:lstStyle/>
          <a:p>
            <a:r>
              <a:rPr lang="en-GB" sz="1500" dirty="0"/>
              <a:t>What is the future use of the MD?</a:t>
            </a:r>
          </a:p>
          <a:p>
            <a:pPr lvl="1"/>
            <a:r>
              <a:rPr lang="en-GB" sz="1500" dirty="0"/>
              <a:t>Characterisation of the system limitations regarding sensitivity</a:t>
            </a:r>
          </a:p>
        </p:txBody>
      </p:sp>
      <p:pic>
        <p:nvPicPr>
          <p:cNvPr id="8" name="Picture 7" descr="Chart, histogram&#10;&#10;Description automatically generated">
            <a:extLst>
              <a:ext uri="{FF2B5EF4-FFF2-40B4-BE49-F238E27FC236}">
                <a16:creationId xmlns:a16="http://schemas.microsoft.com/office/drawing/2014/main" id="{5965A19A-1942-42A3-A566-DF02BE19A2A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386" t="3478" r="7456" b="-1"/>
          <a:stretch/>
        </p:blipFill>
        <p:spPr>
          <a:xfrm>
            <a:off x="593123" y="1513263"/>
            <a:ext cx="3311612" cy="1812907"/>
          </a:xfrm>
          <a:prstGeom prst="rect">
            <a:avLst/>
          </a:prstGeom>
        </p:spPr>
      </p:pic>
      <p:pic>
        <p:nvPicPr>
          <p:cNvPr id="10" name="Picture 9" descr="Chart, line chart&#10;&#10;Description automatically generated">
            <a:extLst>
              <a:ext uri="{FF2B5EF4-FFF2-40B4-BE49-F238E27FC236}">
                <a16:creationId xmlns:a16="http://schemas.microsoft.com/office/drawing/2014/main" id="{B0D6CF27-4BE2-4E6F-8DA7-7844EFCF355D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11269" r="7738"/>
          <a:stretch/>
        </p:blipFill>
        <p:spPr>
          <a:xfrm>
            <a:off x="428367" y="3061928"/>
            <a:ext cx="3476368" cy="1671663"/>
          </a:xfrm>
          <a:prstGeom prst="rect">
            <a:avLst/>
          </a:prstGeom>
        </p:spPr>
      </p:pic>
      <p:pic>
        <p:nvPicPr>
          <p:cNvPr id="12" name="Picture 11" descr="Chart&#10;&#10;Description automatically generated">
            <a:extLst>
              <a:ext uri="{FF2B5EF4-FFF2-40B4-BE49-F238E27FC236}">
                <a16:creationId xmlns:a16="http://schemas.microsoft.com/office/drawing/2014/main" id="{46954FB5-74E6-456E-82F5-9107BE1FCE03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3720" r="7688"/>
          <a:stretch/>
        </p:blipFill>
        <p:spPr>
          <a:xfrm>
            <a:off x="4069491" y="1513264"/>
            <a:ext cx="3476369" cy="1812907"/>
          </a:xfrm>
          <a:prstGeom prst="rect">
            <a:avLst/>
          </a:prstGeom>
        </p:spPr>
      </p:pic>
      <p:pic>
        <p:nvPicPr>
          <p:cNvPr id="14" name="Picture 13" descr="Chart, line chart&#10;&#10;Description automatically generated">
            <a:extLst>
              <a:ext uri="{FF2B5EF4-FFF2-40B4-BE49-F238E27FC236}">
                <a16:creationId xmlns:a16="http://schemas.microsoft.com/office/drawing/2014/main" id="{091BE117-97C9-4AD6-A9E4-97912A88D175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t="10998"/>
          <a:stretch/>
        </p:blipFill>
        <p:spPr>
          <a:xfrm>
            <a:off x="4069493" y="3061928"/>
            <a:ext cx="3756456" cy="1671663"/>
          </a:xfrm>
          <a:prstGeom prst="rect">
            <a:avLst/>
          </a:prstGeom>
        </p:spPr>
      </p:pic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18B1C9EA-77CD-44A2-90F2-3C7977FE7351}"/>
              </a:ext>
            </a:extLst>
          </p:cNvPr>
          <p:cNvCxnSpPr/>
          <p:nvPr/>
        </p:nvCxnSpPr>
        <p:spPr>
          <a:xfrm>
            <a:off x="4646141" y="1702350"/>
            <a:ext cx="2751437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61C50B54-7F43-4B78-8B2C-F0FCDED90984}"/>
              </a:ext>
            </a:extLst>
          </p:cNvPr>
          <p:cNvSpPr/>
          <p:nvPr/>
        </p:nvSpPr>
        <p:spPr>
          <a:xfrm>
            <a:off x="7656273" y="909176"/>
            <a:ext cx="1384780" cy="943966"/>
          </a:xfrm>
          <a:prstGeom prst="roundRect">
            <a:avLst>
              <a:gd name="adj" fmla="val 1725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1.5V -&gt; Saturation value for the amplified signal</a:t>
            </a:r>
            <a:endParaRPr lang="en-GB" sz="1200" dirty="0"/>
          </a:p>
        </p:txBody>
      </p:sp>
      <p:sp>
        <p:nvSpPr>
          <p:cNvPr id="18" name="Arrow: Right 17">
            <a:extLst>
              <a:ext uri="{FF2B5EF4-FFF2-40B4-BE49-F238E27FC236}">
                <a16:creationId xmlns:a16="http://schemas.microsoft.com/office/drawing/2014/main" id="{3411FC53-B411-4C67-981F-F89926A66148}"/>
              </a:ext>
            </a:extLst>
          </p:cNvPr>
          <p:cNvSpPr/>
          <p:nvPr/>
        </p:nvSpPr>
        <p:spPr>
          <a:xfrm rot="20272228">
            <a:off x="7411311" y="1612799"/>
            <a:ext cx="195695" cy="11118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E82D3A6A-2278-4F3F-91D3-04DE67B8CC6B}"/>
              </a:ext>
            </a:extLst>
          </p:cNvPr>
          <p:cNvSpPr/>
          <p:nvPr/>
        </p:nvSpPr>
        <p:spPr>
          <a:xfrm>
            <a:off x="922020" y="2781300"/>
            <a:ext cx="2867382" cy="213360"/>
          </a:xfrm>
          <a:prstGeom prst="ellipse">
            <a:avLst/>
          </a:prstGeom>
          <a:noFill/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93BE47A6-AE18-48D2-B5C8-EDFACB9CAAF9}"/>
              </a:ext>
            </a:extLst>
          </p:cNvPr>
          <p:cNvSpPr/>
          <p:nvPr/>
        </p:nvSpPr>
        <p:spPr>
          <a:xfrm>
            <a:off x="2189745" y="4224666"/>
            <a:ext cx="1879748" cy="380442"/>
          </a:xfrm>
          <a:prstGeom prst="roundRect">
            <a:avLst>
              <a:gd name="adj" fmla="val 1725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Not amplified signal not distinguished from noise</a:t>
            </a:r>
            <a:endParaRPr lang="en-GB" sz="1200" dirty="0"/>
          </a:p>
        </p:txBody>
      </p:sp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26D4ED8F-184E-4CE8-B6DD-7255372F7D5F}"/>
              </a:ext>
            </a:extLst>
          </p:cNvPr>
          <p:cNvSpPr/>
          <p:nvPr/>
        </p:nvSpPr>
        <p:spPr>
          <a:xfrm>
            <a:off x="7639589" y="2427391"/>
            <a:ext cx="1384780" cy="1519287"/>
          </a:xfrm>
          <a:prstGeom prst="roundRect">
            <a:avLst>
              <a:gd name="adj" fmla="val 1725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Amplified signal reaching saturation when not amplified signal starts being visible</a:t>
            </a:r>
            <a:endParaRPr lang="en-GB" sz="1200" dirty="0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6AAE6545-4AB4-4C1F-9455-5481DEDCE8ED}"/>
              </a:ext>
            </a:extLst>
          </p:cNvPr>
          <p:cNvSpPr/>
          <p:nvPr/>
        </p:nvSpPr>
        <p:spPr>
          <a:xfrm>
            <a:off x="4514030" y="2765147"/>
            <a:ext cx="2867382" cy="213360"/>
          </a:xfrm>
          <a:prstGeom prst="ellipse">
            <a:avLst/>
          </a:prstGeom>
          <a:noFill/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34F8962-00D6-4EC7-977F-9B84FA2017F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387933" y="4812512"/>
            <a:ext cx="501424" cy="273844"/>
          </a:xfrm>
        </p:spPr>
        <p:txBody>
          <a:bodyPr/>
          <a:lstStyle/>
          <a:p>
            <a:fld id="{17918391-D411-FE40-AAD7-861AE5233E0E}" type="slidenum">
              <a:rPr lang="en-US" sz="1100" smtClean="0"/>
              <a:pPr/>
              <a:t>5</a:t>
            </a:fld>
            <a:endParaRPr lang="en-US" sz="11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5A62BEE-4275-45F0-861E-950DD7DC54A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87507" y="4812512"/>
            <a:ext cx="3069948" cy="273844"/>
          </a:xfrm>
        </p:spPr>
        <p:txBody>
          <a:bodyPr/>
          <a:lstStyle/>
          <a:p>
            <a:r>
              <a:rPr lang="en-US" sz="1100"/>
              <a:t>26/04/2022</a:t>
            </a:r>
            <a:endParaRPr lang="en-US" sz="110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0FE47E2-7204-483A-8CA8-47E73D6B8AE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857454" y="4812512"/>
            <a:ext cx="4530479" cy="273844"/>
          </a:xfrm>
        </p:spPr>
        <p:txBody>
          <a:bodyPr/>
          <a:lstStyle/>
          <a:p>
            <a:r>
              <a:rPr lang="en-US" sz="1100"/>
              <a:t>Sara Morales - Beam Instrumentation MDs</a:t>
            </a:r>
            <a:endParaRPr lang="en-US" sz="1100" dirty="0"/>
          </a:p>
        </p:txBody>
      </p:sp>
    </p:spTree>
    <p:extLst>
      <p:ext uri="{BB962C8B-B14F-4D97-AF65-F5344CB8AC3E}">
        <p14:creationId xmlns:p14="http://schemas.microsoft.com/office/powerpoint/2010/main" val="1723660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 animBg="1"/>
      <p:bldP spid="19" grpId="0" animBg="1"/>
      <p:bldP spid="20" grpId="0" animBg="1"/>
      <p:bldP spid="22" grpId="0" animBg="1"/>
      <p:bldP spid="2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67886C-D2AF-4DEA-A336-CCD085BD17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000" dirty="0"/>
              <a:t>MD#6949: Validation of bunch-by-bunch diamond detectors functionalities</a:t>
            </a:r>
            <a:endParaRPr lang="en-US" sz="20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724BD69-642C-48DD-9531-815857A0ACB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5990" y="972411"/>
            <a:ext cx="8532018" cy="3571079"/>
          </a:xfrm>
        </p:spPr>
        <p:txBody>
          <a:bodyPr>
            <a:normAutofit/>
          </a:bodyPr>
          <a:lstStyle/>
          <a:p>
            <a:r>
              <a:rPr lang="en-GB" sz="1500" dirty="0"/>
              <a:t>What is the future use of the MD?</a:t>
            </a:r>
          </a:p>
          <a:p>
            <a:pPr lvl="1"/>
            <a:r>
              <a:rPr lang="en-GB" sz="1500" dirty="0"/>
              <a:t>Characterisation of the system limitations regarding sensitivity</a:t>
            </a:r>
          </a:p>
        </p:txBody>
      </p:sp>
      <p:pic>
        <p:nvPicPr>
          <p:cNvPr id="8" name="Picture 7" descr="Chart, histogram&#10;&#10;Description automatically generated">
            <a:extLst>
              <a:ext uri="{FF2B5EF4-FFF2-40B4-BE49-F238E27FC236}">
                <a16:creationId xmlns:a16="http://schemas.microsoft.com/office/drawing/2014/main" id="{5965A19A-1942-42A3-A566-DF02BE19A2A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386" t="3478" r="7456" b="-1"/>
          <a:stretch/>
        </p:blipFill>
        <p:spPr>
          <a:xfrm>
            <a:off x="593123" y="1513263"/>
            <a:ext cx="3311612" cy="1812907"/>
          </a:xfrm>
          <a:prstGeom prst="rect">
            <a:avLst/>
          </a:prstGeom>
        </p:spPr>
      </p:pic>
      <p:pic>
        <p:nvPicPr>
          <p:cNvPr id="10" name="Picture 9" descr="Chart, line chart&#10;&#10;Description automatically generated">
            <a:extLst>
              <a:ext uri="{FF2B5EF4-FFF2-40B4-BE49-F238E27FC236}">
                <a16:creationId xmlns:a16="http://schemas.microsoft.com/office/drawing/2014/main" id="{B0D6CF27-4BE2-4E6F-8DA7-7844EFCF355D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11269" r="7738"/>
          <a:stretch/>
        </p:blipFill>
        <p:spPr>
          <a:xfrm>
            <a:off x="428367" y="3061928"/>
            <a:ext cx="3476368" cy="1671663"/>
          </a:xfrm>
          <a:prstGeom prst="rect">
            <a:avLst/>
          </a:prstGeom>
        </p:spPr>
      </p:pic>
      <p:pic>
        <p:nvPicPr>
          <p:cNvPr id="5" name="Picture 4" descr="Chart, line chart&#10;&#10;Description automatically generated">
            <a:extLst>
              <a:ext uri="{FF2B5EF4-FFF2-40B4-BE49-F238E27FC236}">
                <a16:creationId xmlns:a16="http://schemas.microsoft.com/office/drawing/2014/main" id="{8CB6F594-6E62-4FFE-B6EE-29F89769C05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69491" y="1437130"/>
            <a:ext cx="3778079" cy="1889040"/>
          </a:xfrm>
          <a:prstGeom prst="rect">
            <a:avLst/>
          </a:prstGeom>
        </p:spPr>
      </p:pic>
      <p:pic>
        <p:nvPicPr>
          <p:cNvPr id="7" name="Picture 6" descr="Chart, line chart, histogram&#10;&#10;Description automatically generated">
            <a:extLst>
              <a:ext uri="{FF2B5EF4-FFF2-40B4-BE49-F238E27FC236}">
                <a16:creationId xmlns:a16="http://schemas.microsoft.com/office/drawing/2014/main" id="{CB5069C1-6494-42A1-B742-C37D0821CA67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t="11508"/>
          <a:stretch/>
        </p:blipFill>
        <p:spPr>
          <a:xfrm>
            <a:off x="4069491" y="3077028"/>
            <a:ext cx="3778079" cy="1671664"/>
          </a:xfrm>
          <a:prstGeom prst="rect">
            <a:avLst/>
          </a:prstGeom>
        </p:spPr>
      </p:pic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719D7D83-7832-484E-86E5-642C4062A83B}"/>
              </a:ext>
            </a:extLst>
          </p:cNvPr>
          <p:cNvCxnSpPr/>
          <p:nvPr/>
        </p:nvCxnSpPr>
        <p:spPr>
          <a:xfrm>
            <a:off x="4670852" y="1713060"/>
            <a:ext cx="2751437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8FBE9D62-407B-4A45-B5C1-DFA67CF0F960}"/>
              </a:ext>
            </a:extLst>
          </p:cNvPr>
          <p:cNvSpPr/>
          <p:nvPr/>
        </p:nvSpPr>
        <p:spPr>
          <a:xfrm>
            <a:off x="7675362" y="839083"/>
            <a:ext cx="1384780" cy="943966"/>
          </a:xfrm>
          <a:prstGeom prst="roundRect">
            <a:avLst>
              <a:gd name="adj" fmla="val 1725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1.5V -&gt; Saturation value for the amplified signal</a:t>
            </a:r>
            <a:endParaRPr lang="en-GB" sz="1200" dirty="0"/>
          </a:p>
        </p:txBody>
      </p:sp>
      <p:sp>
        <p:nvSpPr>
          <p:cNvPr id="17" name="Arrow: Right 16">
            <a:extLst>
              <a:ext uri="{FF2B5EF4-FFF2-40B4-BE49-F238E27FC236}">
                <a16:creationId xmlns:a16="http://schemas.microsoft.com/office/drawing/2014/main" id="{FF2E4F6F-7A1E-45E4-B4EB-CB6261657619}"/>
              </a:ext>
            </a:extLst>
          </p:cNvPr>
          <p:cNvSpPr/>
          <p:nvPr/>
        </p:nvSpPr>
        <p:spPr>
          <a:xfrm rot="20272228">
            <a:off x="7450978" y="1612799"/>
            <a:ext cx="195695" cy="11118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F7ACF970-13A8-4C61-8913-F53AA3FAB6B6}"/>
              </a:ext>
            </a:extLst>
          </p:cNvPr>
          <p:cNvSpPr/>
          <p:nvPr/>
        </p:nvSpPr>
        <p:spPr>
          <a:xfrm>
            <a:off x="922020" y="2781300"/>
            <a:ext cx="2867382" cy="213360"/>
          </a:xfrm>
          <a:prstGeom prst="ellipse">
            <a:avLst/>
          </a:prstGeom>
          <a:noFill/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5EE7E849-D1E5-4CDE-AB9E-F0A77DDA545D}"/>
              </a:ext>
            </a:extLst>
          </p:cNvPr>
          <p:cNvSpPr/>
          <p:nvPr/>
        </p:nvSpPr>
        <p:spPr>
          <a:xfrm>
            <a:off x="4591485" y="2380198"/>
            <a:ext cx="2867382" cy="213360"/>
          </a:xfrm>
          <a:prstGeom prst="ellipse">
            <a:avLst/>
          </a:prstGeom>
          <a:noFill/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1AECE18A-E6A9-48BB-8297-F44AB36F75FA}"/>
              </a:ext>
            </a:extLst>
          </p:cNvPr>
          <p:cNvSpPr/>
          <p:nvPr/>
        </p:nvSpPr>
        <p:spPr>
          <a:xfrm>
            <a:off x="7558955" y="3091074"/>
            <a:ext cx="1473174" cy="1460344"/>
          </a:xfrm>
          <a:prstGeom prst="roundRect">
            <a:avLst>
              <a:gd name="adj" fmla="val 1725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Study and selection of the optimal amplification gain! </a:t>
            </a:r>
            <a:endParaRPr lang="en-GB" sz="1600" dirty="0"/>
          </a:p>
        </p:txBody>
      </p: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37D74979-F36A-441C-BF3E-EC8723E8B2CD}"/>
              </a:ext>
            </a:extLst>
          </p:cNvPr>
          <p:cNvSpPr/>
          <p:nvPr/>
        </p:nvSpPr>
        <p:spPr>
          <a:xfrm>
            <a:off x="7640624" y="1857931"/>
            <a:ext cx="1384780" cy="1070189"/>
          </a:xfrm>
          <a:prstGeom prst="roundRect">
            <a:avLst>
              <a:gd name="adj" fmla="val 1725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Amplified signal oversaturated and amplified signal still low</a:t>
            </a:r>
            <a:endParaRPr lang="en-GB" sz="12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BFAB4E7-E37C-42DF-AB0F-13782178B09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87507" y="4792864"/>
            <a:ext cx="3069948" cy="273844"/>
          </a:xfrm>
        </p:spPr>
        <p:txBody>
          <a:bodyPr/>
          <a:lstStyle/>
          <a:p>
            <a:r>
              <a:rPr lang="en-US" sz="1100" dirty="0"/>
              <a:t>26/04/2022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C3DB263-F2DD-4C8A-B543-42BA5A17EA1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857454" y="4792864"/>
            <a:ext cx="4530479" cy="273844"/>
          </a:xfrm>
        </p:spPr>
        <p:txBody>
          <a:bodyPr/>
          <a:lstStyle/>
          <a:p>
            <a:r>
              <a:rPr lang="en-US" sz="1100"/>
              <a:t>Sara Morales - Beam Instrumentation MDs</a:t>
            </a:r>
            <a:endParaRPr lang="en-US" sz="1100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6428AAC-BEB5-4358-8DDF-67CD114C4BF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387933" y="4792864"/>
            <a:ext cx="501424" cy="273844"/>
          </a:xfrm>
        </p:spPr>
        <p:txBody>
          <a:bodyPr/>
          <a:lstStyle/>
          <a:p>
            <a:fld id="{17918391-D411-FE40-AAD7-861AE5233E0E}" type="slidenum">
              <a:rPr lang="en-US" sz="1100" smtClean="0"/>
              <a:pPr/>
              <a:t>6</a:t>
            </a:fld>
            <a:endParaRPr lang="en-US" sz="1100" dirty="0"/>
          </a:p>
        </p:txBody>
      </p:sp>
    </p:spTree>
    <p:extLst>
      <p:ext uri="{BB962C8B-B14F-4D97-AF65-F5344CB8AC3E}">
        <p14:creationId xmlns:p14="http://schemas.microsoft.com/office/powerpoint/2010/main" val="8334948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0" grpId="0" animBg="1"/>
      <p:bldP spid="21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67886C-D2AF-4DEA-A336-CCD085BD17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000" dirty="0"/>
              <a:t>MD#6949: Validation of bunch-by-bunch diamond detectors functionalities</a:t>
            </a:r>
            <a:endParaRPr lang="en-US" sz="20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724BD69-642C-48DD-9531-815857A0ACB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5990" y="980648"/>
            <a:ext cx="8532018" cy="3805535"/>
          </a:xfrm>
        </p:spPr>
        <p:txBody>
          <a:bodyPr>
            <a:normAutofit fontScale="92500" lnSpcReduction="20000"/>
          </a:bodyPr>
          <a:lstStyle/>
          <a:p>
            <a:r>
              <a:rPr lang="en-GB" sz="1500" dirty="0"/>
              <a:t>What is the future use of the MD?</a:t>
            </a:r>
          </a:p>
          <a:p>
            <a:pPr lvl="1"/>
            <a:r>
              <a:rPr lang="en-GB" sz="1500" dirty="0"/>
              <a:t>Development of a correction mechanism for the bunch-overlap in the diamond detector signal, allowing to obtain an accurate value of the bunch-by-bunch losses </a:t>
            </a:r>
          </a:p>
          <a:p>
            <a:pPr lvl="1"/>
            <a:r>
              <a:rPr lang="en-GB" sz="1500" dirty="0"/>
              <a:t>Characterisation of the system limitations regarding sensitivity -&gt; Amplifier selection</a:t>
            </a:r>
          </a:p>
          <a:p>
            <a:pPr lvl="1"/>
            <a:r>
              <a:rPr lang="en-GB" sz="1500" dirty="0"/>
              <a:t>Understanding of different firmware functionalities like UFO-event auto-trigger, BST bunch selection on the capture, etc</a:t>
            </a:r>
          </a:p>
          <a:p>
            <a:r>
              <a:rPr lang="en-GB" sz="1500" dirty="0"/>
              <a:t>Why should it be now, as floating MD, or could it be moved to a later MD block?</a:t>
            </a:r>
          </a:p>
          <a:p>
            <a:pPr lvl="1"/>
            <a:r>
              <a:rPr lang="en-GB" sz="1600" dirty="0"/>
              <a:t>It can be moved to a future MD block in 2022</a:t>
            </a:r>
            <a:endParaRPr lang="en-GB" sz="1500" dirty="0"/>
          </a:p>
          <a:p>
            <a:r>
              <a:rPr lang="en-GB" sz="1500" dirty="0"/>
              <a:t>Any special beam / hardware requirements?</a:t>
            </a:r>
          </a:p>
          <a:p>
            <a:pPr lvl="1"/>
            <a:r>
              <a:rPr lang="en-GB" sz="1500" dirty="0"/>
              <a:t>Yes. Injected trains with 12 bunches spaced by 25 ns. </a:t>
            </a:r>
            <a:r>
              <a:rPr lang="en-GB" sz="1500" dirty="0" err="1"/>
              <a:t>Blowup</a:t>
            </a:r>
            <a:r>
              <a:rPr lang="en-GB" sz="1500" dirty="0"/>
              <a:t> of selected bunches with the ADT transverse damper and trigger capture data of diamonds. </a:t>
            </a:r>
          </a:p>
          <a:p>
            <a:pPr lvl="1"/>
            <a:r>
              <a:rPr lang="en-GB" sz="1500" dirty="0"/>
              <a:t>Move primary collimators in IP7 and TCSP in IP6 in order to localise the losses in IP7 or IP6.</a:t>
            </a:r>
          </a:p>
          <a:p>
            <a:r>
              <a:rPr lang="en-US" sz="1500" dirty="0"/>
              <a:t>Are you ready?</a:t>
            </a:r>
          </a:p>
          <a:p>
            <a:pPr lvl="1"/>
            <a:r>
              <a:rPr lang="en-US" sz="1500" dirty="0"/>
              <a:t>Yes. Detectors and electronics already installed in the LHC.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14C708B-9793-476B-885E-07F4C04EA99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87507" y="4786183"/>
            <a:ext cx="3069948" cy="273844"/>
          </a:xfrm>
        </p:spPr>
        <p:txBody>
          <a:bodyPr/>
          <a:lstStyle/>
          <a:p>
            <a:r>
              <a:rPr lang="en-US" sz="1100" dirty="0"/>
              <a:t>26/04/2022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EA1E553-3703-4669-AF63-6B510ACBE8B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857454" y="4786183"/>
            <a:ext cx="4530479" cy="273844"/>
          </a:xfrm>
        </p:spPr>
        <p:txBody>
          <a:bodyPr/>
          <a:lstStyle/>
          <a:p>
            <a:r>
              <a:rPr lang="en-US" sz="1100" dirty="0"/>
              <a:t>Sara Morales - Beam Instrumentation MDs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43347B6-E9CE-447D-8C9E-BAC7C794E56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387933" y="4786183"/>
            <a:ext cx="501424" cy="273844"/>
          </a:xfrm>
        </p:spPr>
        <p:txBody>
          <a:bodyPr/>
          <a:lstStyle/>
          <a:p>
            <a:fld id="{17918391-D411-FE40-AAD7-861AE5233E0E}" type="slidenum">
              <a:rPr lang="en-US" sz="1100" smtClean="0"/>
              <a:pPr/>
              <a:t>7</a:t>
            </a:fld>
            <a:endParaRPr lang="en-US" sz="1100" dirty="0"/>
          </a:p>
        </p:txBody>
      </p:sp>
    </p:spTree>
    <p:extLst>
      <p:ext uri="{BB962C8B-B14F-4D97-AF65-F5344CB8AC3E}">
        <p14:creationId xmlns:p14="http://schemas.microsoft.com/office/powerpoint/2010/main" val="31408980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CERN Corporate 16x9_PPT_Arial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branding 16x9_PPT_Arial" id="{DAC66781-D9D8-BC4F-8F43-CFE588336C9F}" vid="{8746F749-1D46-FC47-B97A-D3A04384F82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 Corporate 16x9_PPT_Arial</Template>
  <TotalTime>3815</TotalTime>
  <Words>629</Words>
  <Application>Microsoft Office PowerPoint</Application>
  <PresentationFormat>On-screen Show (16:9)</PresentationFormat>
  <Paragraphs>74</Paragraphs>
  <Slides>7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Arial</vt:lpstr>
      <vt:lpstr>Calibri</vt:lpstr>
      <vt:lpstr>Wingdings</vt:lpstr>
      <vt:lpstr>Open Sans</vt:lpstr>
      <vt:lpstr>CERN Corporate 16x9_PPT_Arial</vt:lpstr>
      <vt:lpstr>Beam Instrumentation MDs </vt:lpstr>
      <vt:lpstr>MD#6948: RF cogging and orbit bumps in IR5 for HL-LHC BPM electronics development</vt:lpstr>
      <vt:lpstr>MD#6949: Validation of bunch-by-bunch diamond detectors functionalities</vt:lpstr>
      <vt:lpstr>MD#6949: Validation of bunch-by-bunch diamond detectors functionalities</vt:lpstr>
      <vt:lpstr>MD#6949: Validation of bunch-by-bunch diamond detectors functionalities</vt:lpstr>
      <vt:lpstr>MD#6949: Validation of bunch-by-bunch diamond detectors functionalities</vt:lpstr>
      <vt:lpstr>MD#6949: Validation of bunch-by-bunch diamond detectors functionalities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CERN User</dc:creator>
  <cp:lastModifiedBy>Morales Vigo, Sara</cp:lastModifiedBy>
  <cp:revision>364</cp:revision>
  <dcterms:created xsi:type="dcterms:W3CDTF">2012-11-30T11:04:26Z</dcterms:created>
  <dcterms:modified xsi:type="dcterms:W3CDTF">2022-04-26T13:26:30Z</dcterms:modified>
</cp:coreProperties>
</file>