
<file path=[Content_Types].xml><?xml version="1.0" encoding="utf-8"?>
<Types xmlns="http://schemas.openxmlformats.org/package/2006/content-types">
  <Default Extension="jpg" ContentType="image/jp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9144000" cy="6858000"/>
  <p:defaultTextStyle>
    <a:defPPr>
      <a:defRPr lang="en-CH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7"/>
    <p:restoredTop sz="94645"/>
  </p:normalViewPr>
  <p:slideViewPr>
    <p:cSldViewPr>
      <p:cViewPr varScale="1">
        <p:scale>
          <a:sx n="118" d="100"/>
          <a:sy n="118" d="100"/>
        </p:scale>
        <p:origin x="1720" y="20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14401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8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4/26/22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400" b="1" i="0">
                <a:solidFill>
                  <a:srgbClr val="0432FF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4/26/22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400" b="1" i="0">
                <a:solidFill>
                  <a:srgbClr val="0432FF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6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4/26/22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400" b="1" i="0">
                <a:solidFill>
                  <a:srgbClr val="0432FF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4/26/22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4/26/22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673357" y="359155"/>
            <a:ext cx="7797284" cy="112585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400" b="1" i="0">
                <a:solidFill>
                  <a:srgbClr val="0432FF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435237" y="1609851"/>
            <a:ext cx="8273524" cy="461899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40"/>
            <a:ext cx="292608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4/26/22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058862" y="1318259"/>
            <a:ext cx="7025640" cy="5130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200" b="0" spc="-5" dirty="0">
                <a:latin typeface="Times New Roman"/>
                <a:cs typeface="Times New Roman"/>
              </a:rPr>
              <a:t>Electron</a:t>
            </a:r>
            <a:r>
              <a:rPr sz="3200" b="0" dirty="0">
                <a:latin typeface="Times New Roman"/>
                <a:cs typeface="Times New Roman"/>
              </a:rPr>
              <a:t> </a:t>
            </a:r>
            <a:r>
              <a:rPr sz="3200" b="0" spc="-5" dirty="0">
                <a:latin typeface="Times New Roman"/>
                <a:cs typeface="Times New Roman"/>
              </a:rPr>
              <a:t>cloud</a:t>
            </a:r>
            <a:r>
              <a:rPr sz="3200" b="0" dirty="0">
                <a:latin typeface="Times New Roman"/>
                <a:cs typeface="Times New Roman"/>
              </a:rPr>
              <a:t> </a:t>
            </a:r>
            <a:r>
              <a:rPr sz="3200" b="0" spc="-5" dirty="0">
                <a:latin typeface="Times New Roman"/>
                <a:cs typeface="Times New Roman"/>
              </a:rPr>
              <a:t>studies</a:t>
            </a:r>
            <a:r>
              <a:rPr sz="3200" b="0" spc="5" dirty="0">
                <a:latin typeface="Times New Roman"/>
                <a:cs typeface="Times New Roman"/>
              </a:rPr>
              <a:t> </a:t>
            </a:r>
            <a:r>
              <a:rPr sz="3200" b="0" spc="-5" dirty="0">
                <a:latin typeface="Times New Roman"/>
                <a:cs typeface="Times New Roman"/>
              </a:rPr>
              <a:t>in</a:t>
            </a:r>
            <a:r>
              <a:rPr sz="3200" b="0" dirty="0">
                <a:latin typeface="Times New Roman"/>
                <a:cs typeface="Times New Roman"/>
              </a:rPr>
              <a:t> </a:t>
            </a:r>
            <a:r>
              <a:rPr sz="3200" b="0" spc="-5" dirty="0">
                <a:latin typeface="Times New Roman"/>
                <a:cs typeface="Times New Roman"/>
              </a:rPr>
              <a:t>the</a:t>
            </a:r>
            <a:r>
              <a:rPr sz="3200" b="0" dirty="0">
                <a:latin typeface="Times New Roman"/>
                <a:cs typeface="Times New Roman"/>
              </a:rPr>
              <a:t> </a:t>
            </a:r>
            <a:r>
              <a:rPr sz="3200" b="0" spc="-5" dirty="0">
                <a:latin typeface="Times New Roman"/>
                <a:cs typeface="Times New Roman"/>
              </a:rPr>
              <a:t>Floating</a:t>
            </a:r>
            <a:r>
              <a:rPr sz="3200" b="0" dirty="0">
                <a:latin typeface="Times New Roman"/>
                <a:cs typeface="Times New Roman"/>
              </a:rPr>
              <a:t> MDs</a:t>
            </a:r>
            <a:endParaRPr sz="3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8749" y="2590291"/>
            <a:ext cx="836612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spc="-5" dirty="0">
                <a:latin typeface="Times New Roman"/>
                <a:cs typeface="Times New Roman"/>
              </a:rPr>
              <a:t>Konstantinos</a:t>
            </a:r>
            <a:r>
              <a:rPr sz="1800" spc="1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Paraschou,</a:t>
            </a:r>
            <a:r>
              <a:rPr sz="1800" spc="2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Sofia</a:t>
            </a:r>
            <a:r>
              <a:rPr sz="1800" spc="1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Johannesson,</a:t>
            </a:r>
            <a:r>
              <a:rPr sz="1800" spc="2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Giovanni</a:t>
            </a:r>
            <a:r>
              <a:rPr sz="1800" spc="1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Iadarola,</a:t>
            </a:r>
            <a:r>
              <a:rPr sz="1800" spc="2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Lotta</a:t>
            </a:r>
            <a:r>
              <a:rPr sz="1800" spc="20" dirty="0">
                <a:latin typeface="Times New Roman"/>
                <a:cs typeface="Times New Roman"/>
              </a:rPr>
              <a:t> </a:t>
            </a:r>
            <a:r>
              <a:rPr sz="1800" spc="-15" dirty="0">
                <a:latin typeface="Times New Roman"/>
                <a:cs typeface="Times New Roman"/>
              </a:rPr>
              <a:t>Mether,</a:t>
            </a:r>
            <a:r>
              <a:rPr sz="1800" spc="1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Luca</a:t>
            </a:r>
            <a:r>
              <a:rPr sz="1800" spc="2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Sabato</a:t>
            </a:r>
            <a:endParaRPr sz="18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116964" y="3885690"/>
            <a:ext cx="6790055" cy="8610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52200"/>
              </a:lnSpc>
              <a:spcBef>
                <a:spcPts val="100"/>
              </a:spcBef>
            </a:pPr>
            <a:r>
              <a:rPr sz="1800" spc="-5" dirty="0">
                <a:latin typeface="Times New Roman"/>
                <a:cs typeface="Times New Roman"/>
              </a:rPr>
              <a:t>MD#6843: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First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instability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measurements</a:t>
            </a:r>
            <a:r>
              <a:rPr sz="1800" dirty="0">
                <a:latin typeface="Times New Roman"/>
                <a:cs typeface="Times New Roman"/>
              </a:rPr>
              <a:t> before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scrubbing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with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1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train 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MD#6924: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Slow</a:t>
            </a:r>
            <a:r>
              <a:rPr sz="1800" spc="1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beam</a:t>
            </a:r>
            <a:r>
              <a:rPr sz="1800" spc="1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degradation</a:t>
            </a:r>
            <a:r>
              <a:rPr sz="1800" spc="1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from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incoherent</a:t>
            </a:r>
            <a:r>
              <a:rPr sz="1800" spc="1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electron</a:t>
            </a:r>
            <a:r>
              <a:rPr sz="1800" spc="1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cloud</a:t>
            </a:r>
            <a:r>
              <a:rPr sz="1800" spc="15" dirty="0">
                <a:latin typeface="Times New Roman"/>
                <a:cs typeface="Times New Roman"/>
              </a:rPr>
              <a:t> </a:t>
            </a:r>
            <a:r>
              <a:rPr sz="1800" spc="-10" dirty="0">
                <a:latin typeface="Times New Roman"/>
                <a:cs typeface="Times New Roman"/>
              </a:rPr>
              <a:t>effects</a:t>
            </a:r>
            <a:endParaRPr sz="180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8332152" y="6421630"/>
            <a:ext cx="10287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solidFill>
                  <a:srgbClr val="898989"/>
                </a:solidFill>
                <a:latin typeface="Calibri"/>
                <a:cs typeface="Calibri"/>
              </a:rPr>
              <a:t>1</a:t>
            </a:r>
            <a:endParaRPr sz="12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00"/>
              </a:spcBef>
            </a:pPr>
            <a:r>
              <a:rPr spc="-5" dirty="0"/>
              <a:t>MD#6843</a:t>
            </a:r>
            <a:r>
              <a:rPr spc="-5" dirty="0">
                <a:solidFill>
                  <a:srgbClr val="000000"/>
                </a:solidFill>
              </a:rPr>
              <a:t>:</a:t>
            </a:r>
          </a:p>
          <a:p>
            <a:pPr algn="ctr">
              <a:lnSpc>
                <a:spcPct val="100000"/>
              </a:lnSpc>
            </a:pPr>
            <a:r>
              <a:rPr b="0" spc="-5" dirty="0">
                <a:solidFill>
                  <a:srgbClr val="000000"/>
                </a:solidFill>
                <a:latin typeface="Times New Roman"/>
                <a:cs typeface="Times New Roman"/>
              </a:rPr>
              <a:t>First instability</a:t>
            </a:r>
            <a:r>
              <a:rPr b="0" dirty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b="0" spc="-5" dirty="0">
                <a:solidFill>
                  <a:srgbClr val="000000"/>
                </a:solidFill>
                <a:latin typeface="Times New Roman"/>
                <a:cs typeface="Times New Roman"/>
              </a:rPr>
              <a:t>measurements</a:t>
            </a:r>
            <a:r>
              <a:rPr b="0" spc="10" dirty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pc="-10" dirty="0">
                <a:solidFill>
                  <a:srgbClr val="FF0000"/>
                </a:solidFill>
              </a:rPr>
              <a:t>before</a:t>
            </a:r>
            <a:r>
              <a:rPr spc="-5" dirty="0">
                <a:solidFill>
                  <a:srgbClr val="FF0000"/>
                </a:solidFill>
              </a:rPr>
              <a:t> scrubbing</a:t>
            </a:r>
            <a:r>
              <a:rPr spc="5" dirty="0">
                <a:solidFill>
                  <a:srgbClr val="FF0000"/>
                </a:solidFill>
              </a:rPr>
              <a:t> </a:t>
            </a:r>
            <a:r>
              <a:rPr b="0" spc="-5" dirty="0">
                <a:solidFill>
                  <a:srgbClr val="000000"/>
                </a:solidFill>
                <a:latin typeface="Times New Roman"/>
                <a:cs typeface="Times New Roman"/>
              </a:rPr>
              <a:t>with</a:t>
            </a:r>
            <a:r>
              <a:rPr b="0" dirty="0">
                <a:solidFill>
                  <a:srgbClr val="000000"/>
                </a:solidFill>
                <a:latin typeface="Times New Roman"/>
                <a:cs typeface="Times New Roman"/>
              </a:rPr>
              <a:t> 1 </a:t>
            </a:r>
            <a:r>
              <a:rPr b="0" spc="-5" dirty="0">
                <a:solidFill>
                  <a:srgbClr val="000000"/>
                </a:solidFill>
                <a:latin typeface="Times New Roman"/>
                <a:cs typeface="Times New Roman"/>
              </a:rPr>
              <a:t>train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519607" y="1646424"/>
            <a:ext cx="8016875" cy="3939540"/>
          </a:xfrm>
          <a:prstGeom prst="rect">
            <a:avLst/>
          </a:prstGeom>
        </p:spPr>
        <p:txBody>
          <a:bodyPr vert="horz" wrap="square" lIns="0" tIns="247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95"/>
              </a:spcBef>
            </a:pPr>
            <a:r>
              <a:rPr sz="1600" b="1" dirty="0">
                <a:latin typeface="Times New Roman"/>
                <a:cs typeface="Times New Roman"/>
              </a:rPr>
              <a:t>Goal</a:t>
            </a:r>
            <a:r>
              <a:rPr sz="1600" dirty="0">
                <a:latin typeface="Times New Roman"/>
                <a:cs typeface="Times New Roman"/>
              </a:rPr>
              <a:t>: Characterize electron cloud instabilities at</a:t>
            </a:r>
            <a:r>
              <a:rPr sz="1600" spc="5" dirty="0">
                <a:latin typeface="Times New Roman"/>
                <a:cs typeface="Times New Roman"/>
              </a:rPr>
              <a:t> </a:t>
            </a:r>
            <a:r>
              <a:rPr sz="1600" b="1" dirty="0">
                <a:latin typeface="Times New Roman"/>
                <a:cs typeface="Times New Roman"/>
              </a:rPr>
              <a:t>injection</a:t>
            </a:r>
            <a:r>
              <a:rPr sz="1600" b="1" spc="-5" dirty="0">
                <a:latin typeface="Times New Roman"/>
                <a:cs typeface="Times New Roman"/>
              </a:rPr>
              <a:t> energy</a:t>
            </a:r>
            <a:r>
              <a:rPr sz="1600" spc="-5" dirty="0">
                <a:latin typeface="Times New Roman"/>
                <a:cs typeface="Times New Roman"/>
              </a:rPr>
              <a:t>:</a:t>
            </a:r>
            <a:endParaRPr sz="16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dirty="0">
                <a:latin typeface="Times New Roman"/>
                <a:cs typeface="Times New Roman"/>
              </a:rPr>
              <a:t>Instability</a:t>
            </a:r>
            <a:r>
              <a:rPr sz="1600" spc="5" dirty="0"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growth</a:t>
            </a:r>
            <a:r>
              <a:rPr sz="1600" spc="5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rate</a:t>
            </a:r>
            <a:r>
              <a:rPr sz="1600" spc="5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vs</a:t>
            </a:r>
            <a:r>
              <a:rPr sz="1600" spc="5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1)</a:t>
            </a:r>
            <a:r>
              <a:rPr sz="1600" spc="5" dirty="0">
                <a:latin typeface="Times New Roman"/>
                <a:cs typeface="Times New Roman"/>
              </a:rPr>
              <a:t> </a:t>
            </a:r>
            <a:r>
              <a:rPr sz="1600" spc="-10" dirty="0">
                <a:latin typeface="Times New Roman"/>
                <a:cs typeface="Times New Roman"/>
              </a:rPr>
              <a:t>Chromaticity,</a:t>
            </a:r>
            <a:r>
              <a:rPr sz="1600" spc="5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2)</a:t>
            </a:r>
            <a:r>
              <a:rPr sz="1600" spc="5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Octupole</a:t>
            </a:r>
            <a:r>
              <a:rPr sz="1600" spc="10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current,</a:t>
            </a:r>
            <a:r>
              <a:rPr sz="1600" spc="5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3)</a:t>
            </a:r>
            <a:r>
              <a:rPr sz="1600" spc="-20" dirty="0">
                <a:latin typeface="Times New Roman"/>
                <a:cs typeface="Times New Roman"/>
              </a:rPr>
              <a:t> </a:t>
            </a:r>
            <a:r>
              <a:rPr sz="1600" spc="-10" dirty="0">
                <a:latin typeface="Times New Roman"/>
                <a:cs typeface="Times New Roman"/>
              </a:rPr>
              <a:t>Transverse</a:t>
            </a:r>
            <a:r>
              <a:rPr sz="1600" spc="5" dirty="0"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Damper</a:t>
            </a:r>
            <a:endParaRPr sz="16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55"/>
              </a:spcBef>
            </a:pPr>
            <a:endParaRPr sz="1650">
              <a:latin typeface="Times New Roman"/>
              <a:cs typeface="Times New Roman"/>
            </a:endParaRPr>
          </a:p>
          <a:p>
            <a:pPr marL="12700" marR="415290">
              <a:lnSpc>
                <a:spcPts val="1900"/>
              </a:lnSpc>
            </a:pPr>
            <a:r>
              <a:rPr sz="1600" dirty="0">
                <a:latin typeface="Times New Roman"/>
                <a:cs typeface="Times New Roman"/>
              </a:rPr>
              <a:t>Attitude </a:t>
            </a:r>
            <a:r>
              <a:rPr sz="1600" b="1" spc="-5" dirty="0">
                <a:latin typeface="Times New Roman"/>
                <a:cs typeface="Times New Roman"/>
              </a:rPr>
              <a:t>opposite</a:t>
            </a:r>
            <a:r>
              <a:rPr sz="1600" b="1" dirty="0">
                <a:latin typeface="Times New Roman"/>
                <a:cs typeface="Times New Roman"/>
              </a:rPr>
              <a:t> to</a:t>
            </a:r>
            <a:r>
              <a:rPr sz="1600" b="1" spc="5" dirty="0">
                <a:latin typeface="Times New Roman"/>
                <a:cs typeface="Times New Roman"/>
              </a:rPr>
              <a:t> </a:t>
            </a:r>
            <a:r>
              <a:rPr sz="1600" b="1" spc="-5" dirty="0">
                <a:latin typeface="Times New Roman"/>
                <a:cs typeface="Times New Roman"/>
              </a:rPr>
              <a:t>scrubbing </a:t>
            </a:r>
            <a:r>
              <a:rPr sz="1600" dirty="0">
                <a:latin typeface="Times New Roman"/>
                <a:cs typeface="Times New Roman"/>
              </a:rPr>
              <a:t>-</a:t>
            </a:r>
            <a:r>
              <a:rPr sz="1600" spc="5" dirty="0"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we</a:t>
            </a:r>
            <a:r>
              <a:rPr sz="1600" dirty="0"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want</a:t>
            </a:r>
            <a:r>
              <a:rPr sz="1600" spc="10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to</a:t>
            </a:r>
            <a:r>
              <a:rPr sz="1600" spc="-5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observe</a:t>
            </a:r>
            <a:r>
              <a:rPr sz="1600" spc="5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instabilities. In</a:t>
            </a:r>
            <a:r>
              <a:rPr sz="1600" spc="5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scrubbing, beam</a:t>
            </a:r>
            <a:r>
              <a:rPr sz="1600" spc="10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is kept </a:t>
            </a:r>
            <a:r>
              <a:rPr sz="1600" spc="-385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stable</a:t>
            </a:r>
            <a:r>
              <a:rPr sz="1600" spc="-5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as much as possible.</a:t>
            </a:r>
            <a:endParaRPr sz="16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7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30"/>
              </a:spcBef>
            </a:pPr>
            <a:endParaRPr sz="1600">
              <a:latin typeface="Times New Roman"/>
              <a:cs typeface="Times New Roman"/>
            </a:endParaRPr>
          </a:p>
          <a:p>
            <a:pPr marL="12700">
              <a:lnSpc>
                <a:spcPts val="1910"/>
              </a:lnSpc>
            </a:pPr>
            <a:r>
              <a:rPr sz="1600" b="1" dirty="0">
                <a:latin typeface="Times New Roman"/>
                <a:cs typeface="Times New Roman"/>
              </a:rPr>
              <a:t>Merits:</a:t>
            </a:r>
            <a:endParaRPr sz="1600">
              <a:latin typeface="Times New Roman"/>
              <a:cs typeface="Times New Roman"/>
            </a:endParaRPr>
          </a:p>
          <a:p>
            <a:pPr marL="355600" indent="-342900">
              <a:lnSpc>
                <a:spcPts val="1895"/>
              </a:lnSpc>
              <a:buAutoNum type="arabicPeriod"/>
              <a:tabLst>
                <a:tab pos="354965" algn="l"/>
                <a:tab pos="355600" algn="l"/>
              </a:tabLst>
            </a:pPr>
            <a:r>
              <a:rPr sz="1600" dirty="0">
                <a:latin typeface="Times New Roman"/>
                <a:cs typeface="Times New Roman"/>
              </a:rPr>
              <a:t>Crucial benchmark for the </a:t>
            </a:r>
            <a:r>
              <a:rPr sz="1600" dirty="0">
                <a:solidFill>
                  <a:srgbClr val="0432FF"/>
                </a:solidFill>
                <a:latin typeface="Times New Roman"/>
                <a:cs typeface="Times New Roman"/>
              </a:rPr>
              <a:t>modelling</a:t>
            </a:r>
            <a:r>
              <a:rPr sz="1600" spc="-5" dirty="0">
                <a:solidFill>
                  <a:srgbClr val="0432FF"/>
                </a:solidFill>
                <a:latin typeface="Times New Roman"/>
                <a:cs typeface="Times New Roman"/>
              </a:rPr>
              <a:t> </a:t>
            </a:r>
            <a:r>
              <a:rPr sz="1600" dirty="0">
                <a:solidFill>
                  <a:srgbClr val="0432FF"/>
                </a:solidFill>
                <a:latin typeface="Times New Roman"/>
                <a:cs typeface="Times New Roman"/>
              </a:rPr>
              <a:t>of coherent</a:t>
            </a:r>
            <a:r>
              <a:rPr sz="1600" spc="5" dirty="0">
                <a:solidFill>
                  <a:srgbClr val="0432FF"/>
                </a:solidFill>
                <a:latin typeface="Times New Roman"/>
                <a:cs typeface="Times New Roman"/>
              </a:rPr>
              <a:t> </a:t>
            </a:r>
            <a:r>
              <a:rPr sz="1600" dirty="0">
                <a:solidFill>
                  <a:srgbClr val="0432FF"/>
                </a:solidFill>
                <a:latin typeface="Times New Roman"/>
                <a:cs typeface="Times New Roman"/>
              </a:rPr>
              <a:t>beam</a:t>
            </a:r>
            <a:r>
              <a:rPr sz="1600" spc="5" dirty="0">
                <a:solidFill>
                  <a:srgbClr val="0432FF"/>
                </a:solidFill>
                <a:latin typeface="Times New Roman"/>
                <a:cs typeface="Times New Roman"/>
              </a:rPr>
              <a:t> </a:t>
            </a:r>
            <a:r>
              <a:rPr sz="1600" dirty="0">
                <a:solidFill>
                  <a:srgbClr val="0432FF"/>
                </a:solidFill>
                <a:latin typeface="Times New Roman"/>
                <a:cs typeface="Times New Roman"/>
              </a:rPr>
              <a:t>instabilities</a:t>
            </a:r>
            <a:r>
              <a:rPr sz="1600" spc="-5" dirty="0">
                <a:solidFill>
                  <a:srgbClr val="0432FF"/>
                </a:solidFill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driven by electron clouds.</a:t>
            </a:r>
            <a:endParaRPr sz="1600">
              <a:latin typeface="Times New Roman"/>
              <a:cs typeface="Times New Roman"/>
            </a:endParaRPr>
          </a:p>
          <a:p>
            <a:pPr marL="355600" indent="-342900">
              <a:lnSpc>
                <a:spcPts val="1910"/>
              </a:lnSpc>
              <a:buAutoNum type="arabicPeriod"/>
              <a:tabLst>
                <a:tab pos="354965" algn="l"/>
                <a:tab pos="355600" algn="l"/>
              </a:tabLst>
            </a:pPr>
            <a:r>
              <a:rPr sz="1600" dirty="0">
                <a:latin typeface="Times New Roman"/>
                <a:cs typeface="Times New Roman"/>
              </a:rPr>
              <a:t>Provide important</a:t>
            </a:r>
            <a:r>
              <a:rPr sz="1600" spc="5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input</a:t>
            </a:r>
            <a:r>
              <a:rPr sz="1600" spc="5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(</a:t>
            </a:r>
            <a:r>
              <a:rPr sz="1600" dirty="0">
                <a:solidFill>
                  <a:srgbClr val="0432FF"/>
                </a:solidFill>
                <a:latin typeface="Times New Roman"/>
                <a:cs typeface="Times New Roman"/>
              </a:rPr>
              <a:t>optimal</a:t>
            </a:r>
            <a:r>
              <a:rPr sz="1600" spc="10" dirty="0">
                <a:solidFill>
                  <a:srgbClr val="0432FF"/>
                </a:solidFill>
                <a:latin typeface="Times New Roman"/>
                <a:cs typeface="Times New Roman"/>
              </a:rPr>
              <a:t> </a:t>
            </a:r>
            <a:r>
              <a:rPr sz="1600" dirty="0">
                <a:solidFill>
                  <a:srgbClr val="0432FF"/>
                </a:solidFill>
                <a:latin typeface="Times New Roman"/>
                <a:cs typeface="Times New Roman"/>
              </a:rPr>
              <a:t>stabilization strategy</a:t>
            </a:r>
            <a:r>
              <a:rPr sz="1600" dirty="0">
                <a:latin typeface="Times New Roman"/>
                <a:cs typeface="Times New Roman"/>
              </a:rPr>
              <a:t>) for</a:t>
            </a:r>
            <a:r>
              <a:rPr sz="1600" spc="5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a most</a:t>
            </a:r>
            <a:r>
              <a:rPr sz="1600" spc="5" dirty="0"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efficient</a:t>
            </a:r>
            <a:r>
              <a:rPr sz="1600" spc="10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scrubbing run.</a:t>
            </a:r>
            <a:endParaRPr sz="16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7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35"/>
              </a:spcBef>
            </a:pPr>
            <a:endParaRPr sz="1650">
              <a:latin typeface="Times New Roman"/>
              <a:cs typeface="Times New Roman"/>
            </a:endParaRPr>
          </a:p>
          <a:p>
            <a:pPr marL="12700">
              <a:lnSpc>
                <a:spcPts val="1910"/>
              </a:lnSpc>
            </a:pPr>
            <a:r>
              <a:rPr sz="1600" b="1" spc="-10" dirty="0">
                <a:latin typeface="Times New Roman"/>
                <a:cs typeface="Times New Roman"/>
              </a:rPr>
              <a:t>Time:</a:t>
            </a:r>
            <a:endParaRPr sz="1600">
              <a:latin typeface="Times New Roman"/>
              <a:cs typeface="Times New Roman"/>
            </a:endParaRPr>
          </a:p>
          <a:p>
            <a:pPr marL="12700" marR="295910">
              <a:lnSpc>
                <a:spcPts val="1900"/>
              </a:lnSpc>
              <a:spcBef>
                <a:spcPts val="70"/>
              </a:spcBef>
            </a:pPr>
            <a:r>
              <a:rPr sz="1600" dirty="0">
                <a:latin typeface="Times New Roman"/>
                <a:cs typeface="Times New Roman"/>
              </a:rPr>
              <a:t>MD</a:t>
            </a:r>
            <a:r>
              <a:rPr sz="1600" spc="-10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needs to happen </a:t>
            </a:r>
            <a:r>
              <a:rPr sz="1600" b="1" spc="-10" dirty="0">
                <a:solidFill>
                  <a:srgbClr val="FF0000"/>
                </a:solidFill>
                <a:latin typeface="Times New Roman"/>
                <a:cs typeface="Times New Roman"/>
              </a:rPr>
              <a:t>before</a:t>
            </a:r>
            <a:r>
              <a:rPr sz="1600" b="1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6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scrubbing</a:t>
            </a:r>
            <a:r>
              <a:rPr sz="1600" b="1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in order to</a:t>
            </a:r>
            <a:r>
              <a:rPr sz="1600" spc="5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observe instabilities with 48/72 bunches. </a:t>
            </a:r>
            <a:r>
              <a:rPr sz="1600" spc="5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Small</a:t>
            </a:r>
            <a:r>
              <a:rPr sz="1600" spc="5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number</a:t>
            </a:r>
            <a:r>
              <a:rPr sz="1600" spc="5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of bunches:</a:t>
            </a:r>
            <a:r>
              <a:rPr sz="1600" spc="10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1)</a:t>
            </a:r>
            <a:r>
              <a:rPr sz="1600" spc="5" dirty="0">
                <a:latin typeface="Times New Roman"/>
                <a:cs typeface="Times New Roman"/>
              </a:rPr>
              <a:t> </a:t>
            </a:r>
            <a:r>
              <a:rPr sz="1600" dirty="0">
                <a:solidFill>
                  <a:srgbClr val="0432FF"/>
                </a:solidFill>
                <a:latin typeface="Times New Roman"/>
                <a:cs typeface="Times New Roman"/>
              </a:rPr>
              <a:t>limits</a:t>
            </a:r>
            <a:r>
              <a:rPr sz="1600" spc="5" dirty="0">
                <a:solidFill>
                  <a:srgbClr val="0432FF"/>
                </a:solidFill>
                <a:latin typeface="Times New Roman"/>
                <a:cs typeface="Times New Roman"/>
              </a:rPr>
              <a:t> </a:t>
            </a:r>
            <a:r>
              <a:rPr sz="1600" dirty="0">
                <a:solidFill>
                  <a:srgbClr val="0432FF"/>
                </a:solidFill>
                <a:latin typeface="Times New Roman"/>
                <a:cs typeface="Times New Roman"/>
              </a:rPr>
              <a:t>total</a:t>
            </a:r>
            <a:r>
              <a:rPr sz="1600" spc="10" dirty="0">
                <a:solidFill>
                  <a:srgbClr val="0432FF"/>
                </a:solidFill>
                <a:latin typeface="Times New Roman"/>
                <a:cs typeface="Times New Roman"/>
              </a:rPr>
              <a:t> </a:t>
            </a:r>
            <a:r>
              <a:rPr sz="1600" spc="-10" dirty="0">
                <a:solidFill>
                  <a:srgbClr val="0432FF"/>
                </a:solidFill>
                <a:latin typeface="Times New Roman"/>
                <a:cs typeface="Times New Roman"/>
              </a:rPr>
              <a:t>intensity</a:t>
            </a:r>
            <a:r>
              <a:rPr sz="1600" spc="-10" dirty="0">
                <a:latin typeface="Times New Roman"/>
                <a:cs typeface="Times New Roman"/>
              </a:rPr>
              <a:t>,</a:t>
            </a:r>
            <a:r>
              <a:rPr sz="1600" dirty="0">
                <a:latin typeface="Times New Roman"/>
                <a:cs typeface="Times New Roman"/>
              </a:rPr>
              <a:t> 2)</a:t>
            </a:r>
            <a:r>
              <a:rPr sz="1600" spc="5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minimizes delay</a:t>
            </a:r>
            <a:r>
              <a:rPr sz="1600" spc="5" dirty="0"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between</a:t>
            </a:r>
            <a:r>
              <a:rPr sz="1600" dirty="0">
                <a:latin typeface="Times New Roman"/>
                <a:cs typeface="Times New Roman"/>
              </a:rPr>
              <a:t> measurements. </a:t>
            </a:r>
            <a:r>
              <a:rPr sz="1600" spc="-385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1</a:t>
            </a:r>
            <a:r>
              <a:rPr sz="1600" spc="-5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shift</a:t>
            </a:r>
            <a:r>
              <a:rPr sz="1600" spc="5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of 8 hours.</a:t>
            </a:r>
            <a:endParaRPr sz="16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519607" y="5984296"/>
            <a:ext cx="6031865" cy="691515"/>
          </a:xfrm>
          <a:prstGeom prst="rect">
            <a:avLst/>
          </a:prstGeom>
        </p:spPr>
        <p:txBody>
          <a:bodyPr vert="horz" wrap="square" lIns="0" tIns="8191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645"/>
              </a:spcBef>
            </a:pPr>
            <a:r>
              <a:rPr sz="1600" b="1" spc="-5" dirty="0">
                <a:latin typeface="Times New Roman"/>
                <a:cs typeface="Times New Roman"/>
              </a:rPr>
              <a:t>Hardware</a:t>
            </a:r>
            <a:r>
              <a:rPr sz="1600" spc="-5" dirty="0">
                <a:latin typeface="Times New Roman"/>
                <a:cs typeface="Times New Roman"/>
              </a:rPr>
              <a:t>:</a:t>
            </a:r>
            <a:r>
              <a:rPr sz="1600" spc="5" dirty="0">
                <a:latin typeface="Times New Roman"/>
                <a:cs typeface="Times New Roman"/>
              </a:rPr>
              <a:t> </a:t>
            </a:r>
            <a:r>
              <a:rPr sz="1600" spc="-30" dirty="0">
                <a:latin typeface="Times New Roman"/>
                <a:cs typeface="Times New Roman"/>
              </a:rPr>
              <a:t>FBCT,</a:t>
            </a:r>
            <a:r>
              <a:rPr sz="1600" spc="5" dirty="0">
                <a:latin typeface="Times New Roman"/>
                <a:cs typeface="Times New Roman"/>
              </a:rPr>
              <a:t> </a:t>
            </a:r>
            <a:r>
              <a:rPr sz="1600" spc="-50" dirty="0">
                <a:latin typeface="Times New Roman"/>
                <a:cs typeface="Times New Roman"/>
              </a:rPr>
              <a:t>BSRT,</a:t>
            </a:r>
            <a:r>
              <a:rPr sz="1600" spc="-85" dirty="0">
                <a:latin typeface="Times New Roman"/>
                <a:cs typeface="Times New Roman"/>
              </a:rPr>
              <a:t> </a:t>
            </a:r>
            <a:r>
              <a:rPr sz="1600" spc="-10" dirty="0">
                <a:latin typeface="Times New Roman"/>
                <a:cs typeface="Times New Roman"/>
              </a:rPr>
              <a:t>ADT</a:t>
            </a:r>
            <a:r>
              <a:rPr sz="1600" spc="-35" dirty="0"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ObsBox,</a:t>
            </a:r>
            <a:r>
              <a:rPr sz="1600" spc="5" dirty="0"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Head-tail</a:t>
            </a:r>
            <a:r>
              <a:rPr sz="1600" spc="10" dirty="0">
                <a:latin typeface="Times New Roman"/>
                <a:cs typeface="Times New Roman"/>
              </a:rPr>
              <a:t> </a:t>
            </a:r>
            <a:r>
              <a:rPr sz="1600" spc="-10" dirty="0">
                <a:latin typeface="Times New Roman"/>
                <a:cs typeface="Times New Roman"/>
              </a:rPr>
              <a:t>monitor,</a:t>
            </a:r>
            <a:r>
              <a:rPr sz="1600" spc="-30" dirty="0">
                <a:latin typeface="Times New Roman"/>
                <a:cs typeface="Times New Roman"/>
              </a:rPr>
              <a:t> </a:t>
            </a:r>
            <a:r>
              <a:rPr sz="1600" spc="-15" dirty="0">
                <a:latin typeface="Times New Roman"/>
                <a:cs typeface="Times New Roman"/>
              </a:rPr>
              <a:t>Wire</a:t>
            </a:r>
            <a:r>
              <a:rPr sz="1600" spc="5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scanner</a:t>
            </a:r>
            <a:endParaRPr sz="1600">
              <a:latin typeface="Times New Roman"/>
              <a:cs typeface="Times New Roman"/>
            </a:endParaRPr>
          </a:p>
          <a:p>
            <a:pPr marL="3399790">
              <a:lnSpc>
                <a:spcPct val="100000"/>
              </a:lnSpc>
              <a:spcBef>
                <a:spcPts val="615"/>
              </a:spcBef>
            </a:pPr>
            <a:r>
              <a:rPr sz="1800" spc="-75" dirty="0">
                <a:solidFill>
                  <a:srgbClr val="0432FF"/>
                </a:solidFill>
                <a:latin typeface="Times New Roman"/>
                <a:cs typeface="Times New Roman"/>
              </a:rPr>
              <a:t>We</a:t>
            </a:r>
            <a:r>
              <a:rPr sz="1800" spc="-30" dirty="0">
                <a:solidFill>
                  <a:srgbClr val="0432FF"/>
                </a:solidFill>
                <a:latin typeface="Times New Roman"/>
                <a:cs typeface="Times New Roman"/>
              </a:rPr>
              <a:t> </a:t>
            </a:r>
            <a:r>
              <a:rPr sz="1800" dirty="0">
                <a:solidFill>
                  <a:srgbClr val="0432FF"/>
                </a:solidFill>
                <a:latin typeface="Times New Roman"/>
                <a:cs typeface="Times New Roman"/>
              </a:rPr>
              <a:t>are</a:t>
            </a:r>
            <a:r>
              <a:rPr sz="1800" spc="-30" dirty="0">
                <a:solidFill>
                  <a:srgbClr val="0432FF"/>
                </a:solidFill>
                <a:latin typeface="Times New Roman"/>
                <a:cs typeface="Times New Roman"/>
              </a:rPr>
              <a:t> </a:t>
            </a:r>
            <a:r>
              <a:rPr sz="1800" spc="-20" dirty="0">
                <a:solidFill>
                  <a:srgbClr val="0432FF"/>
                </a:solidFill>
                <a:latin typeface="Times New Roman"/>
                <a:cs typeface="Times New Roman"/>
              </a:rPr>
              <a:t>ready.</a:t>
            </a:r>
            <a:endParaRPr sz="180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8332152" y="6421630"/>
            <a:ext cx="10287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solidFill>
                  <a:srgbClr val="898989"/>
                </a:solidFill>
                <a:latin typeface="Calibri"/>
                <a:cs typeface="Calibri"/>
              </a:rPr>
              <a:t>2</a:t>
            </a:r>
            <a:endParaRPr sz="12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00"/>
              </a:spcBef>
            </a:pPr>
            <a:r>
              <a:rPr spc="-5" dirty="0"/>
              <a:t>MD#6924:</a:t>
            </a:r>
          </a:p>
          <a:p>
            <a:pPr marL="12700" marR="5080" algn="ctr">
              <a:lnSpc>
                <a:spcPts val="2900"/>
              </a:lnSpc>
              <a:spcBef>
                <a:spcPts val="80"/>
              </a:spcBef>
            </a:pPr>
            <a:r>
              <a:rPr b="0" spc="-5" dirty="0">
                <a:solidFill>
                  <a:srgbClr val="000000"/>
                </a:solidFill>
                <a:latin typeface="Times New Roman"/>
                <a:cs typeface="Times New Roman"/>
              </a:rPr>
              <a:t>Slow</a:t>
            </a:r>
            <a:r>
              <a:rPr b="0" dirty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b="0" spc="-5" dirty="0">
                <a:solidFill>
                  <a:srgbClr val="000000"/>
                </a:solidFill>
                <a:latin typeface="Times New Roman"/>
                <a:cs typeface="Times New Roman"/>
              </a:rPr>
              <a:t>beam degradation</a:t>
            </a:r>
            <a:r>
              <a:rPr b="0" spc="5" dirty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b="0" dirty="0">
                <a:solidFill>
                  <a:srgbClr val="000000"/>
                </a:solidFill>
                <a:latin typeface="Times New Roman"/>
                <a:cs typeface="Times New Roman"/>
              </a:rPr>
              <a:t>from</a:t>
            </a:r>
            <a:r>
              <a:rPr b="0" spc="-5" dirty="0">
                <a:solidFill>
                  <a:srgbClr val="000000"/>
                </a:solidFill>
                <a:latin typeface="Times New Roman"/>
                <a:cs typeface="Times New Roman"/>
              </a:rPr>
              <a:t> incoherent electron</a:t>
            </a:r>
            <a:r>
              <a:rPr b="0" spc="5" dirty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b="0" spc="-5" dirty="0">
                <a:solidFill>
                  <a:srgbClr val="000000"/>
                </a:solidFill>
                <a:latin typeface="Times New Roman"/>
                <a:cs typeface="Times New Roman"/>
              </a:rPr>
              <a:t>cloud</a:t>
            </a:r>
            <a:r>
              <a:rPr b="0" dirty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b="0" spc="-10" dirty="0">
                <a:solidFill>
                  <a:srgbClr val="000000"/>
                </a:solidFill>
                <a:latin typeface="Times New Roman"/>
                <a:cs typeface="Times New Roman"/>
              </a:rPr>
              <a:t>effects</a:t>
            </a:r>
            <a:r>
              <a:rPr b="0" dirty="0">
                <a:solidFill>
                  <a:srgbClr val="000000"/>
                </a:solidFill>
                <a:latin typeface="Times New Roman"/>
                <a:cs typeface="Times New Roman"/>
              </a:rPr>
              <a:t> - </a:t>
            </a:r>
            <a:r>
              <a:rPr b="0" spc="-585" dirty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b="0" spc="-5" dirty="0">
                <a:solidFill>
                  <a:srgbClr val="000000"/>
                </a:solidFill>
                <a:latin typeface="Times New Roman"/>
                <a:cs typeface="Times New Roman"/>
              </a:rPr>
              <a:t>preparation</a:t>
            </a:r>
          </a:p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903783" y="1842359"/>
            <a:ext cx="3911027" cy="2312356"/>
          </a:xfrm>
          <a:prstGeom prst="rect">
            <a:avLst/>
          </a:prstGeom>
        </p:spPr>
      </p:pic>
      <p:sp>
        <p:nvSpPr>
          <p:cNvPr id="4" name="object 4"/>
          <p:cNvSpPr txBox="1"/>
          <p:nvPr/>
        </p:nvSpPr>
        <p:spPr>
          <a:xfrm>
            <a:off x="450124" y="1661663"/>
            <a:ext cx="7985125" cy="502047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4552950">
              <a:lnSpc>
                <a:spcPct val="146300"/>
              </a:lnSpc>
              <a:spcBef>
                <a:spcPts val="100"/>
              </a:spcBef>
            </a:pPr>
            <a:r>
              <a:rPr sz="1600" b="1" dirty="0">
                <a:latin typeface="Times New Roman"/>
                <a:cs typeface="Times New Roman"/>
              </a:rPr>
              <a:t>Motivation:</a:t>
            </a:r>
            <a:r>
              <a:rPr sz="1600" b="1" spc="-20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E-cloud</a:t>
            </a:r>
            <a:r>
              <a:rPr sz="1600" spc="-15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is</a:t>
            </a:r>
            <a:r>
              <a:rPr sz="1600" spc="-15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observed</a:t>
            </a:r>
            <a:r>
              <a:rPr sz="1600" spc="-20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to</a:t>
            </a:r>
            <a:r>
              <a:rPr sz="1600" spc="-15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cause </a:t>
            </a:r>
            <a:r>
              <a:rPr sz="1600" spc="-385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significant</a:t>
            </a:r>
            <a:r>
              <a:rPr sz="1600" spc="-5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losses</a:t>
            </a:r>
            <a:r>
              <a:rPr sz="1600" spc="-5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during</a:t>
            </a:r>
            <a:r>
              <a:rPr sz="1600" spc="-5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stable</a:t>
            </a:r>
            <a:r>
              <a:rPr sz="1600" spc="-5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beams.</a:t>
            </a:r>
          </a:p>
          <a:p>
            <a:pPr marL="298450" marR="3985895" indent="-285750">
              <a:lnSpc>
                <a:spcPct val="150600"/>
              </a:lnSpc>
              <a:spcBef>
                <a:spcPts val="10"/>
              </a:spcBef>
              <a:buFont typeface="Arial"/>
              <a:buChar char="•"/>
              <a:tabLst>
                <a:tab pos="297815" algn="l"/>
                <a:tab pos="298450" algn="l"/>
              </a:tabLst>
            </a:pPr>
            <a:r>
              <a:rPr sz="1600" spc="-5" dirty="0">
                <a:latin typeface="Times New Roman"/>
                <a:cs typeface="Times New Roman"/>
              </a:rPr>
              <a:t>Recent </a:t>
            </a:r>
            <a:r>
              <a:rPr sz="1600" dirty="0">
                <a:latin typeface="Times New Roman"/>
                <a:cs typeface="Times New Roman"/>
              </a:rPr>
              <a:t>advances in simulation allow us to </a:t>
            </a:r>
            <a:r>
              <a:rPr sz="1600" spc="5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simulate </a:t>
            </a:r>
            <a:r>
              <a:rPr sz="1600" b="1" spc="-5" dirty="0">
                <a:solidFill>
                  <a:srgbClr val="0432FF"/>
                </a:solidFill>
                <a:latin typeface="Times New Roman"/>
                <a:cs typeface="Times New Roman"/>
              </a:rPr>
              <a:t>incoherent </a:t>
            </a:r>
            <a:r>
              <a:rPr sz="1600" b="1" dirty="0">
                <a:solidFill>
                  <a:srgbClr val="0432FF"/>
                </a:solidFill>
                <a:latin typeface="Times New Roman"/>
                <a:cs typeface="Times New Roman"/>
              </a:rPr>
              <a:t>effects (slow losses </a:t>
            </a:r>
            <a:r>
              <a:rPr sz="1600" b="1" spc="-5" dirty="0">
                <a:solidFill>
                  <a:srgbClr val="0432FF"/>
                </a:solidFill>
                <a:latin typeface="Times New Roman"/>
                <a:cs typeface="Times New Roman"/>
              </a:rPr>
              <a:t>and </a:t>
            </a:r>
            <a:r>
              <a:rPr sz="1600" b="1" spc="-385" dirty="0">
                <a:solidFill>
                  <a:srgbClr val="0432FF"/>
                </a:solidFill>
                <a:latin typeface="Times New Roman"/>
                <a:cs typeface="Times New Roman"/>
              </a:rPr>
              <a:t> </a:t>
            </a:r>
            <a:r>
              <a:rPr sz="1600" b="1" dirty="0">
                <a:solidFill>
                  <a:srgbClr val="0432FF"/>
                </a:solidFill>
                <a:latin typeface="Times New Roman"/>
                <a:cs typeface="Times New Roman"/>
              </a:rPr>
              <a:t>emittance</a:t>
            </a:r>
            <a:r>
              <a:rPr sz="1600" b="1" spc="-5" dirty="0">
                <a:solidFill>
                  <a:srgbClr val="0432FF"/>
                </a:solidFill>
                <a:latin typeface="Times New Roman"/>
                <a:cs typeface="Times New Roman"/>
              </a:rPr>
              <a:t> </a:t>
            </a:r>
            <a:r>
              <a:rPr sz="1600" b="1" spc="-10" dirty="0">
                <a:solidFill>
                  <a:srgbClr val="0432FF"/>
                </a:solidFill>
                <a:latin typeface="Times New Roman"/>
                <a:cs typeface="Times New Roman"/>
              </a:rPr>
              <a:t>growth).</a:t>
            </a:r>
            <a:endParaRPr sz="1600" dirty="0">
              <a:latin typeface="Times New Roman"/>
              <a:cs typeface="Times New Roman"/>
            </a:endParaRPr>
          </a:p>
          <a:p>
            <a:pPr marL="298450" marR="3907790" indent="-285750">
              <a:lnSpc>
                <a:spcPct val="146300"/>
              </a:lnSpc>
              <a:spcBef>
                <a:spcPts val="95"/>
              </a:spcBef>
              <a:buFont typeface="Arial"/>
              <a:buChar char="•"/>
              <a:tabLst>
                <a:tab pos="297815" algn="l"/>
                <a:tab pos="298450" algn="l"/>
              </a:tabLst>
            </a:pPr>
            <a:r>
              <a:rPr sz="1600" spc="-5" dirty="0">
                <a:latin typeface="Times New Roman"/>
                <a:cs typeface="Times New Roman"/>
              </a:rPr>
              <a:t>Need </a:t>
            </a:r>
            <a:r>
              <a:rPr sz="1600" dirty="0">
                <a:latin typeface="Times New Roman"/>
                <a:cs typeface="Times New Roman"/>
              </a:rPr>
              <a:t>experimental data to validate modelling, </a:t>
            </a:r>
            <a:r>
              <a:rPr sz="1600" spc="-385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starting</a:t>
            </a:r>
            <a:r>
              <a:rPr sz="1600" spc="-5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at</a:t>
            </a:r>
            <a:r>
              <a:rPr sz="1600" spc="5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injection</a:t>
            </a:r>
            <a:r>
              <a:rPr sz="1600" spc="-5" dirty="0">
                <a:latin typeface="Times New Roman"/>
                <a:cs typeface="Times New Roman"/>
              </a:rPr>
              <a:t> </a:t>
            </a:r>
            <a:r>
              <a:rPr sz="1600" spc="-20" dirty="0">
                <a:latin typeface="Times New Roman"/>
                <a:cs typeface="Times New Roman"/>
              </a:rPr>
              <a:t>energy.</a:t>
            </a:r>
            <a:endParaRPr sz="16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5"/>
              </a:spcBef>
            </a:pPr>
            <a:endParaRPr sz="2500" dirty="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sz="1600" b="1" dirty="0">
                <a:latin typeface="Times New Roman"/>
                <a:cs typeface="Times New Roman"/>
              </a:rPr>
              <a:t>Goal</a:t>
            </a:r>
            <a:r>
              <a:rPr sz="1600" dirty="0">
                <a:latin typeface="Times New Roman"/>
                <a:cs typeface="Times New Roman"/>
              </a:rPr>
              <a:t>:</a:t>
            </a:r>
          </a:p>
          <a:p>
            <a:pPr marL="12700">
              <a:lnSpc>
                <a:spcPct val="100000"/>
              </a:lnSpc>
              <a:spcBef>
                <a:spcPts val="890"/>
              </a:spcBef>
            </a:pPr>
            <a:r>
              <a:rPr sz="1600" dirty="0">
                <a:latin typeface="Times New Roman"/>
                <a:cs typeface="Times New Roman"/>
              </a:rPr>
              <a:t>Measurement</a:t>
            </a:r>
            <a:r>
              <a:rPr sz="1600" spc="5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of </a:t>
            </a:r>
            <a:r>
              <a:rPr sz="1600" b="1" spc="-5" dirty="0">
                <a:solidFill>
                  <a:srgbClr val="0432FF"/>
                </a:solidFill>
                <a:latin typeface="Times New Roman"/>
                <a:cs typeface="Times New Roman"/>
              </a:rPr>
              <a:t>beam</a:t>
            </a:r>
            <a:r>
              <a:rPr sz="1600" b="1" dirty="0">
                <a:solidFill>
                  <a:srgbClr val="0432FF"/>
                </a:solidFill>
                <a:latin typeface="Times New Roman"/>
                <a:cs typeface="Times New Roman"/>
              </a:rPr>
              <a:t> lifetime</a:t>
            </a:r>
            <a:r>
              <a:rPr sz="1600" b="1" spc="5" dirty="0">
                <a:solidFill>
                  <a:srgbClr val="0432FF"/>
                </a:solidFill>
                <a:latin typeface="Times New Roman"/>
                <a:cs typeface="Times New Roman"/>
              </a:rPr>
              <a:t> </a:t>
            </a:r>
            <a:r>
              <a:rPr sz="1600" b="1" spc="-5" dirty="0">
                <a:solidFill>
                  <a:srgbClr val="0432FF"/>
                </a:solidFill>
                <a:latin typeface="Times New Roman"/>
                <a:cs typeface="Times New Roman"/>
              </a:rPr>
              <a:t>and </a:t>
            </a:r>
            <a:r>
              <a:rPr sz="1600" b="1" dirty="0">
                <a:solidFill>
                  <a:srgbClr val="0432FF"/>
                </a:solidFill>
                <a:latin typeface="Times New Roman"/>
                <a:cs typeface="Times New Roman"/>
              </a:rPr>
              <a:t>slow</a:t>
            </a:r>
            <a:r>
              <a:rPr sz="1600" b="1" spc="-10" dirty="0">
                <a:solidFill>
                  <a:srgbClr val="0432FF"/>
                </a:solidFill>
                <a:latin typeface="Times New Roman"/>
                <a:cs typeface="Times New Roman"/>
              </a:rPr>
              <a:t> </a:t>
            </a:r>
            <a:r>
              <a:rPr sz="1600" b="1" dirty="0">
                <a:solidFill>
                  <a:srgbClr val="0432FF"/>
                </a:solidFill>
                <a:latin typeface="Times New Roman"/>
                <a:cs typeface="Times New Roman"/>
              </a:rPr>
              <a:t>emittance</a:t>
            </a:r>
            <a:r>
              <a:rPr sz="1600" b="1" spc="5" dirty="0">
                <a:solidFill>
                  <a:srgbClr val="0432FF"/>
                </a:solidFill>
                <a:latin typeface="Times New Roman"/>
                <a:cs typeface="Times New Roman"/>
              </a:rPr>
              <a:t> </a:t>
            </a:r>
            <a:r>
              <a:rPr sz="1600" b="1" spc="-10" dirty="0">
                <a:solidFill>
                  <a:srgbClr val="0432FF"/>
                </a:solidFill>
                <a:latin typeface="Times New Roman"/>
                <a:cs typeface="Times New Roman"/>
              </a:rPr>
              <a:t>growth</a:t>
            </a:r>
            <a:r>
              <a:rPr sz="1600" b="1" spc="-5" dirty="0">
                <a:solidFill>
                  <a:srgbClr val="0432FF"/>
                </a:solidFill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with</a:t>
            </a:r>
            <a:r>
              <a:rPr sz="1600" spc="-5" dirty="0">
                <a:latin typeface="Times New Roman"/>
                <a:cs typeface="Times New Roman"/>
              </a:rPr>
              <a:t> </a:t>
            </a:r>
            <a:r>
              <a:rPr sz="1600" dirty="0">
                <a:solidFill>
                  <a:srgbClr val="FF0000"/>
                </a:solidFill>
                <a:latin typeface="Times New Roman"/>
                <a:cs typeface="Times New Roman"/>
              </a:rPr>
              <a:t>multiple</a:t>
            </a:r>
            <a:r>
              <a:rPr sz="1600" spc="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600" dirty="0">
                <a:solidFill>
                  <a:srgbClr val="FF0000"/>
                </a:solidFill>
                <a:latin typeface="Times New Roman"/>
                <a:cs typeface="Times New Roman"/>
              </a:rPr>
              <a:t>trains </a:t>
            </a:r>
            <a:r>
              <a:rPr sz="1600" dirty="0">
                <a:latin typeface="Times New Roman"/>
                <a:cs typeface="Times New Roman"/>
              </a:rPr>
              <a:t>at</a:t>
            </a:r>
            <a:r>
              <a:rPr sz="1600" spc="5" dirty="0">
                <a:latin typeface="Times New Roman"/>
                <a:cs typeface="Times New Roman"/>
              </a:rPr>
              <a:t> </a:t>
            </a:r>
            <a:r>
              <a:rPr sz="1600" b="1" dirty="0">
                <a:solidFill>
                  <a:srgbClr val="0432FF"/>
                </a:solidFill>
                <a:latin typeface="Times New Roman"/>
                <a:cs typeface="Times New Roman"/>
              </a:rPr>
              <a:t>injection</a:t>
            </a:r>
            <a:r>
              <a:rPr sz="1600" dirty="0">
                <a:latin typeface="Times New Roman"/>
                <a:cs typeface="Times New Roman"/>
              </a:rPr>
              <a:t>:</a:t>
            </a:r>
          </a:p>
          <a:p>
            <a:pPr marL="355600" indent="-342900">
              <a:lnSpc>
                <a:spcPct val="100000"/>
              </a:lnSpc>
              <a:spcBef>
                <a:spcPts val="980"/>
              </a:spcBef>
              <a:buAutoNum type="arabicPeriod"/>
              <a:tabLst>
                <a:tab pos="354965" algn="l"/>
                <a:tab pos="355600" algn="l"/>
              </a:tabLst>
            </a:pPr>
            <a:r>
              <a:rPr sz="16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Approaching</a:t>
            </a:r>
            <a:r>
              <a:rPr sz="1600" b="1" spc="-2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600" b="1" dirty="0">
                <a:solidFill>
                  <a:srgbClr val="FF0000"/>
                </a:solidFill>
                <a:latin typeface="Times New Roman"/>
                <a:cs typeface="Times New Roman"/>
              </a:rPr>
              <a:t>of</a:t>
            </a:r>
            <a:r>
              <a:rPr sz="1600" b="1" spc="-2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600" b="1" dirty="0">
                <a:solidFill>
                  <a:srgbClr val="FF0000"/>
                </a:solidFill>
                <a:latin typeface="Times New Roman"/>
                <a:cs typeface="Times New Roman"/>
              </a:rPr>
              <a:t>3Qy</a:t>
            </a:r>
            <a:r>
              <a:rPr sz="1600" b="1" spc="-2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6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resonance</a:t>
            </a:r>
            <a:r>
              <a:rPr sz="1600" b="1" spc="-5" dirty="0">
                <a:latin typeface="Times New Roman"/>
                <a:cs typeface="Times New Roman"/>
              </a:rPr>
              <a:t>.</a:t>
            </a:r>
            <a:endParaRPr sz="1600" dirty="0">
              <a:latin typeface="Times New Roman"/>
              <a:cs typeface="Times New Roman"/>
            </a:endParaRPr>
          </a:p>
          <a:p>
            <a:pPr marL="355600" indent="-342900">
              <a:lnSpc>
                <a:spcPct val="100000"/>
              </a:lnSpc>
              <a:spcBef>
                <a:spcPts val="985"/>
              </a:spcBef>
              <a:buAutoNum type="arabicPeriod"/>
              <a:tabLst>
                <a:tab pos="354965" algn="l"/>
                <a:tab pos="355600" algn="l"/>
              </a:tabLst>
            </a:pPr>
            <a:r>
              <a:rPr sz="1600" dirty="0">
                <a:latin typeface="Times New Roman"/>
                <a:cs typeface="Times New Roman"/>
              </a:rPr>
              <a:t>Measure for </a:t>
            </a:r>
            <a:r>
              <a:rPr sz="1600" spc="-5" dirty="0">
                <a:latin typeface="Times New Roman"/>
                <a:cs typeface="Times New Roman"/>
              </a:rPr>
              <a:t>different</a:t>
            </a:r>
            <a:r>
              <a:rPr sz="1600" spc="10" dirty="0">
                <a:latin typeface="Times New Roman"/>
                <a:cs typeface="Times New Roman"/>
              </a:rPr>
              <a:t> </a:t>
            </a:r>
            <a:r>
              <a:rPr lang="en-US" sz="1600" spc="10" dirty="0" err="1">
                <a:latin typeface="Times New Roman"/>
                <a:cs typeface="Times New Roman"/>
              </a:rPr>
              <a:t>betatron</a:t>
            </a:r>
            <a:r>
              <a:rPr lang="en-US" sz="1600" spc="10" dirty="0">
                <a:latin typeface="Times New Roman"/>
                <a:cs typeface="Times New Roman"/>
              </a:rPr>
              <a:t> tune, </a:t>
            </a:r>
            <a:r>
              <a:rPr sz="1600" spc="-10" dirty="0">
                <a:latin typeface="Times New Roman"/>
                <a:cs typeface="Times New Roman"/>
              </a:rPr>
              <a:t>chromaticity,</a:t>
            </a:r>
            <a:r>
              <a:rPr sz="1600" dirty="0">
                <a:latin typeface="Times New Roman"/>
                <a:cs typeface="Times New Roman"/>
              </a:rPr>
              <a:t> octupole strength,</a:t>
            </a:r>
            <a:r>
              <a:rPr sz="1600" spc="5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linear coupling.</a:t>
            </a:r>
          </a:p>
          <a:p>
            <a:pPr marL="355600" indent="-342900">
              <a:lnSpc>
                <a:spcPct val="100000"/>
              </a:lnSpc>
              <a:spcBef>
                <a:spcPts val="985"/>
              </a:spcBef>
              <a:buAutoNum type="arabicPeriod"/>
              <a:tabLst>
                <a:tab pos="354965" algn="l"/>
                <a:tab pos="355600" algn="l"/>
              </a:tabLst>
            </a:pPr>
            <a:r>
              <a:rPr sz="1600" dirty="0">
                <a:latin typeface="Times New Roman"/>
                <a:cs typeface="Times New Roman"/>
              </a:rPr>
              <a:t>Measurements with </a:t>
            </a:r>
            <a:r>
              <a:rPr sz="1600" spc="-5" dirty="0">
                <a:latin typeface="Times New Roman"/>
                <a:cs typeface="Times New Roman"/>
              </a:rPr>
              <a:t>large</a:t>
            </a:r>
            <a:r>
              <a:rPr sz="1600" dirty="0">
                <a:latin typeface="Times New Roman"/>
                <a:cs typeface="Times New Roman"/>
              </a:rPr>
              <a:t> and small</a:t>
            </a:r>
            <a:r>
              <a:rPr sz="1600" spc="5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emittances at</a:t>
            </a:r>
            <a:r>
              <a:rPr sz="1600" spc="5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nominal</a:t>
            </a:r>
            <a:r>
              <a:rPr sz="1600" spc="5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intensity (to be set-up in the </a:t>
            </a:r>
            <a:r>
              <a:rPr sz="1600" spc="-5" dirty="0">
                <a:latin typeface="Times New Roman"/>
                <a:cs typeface="Times New Roman"/>
              </a:rPr>
              <a:t>PSB)</a:t>
            </a:r>
            <a:endParaRPr sz="1600" dirty="0">
              <a:latin typeface="Times New Roman"/>
              <a:cs typeface="Times New Roman"/>
            </a:endParaRPr>
          </a:p>
          <a:p>
            <a:pPr marR="5080" algn="r">
              <a:lnSpc>
                <a:spcPct val="100000"/>
              </a:lnSpc>
              <a:spcBef>
                <a:spcPts val="1145"/>
              </a:spcBef>
            </a:pPr>
            <a:r>
              <a:rPr sz="1200" dirty="0">
                <a:solidFill>
                  <a:srgbClr val="898989"/>
                </a:solidFill>
                <a:latin typeface="Calibri"/>
                <a:cs typeface="Calibri"/>
              </a:rPr>
              <a:t>3</a:t>
            </a:r>
            <a:endParaRPr sz="1200" dirty="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35237" y="1609851"/>
            <a:ext cx="8191500" cy="461899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307975">
              <a:lnSpc>
                <a:spcPct val="146300"/>
              </a:lnSpc>
              <a:spcBef>
                <a:spcPts val="100"/>
              </a:spcBef>
            </a:pPr>
            <a:r>
              <a:rPr sz="1600" b="1" dirty="0">
                <a:latin typeface="Times New Roman"/>
                <a:cs typeface="Times New Roman"/>
              </a:rPr>
              <a:t>Floating </a:t>
            </a:r>
            <a:r>
              <a:rPr sz="1600" b="1" spc="-5" dirty="0">
                <a:latin typeface="Times New Roman"/>
                <a:cs typeface="Times New Roman"/>
              </a:rPr>
              <a:t>MD:</a:t>
            </a:r>
            <a:r>
              <a:rPr sz="1600" b="1" dirty="0"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Before</a:t>
            </a:r>
            <a:r>
              <a:rPr sz="1600" dirty="0">
                <a:latin typeface="Times New Roman"/>
                <a:cs typeface="Times New Roman"/>
              </a:rPr>
              <a:t> using bunch</a:t>
            </a:r>
            <a:r>
              <a:rPr sz="1600" spc="5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trains, </a:t>
            </a:r>
            <a:r>
              <a:rPr sz="1600" spc="-5" dirty="0">
                <a:latin typeface="Times New Roman"/>
                <a:cs typeface="Times New Roman"/>
              </a:rPr>
              <a:t>we</a:t>
            </a:r>
            <a:r>
              <a:rPr sz="1600" dirty="0"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want</a:t>
            </a:r>
            <a:r>
              <a:rPr sz="1600" spc="5" dirty="0">
                <a:latin typeface="Times New Roman"/>
                <a:cs typeface="Times New Roman"/>
              </a:rPr>
              <a:t> </a:t>
            </a:r>
            <a:r>
              <a:rPr sz="1600" b="1" dirty="0">
                <a:solidFill>
                  <a:srgbClr val="0432FF"/>
                </a:solidFill>
                <a:latin typeface="Times New Roman"/>
                <a:cs typeface="Times New Roman"/>
              </a:rPr>
              <a:t>single </a:t>
            </a:r>
            <a:r>
              <a:rPr sz="1600" b="1" spc="-5" dirty="0">
                <a:solidFill>
                  <a:srgbClr val="0432FF"/>
                </a:solidFill>
                <a:latin typeface="Times New Roman"/>
                <a:cs typeface="Times New Roman"/>
              </a:rPr>
              <a:t>bunches</a:t>
            </a:r>
            <a:r>
              <a:rPr sz="1600" b="1" spc="5" dirty="0">
                <a:solidFill>
                  <a:srgbClr val="0432FF"/>
                </a:solidFill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to study underlying </a:t>
            </a:r>
            <a:r>
              <a:rPr sz="1600" spc="-5" dirty="0">
                <a:latin typeface="Times New Roman"/>
                <a:cs typeface="Times New Roman"/>
              </a:rPr>
              <a:t>effects</a:t>
            </a:r>
            <a:r>
              <a:rPr sz="1600" dirty="0">
                <a:latin typeface="Times New Roman"/>
                <a:cs typeface="Times New Roman"/>
              </a:rPr>
              <a:t> in </a:t>
            </a:r>
            <a:r>
              <a:rPr sz="1600" spc="-385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absence</a:t>
            </a:r>
            <a:r>
              <a:rPr sz="1600" spc="-5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of electron clouds.</a:t>
            </a:r>
            <a:endParaRPr sz="1600">
              <a:latin typeface="Times New Roman"/>
              <a:cs typeface="Times New Roman"/>
            </a:endParaRPr>
          </a:p>
          <a:p>
            <a:pPr marL="355600" marR="109220" indent="-342900">
              <a:lnSpc>
                <a:spcPts val="2900"/>
              </a:lnSpc>
              <a:spcBef>
                <a:spcPts val="240"/>
              </a:spcBef>
              <a:buAutoNum type="arabicPeriod"/>
              <a:tabLst>
                <a:tab pos="354965" algn="l"/>
                <a:tab pos="355600" algn="l"/>
              </a:tabLst>
            </a:pPr>
            <a:r>
              <a:rPr sz="1600" dirty="0">
                <a:latin typeface="Times New Roman"/>
                <a:cs typeface="Times New Roman"/>
              </a:rPr>
              <a:t>Characterization and compensation of</a:t>
            </a:r>
            <a:r>
              <a:rPr sz="1600" spc="5" dirty="0"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3Qy </a:t>
            </a:r>
            <a:r>
              <a:rPr sz="1600" dirty="0">
                <a:latin typeface="Times New Roman"/>
                <a:cs typeface="Times New Roman"/>
              </a:rPr>
              <a:t>resonance in the absence of electron cloud </a:t>
            </a:r>
            <a:r>
              <a:rPr sz="1600" spc="-5" dirty="0">
                <a:latin typeface="Times New Roman"/>
                <a:cs typeface="Times New Roman"/>
              </a:rPr>
              <a:t>(</a:t>
            </a:r>
            <a:r>
              <a:rPr sz="1600" b="1" spc="-5" dirty="0">
                <a:solidFill>
                  <a:srgbClr val="0432FF"/>
                </a:solidFill>
                <a:latin typeface="Times New Roman"/>
                <a:cs typeface="Times New Roman"/>
              </a:rPr>
              <a:t>strong </a:t>
            </a:r>
            <a:r>
              <a:rPr sz="1600" b="1" spc="-385" dirty="0">
                <a:solidFill>
                  <a:srgbClr val="0432FF"/>
                </a:solidFill>
                <a:latin typeface="Times New Roman"/>
                <a:cs typeface="Times New Roman"/>
              </a:rPr>
              <a:t> </a:t>
            </a:r>
            <a:r>
              <a:rPr sz="1600" b="1" spc="-5" dirty="0">
                <a:solidFill>
                  <a:srgbClr val="0432FF"/>
                </a:solidFill>
                <a:latin typeface="Times New Roman"/>
                <a:cs typeface="Times New Roman"/>
              </a:rPr>
              <a:t>synergy</a:t>
            </a:r>
            <a:r>
              <a:rPr sz="1600" b="1" dirty="0">
                <a:solidFill>
                  <a:srgbClr val="0432FF"/>
                </a:solidFill>
                <a:latin typeface="Times New Roman"/>
                <a:cs typeface="Times New Roman"/>
              </a:rPr>
              <a:t> </a:t>
            </a:r>
            <a:r>
              <a:rPr sz="1600" b="1" spc="-5" dirty="0">
                <a:solidFill>
                  <a:srgbClr val="0432FF"/>
                </a:solidFill>
                <a:latin typeface="Times New Roman"/>
                <a:cs typeface="Times New Roman"/>
              </a:rPr>
              <a:t>with nonlinear</a:t>
            </a:r>
            <a:r>
              <a:rPr sz="1600" b="1" spc="-30" dirty="0">
                <a:solidFill>
                  <a:srgbClr val="0432FF"/>
                </a:solidFill>
                <a:latin typeface="Times New Roman"/>
                <a:cs typeface="Times New Roman"/>
              </a:rPr>
              <a:t> </a:t>
            </a:r>
            <a:r>
              <a:rPr sz="1600" b="1" dirty="0">
                <a:solidFill>
                  <a:srgbClr val="0432FF"/>
                </a:solidFill>
                <a:latin typeface="Times New Roman"/>
                <a:cs typeface="Times New Roman"/>
              </a:rPr>
              <a:t>optics </a:t>
            </a:r>
            <a:r>
              <a:rPr sz="1600" b="1" spc="-5" dirty="0">
                <a:solidFill>
                  <a:srgbClr val="0432FF"/>
                </a:solidFill>
                <a:latin typeface="Times New Roman"/>
                <a:cs typeface="Times New Roman"/>
              </a:rPr>
              <a:t>MD#6904</a:t>
            </a:r>
            <a:r>
              <a:rPr sz="1600" spc="-5" dirty="0">
                <a:latin typeface="Times New Roman"/>
                <a:cs typeface="Times New Roman"/>
              </a:rPr>
              <a:t>)</a:t>
            </a:r>
            <a:endParaRPr sz="1600">
              <a:latin typeface="Times New Roman"/>
              <a:cs typeface="Times New Roman"/>
            </a:endParaRPr>
          </a:p>
          <a:p>
            <a:pPr marL="355600" indent="-342900">
              <a:lnSpc>
                <a:spcPct val="100000"/>
              </a:lnSpc>
              <a:spcBef>
                <a:spcPts val="725"/>
              </a:spcBef>
              <a:buAutoNum type="arabicPeriod"/>
              <a:tabLst>
                <a:tab pos="354965" algn="l"/>
                <a:tab pos="355600" algn="l"/>
              </a:tabLst>
            </a:pPr>
            <a:r>
              <a:rPr sz="1600" dirty="0">
                <a:latin typeface="Times New Roman"/>
                <a:cs typeface="Times New Roman"/>
              </a:rPr>
              <a:t>Exploration</a:t>
            </a:r>
            <a:r>
              <a:rPr sz="1600" spc="-5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of parameter</a:t>
            </a:r>
            <a:r>
              <a:rPr sz="1600" spc="5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space (betatron</a:t>
            </a:r>
            <a:r>
              <a:rPr sz="1600" spc="5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tune, </a:t>
            </a:r>
            <a:r>
              <a:rPr sz="1600" spc="-10" dirty="0">
                <a:latin typeface="Times New Roman"/>
                <a:cs typeface="Times New Roman"/>
              </a:rPr>
              <a:t>chromaticity,</a:t>
            </a:r>
            <a:r>
              <a:rPr sz="1600" spc="5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octupole strength,</a:t>
            </a:r>
            <a:r>
              <a:rPr sz="1600" spc="5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linear coupling).</a:t>
            </a:r>
            <a:endParaRPr sz="16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buFont typeface="Times New Roman"/>
              <a:buAutoNum type="arabicPeriod"/>
            </a:pPr>
            <a:endParaRPr sz="1700">
              <a:latin typeface="Times New Roman"/>
              <a:cs typeface="Times New Roman"/>
            </a:endParaRPr>
          </a:p>
          <a:p>
            <a:pPr marL="96520">
              <a:lnSpc>
                <a:spcPct val="100000"/>
              </a:lnSpc>
              <a:spcBef>
                <a:spcPts val="1215"/>
              </a:spcBef>
            </a:pPr>
            <a:r>
              <a:rPr sz="1600" b="1" spc="-10" dirty="0">
                <a:latin typeface="Times New Roman"/>
                <a:cs typeface="Times New Roman"/>
              </a:rPr>
              <a:t>Time:</a:t>
            </a:r>
            <a:endParaRPr sz="1600">
              <a:latin typeface="Times New Roman"/>
              <a:cs typeface="Times New Roman"/>
            </a:endParaRPr>
          </a:p>
          <a:p>
            <a:pPr marL="439420" marR="167005" lvl="1" indent="-342900">
              <a:lnSpc>
                <a:spcPts val="2880"/>
              </a:lnSpc>
              <a:spcBef>
                <a:spcPts val="185"/>
              </a:spcBef>
              <a:buAutoNum type="arabicPeriod"/>
              <a:tabLst>
                <a:tab pos="439420" algn="l"/>
                <a:tab pos="440055" algn="l"/>
              </a:tabLst>
            </a:pPr>
            <a:r>
              <a:rPr sz="1600" b="1" dirty="0">
                <a:solidFill>
                  <a:srgbClr val="0432FF"/>
                </a:solidFill>
                <a:latin typeface="Times New Roman"/>
                <a:cs typeface="Times New Roman"/>
              </a:rPr>
              <a:t>4 </a:t>
            </a:r>
            <a:r>
              <a:rPr sz="1600" b="1" spc="-5" dirty="0">
                <a:solidFill>
                  <a:srgbClr val="0432FF"/>
                </a:solidFill>
                <a:latin typeface="Times New Roman"/>
                <a:cs typeface="Times New Roman"/>
              </a:rPr>
              <a:t>hours</a:t>
            </a:r>
            <a:r>
              <a:rPr sz="1600" b="1" spc="5" dirty="0">
                <a:solidFill>
                  <a:srgbClr val="0432FF"/>
                </a:solidFill>
                <a:latin typeface="Times New Roman"/>
                <a:cs typeface="Times New Roman"/>
              </a:rPr>
              <a:t> </a:t>
            </a:r>
            <a:r>
              <a:rPr sz="1600" b="1" dirty="0">
                <a:solidFill>
                  <a:srgbClr val="0432FF"/>
                </a:solidFill>
                <a:latin typeface="Times New Roman"/>
                <a:cs typeface="Times New Roman"/>
              </a:rPr>
              <a:t>in </a:t>
            </a:r>
            <a:r>
              <a:rPr sz="1600" b="1" spc="-5" dirty="0">
                <a:solidFill>
                  <a:srgbClr val="0432FF"/>
                </a:solidFill>
                <a:latin typeface="Times New Roman"/>
                <a:cs typeface="Times New Roman"/>
              </a:rPr>
              <a:t>FMD</a:t>
            </a:r>
            <a:r>
              <a:rPr sz="1600" spc="-5" dirty="0">
                <a:latin typeface="Times New Roman"/>
                <a:cs typeface="Times New Roman"/>
              </a:rPr>
              <a:t>.</a:t>
            </a:r>
            <a:r>
              <a:rPr sz="1600" spc="5" dirty="0"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(MD#6924)</a:t>
            </a:r>
            <a:r>
              <a:rPr sz="1600" spc="5" dirty="0">
                <a:latin typeface="Times New Roman"/>
                <a:cs typeface="Times New Roman"/>
              </a:rPr>
              <a:t> </a:t>
            </a:r>
            <a:r>
              <a:rPr sz="1600" b="1" dirty="0">
                <a:latin typeface="Times New Roman"/>
                <a:cs typeface="Times New Roman"/>
              </a:rPr>
              <a:t>Ideally</a:t>
            </a:r>
            <a:r>
              <a:rPr sz="1600" b="1" spc="5" dirty="0">
                <a:latin typeface="Times New Roman"/>
                <a:cs typeface="Times New Roman"/>
              </a:rPr>
              <a:t> </a:t>
            </a:r>
            <a:r>
              <a:rPr sz="1600" b="1" spc="-5" dirty="0">
                <a:latin typeface="Times New Roman"/>
                <a:cs typeface="Times New Roman"/>
              </a:rPr>
              <a:t>separate</a:t>
            </a:r>
            <a:r>
              <a:rPr sz="1600" b="1" spc="5" dirty="0">
                <a:latin typeface="Times New Roman"/>
                <a:cs typeface="Times New Roman"/>
              </a:rPr>
              <a:t> </a:t>
            </a:r>
            <a:r>
              <a:rPr sz="1600" b="1" spc="-10" dirty="0">
                <a:latin typeface="Times New Roman"/>
                <a:cs typeface="Times New Roman"/>
              </a:rPr>
              <a:t>from</a:t>
            </a:r>
            <a:r>
              <a:rPr sz="1600" b="1" spc="5" dirty="0">
                <a:latin typeface="Times New Roman"/>
                <a:cs typeface="Times New Roman"/>
              </a:rPr>
              <a:t> </a:t>
            </a:r>
            <a:r>
              <a:rPr sz="1600" b="1" spc="-5" dirty="0">
                <a:latin typeface="Times New Roman"/>
                <a:cs typeface="Times New Roman"/>
              </a:rPr>
              <a:t>second</a:t>
            </a:r>
            <a:r>
              <a:rPr sz="1600" b="1" dirty="0">
                <a:latin typeface="Times New Roman"/>
                <a:cs typeface="Times New Roman"/>
              </a:rPr>
              <a:t> </a:t>
            </a:r>
            <a:r>
              <a:rPr sz="1600" b="1" spc="-5" dirty="0">
                <a:latin typeface="Times New Roman"/>
                <a:cs typeface="Times New Roman"/>
              </a:rPr>
              <a:t>part</a:t>
            </a:r>
            <a:r>
              <a:rPr sz="1600" b="1" spc="10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to</a:t>
            </a:r>
            <a:r>
              <a:rPr sz="1600" spc="5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ensure</a:t>
            </a:r>
            <a:r>
              <a:rPr sz="1600" spc="5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enough</a:t>
            </a:r>
            <a:r>
              <a:rPr sz="1600" spc="5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time</a:t>
            </a:r>
            <a:r>
              <a:rPr sz="1600" spc="5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for </a:t>
            </a:r>
            <a:r>
              <a:rPr sz="1600" spc="-385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analysis</a:t>
            </a:r>
            <a:r>
              <a:rPr sz="1600" spc="-5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and troubleshooting.</a:t>
            </a:r>
            <a:endParaRPr sz="1600">
              <a:latin typeface="Times New Roman"/>
              <a:cs typeface="Times New Roman"/>
            </a:endParaRPr>
          </a:p>
          <a:p>
            <a:pPr marL="439420" marR="287655" lvl="1" indent="-342900">
              <a:lnSpc>
                <a:spcPts val="2900"/>
              </a:lnSpc>
              <a:spcBef>
                <a:spcPts val="5"/>
              </a:spcBef>
              <a:buAutoNum type="arabicPeriod"/>
              <a:tabLst>
                <a:tab pos="439420" algn="l"/>
                <a:tab pos="440055" algn="l"/>
              </a:tabLst>
            </a:pPr>
            <a:r>
              <a:rPr sz="1600" b="1" dirty="0">
                <a:solidFill>
                  <a:srgbClr val="0432FF"/>
                </a:solidFill>
                <a:latin typeface="Times New Roman"/>
                <a:cs typeface="Times New Roman"/>
              </a:rPr>
              <a:t>8 </a:t>
            </a:r>
            <a:r>
              <a:rPr sz="1600" b="1" spc="-5" dirty="0">
                <a:solidFill>
                  <a:srgbClr val="0432FF"/>
                </a:solidFill>
                <a:latin typeface="Times New Roman"/>
                <a:cs typeface="Times New Roman"/>
              </a:rPr>
              <a:t>hours</a:t>
            </a:r>
            <a:r>
              <a:rPr sz="1600" b="1" spc="5" dirty="0">
                <a:solidFill>
                  <a:srgbClr val="0432FF"/>
                </a:solidFill>
                <a:latin typeface="Times New Roman"/>
                <a:cs typeface="Times New Roman"/>
              </a:rPr>
              <a:t> </a:t>
            </a:r>
            <a:r>
              <a:rPr sz="1600" b="1" dirty="0">
                <a:solidFill>
                  <a:srgbClr val="0432FF"/>
                </a:solidFill>
                <a:latin typeface="Times New Roman"/>
                <a:cs typeface="Times New Roman"/>
              </a:rPr>
              <a:t>in</a:t>
            </a:r>
            <a:r>
              <a:rPr sz="1600" b="1" spc="-5" dirty="0">
                <a:solidFill>
                  <a:srgbClr val="0432FF"/>
                </a:solidFill>
                <a:latin typeface="Times New Roman"/>
                <a:cs typeface="Times New Roman"/>
              </a:rPr>
              <a:t> MD1.</a:t>
            </a:r>
            <a:r>
              <a:rPr sz="1600" b="1" dirty="0">
                <a:solidFill>
                  <a:srgbClr val="0432FF"/>
                </a:solidFill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(MD#6923)</a:t>
            </a:r>
            <a:r>
              <a:rPr sz="1600" spc="5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for the</a:t>
            </a:r>
            <a:r>
              <a:rPr sz="1600" spc="5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study</a:t>
            </a:r>
            <a:r>
              <a:rPr sz="1600" spc="5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with multiple</a:t>
            </a:r>
            <a:r>
              <a:rPr sz="1600" spc="5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trains. </a:t>
            </a:r>
            <a:r>
              <a:rPr sz="1600" b="1" spc="-5" dirty="0">
                <a:latin typeface="Times New Roman"/>
                <a:cs typeface="Times New Roman"/>
              </a:rPr>
              <a:t>MD1</a:t>
            </a:r>
            <a:r>
              <a:rPr sz="1600" b="1" spc="5" dirty="0">
                <a:latin typeface="Times New Roman"/>
                <a:cs typeface="Times New Roman"/>
              </a:rPr>
              <a:t> </a:t>
            </a:r>
            <a:r>
              <a:rPr sz="1600" b="1" spc="-10" dirty="0">
                <a:latin typeface="Times New Roman"/>
                <a:cs typeface="Times New Roman"/>
              </a:rPr>
              <a:t>preffered</a:t>
            </a:r>
            <a:r>
              <a:rPr sz="1600" b="1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over </a:t>
            </a:r>
            <a:r>
              <a:rPr sz="1600" spc="-5" dirty="0">
                <a:latin typeface="Times New Roman"/>
                <a:cs typeface="Times New Roman"/>
              </a:rPr>
              <a:t>MD2 </a:t>
            </a:r>
            <a:r>
              <a:rPr sz="1600" spc="-385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due</a:t>
            </a:r>
            <a:r>
              <a:rPr sz="1600" spc="-5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to stronger e-clouds</a:t>
            </a:r>
            <a:r>
              <a:rPr sz="1600" spc="-5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(machine will</a:t>
            </a:r>
            <a:r>
              <a:rPr sz="1600" spc="5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have been</a:t>
            </a:r>
            <a:r>
              <a:rPr sz="1600" spc="-5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scrubbed less).</a:t>
            </a:r>
            <a:endParaRPr sz="16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700">
              <a:latin typeface="Times New Roman"/>
              <a:cs typeface="Times New Roman"/>
            </a:endParaRPr>
          </a:p>
          <a:p>
            <a:pPr marL="96520">
              <a:lnSpc>
                <a:spcPct val="100000"/>
              </a:lnSpc>
              <a:spcBef>
                <a:spcPts val="1150"/>
              </a:spcBef>
            </a:pPr>
            <a:r>
              <a:rPr sz="1600" b="1" spc="5" dirty="0">
                <a:latin typeface="Times New Roman"/>
                <a:cs typeface="Times New Roman"/>
              </a:rPr>
              <a:t>H</a:t>
            </a:r>
            <a:r>
              <a:rPr sz="1600" b="1" dirty="0">
                <a:latin typeface="Times New Roman"/>
                <a:cs typeface="Times New Roman"/>
              </a:rPr>
              <a:t>ar</a:t>
            </a:r>
            <a:r>
              <a:rPr sz="1600" b="1" spc="-5" dirty="0">
                <a:latin typeface="Times New Roman"/>
                <a:cs typeface="Times New Roman"/>
              </a:rPr>
              <a:t>d</a:t>
            </a:r>
            <a:r>
              <a:rPr sz="1600" b="1" spc="-10" dirty="0">
                <a:latin typeface="Times New Roman"/>
                <a:cs typeface="Times New Roman"/>
              </a:rPr>
              <a:t>w</a:t>
            </a:r>
            <a:r>
              <a:rPr sz="1600" b="1" dirty="0">
                <a:latin typeface="Times New Roman"/>
                <a:cs typeface="Times New Roman"/>
              </a:rPr>
              <a:t>a</a:t>
            </a:r>
            <a:r>
              <a:rPr sz="1600" b="1" spc="-30" dirty="0">
                <a:latin typeface="Times New Roman"/>
                <a:cs typeface="Times New Roman"/>
              </a:rPr>
              <a:t>r</a:t>
            </a:r>
            <a:r>
              <a:rPr sz="1600" b="1" dirty="0">
                <a:latin typeface="Times New Roman"/>
                <a:cs typeface="Times New Roman"/>
              </a:rPr>
              <a:t>e</a:t>
            </a:r>
            <a:r>
              <a:rPr sz="1600" dirty="0">
                <a:latin typeface="Times New Roman"/>
                <a:cs typeface="Times New Roman"/>
              </a:rPr>
              <a:t>:</a:t>
            </a:r>
            <a:r>
              <a:rPr sz="1600" spc="5" dirty="0"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FBC</a:t>
            </a:r>
            <a:r>
              <a:rPr sz="1600" spc="-125" dirty="0">
                <a:latin typeface="Times New Roman"/>
                <a:cs typeface="Times New Roman"/>
              </a:rPr>
              <a:t>T</a:t>
            </a:r>
            <a:r>
              <a:rPr sz="1600" dirty="0">
                <a:latin typeface="Times New Roman"/>
                <a:cs typeface="Times New Roman"/>
              </a:rPr>
              <a:t>, </a:t>
            </a:r>
            <a:r>
              <a:rPr sz="1600" spc="-5" dirty="0">
                <a:latin typeface="Times New Roman"/>
                <a:cs typeface="Times New Roman"/>
              </a:rPr>
              <a:t>BS</a:t>
            </a:r>
            <a:r>
              <a:rPr sz="1600" spc="-105" dirty="0">
                <a:latin typeface="Times New Roman"/>
                <a:cs typeface="Times New Roman"/>
              </a:rPr>
              <a:t>R</a:t>
            </a:r>
            <a:r>
              <a:rPr sz="1600" spc="-125" dirty="0">
                <a:latin typeface="Times New Roman"/>
                <a:cs typeface="Times New Roman"/>
              </a:rPr>
              <a:t>T</a:t>
            </a:r>
            <a:r>
              <a:rPr sz="1600" dirty="0">
                <a:latin typeface="Times New Roman"/>
                <a:cs typeface="Times New Roman"/>
              </a:rPr>
              <a:t>,</a:t>
            </a:r>
            <a:r>
              <a:rPr sz="1600" spc="-90" dirty="0">
                <a:latin typeface="Times New Roman"/>
                <a:cs typeface="Times New Roman"/>
              </a:rPr>
              <a:t> </a:t>
            </a:r>
            <a:r>
              <a:rPr sz="1600" spc="-10" dirty="0">
                <a:latin typeface="Times New Roman"/>
                <a:cs typeface="Times New Roman"/>
              </a:rPr>
              <a:t>AD</a:t>
            </a:r>
            <a:r>
              <a:rPr sz="1600" dirty="0">
                <a:latin typeface="Times New Roman"/>
                <a:cs typeface="Times New Roman"/>
              </a:rPr>
              <a:t>T</a:t>
            </a:r>
            <a:r>
              <a:rPr sz="1600" spc="-35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(</a:t>
            </a:r>
            <a:r>
              <a:rPr sz="1600" spc="-5" dirty="0">
                <a:latin typeface="Times New Roman"/>
                <a:cs typeface="Times New Roman"/>
              </a:rPr>
              <a:t>E</a:t>
            </a:r>
            <a:r>
              <a:rPr sz="1600" dirty="0">
                <a:latin typeface="Times New Roman"/>
                <a:cs typeface="Times New Roman"/>
              </a:rPr>
              <a:t>xpert</a:t>
            </a:r>
            <a:r>
              <a:rPr sz="1600" spc="5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support</a:t>
            </a:r>
            <a:r>
              <a:rPr sz="1600" spc="5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for </a:t>
            </a:r>
            <a:r>
              <a:rPr sz="1600" spc="5" dirty="0">
                <a:latin typeface="Times New Roman"/>
                <a:cs typeface="Times New Roman"/>
              </a:rPr>
              <a:t>t</a:t>
            </a:r>
            <a:r>
              <a:rPr sz="1600" dirty="0">
                <a:latin typeface="Times New Roman"/>
                <a:cs typeface="Times New Roman"/>
              </a:rPr>
              <a:t>he conf</a:t>
            </a:r>
            <a:r>
              <a:rPr sz="1600" spc="5" dirty="0">
                <a:latin typeface="Times New Roman"/>
                <a:cs typeface="Times New Roman"/>
              </a:rPr>
              <a:t>i</a:t>
            </a:r>
            <a:r>
              <a:rPr sz="1600" dirty="0">
                <a:latin typeface="Times New Roman"/>
                <a:cs typeface="Times New Roman"/>
              </a:rPr>
              <a:t>gura</a:t>
            </a:r>
            <a:r>
              <a:rPr sz="1600" spc="5" dirty="0">
                <a:latin typeface="Times New Roman"/>
                <a:cs typeface="Times New Roman"/>
              </a:rPr>
              <a:t>ti</a:t>
            </a:r>
            <a:r>
              <a:rPr sz="1600" dirty="0">
                <a:latin typeface="Times New Roman"/>
                <a:cs typeface="Times New Roman"/>
              </a:rPr>
              <a:t>on </a:t>
            </a:r>
            <a:r>
              <a:rPr sz="1600" spc="-10" dirty="0">
                <a:latin typeface="Times New Roman"/>
                <a:cs typeface="Times New Roman"/>
              </a:rPr>
              <a:t>w</a:t>
            </a:r>
            <a:r>
              <a:rPr sz="1600" dirty="0">
                <a:latin typeface="Times New Roman"/>
                <a:cs typeface="Times New Roman"/>
              </a:rPr>
              <a:t>hen chang</a:t>
            </a:r>
            <a:r>
              <a:rPr sz="1600" spc="5" dirty="0">
                <a:latin typeface="Times New Roman"/>
                <a:cs typeface="Times New Roman"/>
              </a:rPr>
              <a:t>i</a:t>
            </a:r>
            <a:r>
              <a:rPr sz="1600" dirty="0">
                <a:latin typeface="Times New Roman"/>
                <a:cs typeface="Times New Roman"/>
              </a:rPr>
              <a:t>ng </a:t>
            </a:r>
            <a:r>
              <a:rPr sz="1600" spc="-10" dirty="0">
                <a:latin typeface="Times New Roman"/>
                <a:cs typeface="Times New Roman"/>
              </a:rPr>
              <a:t>Q</a:t>
            </a:r>
            <a:r>
              <a:rPr sz="1600" dirty="0">
                <a:latin typeface="Times New Roman"/>
                <a:cs typeface="Times New Roman"/>
              </a:rPr>
              <a:t>)</a:t>
            </a:r>
            <a:endParaRPr sz="16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8332152" y="6421630"/>
            <a:ext cx="10287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solidFill>
                  <a:srgbClr val="898989"/>
                </a:solidFill>
                <a:latin typeface="Calibri"/>
                <a:cs typeface="Calibri"/>
              </a:rPr>
              <a:t>4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3906811" y="6375905"/>
            <a:ext cx="1268730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spc="-145" dirty="0">
                <a:solidFill>
                  <a:srgbClr val="0432FF"/>
                </a:solidFill>
                <a:latin typeface="Times New Roman"/>
                <a:cs typeface="Times New Roman"/>
              </a:rPr>
              <a:t>W</a:t>
            </a:r>
            <a:r>
              <a:rPr sz="1800" dirty="0">
                <a:solidFill>
                  <a:srgbClr val="0432FF"/>
                </a:solidFill>
                <a:latin typeface="Times New Roman"/>
                <a:cs typeface="Times New Roman"/>
              </a:rPr>
              <a:t>e are read</a:t>
            </a:r>
            <a:r>
              <a:rPr sz="1800" spc="-120" dirty="0">
                <a:solidFill>
                  <a:srgbClr val="0432FF"/>
                </a:solidFill>
                <a:latin typeface="Times New Roman"/>
                <a:cs typeface="Times New Roman"/>
              </a:rPr>
              <a:t>y</a:t>
            </a:r>
            <a:r>
              <a:rPr sz="1800" dirty="0">
                <a:solidFill>
                  <a:srgbClr val="0432FF"/>
                </a:solidFill>
                <a:latin typeface="Times New Roman"/>
                <a:cs typeface="Times New Roman"/>
              </a:rPr>
              <a:t>.</a:t>
            </a:r>
            <a:endParaRPr sz="180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00"/>
              </a:spcBef>
            </a:pPr>
            <a:r>
              <a:rPr spc="-5" dirty="0"/>
              <a:t>MD#6924:</a:t>
            </a:r>
          </a:p>
          <a:p>
            <a:pPr marL="12700" marR="5080" algn="ctr">
              <a:lnSpc>
                <a:spcPts val="2900"/>
              </a:lnSpc>
              <a:spcBef>
                <a:spcPts val="80"/>
              </a:spcBef>
            </a:pPr>
            <a:r>
              <a:rPr b="0" spc="-5" dirty="0">
                <a:solidFill>
                  <a:srgbClr val="000000"/>
                </a:solidFill>
                <a:latin typeface="Times New Roman"/>
                <a:cs typeface="Times New Roman"/>
              </a:rPr>
              <a:t>Slow</a:t>
            </a:r>
            <a:r>
              <a:rPr b="0" dirty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b="0" spc="-5" dirty="0">
                <a:solidFill>
                  <a:srgbClr val="000000"/>
                </a:solidFill>
                <a:latin typeface="Times New Roman"/>
                <a:cs typeface="Times New Roman"/>
              </a:rPr>
              <a:t>beam degradation</a:t>
            </a:r>
            <a:r>
              <a:rPr b="0" spc="5" dirty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b="0" dirty="0">
                <a:solidFill>
                  <a:srgbClr val="000000"/>
                </a:solidFill>
                <a:latin typeface="Times New Roman"/>
                <a:cs typeface="Times New Roman"/>
              </a:rPr>
              <a:t>from</a:t>
            </a:r>
            <a:r>
              <a:rPr b="0" spc="-5" dirty="0">
                <a:solidFill>
                  <a:srgbClr val="000000"/>
                </a:solidFill>
                <a:latin typeface="Times New Roman"/>
                <a:cs typeface="Times New Roman"/>
              </a:rPr>
              <a:t> incoherent electron</a:t>
            </a:r>
            <a:r>
              <a:rPr b="0" spc="5" dirty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b="0" spc="-5" dirty="0">
                <a:solidFill>
                  <a:srgbClr val="000000"/>
                </a:solidFill>
                <a:latin typeface="Times New Roman"/>
                <a:cs typeface="Times New Roman"/>
              </a:rPr>
              <a:t>cloud</a:t>
            </a:r>
            <a:r>
              <a:rPr b="0" dirty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b="0" spc="-10" dirty="0">
                <a:solidFill>
                  <a:srgbClr val="000000"/>
                </a:solidFill>
                <a:latin typeface="Times New Roman"/>
                <a:cs typeface="Times New Roman"/>
              </a:rPr>
              <a:t>effects</a:t>
            </a:r>
            <a:r>
              <a:rPr b="0" dirty="0">
                <a:solidFill>
                  <a:srgbClr val="000000"/>
                </a:solidFill>
                <a:latin typeface="Times New Roman"/>
                <a:cs typeface="Times New Roman"/>
              </a:rPr>
              <a:t> - </a:t>
            </a:r>
            <a:r>
              <a:rPr b="0" spc="-585" dirty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b="0" spc="-5" dirty="0">
                <a:solidFill>
                  <a:srgbClr val="000000"/>
                </a:solidFill>
                <a:latin typeface="Times New Roman"/>
                <a:cs typeface="Times New Roman"/>
              </a:rPr>
              <a:t>preparation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</TotalTime>
  <Words>463</Words>
  <Application>Microsoft Macintosh PowerPoint</Application>
  <PresentationFormat>On-screen Show (4:3)</PresentationFormat>
  <Paragraphs>47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Times New Roman</vt:lpstr>
      <vt:lpstr>Office Theme</vt:lpstr>
      <vt:lpstr>Electron cloud studies in the Floating MDs</vt:lpstr>
      <vt:lpstr>MD#6843: First instability measurements before scrubbing with 1 train</vt:lpstr>
      <vt:lpstr>MD#6924: Slow beam degradation from incoherent electron cloud effects -  preparation</vt:lpstr>
      <vt:lpstr>MD#6924: Slow beam degradation from incoherent electron cloud effects -  preparation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Electron cloud studies in the Floating MDs</dc:title>
  <cp:lastModifiedBy>Konstantinos Paraschou</cp:lastModifiedBy>
  <cp:revision>2</cp:revision>
  <dcterms:created xsi:type="dcterms:W3CDTF">2022-04-26T11:40:58Z</dcterms:created>
  <dcterms:modified xsi:type="dcterms:W3CDTF">2022-04-26T11:43:44Z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2022-04-26T00:00:00Z</vt:filetime>
  </property>
  <property fmtid="{D5CDD505-2E9C-101B-9397-08002B2CF9AE}" pid="3" name="LastSaved">
    <vt:filetime>2022-04-26T00:00:00Z</vt:filetime>
  </property>
</Properties>
</file>