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1"/>
  </p:sldMasterIdLst>
  <p:notesMasterIdLst>
    <p:notesMasterId r:id="rId42"/>
  </p:notesMasterIdLst>
  <p:handoutMasterIdLst>
    <p:handoutMasterId r:id="rId43"/>
  </p:handoutMasterIdLst>
  <p:sldIdLst>
    <p:sldId id="310" r:id="rId2"/>
    <p:sldId id="611" r:id="rId3"/>
    <p:sldId id="629" r:id="rId4"/>
    <p:sldId id="743" r:id="rId5"/>
    <p:sldId id="744" r:id="rId6"/>
    <p:sldId id="649" r:id="rId7"/>
    <p:sldId id="816" r:id="rId8"/>
    <p:sldId id="650" r:id="rId9"/>
    <p:sldId id="781" r:id="rId10"/>
    <p:sldId id="780" r:id="rId11"/>
    <p:sldId id="758" r:id="rId12"/>
    <p:sldId id="759" r:id="rId13"/>
    <p:sldId id="761" r:id="rId14"/>
    <p:sldId id="756" r:id="rId15"/>
    <p:sldId id="763" r:id="rId16"/>
    <p:sldId id="764" r:id="rId17"/>
    <p:sldId id="765" r:id="rId18"/>
    <p:sldId id="766" r:id="rId19"/>
    <p:sldId id="805" r:id="rId20"/>
    <p:sldId id="333" r:id="rId21"/>
    <p:sldId id="806" r:id="rId22"/>
    <p:sldId id="807" r:id="rId23"/>
    <p:sldId id="808" r:id="rId24"/>
    <p:sldId id="809" r:id="rId25"/>
    <p:sldId id="797" r:id="rId26"/>
    <p:sldId id="352" r:id="rId27"/>
    <p:sldId id="354" r:id="rId28"/>
    <p:sldId id="792" r:id="rId29"/>
    <p:sldId id="355" r:id="rId30"/>
    <p:sldId id="721" r:id="rId31"/>
    <p:sldId id="722" r:id="rId32"/>
    <p:sldId id="723" r:id="rId33"/>
    <p:sldId id="772" r:id="rId34"/>
    <p:sldId id="813" r:id="rId35"/>
    <p:sldId id="814" r:id="rId36"/>
    <p:sldId id="815" r:id="rId37"/>
    <p:sldId id="810" r:id="rId38"/>
    <p:sldId id="811" r:id="rId39"/>
    <p:sldId id="803" r:id="rId40"/>
    <p:sldId id="804" r:id="rId41"/>
  </p:sldIdLst>
  <p:sldSz cx="9144000" cy="6858000" type="screen4x3"/>
  <p:notesSz cx="7099300" cy="102346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232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4151" userDrawn="1">
          <p15:clr>
            <a:srgbClr val="A4A3A4"/>
          </p15:clr>
        </p15:guide>
        <p15:guide id="12" pos="4082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2880" userDrawn="1">
          <p15:clr>
            <a:srgbClr val="A4A3A4"/>
          </p15:clr>
        </p15:guide>
        <p15:guide id="17" pos="309" userDrawn="1">
          <p15:clr>
            <a:srgbClr val="A4A3A4"/>
          </p15:clr>
        </p15:guide>
        <p15:guide id="18" pos="5535" userDrawn="1">
          <p15:clr>
            <a:srgbClr val="A4A3A4"/>
          </p15:clr>
        </p15:guide>
        <p15:guide id="19" pos="54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A50119"/>
    <a:srgbClr val="548235"/>
    <a:srgbClr val="543D29"/>
    <a:srgbClr val="71BF44"/>
    <a:srgbClr val="B1021B"/>
    <a:srgbClr val="B9021C"/>
    <a:srgbClr val="C1021D"/>
    <a:srgbClr val="B00A1F"/>
    <a:srgbClr val="B0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1345" autoAdjust="0"/>
  </p:normalViewPr>
  <p:slideViewPr>
    <p:cSldViewPr snapToGrid="0" showGuides="1">
      <p:cViewPr varScale="1">
        <p:scale>
          <a:sx n="67" d="100"/>
          <a:sy n="67" d="100"/>
        </p:scale>
        <p:origin x="1206" y="60"/>
      </p:cViewPr>
      <p:guideLst>
        <p:guide orient="horz" pos="1620"/>
        <p:guide pos="2160"/>
        <p:guide orient="horz" pos="3083"/>
        <p:guide pos="232"/>
        <p:guide orient="horz" pos="2074"/>
        <p:guide pos="4151"/>
        <p:guide pos="4082"/>
        <p:guide orient="horz" pos="2160"/>
        <p:guide orient="horz" pos="4111"/>
        <p:guide orient="horz" pos="2765"/>
        <p:guide pos="2880"/>
        <p:guide pos="309"/>
        <p:guide pos="5535"/>
        <p:guide pos="54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-1740"/>
    </p:cViewPr>
  </p:sorterViewPr>
  <p:notesViewPr>
    <p:cSldViewPr snapToGrid="0" showGuides="1">
      <p:cViewPr>
        <p:scale>
          <a:sx n="100" d="100"/>
          <a:sy n="100" d="100"/>
        </p:scale>
        <p:origin x="-3396" y="-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277938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227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8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3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88946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8242" y="135808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CE83B8F1-3CFD-4C6F-B77B-684EE09D6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3696" y="135808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12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914402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239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4643696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6076C443-2E06-4281-8B05-53A67256EE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242" y="2628159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AAFC24E1-75A5-4390-A26C-B3DE9FF2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43696" y="2628159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67AD350B-6F89-4863-9328-41F1D93BB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1227" y="262816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B1C8393-42C9-4E5B-B22A-7A1C80B3392B}"/>
              </a:ext>
            </a:extLst>
          </p:cNvPr>
          <p:cNvCxnSpPr/>
          <p:nvPr userDrawn="1"/>
        </p:nvCxnSpPr>
        <p:spPr>
          <a:xfrm flipH="1">
            <a:off x="914402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EADC8B10-F914-44B6-855C-77AEF500D4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23927" y="263455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674119E-EE06-45F8-B404-7D969C8F47C0}"/>
              </a:ext>
            </a:extLst>
          </p:cNvPr>
          <p:cNvCxnSpPr/>
          <p:nvPr userDrawn="1"/>
        </p:nvCxnSpPr>
        <p:spPr>
          <a:xfrm flipH="1">
            <a:off x="4643696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Espace réservé pour une image  4">
            <a:extLst>
              <a:ext uri="{FF2B5EF4-FFF2-40B4-BE49-F238E27FC236}">
                <a16:creationId xmlns:a16="http://schemas.microsoft.com/office/drawing/2014/main" id="{2E8B88C5-9DD3-4342-8110-493B6A4046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398242" y="3878367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0" name="Espace réservé pour une image  4">
            <a:extLst>
              <a:ext uri="{FF2B5EF4-FFF2-40B4-BE49-F238E27FC236}">
                <a16:creationId xmlns:a16="http://schemas.microsoft.com/office/drawing/2014/main" id="{11DFD99F-CCC2-490B-9103-83A0C7B5BF9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43696" y="3878367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105DF51F-34C2-49EC-92D0-D81C49BE61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1227" y="3878368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75A8DBD-F5B7-405E-B653-6D5F7E42EB8D}"/>
              </a:ext>
            </a:extLst>
          </p:cNvPr>
          <p:cNvCxnSpPr/>
          <p:nvPr userDrawn="1"/>
        </p:nvCxnSpPr>
        <p:spPr>
          <a:xfrm flipH="1">
            <a:off x="914402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Espace réservé du texte 7">
            <a:extLst>
              <a:ext uri="{FF2B5EF4-FFF2-40B4-BE49-F238E27FC236}">
                <a16:creationId xmlns:a16="http://schemas.microsoft.com/office/drawing/2014/main" id="{A402FF8C-DB59-4608-B517-7FD5643141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23927" y="3866242"/>
            <a:ext cx="2359026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D552D8A-671C-4599-8FC0-D56624B966E2}"/>
              </a:ext>
            </a:extLst>
          </p:cNvPr>
          <p:cNvCxnSpPr/>
          <p:nvPr userDrawn="1"/>
        </p:nvCxnSpPr>
        <p:spPr>
          <a:xfrm flipH="1">
            <a:off x="4643696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Espace réservé pour une image  4">
            <a:extLst>
              <a:ext uri="{FF2B5EF4-FFF2-40B4-BE49-F238E27FC236}">
                <a16:creationId xmlns:a16="http://schemas.microsoft.com/office/drawing/2014/main" id="{979E6621-7EBD-4E8A-9D3F-98667422C62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398242" y="512857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6" name="Espace réservé pour une image  4">
            <a:extLst>
              <a:ext uri="{FF2B5EF4-FFF2-40B4-BE49-F238E27FC236}">
                <a16:creationId xmlns:a16="http://schemas.microsoft.com/office/drawing/2014/main" id="{4EB9FABD-311A-46B5-803C-4468714878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643696" y="5128574"/>
            <a:ext cx="1085850" cy="9747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B039882E-C7D2-4A10-8D17-525FEF9666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12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0312D7E-F5FE-4ADB-8526-4D9ED88C5C15}"/>
              </a:ext>
            </a:extLst>
          </p:cNvPr>
          <p:cNvCxnSpPr/>
          <p:nvPr userDrawn="1"/>
        </p:nvCxnSpPr>
        <p:spPr>
          <a:xfrm flipH="1">
            <a:off x="914402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6AD72B51-7D15-4502-B762-932C85FC89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239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3D9F259-C0D9-40E4-B155-CD1D47C48F43}"/>
              </a:ext>
            </a:extLst>
          </p:cNvPr>
          <p:cNvCxnSpPr/>
          <p:nvPr userDrawn="1"/>
        </p:nvCxnSpPr>
        <p:spPr>
          <a:xfrm flipH="1">
            <a:off x="4643696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18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269974" y="2277417"/>
            <a:ext cx="4765976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991769" y="4403563"/>
            <a:ext cx="6848148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3269974" y="3140287"/>
            <a:ext cx="4714240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3254937" y="3564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97718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0480"/>
            <a:ext cx="9144000" cy="5998464"/>
          </a:xfrm>
          <a:prstGeom prst="rect">
            <a:avLst/>
          </a:prstGeom>
        </p:spPr>
      </p:pic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</p:spTree>
    <p:extLst>
      <p:ext uri="{BB962C8B-B14F-4D97-AF65-F5344CB8AC3E}">
        <p14:creationId xmlns:p14="http://schemas.microsoft.com/office/powerpoint/2010/main" val="9314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6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2E53E-307B-46DB-98D5-E0C33CFA9F41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400169"/>
      </p:ext>
    </p:extLst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="1">
                <a:solidFill>
                  <a:schemeClr val="tx1"/>
                </a:solidFill>
              </a:defRPr>
            </a:lvl2pPr>
            <a:lvl3pPr>
              <a:defRPr i="1"/>
            </a:lvl3pPr>
            <a:lvl4pPr>
              <a:defRPr sz="1600" b="0" i="1">
                <a:solidFill>
                  <a:schemeClr val="tx1"/>
                </a:solidFill>
              </a:defRPr>
            </a:lvl4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5B18-A021-4353-8327-5AC4A24AFE95}" type="datetime1">
              <a:rPr lang="fr-FR" smtClean="0"/>
              <a:t>12/09/2022</a:t>
            </a:fld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CSI - June 2018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8449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35AE-C2F0-4057-A53A-C939426B98C5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04622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>
          <a:xfrm>
            <a:off x="2051721" y="6305194"/>
            <a:ext cx="5939824" cy="365125"/>
          </a:xfrm>
          <a:prstGeom prst="rect">
            <a:avLst/>
          </a:prstGeom>
        </p:spPr>
        <p:txBody>
          <a:bodyPr anchor="ctr"/>
          <a:lstStyle>
            <a:lvl1pPr algn="r">
              <a:buNone/>
              <a:defRPr sz="75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Steering committee March 10th 2020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2" y="6372340"/>
            <a:ext cx="774998" cy="2308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4486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xfrm>
            <a:off x="1475656" y="161313"/>
            <a:ext cx="7056785" cy="30468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15/03/2018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TIARA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8367892" y="6665910"/>
            <a:ext cx="627944" cy="800219"/>
          </a:xfrm>
        </p:spPr>
        <p:txBody>
          <a:bodyPr/>
          <a:lstStyle/>
          <a:p>
            <a:fld id="{0F953CB8-DBD3-4A3C-9D87-8FE85FADDDA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9458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38187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4205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286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smtClean="0"/>
              <a:t>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31444" y="1835212"/>
            <a:ext cx="1521946" cy="1950713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52037" y="1835212"/>
            <a:ext cx="1478663" cy="119856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3334674" y="1835151"/>
            <a:ext cx="1178590" cy="128098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328279" y="3298825"/>
            <a:ext cx="1184516" cy="1138108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1757364" y="3201989"/>
            <a:ext cx="1466941" cy="58393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31763" y="3968619"/>
            <a:ext cx="1517650" cy="527181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31763" y="4673601"/>
            <a:ext cx="1517650" cy="605642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1752037" y="3968619"/>
            <a:ext cx="1466850" cy="1310624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319464" y="4619627"/>
            <a:ext cx="1193800" cy="659616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82296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 smtClean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7691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705" r:id="rId3"/>
    <p:sldLayoutId id="2147483706" r:id="rId4"/>
    <p:sldLayoutId id="2147483709" r:id="rId5"/>
    <p:sldLayoutId id="2147483710" r:id="rId6"/>
    <p:sldLayoutId id="2147483711" r:id="rId7"/>
    <p:sldLayoutId id="2147483708" r:id="rId8"/>
    <p:sldLayoutId id="2147483707" r:id="rId9"/>
    <p:sldLayoutId id="2147483732" r:id="rId10"/>
    <p:sldLayoutId id="2147483701" r:id="rId11"/>
    <p:sldLayoutId id="2147483702" r:id="rId12"/>
    <p:sldLayoutId id="2147483735" r:id="rId13"/>
    <p:sldLayoutId id="2147483736" r:id="rId14"/>
    <p:sldLayoutId id="2147483741" r:id="rId15"/>
    <p:sldLayoutId id="2147483743" r:id="rId16"/>
    <p:sldLayoutId id="2147483745" r:id="rId17"/>
    <p:sldLayoutId id="2147483751" r:id="rId18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emf"/><Relationship Id="rId7" Type="http://schemas.openxmlformats.org/officeDocument/2006/relationships/image" Target="../media/image38.jpeg"/><Relationship Id="rId12" Type="http://schemas.openxmlformats.org/officeDocument/2006/relationships/image" Target="../media/image43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emf"/><Relationship Id="rId11" Type="http://schemas.openxmlformats.org/officeDocument/2006/relationships/image" Target="../media/image42.png"/><Relationship Id="rId5" Type="http://schemas.openxmlformats.org/officeDocument/2006/relationships/image" Target="../media/image36.jpeg"/><Relationship Id="rId10" Type="http://schemas.openxmlformats.org/officeDocument/2006/relationships/image" Target="../media/image41.emf"/><Relationship Id="rId4" Type="http://schemas.openxmlformats.org/officeDocument/2006/relationships/image" Target="../media/image35.jpeg"/><Relationship Id="rId9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0.png"/><Relationship Id="rId7" Type="http://schemas.openxmlformats.org/officeDocument/2006/relationships/image" Target="../media/image74.em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3.jpeg"/><Relationship Id="rId11" Type="http://schemas.openxmlformats.org/officeDocument/2006/relationships/image" Target="../media/image78.jpeg"/><Relationship Id="rId5" Type="http://schemas.openxmlformats.org/officeDocument/2006/relationships/image" Target="../media/image72.jpeg"/><Relationship Id="rId10" Type="http://schemas.openxmlformats.org/officeDocument/2006/relationships/image" Target="../media/image77.jpeg"/><Relationship Id="rId4" Type="http://schemas.openxmlformats.org/officeDocument/2006/relationships/image" Target="../media/image71.png"/><Relationship Id="rId9" Type="http://schemas.openxmlformats.org/officeDocument/2006/relationships/image" Target="../media/image76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9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2034767" y="1858882"/>
            <a:ext cx="7968214" cy="2525525"/>
          </a:xfrm>
        </p:spPr>
        <p:txBody>
          <a:bodyPr/>
          <a:lstStyle/>
          <a:p>
            <a:pPr algn="ctr">
              <a:spcBef>
                <a:spcPct val="0"/>
              </a:spcBef>
            </a:pPr>
            <a:r>
              <a:rPr lang="fr-FR" altLang="fr-FR" sz="3200" dirty="0"/>
              <a:t>Rencontres Accélérateurs de la SFP</a:t>
            </a:r>
          </a:p>
          <a:p>
            <a:pPr algn="ctr"/>
            <a:r>
              <a:rPr lang="fr-FR" altLang="fr-FR" sz="3200" dirty="0" smtClean="0"/>
              <a:t>2022</a:t>
            </a:r>
            <a:endParaRPr lang="fr-FR" altLang="fr-FR" sz="3200" dirty="0"/>
          </a:p>
          <a:p>
            <a:pPr algn="ctr"/>
            <a:r>
              <a:rPr lang="fr-FR" altLang="fr-FR" sz="2400" dirty="0"/>
              <a:t>Développements Accélérateurs </a:t>
            </a:r>
            <a:r>
              <a:rPr lang="fr-FR" altLang="fr-FR" sz="2400" dirty="0" smtClean="0"/>
              <a:t>au CEA</a:t>
            </a:r>
            <a:endParaRPr lang="fr-FR" altLang="fr-FR" sz="2400" dirty="0"/>
          </a:p>
          <a:p>
            <a:pPr algn="ctr"/>
            <a:endParaRPr lang="fr-FR" altLang="fr-FR" sz="2400" dirty="0"/>
          </a:p>
          <a:p>
            <a:pPr algn="ctr"/>
            <a:endParaRPr lang="fr-FR" altLang="fr-FR" sz="24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 smtClean="0"/>
              <a:t>13 </a:t>
            </a:r>
            <a:r>
              <a:rPr lang="fr-FR" dirty="0" smtClean="0"/>
              <a:t>septembre  2022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Pierre Vedrine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254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196179"/>
            <a:ext cx="6292819" cy="379192"/>
          </a:xfrm>
        </p:spPr>
        <p:txBody>
          <a:bodyPr/>
          <a:lstStyle/>
          <a:p>
            <a:r>
              <a:rPr lang="fr-FR" cap="small" dirty="0"/>
              <a:t>Accélérateurs en fonctionnement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86932" y="1204369"/>
            <a:ext cx="8335011" cy="4099289"/>
          </a:xfrm>
        </p:spPr>
        <p:txBody>
          <a:bodyPr/>
          <a:lstStyle/>
          <a:p>
            <a:r>
              <a:rPr lang="fr-FR" dirty="0" err="1" smtClean="0"/>
              <a:t>Ifmif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Mise en service de la source et de la LBE au Japon</a:t>
            </a:r>
          </a:p>
          <a:p>
            <a:pPr lvl="1"/>
            <a:r>
              <a:rPr lang="fr-FR" dirty="0" err="1"/>
              <a:t>Commissioning</a:t>
            </a:r>
            <a:r>
              <a:rPr lang="fr-FR" dirty="0"/>
              <a:t> en mode continu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err="1" smtClean="0"/>
              <a:t>Iphi</a:t>
            </a:r>
            <a:r>
              <a:rPr lang="fr-FR" dirty="0" smtClean="0"/>
              <a:t>  3 MeV 100 </a:t>
            </a:r>
            <a:r>
              <a:rPr lang="fr-FR" dirty="0" smtClean="0"/>
              <a:t>mA </a:t>
            </a:r>
            <a:endParaRPr lang="fr-FR" dirty="0" smtClean="0"/>
          </a:p>
          <a:p>
            <a:pPr lvl="1"/>
            <a:r>
              <a:rPr lang="fr-FR" dirty="0" smtClean="0"/>
              <a:t>Faisceau </a:t>
            </a:r>
            <a:r>
              <a:rPr lang="fr-FR" dirty="0"/>
              <a:t>stable avec des cycles utiles allant jusqu’à </a:t>
            </a:r>
            <a:r>
              <a:rPr lang="fr-FR" dirty="0" smtClean="0"/>
              <a:t>50</a:t>
            </a:r>
            <a:r>
              <a:rPr lang="fr-FR" dirty="0"/>
              <a:t>% et courant jusqu’à 50 </a:t>
            </a:r>
            <a:r>
              <a:rPr lang="fr-FR" dirty="0" smtClean="0"/>
              <a:t>mA</a:t>
            </a:r>
          </a:p>
          <a:p>
            <a:pPr lvl="1"/>
            <a:r>
              <a:rPr lang="fr-FR" dirty="0" smtClean="0"/>
              <a:t>Des </a:t>
            </a:r>
            <a:r>
              <a:rPr lang="fr-FR" dirty="0"/>
              <a:t>tests de montée en puissance faisceau ont été effectués jusqu’à 80 kW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1843" y="2092788"/>
            <a:ext cx="3377477" cy="1841152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1843" y="4904793"/>
            <a:ext cx="3790837" cy="137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7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107442" y="196179"/>
            <a:ext cx="4395374" cy="379192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 err="1"/>
              <a:t>Cryomodules</a:t>
            </a:r>
            <a:r>
              <a:rPr lang="fr-FR" sz="2200" cap="small" dirty="0"/>
              <a:t> ESS</a:t>
            </a:r>
            <a:endParaRPr lang="en-US" sz="2200" cap="small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0" y="1124744"/>
            <a:ext cx="9036496" cy="5268840"/>
          </a:xfrm>
        </p:spPr>
        <p:txBody>
          <a:bodyPr/>
          <a:lstStyle/>
          <a:p>
            <a:pPr marL="1209675" lvl="4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r>
              <a:rPr lang="fr-FR" sz="1600" dirty="0">
                <a:solidFill>
                  <a:schemeClr val="tx1"/>
                </a:solidFill>
                <a:sym typeface="Wingdings" panose="05000000000000000000" pitchFamily="2" charset="2"/>
              </a:rPr>
              <a:t>Test RF à Saclay </a:t>
            </a:r>
            <a:r>
              <a:rPr lang="fr-FR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des premiers </a:t>
            </a:r>
            <a:r>
              <a:rPr lang="fr-FR" sz="160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cryomodules</a:t>
            </a:r>
            <a:r>
              <a:rPr lang="fr-FR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 avec </a:t>
            </a:r>
            <a:r>
              <a:rPr lang="fr-FR" sz="1600" dirty="0">
                <a:solidFill>
                  <a:schemeClr val="tx1"/>
                </a:solidFill>
                <a:sym typeface="Wingdings" panose="05000000000000000000" pitchFamily="2" charset="2"/>
              </a:rPr>
              <a:t>des résultats très encourageants :</a:t>
            </a:r>
          </a:p>
          <a:p>
            <a:pPr marL="1568897" lvl="5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r>
              <a:rPr lang="fr-FR" sz="1600" dirty="0">
                <a:solidFill>
                  <a:schemeClr val="tx1"/>
                </a:solidFill>
                <a:sym typeface="Wingdings" panose="05000000000000000000" pitchFamily="2" charset="2"/>
              </a:rPr>
              <a:t>Toutes les cavités ont atteint les spécifications d'accélération</a:t>
            </a:r>
          </a:p>
          <a:p>
            <a:pPr marL="1568897" lvl="5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r>
              <a:rPr lang="fr-FR" sz="1600" dirty="0">
                <a:solidFill>
                  <a:schemeClr val="tx1"/>
                </a:solidFill>
                <a:sym typeface="Wingdings" panose="05000000000000000000" pitchFamily="2" charset="2"/>
              </a:rPr>
              <a:t>L'accord des cavités est très </a:t>
            </a:r>
            <a:r>
              <a:rPr lang="fr-FR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efficace</a:t>
            </a:r>
          </a:p>
          <a:p>
            <a:pPr marL="1568897" lvl="5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r>
              <a:rPr lang="fr-FR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La </a:t>
            </a:r>
            <a:r>
              <a:rPr lang="fr-FR" sz="1600" dirty="0">
                <a:solidFill>
                  <a:schemeClr val="tx1"/>
                </a:solidFill>
                <a:sym typeface="Wingdings" panose="05000000000000000000" pitchFamily="2" charset="2"/>
              </a:rPr>
              <a:t>consommation cryogénique est dans la fourchette attendue</a:t>
            </a:r>
          </a:p>
          <a:p>
            <a:pPr marL="1209675" lvl="4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endParaRPr lang="fr-FR" sz="2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209675" lvl="4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endParaRPr lang="fr-F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209675" lvl="4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endParaRPr lang="fr-FR" sz="2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209675" lvl="4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endParaRPr lang="fr-F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209675" lvl="4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endParaRPr lang="fr-FR" sz="2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209675" lvl="4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endParaRPr lang="fr-F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209675" lvl="4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endParaRPr lang="fr-FR" sz="2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209675" lvl="4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endParaRPr lang="fr-FR" sz="2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1209675" lvl="4" indent="-285750">
              <a:lnSpc>
                <a:spcPct val="100000"/>
              </a:lnSpc>
              <a:spcAft>
                <a:spcPts val="400"/>
              </a:spcAft>
              <a:buFontTx/>
              <a:buChar char="-"/>
            </a:pPr>
            <a:endParaRPr lang="fr-FR" sz="20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3321" y="3055902"/>
            <a:ext cx="4586061" cy="258020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254" y="3055902"/>
            <a:ext cx="3533268" cy="2646157"/>
          </a:xfrm>
          <a:prstGeom prst="rect">
            <a:avLst/>
          </a:prstGeom>
        </p:spPr>
      </p:pic>
      <p:sp>
        <p:nvSpPr>
          <p:cNvPr id="9" name="Espace réservé du numéro de diapositive 1"/>
          <p:cNvSpPr txBox="1">
            <a:spLocks/>
          </p:cNvSpPr>
          <p:nvPr/>
        </p:nvSpPr>
        <p:spPr>
          <a:xfrm>
            <a:off x="8367892" y="6675145"/>
            <a:ext cx="627944" cy="11541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75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7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17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92127" y="208922"/>
            <a:ext cx="8051873" cy="379192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 smtClean="0"/>
              <a:t>SARAF</a:t>
            </a:r>
            <a:endParaRPr lang="fr-FR" sz="2200" cap="small" dirty="0"/>
          </a:p>
        </p:txBody>
      </p:sp>
      <p:sp>
        <p:nvSpPr>
          <p:cNvPr id="7" name="Ellipse 6"/>
          <p:cNvSpPr/>
          <p:nvPr/>
        </p:nvSpPr>
        <p:spPr>
          <a:xfrm>
            <a:off x="4606120" y="3518610"/>
            <a:ext cx="299923" cy="277978"/>
          </a:xfrm>
          <a:prstGeom prst="ellipse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798664" y="4041197"/>
            <a:ext cx="34521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latin typeface="+mj-lt"/>
              </a:rPr>
              <a:t>* 9.1% of speed of light</a:t>
            </a:r>
            <a:endParaRPr lang="fr-FR" sz="1600" dirty="0">
              <a:latin typeface="+mj-lt"/>
            </a:endParaRPr>
          </a:p>
        </p:txBody>
      </p:sp>
      <p:sp>
        <p:nvSpPr>
          <p:cNvPr id="8" name="Espace réservé du numéro de diapositive 1"/>
          <p:cNvSpPr txBox="1">
            <a:spLocks/>
          </p:cNvSpPr>
          <p:nvPr/>
        </p:nvSpPr>
        <p:spPr>
          <a:xfrm>
            <a:off x="8367892" y="6675145"/>
            <a:ext cx="627944" cy="11541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75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7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79" y="833460"/>
            <a:ext cx="8409723" cy="4572586"/>
          </a:xfrm>
          <a:prstGeom prst="rect">
            <a:avLst/>
          </a:prstGeom>
        </p:spPr>
      </p:pic>
      <p:pic>
        <p:nvPicPr>
          <p:cNvPr id="6146" name="Picture 2" descr="image00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7227" y="4286543"/>
            <a:ext cx="3288022" cy="2149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0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2" y="196179"/>
            <a:ext cx="4395374" cy="379192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/>
              <a:t>Sources compactes de neutrons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75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13</a:t>
            </a:fld>
            <a:endParaRPr lang="fr-FR" sz="75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473" y="816897"/>
            <a:ext cx="8204688" cy="529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39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485826" y="195733"/>
            <a:ext cx="2798458" cy="36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R="0" lvl="0" indent="0" defTabSz="718444">
              <a:lnSpc>
                <a:spcPct val="80000"/>
              </a:lnSpc>
              <a:spcBef>
                <a:spcPct val="0"/>
              </a:spcBef>
              <a:buClr>
                <a:srgbClr val="548235"/>
              </a:buClr>
              <a:buSzPct val="80000"/>
              <a:tabLst/>
              <a:defRPr/>
            </a:pPr>
            <a:r>
              <a:rPr lang="fr-FR" sz="2200" b="1" cap="small" dirty="0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RFQ NEWGAIN </a:t>
            </a:r>
            <a:r>
              <a:rPr lang="fr-FR" sz="2200" b="1" cap="small" dirty="0" smtClean="0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Spiral2</a:t>
            </a:r>
            <a:endParaRPr lang="fr-FR" sz="2200" b="1" cap="small" dirty="0">
              <a:solidFill>
                <a:schemeClr val="bg2">
                  <a:lumMod val="50000"/>
                </a:schemeClr>
              </a:solidFill>
              <a:latin typeface="Calibri"/>
              <a:ea typeface="+mj-ea"/>
              <a:cs typeface="+mj-cs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921" y="4968927"/>
            <a:ext cx="2307568" cy="149088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3762" y="1738661"/>
            <a:ext cx="3841416" cy="20619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592895" y="5493733"/>
            <a:ext cx="5207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fr-FR" sz="1800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2022: Mise en plan et appel d’offre pour la fabrication du RFQ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F6C1268-6630-3B4F-B736-92B6C40A3BDD}"/>
              </a:ext>
            </a:extLst>
          </p:cNvPr>
          <p:cNvSpPr txBox="1"/>
          <p:nvPr/>
        </p:nvSpPr>
        <p:spPr>
          <a:xfrm>
            <a:off x="484879" y="4571898"/>
            <a:ext cx="7154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fr-FR" sz="1800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Etudes conceptuelles RF (V18) et thermomécaniques quasiment finies</a:t>
            </a:r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8303639" y="6643762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14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Espace réservé du contenu 3"/>
          <p:cNvSpPr txBox="1">
            <a:spLocks/>
          </p:cNvSpPr>
          <p:nvPr/>
        </p:nvSpPr>
        <p:spPr>
          <a:xfrm>
            <a:off x="0" y="570392"/>
            <a:ext cx="8925178" cy="1790965"/>
          </a:xfrm>
          <a:prstGeom prst="rect">
            <a:avLst/>
          </a:prstGeom>
        </p:spPr>
        <p:txBody>
          <a:bodyPr/>
          <a:lstStyle>
            <a:lvl1pPr marL="239481" indent="-239481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endParaRPr lang="fr-FR" dirty="0" smtClean="0"/>
          </a:p>
          <a:p>
            <a:r>
              <a:rPr lang="fr-FR" dirty="0" smtClean="0"/>
              <a:t>construction de l’injecteur A/Q = 7</a:t>
            </a:r>
          </a:p>
          <a:p>
            <a:pPr lvl="1"/>
            <a:r>
              <a:rPr lang="fr-FR" sz="1800" dirty="0" smtClean="0"/>
              <a:t>Participation à l’APS/APD : dynamique faisceau,  système RF, aimant supra de la source</a:t>
            </a:r>
          </a:p>
          <a:p>
            <a:pPr marL="0" indent="0">
              <a:buFont typeface="Wingdings 3" panose="05040102010807070707" pitchFamily="18" charset="2"/>
              <a:buNone/>
            </a:pPr>
            <a:endParaRPr lang="fr-FR" dirty="0" smtClean="0"/>
          </a:p>
          <a:p>
            <a:endParaRPr lang="fr-FR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206" y="1780496"/>
            <a:ext cx="4790216" cy="260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75030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2" y="196179"/>
            <a:ext cx="4395374" cy="379192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/>
              <a:t>Iseult  - de l’aimant vers l’IRM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5751" y="4030196"/>
            <a:ext cx="3022348" cy="2544128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750" y="1065749"/>
            <a:ext cx="3731075" cy="395055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74" y="724663"/>
            <a:ext cx="4963263" cy="330553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087137" y="5108432"/>
            <a:ext cx="40863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Les premières images du potimarron réalisées à partir de l’IRM 11,7 T du projet Iseult - Résolution de 400 microns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412504" y="350697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A gauche de la porte le côté patient avec le lit motorisé; à droite l'accès à l'aimant.  © F. Rhodes/CEA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75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107442" y="60757"/>
            <a:ext cx="7613864" cy="650036"/>
          </a:xfrm>
        </p:spPr>
        <p:txBody>
          <a:bodyPr/>
          <a:lstStyle/>
          <a:p>
            <a:pPr algn="ctr"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/>
              <a:t>Premier test réussi pour le quadripôle d’insertion "MQYYM" pour le projet de haute luminosité au LHC</a:t>
            </a:r>
          </a:p>
        </p:txBody>
      </p:sp>
      <p:sp>
        <p:nvSpPr>
          <p:cNvPr id="10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4A34C9-9A4B-6445-85E1-F779B5E87362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613" y="980370"/>
            <a:ext cx="8259000" cy="536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77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"/>
          <p:cNvSpPr txBox="1">
            <a:spLocks/>
          </p:cNvSpPr>
          <p:nvPr/>
        </p:nvSpPr>
        <p:spPr>
          <a:xfrm>
            <a:off x="1688482" y="882536"/>
            <a:ext cx="6161375" cy="68154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00" dirty="0"/>
              <a:t>SMC 11T : Fabrication d’une bobine Nb</a:t>
            </a:r>
            <a:r>
              <a:rPr lang="fr-FR" sz="1800" baseline="-25000" dirty="0"/>
              <a:t>3</a:t>
            </a:r>
            <a:r>
              <a:rPr lang="fr-FR" sz="1800" dirty="0"/>
              <a:t>Sn</a:t>
            </a:r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9295" y="3118029"/>
            <a:ext cx="1517816" cy="86263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2186" y="4601265"/>
            <a:ext cx="2004098" cy="1324618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852" y="3119339"/>
            <a:ext cx="1708339" cy="857856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6048886" y="1079342"/>
            <a:ext cx="25242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500" b="1" dirty="0">
                <a:solidFill>
                  <a:srgbClr val="000000"/>
                </a:solidFill>
              </a:rPr>
              <a:t>1</a:t>
            </a:r>
            <a:r>
              <a:rPr lang="fr-FR" sz="1500" b="1" baseline="30000" dirty="0">
                <a:solidFill>
                  <a:srgbClr val="000000"/>
                </a:solidFill>
              </a:rPr>
              <a:t>ère</a:t>
            </a:r>
            <a:r>
              <a:rPr lang="fr-FR" sz="1500" b="1" dirty="0">
                <a:solidFill>
                  <a:srgbClr val="000000"/>
                </a:solidFill>
              </a:rPr>
              <a:t> bobine Nb3Sn réalisée entièrement à Saclay depuis le quadrupôle en 2012 !</a:t>
            </a:r>
            <a:endParaRPr lang="fr-FR" sz="1500" dirty="0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725" t="274" r="7590" b="274"/>
          <a:stretch/>
        </p:blipFill>
        <p:spPr>
          <a:xfrm rot="5400000">
            <a:off x="66581" y="4675674"/>
            <a:ext cx="1328480" cy="1171937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144852" y="2638560"/>
            <a:ext cx="1281612" cy="3405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fr-FR" sz="1400" dirty="0"/>
              <a:t>Bobinage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3539272" y="3244176"/>
            <a:ext cx="1282978" cy="4018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fr-FR" sz="1600" dirty="0"/>
              <a:t>Réaction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98887" y="4250890"/>
            <a:ext cx="1716670" cy="3416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fr-FR" sz="1600" dirty="0"/>
              <a:t>Imprégnation</a:t>
            </a:r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461" y="4360573"/>
            <a:ext cx="3688466" cy="1589726"/>
          </a:xfrm>
          <a:prstGeom prst="rect">
            <a:avLst/>
          </a:prstGeom>
        </p:spPr>
      </p:pic>
      <p:grpSp>
        <p:nvGrpSpPr>
          <p:cNvPr id="51" name="Groupe 50"/>
          <p:cNvGrpSpPr/>
          <p:nvPr/>
        </p:nvGrpSpPr>
        <p:grpSpPr>
          <a:xfrm>
            <a:off x="4674244" y="2777282"/>
            <a:ext cx="4539613" cy="1434056"/>
            <a:chOff x="6037592" y="1955237"/>
            <a:chExt cx="6052817" cy="1912075"/>
          </a:xfrm>
        </p:grpSpPr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37592" y="1955237"/>
              <a:ext cx="2549433" cy="1912075"/>
            </a:xfrm>
            <a:prstGeom prst="rect">
              <a:avLst/>
            </a:prstGeom>
          </p:spPr>
        </p:pic>
        <p:sp>
          <p:nvSpPr>
            <p:cNvPr id="33" name="Ellipse 32"/>
            <p:cNvSpPr/>
            <p:nvPr/>
          </p:nvSpPr>
          <p:spPr>
            <a:xfrm>
              <a:off x="6866162" y="2442201"/>
              <a:ext cx="924509" cy="671348"/>
            </a:xfrm>
            <a:prstGeom prst="ellipse">
              <a:avLst/>
            </a:prstGeom>
            <a:ln w="28575">
              <a:solidFill>
                <a:srgbClr val="0000CC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fr-FR" sz="1500" dirty="0"/>
            </a:p>
          </p:txBody>
        </p:sp>
        <p:cxnSp>
          <p:nvCxnSpPr>
            <p:cNvPr id="34" name="Connecteur droit avec flèche 33"/>
            <p:cNvCxnSpPr/>
            <p:nvPr/>
          </p:nvCxnSpPr>
          <p:spPr>
            <a:xfrm flipH="1" flipV="1">
              <a:off x="7817079" y="2837152"/>
              <a:ext cx="1039064" cy="193915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Espace réservé du contenu 5"/>
            <p:cNvSpPr txBox="1">
              <a:spLocks/>
            </p:cNvSpPr>
            <p:nvPr/>
          </p:nvSpPr>
          <p:spPr>
            <a:xfrm>
              <a:off x="8723240" y="2246766"/>
              <a:ext cx="3367169" cy="970567"/>
            </a:xfrm>
            <a:prstGeom prst="rect">
              <a:avLst/>
            </a:prstGeom>
          </p:spPr>
          <p:txBody>
            <a:bodyPr/>
            <a:lstStyle>
              <a:lvl1pPr marL="923925" indent="0" algn="l" defTabSz="9144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400"/>
                </a:spcAft>
                <a:buFont typeface="Arial" pitchFamily="34" charset="0"/>
                <a:buNone/>
                <a:defRPr sz="2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60363" indent="-360363" algn="l" defTabSz="914400" rtl="0" eaLnBrk="1" latinLnBrk="0" hangingPunct="1">
                <a:lnSpc>
                  <a:spcPts val="2000"/>
                </a:lnSpc>
                <a:spcBef>
                  <a:spcPts val="0"/>
                </a:spcBef>
                <a:buSzPct val="90000"/>
                <a:buFontTx/>
                <a:buBlip>
                  <a:blip r:embed="rId8"/>
                </a:buBlip>
                <a:defRPr sz="1600" kern="1200">
                  <a:solidFill>
                    <a:srgbClr val="666666"/>
                  </a:solidFill>
                  <a:latin typeface="+mn-lt"/>
                  <a:ea typeface="+mn-ea"/>
                  <a:cs typeface="+mn-cs"/>
                </a:defRPr>
              </a:lvl2pPr>
              <a:lvl3pPr marL="361950" indent="0" algn="l" defTabSz="914400" rtl="0" eaLnBrk="1" latinLnBrk="0" hangingPunct="1">
                <a:lnSpc>
                  <a:spcPts val="2000"/>
                </a:lnSpc>
                <a:spcBef>
                  <a:spcPts val="0"/>
                </a:spcBef>
                <a:buSzPct val="36000"/>
                <a:buFont typeface="Arial" pitchFamily="34" charset="0"/>
                <a:buNone/>
                <a:defRPr sz="1600" kern="1200">
                  <a:solidFill>
                    <a:srgbClr val="666666"/>
                  </a:solidFill>
                  <a:latin typeface="+mn-lt"/>
                  <a:ea typeface="+mn-ea"/>
                  <a:cs typeface="+mn-cs"/>
                </a:defRPr>
              </a:lvl3pPr>
              <a:lvl4pPr marL="1009650" indent="-238125" algn="l" defTabSz="914400" rtl="0" eaLnBrk="1" latinLnBrk="0" hangingPunct="1">
                <a:lnSpc>
                  <a:spcPts val="2000"/>
                </a:lnSpc>
                <a:spcBef>
                  <a:spcPts val="0"/>
                </a:spcBef>
                <a:buClr>
                  <a:srgbClr val="666666"/>
                </a:buClr>
                <a:buSzPct val="36000"/>
                <a:buFontTx/>
                <a:buBlip>
                  <a:blip r:embed="rId9"/>
                </a:buBlip>
                <a:defRPr sz="1600" kern="1200">
                  <a:solidFill>
                    <a:srgbClr val="666666"/>
                  </a:solidFill>
                  <a:latin typeface="+mn-lt"/>
                  <a:ea typeface="+mn-ea"/>
                  <a:cs typeface="+mn-cs"/>
                </a:defRPr>
              </a:lvl4pPr>
              <a:lvl5pPr marL="1133475" indent="-114300" algn="l" defTabSz="914400" rtl="0" eaLnBrk="1" latinLnBrk="0" hangingPunct="1">
                <a:lnSpc>
                  <a:spcPts val="2000"/>
                </a:lnSpc>
                <a:spcBef>
                  <a:spcPts val="0"/>
                </a:spcBef>
                <a:buClr>
                  <a:srgbClr val="666666"/>
                </a:buClr>
                <a:buFont typeface="Arial" pitchFamily="34" charset="0"/>
                <a:buChar char="-"/>
                <a:defRPr sz="1600" kern="1200">
                  <a:solidFill>
                    <a:srgbClr val="66666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>
                <a:spcAft>
                  <a:spcPts val="450"/>
                </a:spcAft>
              </a:pPr>
              <a:r>
                <a:rPr lang="fr-FR" sz="1100" dirty="0">
                  <a:solidFill>
                    <a:schemeClr val="tx1"/>
                  </a:solidFill>
                </a:rPr>
                <a:t>7 jours de Traitement thermique sous argon :</a:t>
              </a:r>
            </a:p>
            <a:p>
              <a:pPr marL="204788" lvl="1" indent="0">
                <a:spcAft>
                  <a:spcPts val="450"/>
                </a:spcAft>
                <a:buNone/>
                <a:tabLst>
                  <a:tab pos="270000" algn="l"/>
                </a:tabLst>
              </a:pPr>
              <a:r>
                <a:rPr lang="pt-BR" sz="1100" dirty="0">
                  <a:solidFill>
                    <a:schemeClr val="tx1"/>
                  </a:solidFill>
                </a:rPr>
                <a:t>3 paliesr 48 @ 210°C @ 400°C @ 650°C.</a:t>
              </a:r>
            </a:p>
            <a:p>
              <a:pPr marL="0" lvl="1" indent="0">
                <a:spcAft>
                  <a:spcPts val="450"/>
                </a:spcAft>
                <a:buNone/>
                <a:tabLst>
                  <a:tab pos="270000" algn="l"/>
                </a:tabLst>
              </a:pPr>
              <a:r>
                <a:rPr lang="fr-FR" sz="1100" dirty="0">
                  <a:solidFill>
                    <a:schemeClr val="tx1"/>
                  </a:solidFill>
                </a:rPr>
                <a:t>     (VAMAS et brins pour mesure RRR)</a:t>
              </a:r>
            </a:p>
          </p:txBody>
        </p:sp>
      </p:grpSp>
      <p:sp>
        <p:nvSpPr>
          <p:cNvPr id="38" name="ZoneTexte 37"/>
          <p:cNvSpPr txBox="1"/>
          <p:nvPr/>
        </p:nvSpPr>
        <p:spPr>
          <a:xfrm>
            <a:off x="3425317" y="5319448"/>
            <a:ext cx="1223975" cy="3767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fr-FR" sz="1600" dirty="0"/>
              <a:t>L’Equipe</a:t>
            </a:r>
          </a:p>
        </p:txBody>
      </p:sp>
      <p:pic>
        <p:nvPicPr>
          <p:cNvPr id="39" name="Image 38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3031" y="5507832"/>
            <a:ext cx="266997" cy="164230"/>
          </a:xfrm>
          <a:prstGeom prst="rect">
            <a:avLst/>
          </a:prstGeom>
        </p:spPr>
      </p:pic>
      <p:grpSp>
        <p:nvGrpSpPr>
          <p:cNvPr id="47" name="Groupe 46"/>
          <p:cNvGrpSpPr/>
          <p:nvPr/>
        </p:nvGrpSpPr>
        <p:grpSpPr>
          <a:xfrm>
            <a:off x="68704" y="882535"/>
            <a:ext cx="5920350" cy="1284547"/>
            <a:chOff x="174457" y="1004853"/>
            <a:chExt cx="7496710" cy="1332000"/>
          </a:xfrm>
        </p:grpSpPr>
        <p:sp>
          <p:nvSpPr>
            <p:cNvPr id="43" name="Rectangle à coins arrondis 42"/>
            <p:cNvSpPr/>
            <p:nvPr/>
          </p:nvSpPr>
          <p:spPr>
            <a:xfrm>
              <a:off x="174457" y="1004853"/>
              <a:ext cx="7496710" cy="1332000"/>
            </a:xfrm>
            <a:prstGeom prst="round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fontAlgn="t">
                <a:spcBef>
                  <a:spcPts val="450"/>
                </a:spcBef>
              </a:pPr>
              <a:r>
                <a:rPr lang="fr-FR" sz="1600" b="1" u="sng" dirty="0">
                  <a:solidFill>
                    <a:schemeClr val="bg2">
                      <a:lumMod val="50000"/>
                    </a:schemeClr>
                  </a:solidFill>
                </a:rPr>
                <a:t>SMC 11T</a:t>
              </a:r>
              <a:r>
                <a:rPr lang="fr-FR" sz="1600" dirty="0">
                  <a:solidFill>
                    <a:schemeClr val="bg2">
                      <a:lumMod val="50000"/>
                    </a:schemeClr>
                  </a:solidFill>
                </a:rPr>
                <a:t> </a:t>
              </a:r>
              <a:r>
                <a:rPr lang="fr-FR" sz="1600" dirty="0">
                  <a:solidFill>
                    <a:srgbClr val="002060"/>
                  </a:solidFill>
                </a:rPr>
                <a:t>(=</a:t>
              </a:r>
              <a:r>
                <a:rPr lang="fr-FR" sz="1600" b="1" dirty="0">
                  <a:solidFill>
                    <a:srgbClr val="002060"/>
                  </a:solidFill>
                </a:rPr>
                <a:t>S</a:t>
              </a:r>
              <a:r>
                <a:rPr lang="fr-FR" sz="1600" dirty="0">
                  <a:solidFill>
                    <a:srgbClr val="002060"/>
                  </a:solidFill>
                </a:rPr>
                <a:t>hort </a:t>
              </a:r>
              <a:r>
                <a:rPr lang="fr-FR" sz="1600" b="1" dirty="0">
                  <a:solidFill>
                    <a:srgbClr val="002060"/>
                  </a:solidFill>
                </a:rPr>
                <a:t>M</a:t>
              </a:r>
              <a:r>
                <a:rPr lang="fr-FR" sz="1600" dirty="0">
                  <a:solidFill>
                    <a:srgbClr val="002060"/>
                  </a:solidFill>
                </a:rPr>
                <a:t>odel </a:t>
              </a:r>
              <a:r>
                <a:rPr lang="fr-FR" sz="1600" b="1" dirty="0" err="1">
                  <a:solidFill>
                    <a:srgbClr val="002060"/>
                  </a:solidFill>
                </a:rPr>
                <a:t>C</a:t>
              </a:r>
              <a:r>
                <a:rPr lang="fr-FR" sz="1600" dirty="0" err="1">
                  <a:solidFill>
                    <a:srgbClr val="002060"/>
                  </a:solidFill>
                </a:rPr>
                <a:t>oil</a:t>
              </a:r>
              <a:r>
                <a:rPr lang="fr-FR" sz="1600" dirty="0">
                  <a:solidFill>
                    <a:srgbClr val="002060"/>
                  </a:solidFill>
                </a:rPr>
                <a:t>)</a:t>
              </a:r>
            </a:p>
            <a:p>
              <a:pPr fontAlgn="t">
                <a:spcBef>
                  <a:spcPts val="450"/>
                </a:spcBef>
              </a:pPr>
              <a:r>
                <a:rPr lang="fr-FR" sz="1600" dirty="0" err="1">
                  <a:solidFill>
                    <a:srgbClr val="002060"/>
                  </a:solidFill>
                  <a:sym typeface="Wingdings" panose="05000000000000000000" pitchFamily="2" charset="2"/>
                </a:rPr>
                <a:t>Racetrack</a:t>
              </a:r>
              <a:r>
                <a:rPr lang="fr-FR" sz="1600" dirty="0">
                  <a:solidFill>
                    <a:srgbClr val="002060"/>
                  </a:solidFill>
                  <a:sym typeface="Wingdings" panose="05000000000000000000" pitchFamily="2" charset="2"/>
                </a:rPr>
                <a:t> </a:t>
              </a:r>
              <a:r>
                <a:rPr lang="fr-FR" sz="1600" dirty="0" err="1">
                  <a:solidFill>
                    <a:srgbClr val="002060"/>
                  </a:solidFill>
                  <a:sym typeface="Wingdings" panose="05000000000000000000" pitchFamily="2" charset="2"/>
                </a:rPr>
                <a:t>coils</a:t>
              </a:r>
              <a:r>
                <a:rPr lang="fr-FR" sz="1600" dirty="0">
                  <a:solidFill>
                    <a:srgbClr val="002060"/>
                  </a:solidFill>
                  <a:sym typeface="Wingdings" panose="05000000000000000000" pitchFamily="2" charset="2"/>
                </a:rPr>
                <a:t>, 11T-dipole </a:t>
              </a:r>
              <a:r>
                <a:rPr lang="fr-FR" sz="1600" dirty="0" err="1">
                  <a:solidFill>
                    <a:srgbClr val="002060"/>
                  </a:solidFill>
                  <a:sym typeface="Wingdings" panose="05000000000000000000" pitchFamily="2" charset="2"/>
                </a:rPr>
                <a:t>cable</a:t>
              </a:r>
              <a:endParaRPr lang="fr-FR" sz="1600" dirty="0">
                <a:solidFill>
                  <a:srgbClr val="002060"/>
                </a:solidFill>
                <a:sym typeface="Wingdings" panose="05000000000000000000" pitchFamily="2" charset="2"/>
              </a:endParaRPr>
            </a:p>
            <a:p>
              <a:pPr fontAlgn="t">
                <a:spcBef>
                  <a:spcPts val="450"/>
                </a:spcBef>
              </a:pPr>
              <a:r>
                <a:rPr lang="fr-FR" sz="1600" dirty="0">
                  <a:solidFill>
                    <a:srgbClr val="002060"/>
                  </a:solidFill>
                  <a:sym typeface="Wingdings" panose="05000000000000000000" pitchFamily="2" charset="2"/>
                </a:rPr>
                <a:t>13 T, 15 kA, no aperture</a:t>
              </a:r>
            </a:p>
            <a:p>
              <a:pPr fontAlgn="t">
                <a:spcBef>
                  <a:spcPts val="450"/>
                </a:spcBef>
              </a:pPr>
              <a:r>
                <a:rPr lang="fr-FR" sz="1600" dirty="0">
                  <a:solidFill>
                    <a:srgbClr val="002060"/>
                  </a:solidFill>
                  <a:sym typeface="Wingdings" panose="05000000000000000000" pitchFamily="2" charset="2"/>
                </a:rPr>
                <a:t> </a:t>
              </a:r>
              <a:r>
                <a:rPr lang="fr-FR" sz="1600" b="1" dirty="0" err="1">
                  <a:solidFill>
                    <a:srgbClr val="002060"/>
                  </a:solidFill>
                  <a:sym typeface="Wingdings" panose="05000000000000000000" pitchFamily="2" charset="2"/>
                </a:rPr>
                <a:t>Demonstrate</a:t>
              </a:r>
              <a:r>
                <a:rPr lang="fr-FR" sz="1600" b="1" dirty="0">
                  <a:solidFill>
                    <a:srgbClr val="002060"/>
                  </a:solidFill>
                  <a:sym typeface="Wingdings" panose="05000000000000000000" pitchFamily="2" charset="2"/>
                </a:rPr>
                <a:t> fabrication </a:t>
              </a:r>
              <a:r>
                <a:rPr lang="fr-FR" sz="1600" b="1" dirty="0" err="1">
                  <a:solidFill>
                    <a:srgbClr val="002060"/>
                  </a:solidFill>
                  <a:sym typeface="Wingdings" panose="05000000000000000000" pitchFamily="2" charset="2"/>
                </a:rPr>
                <a:t>technology</a:t>
              </a:r>
              <a:endParaRPr lang="fr-FR" sz="1600" b="1" dirty="0">
                <a:solidFill>
                  <a:srgbClr val="002060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998255" y="1075348"/>
              <a:ext cx="9964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r"/>
              <a:r>
                <a:rPr lang="fr-FR" sz="1200" b="1" dirty="0">
                  <a:solidFill>
                    <a:schemeClr val="bg2">
                      <a:lumMod val="50000"/>
                    </a:schemeClr>
                  </a:solidFill>
                  <a:sym typeface="Wingdings" panose="05000000000000000000" pitchFamily="2" charset="2"/>
                </a:rPr>
                <a:t>T2 2021</a:t>
              </a:r>
              <a:endParaRPr lang="en-US" sz="12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pic>
          <p:nvPicPr>
            <p:cNvPr id="45" name="Image 44"/>
            <p:cNvPicPr>
              <a:picLocks noChangeAspect="1"/>
            </p:cNvPicPr>
            <p:nvPr/>
          </p:nvPicPr>
          <p:blipFill>
            <a:blip r:embed="rId1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31903" y="1050664"/>
              <a:ext cx="2082686" cy="1231061"/>
            </a:xfrm>
            <a:prstGeom prst="rect">
              <a:avLst/>
            </a:prstGeom>
          </p:spPr>
        </p:pic>
        <p:pic>
          <p:nvPicPr>
            <p:cNvPr id="46" name="Image 45"/>
            <p:cNvPicPr>
              <a:picLocks noChangeAspect="1"/>
            </p:cNvPicPr>
            <p:nvPr/>
          </p:nvPicPr>
          <p:blipFill rotWithShape="1"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21745" y="1145655"/>
              <a:ext cx="1006476" cy="981075"/>
            </a:xfrm>
            <a:prstGeom prst="rect">
              <a:avLst/>
            </a:prstGeom>
          </p:spPr>
        </p:pic>
      </p:grpSp>
      <p:sp>
        <p:nvSpPr>
          <p:cNvPr id="48" name="Ellipse 47"/>
          <p:cNvSpPr/>
          <p:nvPr/>
        </p:nvSpPr>
        <p:spPr>
          <a:xfrm>
            <a:off x="1316789" y="3371850"/>
            <a:ext cx="3126365" cy="1089212"/>
          </a:xfrm>
          <a:prstGeom prst="ellipse">
            <a:avLst/>
          </a:prstGeom>
        </p:spPr>
        <p:txBody>
          <a:bodyPr wrap="square" rtlCol="0" anchor="ctr">
            <a:noAutofit/>
          </a:bodyPr>
          <a:lstStyle/>
          <a:p>
            <a:pPr algn="ctr"/>
            <a:endParaRPr lang="fr-FR" sz="1500" dirty="0"/>
          </a:p>
        </p:txBody>
      </p:sp>
      <p:sp>
        <p:nvSpPr>
          <p:cNvPr id="2" name="Rectangle 1"/>
          <p:cNvSpPr/>
          <p:nvPr/>
        </p:nvSpPr>
        <p:spPr>
          <a:xfrm>
            <a:off x="0" y="259683"/>
            <a:ext cx="7520971" cy="369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718444">
              <a:lnSpc>
                <a:spcPct val="80000"/>
              </a:lnSpc>
              <a:spcBef>
                <a:spcPct val="0"/>
              </a:spcBef>
              <a:buClr>
                <a:srgbClr val="548235"/>
              </a:buClr>
              <a:buSzPct val="80000"/>
            </a:pPr>
            <a:r>
              <a:rPr lang="fr-FR" sz="2200" b="1" cap="small" dirty="0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rPr>
              <a:t>SMC 11T : Fabrication d’une bobine Nb3Sn</a:t>
            </a:r>
          </a:p>
        </p:txBody>
      </p:sp>
      <p:sp>
        <p:nvSpPr>
          <p:cNvPr id="30" name="Espace réservé du numéro de diapositive 2"/>
          <p:cNvSpPr txBox="1">
            <a:spLocks/>
          </p:cNvSpPr>
          <p:nvPr/>
        </p:nvSpPr>
        <p:spPr>
          <a:xfrm>
            <a:off x="8326328" y="6624346"/>
            <a:ext cx="627944" cy="11541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17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12516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"/>
          <p:cNvSpPr txBox="1">
            <a:spLocks/>
          </p:cNvSpPr>
          <p:nvPr/>
        </p:nvSpPr>
        <p:spPr bwMode="gray">
          <a:xfrm>
            <a:off x="1221292" y="-35509"/>
            <a:ext cx="6552727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fr-FR" sz="2200" b="1" i="0" kern="1200" cap="all" baseline="0" dirty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defTabSz="718444">
              <a:lnSpc>
                <a:spcPct val="80000"/>
              </a:lnSpc>
              <a:buClr>
                <a:srgbClr val="548235"/>
              </a:buClr>
              <a:buSzPct val="80000"/>
            </a:pPr>
            <a:r>
              <a:rPr lang="fr-FR" cap="small" dirty="0" err="1">
                <a:solidFill>
                  <a:schemeClr val="bg2">
                    <a:lumMod val="50000"/>
                  </a:schemeClr>
                </a:solidFill>
                <a:latin typeface="Calibri"/>
              </a:rPr>
              <a:t>MadMax</a:t>
            </a:r>
            <a:endParaRPr lang="fr-FR" cap="small" dirty="0">
              <a:solidFill>
                <a:schemeClr val="bg2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131924" y="825245"/>
            <a:ext cx="8130709" cy="37702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179611" indent="-179611" defTabSz="718444" fontAlgn="auto">
              <a:lnSpc>
                <a:spcPct val="90000"/>
              </a:lnSpc>
              <a:spcBef>
                <a:spcPts val="786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/>
            </a:pPr>
            <a:r>
              <a:rPr lang="fr-FR" sz="1600" b="1" dirty="0">
                <a:solidFill>
                  <a:srgbClr val="E7E6E6">
                    <a:lumMod val="50000"/>
                  </a:srgbClr>
                </a:solidFill>
                <a:latin typeface="Calibri" charset="0"/>
                <a:ea typeface="Calibri" charset="0"/>
                <a:cs typeface="Calibri" charset="0"/>
              </a:rPr>
              <a:t>Développement et qualifications d’un nouveau concept </a:t>
            </a:r>
            <a:br>
              <a:rPr lang="fr-FR" sz="1600" b="1" dirty="0">
                <a:solidFill>
                  <a:srgbClr val="E7E6E6">
                    <a:lumMod val="50000"/>
                  </a:srgbClr>
                </a:solidFill>
                <a:latin typeface="Calibri" charset="0"/>
                <a:ea typeface="Calibri" charset="0"/>
                <a:cs typeface="Calibri" charset="0"/>
              </a:rPr>
            </a:br>
            <a:r>
              <a:rPr lang="fr-FR" sz="1600" b="1" dirty="0">
                <a:solidFill>
                  <a:srgbClr val="E7E6E6">
                    <a:lumMod val="50000"/>
                  </a:srgbClr>
                </a:solidFill>
                <a:latin typeface="Calibri" charset="0"/>
                <a:ea typeface="Calibri" charset="0"/>
                <a:cs typeface="Calibri" charset="0"/>
              </a:rPr>
              <a:t>de CICC ayant un profilé et un </a:t>
            </a:r>
            <a:r>
              <a:rPr lang="fr-FR" sz="1600" b="1" dirty="0" err="1">
                <a:solidFill>
                  <a:srgbClr val="E7E6E6">
                    <a:lumMod val="50000"/>
                  </a:srgbClr>
                </a:solidFill>
                <a:latin typeface="Calibri" charset="0"/>
                <a:ea typeface="Calibri" charset="0"/>
                <a:cs typeface="Calibri" charset="0"/>
              </a:rPr>
              <a:t>wrapping</a:t>
            </a:r>
            <a:r>
              <a:rPr lang="fr-FR" sz="1600" b="1" dirty="0">
                <a:solidFill>
                  <a:srgbClr val="E7E6E6">
                    <a:lumMod val="50000"/>
                  </a:srgbClr>
                </a:solidFill>
                <a:latin typeface="Calibri" charset="0"/>
                <a:ea typeface="Calibri" charset="0"/>
                <a:cs typeface="Calibri" charset="0"/>
              </a:rPr>
              <a:t> en </a:t>
            </a:r>
            <a:r>
              <a:rPr lang="fr-FR" sz="1600" b="1" dirty="0" smtClean="0">
                <a:solidFill>
                  <a:srgbClr val="E7E6E6">
                    <a:lumMod val="50000"/>
                  </a:srgbClr>
                </a:solidFill>
                <a:latin typeface="Calibri" charset="0"/>
                <a:ea typeface="Calibri" charset="0"/>
                <a:cs typeface="Calibri" charset="0"/>
              </a:rPr>
              <a:t>cuivre</a:t>
            </a:r>
          </a:p>
          <a:p>
            <a:pPr marL="179611" indent="-179611" defTabSz="718444" fontAlgn="auto">
              <a:lnSpc>
                <a:spcPct val="90000"/>
              </a:lnSpc>
              <a:spcBef>
                <a:spcPts val="786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/>
            </a:pPr>
            <a:endParaRPr lang="fr-FR" sz="1600" b="1" dirty="0">
              <a:solidFill>
                <a:srgbClr val="E7E6E6">
                  <a:lumMod val="50000"/>
                </a:srgb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179611" indent="-179611" defTabSz="718444" fontAlgn="auto">
              <a:lnSpc>
                <a:spcPct val="90000"/>
              </a:lnSpc>
              <a:spcBef>
                <a:spcPts val="786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/>
            </a:pPr>
            <a:endParaRPr lang="fr-FR" sz="1600" b="1" dirty="0">
              <a:solidFill>
                <a:srgbClr val="E7E6E6">
                  <a:lumMod val="50000"/>
                </a:srgbClr>
              </a:solidFill>
              <a:latin typeface="Calibri" charset="0"/>
              <a:ea typeface="Calibri" charset="0"/>
              <a:cs typeface="Calibri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b="1" dirty="0">
              <a:solidFill>
                <a:srgbClr val="0070C0"/>
              </a:solidFill>
            </a:endParaRPr>
          </a:p>
          <a:p>
            <a:pPr marL="179611" indent="-179611" defTabSz="718444" fontAlgn="auto">
              <a:lnSpc>
                <a:spcPct val="90000"/>
              </a:lnSpc>
              <a:spcBef>
                <a:spcPts val="786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/>
            </a:pPr>
            <a:r>
              <a:rPr lang="fr-FR" sz="1600" b="1" dirty="0">
                <a:solidFill>
                  <a:srgbClr val="E7E6E6">
                    <a:lumMod val="50000"/>
                  </a:srgbClr>
                </a:solidFill>
                <a:latin typeface="Calibri" charset="0"/>
                <a:ea typeface="Calibri" charset="0"/>
                <a:cs typeface="Calibri" charset="0"/>
              </a:rPr>
              <a:t>Design, fabrication, intégration et tests de </a:t>
            </a:r>
            <a:r>
              <a:rPr lang="fr-FR" sz="1600" b="1" dirty="0" err="1">
                <a:solidFill>
                  <a:srgbClr val="E7E6E6">
                    <a:lumMod val="50000"/>
                  </a:srgbClr>
                </a:solidFill>
                <a:latin typeface="Calibri" charset="0"/>
                <a:ea typeface="Calibri" charset="0"/>
                <a:cs typeface="Calibri" charset="0"/>
              </a:rPr>
              <a:t>quench</a:t>
            </a:r>
            <a:r>
              <a:rPr lang="fr-FR" sz="1600" b="1" dirty="0">
                <a:solidFill>
                  <a:srgbClr val="E7E6E6">
                    <a:lumMod val="50000"/>
                  </a:srgbClr>
                </a:solidFill>
                <a:latin typeface="Calibri" charset="0"/>
                <a:ea typeface="Calibri" charset="0"/>
                <a:cs typeface="Calibri" charset="0"/>
              </a:rPr>
              <a:t> de l’aimant prototype MACQU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300" dirty="0" smtClean="0">
                <a:solidFill>
                  <a:schemeClr val="bg2">
                    <a:lumMod val="50000"/>
                  </a:schemeClr>
                </a:solidFill>
              </a:rPr>
              <a:t>CICC en cuivre développé et qualifié </a:t>
            </a:r>
            <a:r>
              <a:rPr lang="fr-FR" sz="1300" dirty="0" smtClean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 90 m fabriqués et bobinés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300" dirty="0" smtClean="0">
                <a:solidFill>
                  <a:schemeClr val="bg2">
                    <a:lumMod val="50000"/>
                  </a:schemeClr>
                </a:solidFill>
              </a:rPr>
              <a:t>Concept boîtes de jonctions « type W7X » développé et réadapté 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300" dirty="0" smtClean="0">
                <a:solidFill>
                  <a:schemeClr val="bg2">
                    <a:lumMod val="50000"/>
                  </a:schemeClr>
                </a:solidFill>
              </a:rPr>
              <a:t>Upgrade station JT-60SA et refroidissement à 1,8 K sans bain uniquement via 8 mm² </a:t>
            </a:r>
            <a:r>
              <a:rPr lang="fr-FR" sz="1300" dirty="0">
                <a:solidFill>
                  <a:schemeClr val="bg2">
                    <a:lumMod val="50000"/>
                  </a:schemeClr>
                </a:solidFill>
              </a:rPr>
              <a:t>d</a:t>
            </a:r>
            <a:r>
              <a:rPr lang="fr-FR" sz="1300" dirty="0" smtClean="0">
                <a:solidFill>
                  <a:schemeClr val="bg2">
                    <a:lumMod val="50000"/>
                  </a:schemeClr>
                </a:solidFill>
              </a:rPr>
              <a:t>e CICC </a:t>
            </a:r>
          </a:p>
          <a:p>
            <a:endParaRPr lang="fr-FR" b="1" dirty="0" smtClean="0">
              <a:solidFill>
                <a:schemeClr val="bg2">
                  <a:lumMod val="50000"/>
                </a:schemeClr>
              </a:solidFill>
              <a:sym typeface="Wingdings" panose="05000000000000000000" pitchFamily="2" charset="2"/>
            </a:endParaRPr>
          </a:p>
          <a:p>
            <a:r>
              <a:rPr lang="fr-FR" b="1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fr-FR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      Tests réalisés avec succès  </a:t>
            </a:r>
            <a:r>
              <a:rPr lang="fr-FR" b="1" dirty="0">
                <a:solidFill>
                  <a:schemeClr val="bg2">
                    <a:lumMod val="50000"/>
                  </a:schemeClr>
                </a:solidFill>
                <a:sym typeface="Wingdings" panose="05000000000000000000" pitchFamily="2" charset="2"/>
              </a:rPr>
              <a:t>V</a:t>
            </a:r>
            <a:r>
              <a:rPr lang="fr-FR" b="1" dirty="0" smtClean="0">
                <a:solidFill>
                  <a:schemeClr val="bg2">
                    <a:lumMod val="50000"/>
                  </a:schemeClr>
                </a:solidFill>
              </a:rPr>
              <a:t>alidation conducteur &amp; protection de l’aimant </a:t>
            </a:r>
            <a:r>
              <a:rPr lang="fr-FR" b="1" dirty="0" err="1" smtClean="0">
                <a:solidFill>
                  <a:schemeClr val="bg2">
                    <a:lumMod val="50000"/>
                  </a:schemeClr>
                </a:solidFill>
              </a:rPr>
              <a:t>Madmax</a:t>
            </a:r>
            <a:endParaRPr lang="fr-FR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1037984" y="5952047"/>
            <a:ext cx="5164484" cy="3139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179611" indent="-179611" defTabSz="718444" fontAlgn="auto">
              <a:lnSpc>
                <a:spcPct val="90000"/>
              </a:lnSpc>
              <a:spcBef>
                <a:spcPts val="786"/>
              </a:spcBef>
              <a:spcAft>
                <a:spcPts val="0"/>
              </a:spcAft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/>
            </a:pPr>
            <a:r>
              <a:rPr lang="fr-FR" sz="1600" b="1" dirty="0">
                <a:solidFill>
                  <a:srgbClr val="E7E6E6">
                    <a:lumMod val="50000"/>
                  </a:srgbClr>
                </a:solidFill>
                <a:latin typeface="Calibri" charset="0"/>
                <a:ea typeface="Calibri" charset="0"/>
                <a:cs typeface="Calibri" charset="0"/>
              </a:rPr>
              <a:t>Avancement du design détaillé de l’aimant final </a:t>
            </a:r>
          </a:p>
        </p:txBody>
      </p:sp>
      <p:pic>
        <p:nvPicPr>
          <p:cNvPr id="21" name="Imag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37" t="1362" r="14735" b="29076"/>
          <a:stretch/>
        </p:blipFill>
        <p:spPr>
          <a:xfrm>
            <a:off x="2307221" y="1865482"/>
            <a:ext cx="866737" cy="688705"/>
          </a:xfrm>
          <a:prstGeom prst="rect">
            <a:avLst/>
          </a:prstGeom>
        </p:spPr>
      </p:pic>
      <p:pic>
        <p:nvPicPr>
          <p:cNvPr id="28" name="Picture 1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045671" y="1135613"/>
            <a:ext cx="939314" cy="1897834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10" t="24348" r="10141" b="13450"/>
          <a:stretch/>
        </p:blipFill>
        <p:spPr>
          <a:xfrm>
            <a:off x="6081250" y="1221980"/>
            <a:ext cx="1548782" cy="1476747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623666" y="1253220"/>
            <a:ext cx="1488451" cy="1117347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4063" y="4115370"/>
            <a:ext cx="2525592" cy="2376000"/>
          </a:xfrm>
          <a:prstGeom prst="rect">
            <a:avLst/>
          </a:prstGeom>
        </p:spPr>
      </p:pic>
      <p:sp>
        <p:nvSpPr>
          <p:cNvPr id="24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2" y="6665909"/>
            <a:ext cx="627944" cy="115416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146" y="5046241"/>
            <a:ext cx="2454878" cy="820042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373598" y="4664805"/>
            <a:ext cx="3707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0070C0"/>
                </a:solidFill>
              </a:rPr>
              <a:t>A new QCD </a:t>
            </a:r>
            <a:r>
              <a:rPr lang="fr-FR" sz="1600" dirty="0" err="1" smtClean="0">
                <a:solidFill>
                  <a:srgbClr val="0070C0"/>
                </a:solidFill>
              </a:rPr>
              <a:t>Dark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</a:rPr>
              <a:t>Matter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</a:rPr>
              <a:t>Axion</a:t>
            </a:r>
            <a:r>
              <a:rPr lang="fr-FR" sz="1600" dirty="0" smtClean="0">
                <a:solidFill>
                  <a:srgbClr val="0070C0"/>
                </a:solidFill>
              </a:rPr>
              <a:t> </a:t>
            </a:r>
            <a:r>
              <a:rPr lang="fr-FR" sz="1600" dirty="0" err="1" smtClean="0">
                <a:solidFill>
                  <a:srgbClr val="0070C0"/>
                </a:solidFill>
              </a:rPr>
              <a:t>Experiment</a:t>
            </a:r>
            <a:endParaRPr lang="fr-FR" sz="1600" dirty="0">
              <a:solidFill>
                <a:srgbClr val="0070C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1240557"/>
            <a:ext cx="1914768" cy="204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70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60758"/>
            <a:ext cx="7260450" cy="650036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/>
              <a:t>Participation active à la feuille de route sur les accélérateurs du futur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4A34C9-9A4B-6445-85E1-F779B5E87362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17692" y="1181837"/>
            <a:ext cx="7886700" cy="1513966"/>
          </a:xfrm>
        </p:spPr>
        <p:txBody>
          <a:bodyPr/>
          <a:lstStyle/>
          <a:p>
            <a:r>
              <a:rPr lang="fr-FR" sz="1800" dirty="0" smtClean="0"/>
              <a:t>Aimants haut champ</a:t>
            </a:r>
            <a:r>
              <a:rPr lang="fr-FR" sz="1800" dirty="0"/>
              <a:t> </a:t>
            </a:r>
            <a:r>
              <a:rPr lang="fr-FR" sz="1800" dirty="0" smtClean="0"/>
              <a:t>16 T – 20 </a:t>
            </a:r>
            <a:r>
              <a:rPr lang="fr-FR" sz="1800" dirty="0" smtClean="0"/>
              <a:t>T</a:t>
            </a:r>
            <a:endParaRPr lang="fr-FR" sz="1800" dirty="0"/>
          </a:p>
          <a:p>
            <a:r>
              <a:rPr lang="fr-FR" sz="1800" dirty="0" smtClean="0"/>
              <a:t>RF </a:t>
            </a:r>
            <a:r>
              <a:rPr lang="fr-FR" sz="1800" dirty="0" smtClean="0"/>
              <a:t>Supra</a:t>
            </a:r>
            <a:endParaRPr lang="fr-FR" sz="1800" dirty="0" smtClean="0"/>
          </a:p>
          <a:p>
            <a:r>
              <a:rPr lang="fr-FR" sz="1800" dirty="0"/>
              <a:t>C</a:t>
            </a:r>
            <a:r>
              <a:rPr lang="fr-FR" sz="1800" dirty="0" smtClean="0"/>
              <a:t>ollisionneur à </a:t>
            </a:r>
            <a:r>
              <a:rPr lang="fr-FR" sz="1800" dirty="0" smtClean="0"/>
              <a:t>muons</a:t>
            </a:r>
            <a:endParaRPr lang="fr-FR" sz="1800" dirty="0" smtClean="0"/>
          </a:p>
          <a:p>
            <a:r>
              <a:rPr lang="fr-FR" sz="1800" dirty="0" smtClean="0"/>
              <a:t>Accélération laser </a:t>
            </a:r>
            <a:r>
              <a:rPr lang="fr-FR" sz="1800" dirty="0" smtClean="0"/>
              <a:t>plasma</a:t>
            </a:r>
            <a:endParaRPr lang="fr-FR" sz="1800" dirty="0"/>
          </a:p>
          <a:p>
            <a:r>
              <a:rPr lang="fr-FR" sz="1800" dirty="0" smtClean="0"/>
              <a:t>ERL</a:t>
            </a:r>
            <a:endParaRPr lang="fr-FR" sz="18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9790" y="1098676"/>
            <a:ext cx="3772520" cy="509181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22960" y="5541264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800" dirty="0" smtClean="0">
                <a:solidFill>
                  <a:srgbClr val="FF0000"/>
                </a:solidFill>
              </a:rPr>
              <a:t>Rapport publié en janvier 2022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37" y="2778964"/>
            <a:ext cx="4818313" cy="2557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2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3282142"/>
          </a:xfrm>
        </p:spPr>
        <p:txBody>
          <a:bodyPr/>
          <a:lstStyle/>
          <a:p>
            <a:pPr marL="0" indent="0">
              <a:buNone/>
            </a:pPr>
            <a:r>
              <a:rPr lang="fr-FR" sz="2800" dirty="0" smtClean="0"/>
              <a:t>Sommaire</a:t>
            </a:r>
          </a:p>
          <a:p>
            <a:pPr marL="0" indent="0">
              <a:buNone/>
            </a:pPr>
            <a:endParaRPr lang="fr-FR" dirty="0"/>
          </a:p>
          <a:p>
            <a:pPr marL="957926" lvl="2" indent="0">
              <a:buNone/>
            </a:pPr>
            <a:r>
              <a:rPr lang="fr-FR" sz="2000" dirty="0" smtClean="0"/>
              <a:t>Programmes en cours</a:t>
            </a:r>
            <a:endParaRPr lang="fr-FR" sz="2000" dirty="0" smtClean="0"/>
          </a:p>
          <a:p>
            <a:pPr marL="957926" lvl="2" indent="0">
              <a:buNone/>
            </a:pPr>
            <a:endParaRPr lang="fr-FR" sz="2000" dirty="0"/>
          </a:p>
          <a:p>
            <a:pPr marL="957926" lvl="2" indent="0">
              <a:buNone/>
            </a:pPr>
            <a:r>
              <a:rPr lang="fr-FR" sz="2000" dirty="0" smtClean="0"/>
              <a:t>Perspectives</a:t>
            </a:r>
          </a:p>
          <a:p>
            <a:pPr marL="957926" lvl="2" indent="0">
              <a:buNone/>
            </a:pPr>
            <a:endParaRPr lang="fr-FR" sz="2000" dirty="0"/>
          </a:p>
          <a:p>
            <a:pPr marL="957926" lvl="2" indent="0">
              <a:buNone/>
            </a:pPr>
            <a:r>
              <a:rPr lang="fr-FR" sz="2000" dirty="0" smtClean="0"/>
              <a:t>Infrastructures</a:t>
            </a:r>
            <a:endParaRPr lang="fr-FR" sz="2000" dirty="0" smtClean="0"/>
          </a:p>
          <a:p>
            <a:pPr lvl="2"/>
            <a:endParaRPr lang="fr-FR" sz="2000" dirty="0"/>
          </a:p>
          <a:p>
            <a:pPr marL="957926" lvl="2" indent="0">
              <a:buNone/>
            </a:pPr>
            <a:r>
              <a:rPr lang="fr-FR" sz="2000" dirty="0" smtClean="0"/>
              <a:t>Conclusions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961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4294967295"/>
          </p:nvPr>
        </p:nvSpPr>
        <p:spPr>
          <a:xfrm>
            <a:off x="526473" y="4507058"/>
            <a:ext cx="6573838" cy="572170"/>
          </a:xfrm>
        </p:spPr>
        <p:txBody>
          <a:bodyPr/>
          <a:lstStyle/>
          <a:p>
            <a:pPr marL="0" indent="0">
              <a:buNone/>
            </a:pPr>
            <a:r>
              <a:rPr lang="fr-FR" sz="3200" dirty="0"/>
              <a:t>P</a:t>
            </a:r>
            <a:r>
              <a:rPr lang="fr-FR" sz="3200" dirty="0" smtClean="0"/>
              <a:t>erspectives 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49463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72460" y="168470"/>
            <a:ext cx="4395374" cy="379192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/>
              <a:t>Objectifs de la R&amp;D du DACM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503" y="986378"/>
            <a:ext cx="8452447" cy="5423657"/>
          </a:xfrm>
          <a:prstGeom prst="rect">
            <a:avLst/>
          </a:prstGeom>
        </p:spPr>
      </p:pic>
      <p:sp>
        <p:nvSpPr>
          <p:cNvPr id="5" name="Espace réservé du numéro de diapositive 2"/>
          <p:cNvSpPr txBox="1">
            <a:spLocks/>
          </p:cNvSpPr>
          <p:nvPr/>
        </p:nvSpPr>
        <p:spPr>
          <a:xfrm>
            <a:off x="8303639" y="6643762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21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249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2" y="196179"/>
            <a:ext cx="4395374" cy="379192"/>
          </a:xfrm>
        </p:spPr>
        <p:txBody>
          <a:bodyPr/>
          <a:lstStyle/>
          <a:p>
            <a:pPr defTabSz="957925"/>
            <a:r>
              <a:rPr lang="fr-FR" sz="2200" cap="small" dirty="0"/>
              <a:t>R&amp;D Sources d’ions</a:t>
            </a:r>
            <a:endParaRPr lang="en-US" sz="2200" cap="small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208" y="895073"/>
            <a:ext cx="8490236" cy="5478295"/>
          </a:xfrm>
          <a:prstGeom prst="rect">
            <a:avLst/>
          </a:prstGeom>
        </p:spPr>
      </p:pic>
      <p:sp>
        <p:nvSpPr>
          <p:cNvPr id="5" name="Espace réservé du numéro de diapositive 2"/>
          <p:cNvSpPr txBox="1">
            <a:spLocks/>
          </p:cNvSpPr>
          <p:nvPr/>
        </p:nvSpPr>
        <p:spPr>
          <a:xfrm>
            <a:off x="8303639" y="6643762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22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6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2" y="196179"/>
            <a:ext cx="4395374" cy="379192"/>
          </a:xfrm>
        </p:spPr>
        <p:txBody>
          <a:bodyPr/>
          <a:lstStyle/>
          <a:p>
            <a:pPr defTabSz="957925"/>
            <a:r>
              <a:rPr lang="fr-FR" sz="2200" cap="small" dirty="0"/>
              <a:t>ALD </a:t>
            </a:r>
            <a:r>
              <a:rPr lang="fr-FR" sz="2200" cap="small" dirty="0" err="1"/>
              <a:t>Depostion</a:t>
            </a:r>
            <a:r>
              <a:rPr lang="fr-FR" sz="2200" cap="small" dirty="0"/>
              <a:t> for SC RF </a:t>
            </a:r>
            <a:r>
              <a:rPr lang="fr-FR" sz="2200" cap="small" dirty="0" err="1"/>
              <a:t>cavities</a:t>
            </a:r>
            <a:endParaRPr lang="fr-FR" sz="2200" cap="small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71409"/>
            <a:ext cx="8547761" cy="5346264"/>
          </a:xfrm>
          <a:prstGeom prst="rect">
            <a:avLst/>
          </a:prstGeom>
        </p:spPr>
      </p:pic>
      <p:sp>
        <p:nvSpPr>
          <p:cNvPr id="5" name="Espace réservé du numéro de diapositive 2"/>
          <p:cNvSpPr txBox="1">
            <a:spLocks/>
          </p:cNvSpPr>
          <p:nvPr/>
        </p:nvSpPr>
        <p:spPr>
          <a:xfrm>
            <a:off x="8303639" y="6643762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23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084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2" y="196179"/>
            <a:ext cx="4395374" cy="379192"/>
          </a:xfrm>
        </p:spPr>
        <p:txBody>
          <a:bodyPr/>
          <a:lstStyle/>
          <a:p>
            <a:pPr defTabSz="957925"/>
            <a:r>
              <a:rPr lang="fr-FR" sz="2200" cap="small" dirty="0"/>
              <a:t>R&amp;D Aimants</a:t>
            </a:r>
            <a:endParaRPr lang="en-US" sz="2200" cap="small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8" y="787735"/>
            <a:ext cx="8970008" cy="5773084"/>
          </a:xfrm>
          <a:prstGeom prst="rect">
            <a:avLst/>
          </a:prstGeom>
        </p:spPr>
      </p:pic>
      <p:sp>
        <p:nvSpPr>
          <p:cNvPr id="5" name="Espace réservé du numéro de diapositive 2"/>
          <p:cNvSpPr txBox="1">
            <a:spLocks/>
          </p:cNvSpPr>
          <p:nvPr/>
        </p:nvSpPr>
        <p:spPr>
          <a:xfrm>
            <a:off x="8303639" y="6643762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24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45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2" y="196179"/>
            <a:ext cx="4395374" cy="379192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/>
              <a:t>Sources compactes de neutrons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84584" y="1250823"/>
            <a:ext cx="7886700" cy="4530176"/>
          </a:xfrm>
        </p:spPr>
        <p:txBody>
          <a:bodyPr/>
          <a:lstStyle/>
          <a:p>
            <a:r>
              <a:rPr lang="fr-FR" sz="1600" dirty="0" smtClean="0"/>
              <a:t>Projet </a:t>
            </a:r>
            <a:r>
              <a:rPr lang="fr-FR" sz="1600" dirty="0" err="1" smtClean="0"/>
              <a:t>Iphi</a:t>
            </a:r>
            <a:r>
              <a:rPr lang="fr-FR" sz="1600" dirty="0" smtClean="0"/>
              <a:t>-neutrons (collaboration avec l’</a:t>
            </a:r>
            <a:r>
              <a:rPr lang="fr-FR" sz="1600" dirty="0" err="1" smtClean="0"/>
              <a:t>Iramis</a:t>
            </a:r>
            <a:r>
              <a:rPr lang="fr-FR" sz="1600" dirty="0" smtClean="0"/>
              <a:t>)  :</a:t>
            </a:r>
          </a:p>
          <a:p>
            <a:pPr lvl="1"/>
            <a:r>
              <a:rPr lang="fr-FR" sz="1600" dirty="0"/>
              <a:t>faisabilité d’une source compacte de </a:t>
            </a:r>
            <a:r>
              <a:rPr lang="fr-FR" sz="1600" dirty="0" smtClean="0"/>
              <a:t>neutrons</a:t>
            </a:r>
          </a:p>
          <a:p>
            <a:pPr marL="478963" lvl="1" indent="0">
              <a:buNone/>
            </a:pPr>
            <a:r>
              <a:rPr lang="fr-FR" sz="1600" dirty="0"/>
              <a:t> </a:t>
            </a:r>
            <a:r>
              <a:rPr lang="fr-FR" sz="1600" dirty="0" smtClean="0"/>
              <a:t>    </a:t>
            </a:r>
            <a:r>
              <a:rPr lang="fr-FR" sz="1600" dirty="0"/>
              <a:t>auprès de l’accélérateur IPHI avec une option </a:t>
            </a:r>
          </a:p>
          <a:p>
            <a:pPr marL="478963" lvl="1" indent="0">
              <a:buNone/>
            </a:pPr>
            <a:r>
              <a:rPr lang="fr-FR" sz="1600" dirty="0" smtClean="0"/>
              <a:t>     de </a:t>
            </a:r>
            <a:r>
              <a:rPr lang="fr-FR" sz="1600" dirty="0"/>
              <a:t>cible solide en </a:t>
            </a:r>
            <a:r>
              <a:rPr lang="fr-FR" sz="1600" dirty="0" err="1" smtClean="0"/>
              <a:t>AlBeMet</a:t>
            </a:r>
            <a:endParaRPr lang="fr-FR" sz="1600" dirty="0" smtClean="0"/>
          </a:p>
          <a:p>
            <a:pPr lvl="1"/>
            <a:endParaRPr lang="fr-FR" sz="1600" dirty="0" smtClean="0"/>
          </a:p>
          <a:p>
            <a:pPr lvl="1"/>
            <a:r>
              <a:rPr lang="fr-FR" sz="1600" dirty="0" smtClean="0"/>
              <a:t>Avancées majeures: </a:t>
            </a:r>
          </a:p>
          <a:p>
            <a:pPr lvl="2"/>
            <a:r>
              <a:rPr lang="fr-FR" sz="1600" i="1" dirty="0" smtClean="0"/>
              <a:t>Calage </a:t>
            </a:r>
            <a:r>
              <a:rPr lang="fr-FR" sz="1600" i="1" dirty="0"/>
              <a:t>des simulations</a:t>
            </a:r>
          </a:p>
          <a:p>
            <a:pPr lvl="2"/>
            <a:r>
              <a:rPr lang="fr-FR" sz="1600" i="1" dirty="0"/>
              <a:t>Démonstration du fonctionnement de la cible jusqu’à 6 kW </a:t>
            </a:r>
          </a:p>
          <a:p>
            <a:pPr lvl="2"/>
            <a:r>
              <a:rPr lang="fr-FR" sz="1600" i="1" dirty="0"/>
              <a:t>Démonstration de la stabilité sur une période supérieure à 100 h</a:t>
            </a:r>
          </a:p>
          <a:p>
            <a:pPr lvl="2"/>
            <a:r>
              <a:rPr lang="fr-FR" sz="1600" i="1" dirty="0"/>
              <a:t>Réalisation d’un premier cliché de neutronographie avec une plaque </a:t>
            </a:r>
            <a:r>
              <a:rPr lang="fr-FR" sz="1600" i="1" dirty="0" smtClean="0"/>
              <a:t>image</a:t>
            </a:r>
          </a:p>
          <a:p>
            <a:pPr lvl="1"/>
            <a:endParaRPr lang="fr-FR" sz="1600" dirty="0"/>
          </a:p>
          <a:p>
            <a:pPr marL="478963" lvl="1" indent="0">
              <a:buNone/>
            </a:pPr>
            <a:endParaRPr lang="fr-FR" sz="1600" dirty="0" smtClean="0"/>
          </a:p>
          <a:p>
            <a:pPr marL="478963" lvl="1" indent="0">
              <a:buNone/>
            </a:pPr>
            <a:endParaRPr lang="fr-FR" sz="2400" dirty="0" smtClean="0"/>
          </a:p>
          <a:p>
            <a:r>
              <a:rPr lang="fr-FR" sz="1600" dirty="0"/>
              <a:t> </a:t>
            </a:r>
            <a:r>
              <a:rPr lang="fr-FR" sz="1600" dirty="0" smtClean="0"/>
              <a:t>A plus long terme, réflexion pour une installation pour les besoins académiques, SONATE </a:t>
            </a:r>
          </a:p>
          <a:p>
            <a:pPr lvl="1"/>
            <a:endParaRPr lang="fr-FR" sz="2400" dirty="0"/>
          </a:p>
          <a:p>
            <a:pPr marL="478963" lvl="1" indent="0">
              <a:buNone/>
            </a:pPr>
            <a:endParaRPr lang="fr-FR" sz="16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804" y="759079"/>
            <a:ext cx="3211031" cy="2044080"/>
          </a:xfrm>
          <a:prstGeom prst="rect">
            <a:avLst/>
          </a:prstGeom>
        </p:spPr>
      </p:pic>
      <p:pic>
        <p:nvPicPr>
          <p:cNvPr id="9" name="Image 8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3753" y="2958091"/>
            <a:ext cx="1755063" cy="1677704"/>
          </a:xfrm>
          <a:prstGeom prst="rect">
            <a:avLst/>
          </a:prstGeom>
          <a:noFill/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26" y="5387322"/>
            <a:ext cx="8518974" cy="122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2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small" dirty="0"/>
              <a:t>Sources compactes de neutrons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667854"/>
          </a:xfrm>
        </p:spPr>
        <p:txBody>
          <a:bodyPr/>
          <a:lstStyle/>
          <a:p>
            <a:r>
              <a:rPr lang="fr-FR" dirty="0" smtClean="0"/>
              <a:t>Pour la fusion : </a:t>
            </a:r>
          </a:p>
          <a:p>
            <a:pPr marL="0" indent="0">
              <a:buNone/>
            </a:pPr>
            <a:endParaRPr lang="fr-FR" dirty="0" smtClean="0"/>
          </a:p>
          <a:p>
            <a:pPr lvl="1"/>
            <a:r>
              <a:rPr lang="fr-FR" dirty="0" err="1" smtClean="0"/>
              <a:t>Ifmif</a:t>
            </a:r>
            <a:r>
              <a:rPr lang="fr-FR" dirty="0"/>
              <a:t> </a:t>
            </a:r>
            <a:r>
              <a:rPr lang="fr-FR" dirty="0" smtClean="0"/>
              <a:t>: le </a:t>
            </a:r>
            <a:r>
              <a:rPr lang="fr-FR" dirty="0" err="1" smtClean="0"/>
              <a:t>commissionning</a:t>
            </a:r>
            <a:r>
              <a:rPr lang="fr-FR" dirty="0" smtClean="0"/>
              <a:t> se </a:t>
            </a:r>
            <a:r>
              <a:rPr lang="fr-FR" dirty="0" smtClean="0"/>
              <a:t>poursuit, fabrication du </a:t>
            </a:r>
            <a:r>
              <a:rPr lang="fr-FR" dirty="0" err="1" smtClean="0"/>
              <a:t>cryomodule</a:t>
            </a:r>
            <a:endParaRPr lang="fr-FR" dirty="0" smtClean="0"/>
          </a:p>
          <a:p>
            <a:pPr lvl="1"/>
            <a:endParaRPr lang="fr-FR" dirty="0"/>
          </a:p>
          <a:p>
            <a:pPr lvl="1"/>
            <a:r>
              <a:rPr lang="fr-FR" dirty="0" err="1" smtClean="0"/>
              <a:t>Dones</a:t>
            </a:r>
            <a:r>
              <a:rPr lang="fr-FR" dirty="0" smtClean="0"/>
              <a:t> :  phase préparatoire de </a:t>
            </a:r>
            <a:r>
              <a:rPr lang="fr-FR" dirty="0" smtClean="0"/>
              <a:t>design</a:t>
            </a:r>
            <a:endParaRPr lang="fr-FR" dirty="0" smtClean="0"/>
          </a:p>
          <a:p>
            <a:pPr marL="478963" lvl="1" indent="0">
              <a:buNone/>
            </a:pP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Picture 2" descr="building5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90885" y="3298265"/>
            <a:ext cx="3990978" cy="1761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23" y="3564761"/>
            <a:ext cx="3569431" cy="165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14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196180"/>
            <a:ext cx="6845712" cy="379192"/>
          </a:xfrm>
        </p:spPr>
        <p:txBody>
          <a:bodyPr/>
          <a:lstStyle/>
          <a:p>
            <a:r>
              <a:rPr lang="fr-FR" cap="small" dirty="0"/>
              <a:t>PIP II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16923" y="919211"/>
            <a:ext cx="7886700" cy="3545291"/>
          </a:xfrm>
        </p:spPr>
        <p:txBody>
          <a:bodyPr/>
          <a:lstStyle/>
          <a:p>
            <a:r>
              <a:rPr lang="fr-FR" dirty="0" smtClean="0"/>
              <a:t>Contribution </a:t>
            </a:r>
            <a:r>
              <a:rPr lang="fr-FR" dirty="0" smtClean="0"/>
              <a:t>in-</a:t>
            </a:r>
            <a:r>
              <a:rPr lang="fr-FR" dirty="0" err="1" smtClean="0"/>
              <a:t>kind</a:t>
            </a:r>
            <a:r>
              <a:rPr lang="fr-FR" dirty="0" smtClean="0"/>
              <a:t>  </a:t>
            </a:r>
            <a:r>
              <a:rPr lang="fr-FR" dirty="0" smtClean="0"/>
              <a:t>MESRI à </a:t>
            </a:r>
            <a:r>
              <a:rPr lang="fr-FR" dirty="0" smtClean="0"/>
              <a:t>l’accélérateur PIP II </a:t>
            </a:r>
          </a:p>
          <a:p>
            <a:pPr marL="0" indent="0">
              <a:buNone/>
            </a:pPr>
            <a:endParaRPr lang="fr-FR" dirty="0"/>
          </a:p>
          <a:p>
            <a:pPr lvl="1"/>
            <a:r>
              <a:rPr lang="fr-FR" dirty="0"/>
              <a:t>Production </a:t>
            </a:r>
            <a:r>
              <a:rPr lang="fr-FR" dirty="0" smtClean="0"/>
              <a:t>des 9 + 2  </a:t>
            </a:r>
            <a:r>
              <a:rPr lang="fr-FR" dirty="0" err="1" smtClean="0"/>
              <a:t>cryomodules</a:t>
            </a:r>
            <a:r>
              <a:rPr lang="fr-FR" dirty="0" smtClean="0"/>
              <a:t> </a:t>
            </a:r>
            <a:r>
              <a:rPr lang="fr-FR" dirty="0"/>
              <a:t>LB650, tests RF </a:t>
            </a:r>
          </a:p>
          <a:p>
            <a:pPr lvl="1"/>
            <a:endParaRPr lang="fr-FR" dirty="0"/>
          </a:p>
          <a:p>
            <a:pPr lvl="1"/>
            <a:r>
              <a:rPr lang="fr-FR" dirty="0"/>
              <a:t>Une contribution majeure à cet accélérateur pour </a:t>
            </a:r>
          </a:p>
          <a:p>
            <a:pPr marL="478963" lvl="1" indent="0">
              <a:buNone/>
            </a:pPr>
            <a:r>
              <a:rPr lang="fr-FR" dirty="0"/>
              <a:t>      la physique des particules, dans la continuité  </a:t>
            </a:r>
            <a:endParaRPr lang="fr-FR" dirty="0" smtClean="0"/>
          </a:p>
          <a:p>
            <a:pPr marL="478963" lvl="1" indent="0">
              <a:buNone/>
            </a:pPr>
            <a:r>
              <a:rPr lang="fr-FR" dirty="0" smtClean="0"/>
              <a:t>     du savoir-faire </a:t>
            </a:r>
            <a:r>
              <a:rPr lang="fr-FR" dirty="0"/>
              <a:t>développé pour XFEL, ESS</a:t>
            </a:r>
            <a:endParaRPr lang="fr-FR" dirty="0" smtClean="0"/>
          </a:p>
          <a:p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478963" lvl="1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194DAC12-F8A5-459B-AC6F-8DBC5842AA0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925" y="2267382"/>
            <a:ext cx="2965075" cy="166785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2846016"/>
            <a:ext cx="5643891" cy="367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45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1" y="196180"/>
            <a:ext cx="6845712" cy="379192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/>
              <a:t>Nouveaux accélérateurs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54A34C9-9A4B-6445-85E1-F779B5E87362}" type="slidenum">
              <a:rPr kumimoji="0" lang="fr-FR" sz="10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81192" y="926323"/>
            <a:ext cx="7886700" cy="5022619"/>
          </a:xfrm>
        </p:spPr>
        <p:txBody>
          <a:bodyPr/>
          <a:lstStyle/>
          <a:p>
            <a:r>
              <a:rPr lang="fr-FR" sz="1800" dirty="0" smtClean="0"/>
              <a:t>FCC e-e</a:t>
            </a:r>
            <a:endParaRPr lang="fr-FR" sz="1800" dirty="0"/>
          </a:p>
          <a:p>
            <a:pPr lvl="1"/>
            <a:r>
              <a:rPr lang="fr-FR" sz="1600" dirty="0" smtClean="0"/>
              <a:t>Participation à la nouvelle design </a:t>
            </a:r>
            <a:r>
              <a:rPr lang="fr-FR" sz="1600" dirty="0" err="1" smtClean="0"/>
              <a:t>study</a:t>
            </a:r>
            <a:r>
              <a:rPr lang="fr-FR" sz="1600" dirty="0" smtClean="0"/>
              <a:t> FCC - IS</a:t>
            </a:r>
          </a:p>
          <a:p>
            <a:pPr lvl="1"/>
            <a:r>
              <a:rPr lang="fr-FR" sz="1600" dirty="0" smtClean="0"/>
              <a:t>Design du booster</a:t>
            </a:r>
          </a:p>
          <a:p>
            <a:pPr lvl="1"/>
            <a:endParaRPr lang="fr-FR" sz="1600" dirty="0"/>
          </a:p>
          <a:p>
            <a:pPr marL="359222" lvl="1" indent="0">
              <a:buNone/>
            </a:pPr>
            <a:endParaRPr lang="fr-FR" sz="1600" dirty="0"/>
          </a:p>
          <a:p>
            <a:r>
              <a:rPr lang="fr-FR" sz="1800" dirty="0" smtClean="0"/>
              <a:t>Soleil</a:t>
            </a:r>
            <a:endParaRPr lang="fr-FR" sz="1800" dirty="0"/>
          </a:p>
          <a:p>
            <a:pPr lvl="1"/>
            <a:r>
              <a:rPr lang="fr-FR" sz="1600" dirty="0" smtClean="0"/>
              <a:t>Discussion </a:t>
            </a:r>
            <a:r>
              <a:rPr lang="fr-FR" sz="1600" dirty="0" smtClean="0"/>
              <a:t>pour la réalisation de cavités harmoniques avec le CERN et Soleil.</a:t>
            </a:r>
          </a:p>
          <a:p>
            <a:pPr lvl="1"/>
            <a:r>
              <a:rPr lang="fr-FR" sz="1600" dirty="0" smtClean="0"/>
              <a:t>Participation à l’APD de l’upgrade</a:t>
            </a:r>
            <a:endParaRPr lang="fr-FR" sz="1600" dirty="0"/>
          </a:p>
          <a:p>
            <a:pPr lvl="1"/>
            <a:endParaRPr lang="fr-FR" sz="1600" dirty="0"/>
          </a:p>
          <a:p>
            <a:r>
              <a:rPr lang="fr-FR" sz="1800" dirty="0" smtClean="0"/>
              <a:t>Prospective Laser Plasma</a:t>
            </a:r>
          </a:p>
          <a:p>
            <a:pPr lvl="1"/>
            <a:r>
              <a:rPr lang="fr-FR" sz="1600" dirty="0" smtClean="0"/>
              <a:t>Membre de la collaboration </a:t>
            </a:r>
            <a:r>
              <a:rPr lang="fr-FR" sz="1600" dirty="0" err="1" smtClean="0"/>
              <a:t>Eupraxia</a:t>
            </a:r>
            <a:r>
              <a:rPr lang="fr-FR" sz="1600" dirty="0" smtClean="0"/>
              <a:t> : études de dynamique </a:t>
            </a:r>
            <a:r>
              <a:rPr lang="fr-FR" sz="1600" dirty="0" smtClean="0"/>
              <a:t>faisceau</a:t>
            </a:r>
            <a:endParaRPr lang="fr-FR" sz="1600" dirty="0" smtClean="0"/>
          </a:p>
          <a:p>
            <a:pPr lvl="1"/>
            <a:r>
              <a:rPr lang="fr-FR" sz="1600" dirty="0" smtClean="0"/>
              <a:t>Participation GDR Appel</a:t>
            </a:r>
          </a:p>
          <a:p>
            <a:pPr lvl="1"/>
            <a:r>
              <a:rPr lang="fr-FR" sz="1600" dirty="0" smtClean="0"/>
              <a:t>Collaboration sur </a:t>
            </a:r>
            <a:r>
              <a:rPr lang="fr-FR" sz="1600" dirty="0" err="1" smtClean="0"/>
              <a:t>Awake</a:t>
            </a:r>
            <a:r>
              <a:rPr lang="fr-FR" sz="1600" dirty="0" smtClean="0"/>
              <a:t>  : participation </a:t>
            </a:r>
            <a:r>
              <a:rPr lang="fr-FR" sz="1600" dirty="0" smtClean="0"/>
              <a:t>aux études d’un injecteur laser-plasma</a:t>
            </a:r>
          </a:p>
          <a:p>
            <a:pPr lvl="1"/>
            <a:endParaRPr lang="fr-FR" sz="1600" dirty="0"/>
          </a:p>
          <a:p>
            <a:pPr marL="0" indent="0">
              <a:buNone/>
            </a:pPr>
            <a:endParaRPr lang="fr-FR" sz="1800" dirty="0" smtClean="0"/>
          </a:p>
          <a:p>
            <a:endParaRPr lang="fr-FR" sz="1800" dirty="0"/>
          </a:p>
          <a:p>
            <a:pPr marL="0" indent="0">
              <a:buNone/>
            </a:pPr>
            <a:endParaRPr lang="fr-FR" sz="1800" dirty="0"/>
          </a:p>
          <a:p>
            <a:pPr marL="478963" lvl="1" indent="0">
              <a:buNone/>
            </a:pPr>
            <a:endParaRPr lang="fr-FR" sz="1600" dirty="0" smtClean="0"/>
          </a:p>
          <a:p>
            <a:pPr marL="0" indent="0">
              <a:buNone/>
            </a:pP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98882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small" dirty="0"/>
              <a:t>Electron Ion </a:t>
            </a:r>
            <a:r>
              <a:rPr lang="fr-FR" cap="small" dirty="0" err="1"/>
              <a:t>Collider</a:t>
            </a:r>
            <a:endParaRPr lang="fr-FR" cap="small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81191" y="1101497"/>
            <a:ext cx="7886700" cy="2898960"/>
          </a:xfrm>
        </p:spPr>
        <p:txBody>
          <a:bodyPr/>
          <a:lstStyle/>
          <a:p>
            <a:r>
              <a:rPr lang="fr-FR" dirty="0" smtClean="0"/>
              <a:t>Projet approuvé (CD0) par le DOE fin 2019 consacré 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 à l’étude de l’interaction forte via des collisions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 </a:t>
            </a:r>
            <a:r>
              <a:rPr lang="fr-FR" dirty="0" err="1" smtClean="0"/>
              <a:t>electrons</a:t>
            </a:r>
            <a:r>
              <a:rPr lang="fr-FR" dirty="0" smtClean="0"/>
              <a:t>/ions</a:t>
            </a:r>
          </a:p>
          <a:p>
            <a:endParaRPr lang="fr-FR" dirty="0"/>
          </a:p>
          <a:p>
            <a:r>
              <a:rPr lang="fr-FR" dirty="0" smtClean="0"/>
              <a:t>Site : Brookhaven </a:t>
            </a:r>
          </a:p>
          <a:p>
            <a:endParaRPr lang="fr-FR" dirty="0"/>
          </a:p>
          <a:p>
            <a:r>
              <a:rPr lang="fr-FR" dirty="0" smtClean="0"/>
              <a:t>Participation à l’APS/APD du solénoïde </a:t>
            </a:r>
            <a:endParaRPr lang="fr-FR" dirty="0" smtClean="0"/>
          </a:p>
          <a:p>
            <a:pPr marL="0" indent="0">
              <a:buNone/>
            </a:pPr>
            <a:r>
              <a:rPr lang="fr-FR" dirty="0" smtClean="0"/>
              <a:t>Supraconducteur</a:t>
            </a:r>
            <a:r>
              <a:rPr lang="fr-FR" dirty="0" smtClean="0"/>
              <a:t> </a:t>
            </a:r>
            <a:r>
              <a:rPr lang="fr-FR" dirty="0" smtClean="0"/>
              <a:t>du </a:t>
            </a:r>
            <a:r>
              <a:rPr lang="fr-FR" dirty="0" smtClean="0"/>
              <a:t>détecteur: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013" y="2164709"/>
            <a:ext cx="3136987" cy="334333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0694" y="3754010"/>
            <a:ext cx="4669941" cy="249957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3549" y="3164319"/>
            <a:ext cx="1316850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43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>
          <a:xfrm>
            <a:off x="845677" y="4458349"/>
            <a:ext cx="3954923" cy="443198"/>
          </a:xfrm>
        </p:spPr>
        <p:txBody>
          <a:bodyPr/>
          <a:lstStyle/>
          <a:p>
            <a:r>
              <a:rPr lang="en-US" sz="3200" dirty="0" err="1" smtClean="0"/>
              <a:t>Programmes</a:t>
            </a:r>
            <a:r>
              <a:rPr lang="en-US" sz="3200" dirty="0" smtClean="0"/>
              <a:t> </a:t>
            </a:r>
            <a:r>
              <a:rPr lang="en-US" sz="3200" dirty="0" err="1" smtClean="0"/>
              <a:t>en</a:t>
            </a:r>
            <a:r>
              <a:rPr lang="en-US" sz="3200" dirty="0" smtClean="0"/>
              <a:t> </a:t>
            </a:r>
            <a:r>
              <a:rPr lang="en-US" sz="3200" dirty="0" err="1" smtClean="0"/>
              <a:t>cours</a:t>
            </a:r>
            <a:endParaRPr lang="en-US" sz="3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37827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5120878" y="2597709"/>
            <a:ext cx="4023122" cy="286218"/>
          </a:xfrm>
        </p:spPr>
        <p:txBody>
          <a:bodyPr/>
          <a:lstStyle/>
          <a:p>
            <a:endParaRPr lang="fr-FR" sz="1500" dirty="0"/>
          </a:p>
        </p:txBody>
      </p:sp>
    </p:spTree>
    <p:extLst>
      <p:ext uri="{BB962C8B-B14F-4D97-AF65-F5344CB8AC3E}">
        <p14:creationId xmlns:p14="http://schemas.microsoft.com/office/powerpoint/2010/main" val="185511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845676" y="4801464"/>
            <a:ext cx="3024359" cy="1432187"/>
          </a:xfrm>
        </p:spPr>
        <p:txBody>
          <a:bodyPr/>
          <a:lstStyle/>
          <a:p>
            <a:r>
              <a:rPr lang="fr-FR" sz="3200" dirty="0" smtClean="0"/>
              <a:t>Infrastructures</a:t>
            </a:r>
            <a:endParaRPr lang="fr-FR" sz="3200" dirty="0"/>
          </a:p>
          <a:p>
            <a:endParaRPr lang="en-US" sz="32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600" b="0" i="0" u="none" strike="noStrike" kern="120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629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75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31</a:t>
            </a:fld>
            <a:endParaRPr lang="fr-FR" sz="7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221" r="2219" b="8127"/>
          <a:stretch/>
        </p:blipFill>
        <p:spPr>
          <a:xfrm>
            <a:off x="6756077" y="1830501"/>
            <a:ext cx="1883599" cy="3410914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393763" y="145915"/>
            <a:ext cx="6633128" cy="353929"/>
          </a:xfrm>
        </p:spPr>
        <p:txBody>
          <a:bodyPr/>
          <a:lstStyle/>
          <a:p>
            <a:pPr defTabSz="538833" fontAlgn="base">
              <a:spcAft>
                <a:spcPct val="0"/>
              </a:spcAft>
              <a:buClr>
                <a:srgbClr val="548235"/>
              </a:buClr>
              <a:buSzPct val="80000"/>
              <a:defRPr/>
            </a:pPr>
            <a:r>
              <a:rPr lang="en-US" sz="2000" cap="small" dirty="0" err="1"/>
              <a:t>Synergium</a:t>
            </a:r>
            <a:r>
              <a:rPr lang="en-US" sz="2000" cap="small" dirty="0"/>
              <a:t> :Example of CEA Technological Infrastructure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2"/>
          </p:nvPr>
        </p:nvSpPr>
        <p:spPr>
          <a:xfrm>
            <a:off x="375299" y="1022690"/>
            <a:ext cx="8097413" cy="752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Equipment for development, integration and testing: manufacturing and assembly platforms, clean rooms, small-scale test stations for materials </a:t>
            </a:r>
            <a:r>
              <a:rPr lang="en-US" sz="15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characterisation</a:t>
            </a:r>
            <a:r>
              <a:rPr lang="en-US" sz="1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large-scale test stations (coils, superconducting cavities and injectors)</a:t>
            </a:r>
          </a:p>
        </p:txBody>
      </p:sp>
      <p:sp>
        <p:nvSpPr>
          <p:cNvPr id="9" name="Rectangle 8"/>
          <p:cNvSpPr/>
          <p:nvPr/>
        </p:nvSpPr>
        <p:spPr>
          <a:xfrm>
            <a:off x="5555777" y="5511966"/>
            <a:ext cx="3588223" cy="641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rgbClr val="002060"/>
                </a:solidFill>
                <a:latin typeface="Candara" panose="020E0502030303020204" pitchFamily="34" charset="0"/>
              </a:rPr>
              <a:t>ACCELERATOR AND MAGNET INFRASTRUCTURE</a:t>
            </a:r>
          </a:p>
          <a:p>
            <a:pPr algn="ctr"/>
            <a:r>
              <a:rPr lang="en-US" sz="1050" b="1" dirty="0">
                <a:solidFill>
                  <a:srgbClr val="002060"/>
                </a:solidFill>
                <a:latin typeface="Candara" panose="020E0502030303020204" pitchFamily="34" charset="0"/>
              </a:rPr>
              <a:t>FOR COOPERATION AND INNOVATION</a:t>
            </a:r>
          </a:p>
          <a:p>
            <a:pPr algn="ctr"/>
            <a:r>
              <a:rPr lang="en-US" sz="1050" b="1" dirty="0">
                <a:solidFill>
                  <a:srgbClr val="002060"/>
                </a:solidFill>
                <a:latin typeface="Candara" panose="020E0502030303020204" pitchFamily="34" charset="0"/>
              </a:rPr>
              <a:t>EUROPEAN TECHNOLOGY INFRASTRUCTURE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299" y="1774909"/>
            <a:ext cx="6024619" cy="368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57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7358" y="121855"/>
            <a:ext cx="7056785" cy="279297"/>
          </a:xfrm>
        </p:spPr>
        <p:txBody>
          <a:bodyPr>
            <a:noAutofit/>
          </a:bodyPr>
          <a:lstStyle/>
          <a:p>
            <a:pPr defTabSz="538833" fontAlgn="base">
              <a:spcAft>
                <a:spcPct val="0"/>
              </a:spcAft>
              <a:buClr>
                <a:srgbClr val="548235"/>
              </a:buClr>
              <a:buSzPct val="80000"/>
              <a:defRPr/>
            </a:pPr>
            <a:r>
              <a:rPr lang="en-GB" sz="2000" cap="small" dirty="0" err="1"/>
              <a:t>Synergium</a:t>
            </a:r>
            <a:r>
              <a:rPr lang="en-GB" sz="2000" cap="small" dirty="0"/>
              <a:t> </a:t>
            </a:r>
            <a:r>
              <a:rPr lang="fr-FR" sz="2000" cap="small" dirty="0" err="1"/>
              <a:t>Technology</a:t>
            </a:r>
            <a:r>
              <a:rPr lang="fr-FR" sz="2000" cap="small" dirty="0"/>
              <a:t> Infrastructure </a:t>
            </a:r>
            <a:endParaRPr lang="en-US" sz="2000" cap="small" dirty="0"/>
          </a:p>
        </p:txBody>
      </p:sp>
      <p:grpSp>
        <p:nvGrpSpPr>
          <p:cNvPr id="19" name="Groupe 18"/>
          <p:cNvGrpSpPr/>
          <p:nvPr/>
        </p:nvGrpSpPr>
        <p:grpSpPr>
          <a:xfrm>
            <a:off x="802306" y="2851798"/>
            <a:ext cx="6675352" cy="2020805"/>
            <a:chOff x="102268" y="1956908"/>
            <a:chExt cx="8900469" cy="2694406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88448" y="3318596"/>
              <a:ext cx="1664999" cy="1332000"/>
            </a:xfrm>
            <a:prstGeom prst="rect">
              <a:avLst/>
            </a:prstGeom>
          </p:spPr>
        </p:pic>
        <p:pic>
          <p:nvPicPr>
            <p:cNvPr id="25" name="Image 2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58070" y="3318596"/>
              <a:ext cx="2367999" cy="1332000"/>
            </a:xfrm>
            <a:prstGeom prst="rect">
              <a:avLst/>
            </a:prstGeom>
          </p:spPr>
        </p:pic>
        <p:pic>
          <p:nvPicPr>
            <p:cNvPr id="26" name="Picture 32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2268" y="3318596"/>
              <a:ext cx="2005378" cy="1332000"/>
            </a:xfrm>
            <a:prstGeom prst="rect">
              <a:avLst/>
            </a:prstGeom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15211" y="3318596"/>
              <a:ext cx="1332718" cy="1332718"/>
            </a:xfrm>
            <a:prstGeom prst="rect">
              <a:avLst/>
            </a:prstGeom>
          </p:spPr>
        </p:pic>
        <p:pic>
          <p:nvPicPr>
            <p:cNvPr id="30" name="Picture 5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99" y="1956908"/>
              <a:ext cx="1777197" cy="1332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6861" y="1966923"/>
              <a:ext cx="1371847" cy="1332000"/>
            </a:xfrm>
            <a:prstGeom prst="rect">
              <a:avLst/>
            </a:prstGeom>
          </p:spPr>
        </p:pic>
        <p:pic>
          <p:nvPicPr>
            <p:cNvPr id="32" name="Image 31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5788" y="1956908"/>
              <a:ext cx="1879839" cy="1332000"/>
            </a:xfrm>
            <a:prstGeom prst="rect">
              <a:avLst/>
            </a:prstGeom>
          </p:spPr>
        </p:pic>
        <p:pic>
          <p:nvPicPr>
            <p:cNvPr id="33" name="Image 3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51635" y="1966923"/>
              <a:ext cx="1768624" cy="1332000"/>
            </a:xfrm>
            <a:prstGeom prst="rect">
              <a:avLst/>
            </a:prstGeom>
          </p:spPr>
        </p:pic>
        <p:pic>
          <p:nvPicPr>
            <p:cNvPr id="34" name="Image 33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87793" y="3318596"/>
              <a:ext cx="1314823" cy="1331686"/>
            </a:xfrm>
            <a:prstGeom prst="rect">
              <a:avLst/>
            </a:prstGeom>
          </p:spPr>
        </p:pic>
        <p:pic>
          <p:nvPicPr>
            <p:cNvPr id="35" name="Picture 6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2979" y="1956908"/>
              <a:ext cx="1939758" cy="1328076"/>
            </a:xfrm>
            <a:prstGeom prst="rect">
              <a:avLst/>
            </a:prstGeom>
            <a:ln w="3175">
              <a:solidFill>
                <a:schemeClr val="tx1"/>
              </a:solidFill>
            </a:ln>
            <a:effectLst/>
          </p:spPr>
        </p:pic>
      </p:grpSp>
      <p:sp>
        <p:nvSpPr>
          <p:cNvPr id="37" name="Rectangle 36"/>
          <p:cNvSpPr/>
          <p:nvPr/>
        </p:nvSpPr>
        <p:spPr>
          <a:xfrm>
            <a:off x="1817694" y="2462782"/>
            <a:ext cx="1242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i="1" dirty="0">
                <a:solidFill>
                  <a:schemeClr val="accent1">
                    <a:lumMod val="75000"/>
                  </a:schemeClr>
                </a:solidFill>
              </a:rPr>
              <a:t>Prototyping</a:t>
            </a:r>
            <a:endParaRPr lang="en-GB" sz="15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161719" y="2464451"/>
            <a:ext cx="567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>
                <a:solidFill>
                  <a:schemeClr val="accent1">
                    <a:lumMod val="75000"/>
                  </a:schemeClr>
                </a:solidFill>
              </a:rPr>
              <a:t>R&amp;D</a:t>
            </a:r>
            <a:endParaRPr lang="en-GB" sz="15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181072" y="2461122"/>
            <a:ext cx="1026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00" i="1" dirty="0">
                <a:solidFill>
                  <a:schemeClr val="accent1">
                    <a:lumMod val="75000"/>
                  </a:schemeClr>
                </a:solidFill>
              </a:rPr>
              <a:t>Assembly</a:t>
            </a:r>
            <a:endParaRPr lang="en-GB" sz="15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437120" y="2461122"/>
            <a:ext cx="1215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>
                <a:solidFill>
                  <a:schemeClr val="accent1">
                    <a:lumMod val="75000"/>
                  </a:schemeClr>
                </a:solidFill>
              </a:rPr>
              <a:t>Verification</a:t>
            </a:r>
            <a:endParaRPr lang="en-GB" sz="15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1" name="Connecteur droit avec flèche 40"/>
          <p:cNvCxnSpPr/>
          <p:nvPr/>
        </p:nvCxnSpPr>
        <p:spPr>
          <a:xfrm flipV="1">
            <a:off x="1641566" y="2627114"/>
            <a:ext cx="270000" cy="1669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flipV="1">
            <a:off x="3005826" y="2625452"/>
            <a:ext cx="270000" cy="1661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avec flèche 42"/>
          <p:cNvCxnSpPr/>
          <p:nvPr/>
        </p:nvCxnSpPr>
        <p:spPr>
          <a:xfrm>
            <a:off x="4139982" y="2625452"/>
            <a:ext cx="270000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>
            <a:off x="5490132" y="2623364"/>
            <a:ext cx="270000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/>
          <p:cNvCxnSpPr/>
          <p:nvPr/>
        </p:nvCxnSpPr>
        <p:spPr>
          <a:xfrm>
            <a:off x="6840282" y="2623364"/>
            <a:ext cx="270000" cy="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814270" y="2459034"/>
            <a:ext cx="1188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>
                <a:solidFill>
                  <a:schemeClr val="accent1">
                    <a:lumMod val="75000"/>
                  </a:schemeClr>
                </a:solidFill>
              </a:rPr>
              <a:t>Installation</a:t>
            </a:r>
            <a:endParaRPr lang="en-GB" sz="15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094518" y="2459034"/>
            <a:ext cx="891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dirty="0">
                <a:solidFill>
                  <a:schemeClr val="accent1">
                    <a:lumMod val="75000"/>
                  </a:schemeClr>
                </a:solidFill>
              </a:rPr>
              <a:t>Support</a:t>
            </a:r>
            <a:endParaRPr lang="en-GB" sz="15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8" name="Connecteur droit avec flèche 47"/>
          <p:cNvCxnSpPr/>
          <p:nvPr/>
        </p:nvCxnSpPr>
        <p:spPr>
          <a:xfrm>
            <a:off x="1370811" y="2444893"/>
            <a:ext cx="6279532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475440" y="926967"/>
            <a:ext cx="8234223" cy="1371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900"/>
              </a:spcAft>
            </a:pPr>
            <a:r>
              <a:rPr lang="en-GB" sz="1800" dirty="0"/>
              <a:t>The </a:t>
            </a:r>
            <a:r>
              <a:rPr lang="en-GB" sz="1800" b="1" dirty="0" err="1"/>
              <a:t>Synergium</a:t>
            </a:r>
            <a:r>
              <a:rPr lang="en-GB" sz="1800" dirty="0"/>
              <a:t> </a:t>
            </a:r>
            <a:r>
              <a:rPr lang="en-GB" sz="1800" b="1" dirty="0"/>
              <a:t>Technology Infrastructure </a:t>
            </a:r>
            <a:r>
              <a:rPr lang="en-GB" sz="1800" dirty="0"/>
              <a:t>is the </a:t>
            </a:r>
            <a:r>
              <a:rPr lang="en-GB" sz="1800" b="1" dirty="0"/>
              <a:t>basement</a:t>
            </a:r>
            <a:r>
              <a:rPr lang="en-GB" sz="1800" dirty="0"/>
              <a:t> of future large-scale accelerator and SC magnet projects, </a:t>
            </a:r>
            <a:r>
              <a:rPr lang="en-US" sz="1800" dirty="0"/>
              <a:t>also covering activities for societal applications.</a:t>
            </a:r>
            <a:endParaRPr lang="en-GB" sz="1800" dirty="0"/>
          </a:p>
          <a:p>
            <a:pPr algn="ctr"/>
            <a:r>
              <a:rPr lang="en-GB" sz="1800" dirty="0"/>
              <a:t>from  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</a:rPr>
              <a:t>Design</a:t>
            </a:r>
            <a:r>
              <a:rPr lang="en-GB" sz="1800" dirty="0"/>
              <a:t> 			to  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</a:rPr>
              <a:t>Construction</a:t>
            </a:r>
            <a:r>
              <a:rPr lang="en-GB" sz="1800" dirty="0"/>
              <a:t>              and</a:t>
            </a:r>
            <a:r>
              <a:rPr lang="en-GB" sz="1800" i="1" dirty="0">
                <a:solidFill>
                  <a:schemeClr val="accent1">
                    <a:lumMod val="75000"/>
                  </a:schemeClr>
                </a:solidFill>
              </a:rPr>
              <a:t> Operation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761613" y="4878764"/>
            <a:ext cx="76618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900"/>
              </a:spcAft>
            </a:pPr>
            <a:r>
              <a:rPr lang="en-GB" sz="1800" dirty="0"/>
              <a:t>It spans the whole </a:t>
            </a:r>
            <a:r>
              <a:rPr lang="en-GB" sz="1800" b="1" dirty="0"/>
              <a:t>TRL spectrum</a:t>
            </a:r>
            <a:r>
              <a:rPr lang="en-GB" sz="1800" dirty="0"/>
              <a:t>, from R&amp;D to fabrication, with an emphasis on the </a:t>
            </a:r>
            <a:r>
              <a:rPr lang="en-GB" sz="1800" b="1" dirty="0"/>
              <a:t>Preparation</a:t>
            </a:r>
            <a:r>
              <a:rPr lang="en-GB" sz="1800" dirty="0"/>
              <a:t> and </a:t>
            </a:r>
            <a:r>
              <a:rPr lang="en-GB" sz="1800" b="1" dirty="0"/>
              <a:t>Construction</a:t>
            </a:r>
            <a:r>
              <a:rPr lang="en-GB" sz="1800" dirty="0"/>
              <a:t> phases, corresponding to </a:t>
            </a:r>
            <a:r>
              <a:rPr lang="en-GB" sz="1800" b="1" dirty="0"/>
              <a:t>Prototyping (3-5)</a:t>
            </a:r>
            <a:r>
              <a:rPr lang="en-GB" sz="1800" dirty="0"/>
              <a:t> and </a:t>
            </a:r>
            <a:r>
              <a:rPr lang="en-GB" sz="1800" b="1" dirty="0"/>
              <a:t>Industrial Production (&gt;5)</a:t>
            </a:r>
            <a:r>
              <a:rPr lang="en-GB" sz="1800" dirty="0"/>
              <a:t> of components.</a:t>
            </a:r>
          </a:p>
        </p:txBody>
      </p:sp>
      <p:sp>
        <p:nvSpPr>
          <p:cNvPr id="49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2" y="5863826"/>
            <a:ext cx="627944" cy="115416"/>
          </a:xfrm>
        </p:spPr>
        <p:txBody>
          <a:bodyPr/>
          <a:lstStyle/>
          <a:p>
            <a:pPr algn="ctr"/>
            <a:fld id="{854A34C9-9A4B-6445-85E1-F779B5E87362}" type="slidenum">
              <a:rPr lang="fr-FR" sz="75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32</a:t>
            </a:fld>
            <a:endParaRPr lang="fr-FR" sz="7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8367892" y="5870969"/>
            <a:ext cx="627944" cy="115416"/>
          </a:xfrm>
        </p:spPr>
        <p:txBody>
          <a:bodyPr/>
          <a:lstStyle/>
          <a:p>
            <a:pPr algn="ctr"/>
            <a:fld id="{854A34C9-9A4B-6445-85E1-F779B5E87362}" type="slidenum">
              <a:rPr lang="fr-FR" sz="75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32</a:t>
            </a:fld>
            <a:endParaRPr lang="fr-FR" sz="7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" name="Espace réservé du numéro de diapositive 2"/>
          <p:cNvSpPr txBox="1">
            <a:spLocks/>
          </p:cNvSpPr>
          <p:nvPr/>
        </p:nvSpPr>
        <p:spPr>
          <a:xfrm>
            <a:off x="8303639" y="6643762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32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04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2" y="199577"/>
            <a:ext cx="4395374" cy="372396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/>
              <a:t>Futur des infrastructures –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51488" y="1067232"/>
            <a:ext cx="8624243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</a:rPr>
              <a:t>Développer nos laboratoires avec de nouveaux équipements pour les activités de R&amp;D – </a:t>
            </a:r>
            <a:r>
              <a:rPr kumimoji="0" lang="fr-FR" sz="20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</a:rPr>
              <a:t>Pacifics</a:t>
            </a:r>
            <a:endParaRPr kumimoji="0" lang="fr-FR" sz="2000" b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fr-FR" sz="2000" b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</a:endParaRPr>
          </a:p>
          <a:p>
            <a:pPr marL="342900" indent="-342900" defTabSz="91429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fr-F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</a:rPr>
              <a:t>Augmenter nos capacités à fabriquer et à tester des aimants pour les projets d’accélérateurs  et les futurs détecteurs </a:t>
            </a:r>
            <a:r>
              <a:rPr lang="fr-FR" sz="2000" dirty="0" err="1" smtClean="0">
                <a:solidFill>
                  <a:srgbClr val="00B050"/>
                </a:solidFill>
              </a:rPr>
              <a:t>Pacifics</a:t>
            </a:r>
            <a:r>
              <a:rPr lang="fr-FR" sz="2000" dirty="0" smtClean="0">
                <a:solidFill>
                  <a:srgbClr val="00B050"/>
                </a:solidFill>
              </a:rPr>
              <a:t>, </a:t>
            </a:r>
            <a:r>
              <a:rPr kumimoji="0" lang="fr-F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fr-FR" sz="20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</a:rPr>
              <a:t>Staarq</a:t>
            </a:r>
            <a:endParaRPr kumimoji="0" lang="fr-FR" sz="2000" b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</a:endParaRPr>
          </a:p>
          <a:p>
            <a:pPr marL="342900" indent="-342900" defTabSz="91429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kumimoji="0" lang="fr-FR" sz="2000" b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fr-F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</a:rPr>
              <a:t>Adapter notre infrastructure pour tester les cavités, les coupleurs et les </a:t>
            </a:r>
            <a:r>
              <a:rPr kumimoji="0" lang="fr-FR" sz="2000" b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</a:rPr>
              <a:t>cryomodules</a:t>
            </a:r>
            <a:r>
              <a:rPr kumimoji="0" lang="fr-F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</a:rPr>
              <a:t> en mode continu (PIP2) </a:t>
            </a:r>
            <a:r>
              <a:rPr kumimoji="0" lang="fr-FR" sz="20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</a:rPr>
              <a:t>Supratech</a:t>
            </a:r>
            <a:endParaRPr kumimoji="0" lang="fr-FR" sz="2000" b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fr-FR" sz="2000" b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</a:endParaRPr>
          </a:p>
          <a:p>
            <a:pPr marL="342900" lvl="0" indent="-342900" defTabSz="91429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fr-F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</a:rPr>
              <a:t>Adaptez nos installations de réalisation, de traitement et de caractérisations pour</a:t>
            </a:r>
            <a:r>
              <a:rPr kumimoji="0" lang="fr-FR" sz="2000" b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</a:rPr>
              <a:t> l</a:t>
            </a:r>
            <a:r>
              <a:rPr kumimoji="0" lang="fr-FR" sz="20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</a:rPr>
              <a:t>es cavités SC – </a:t>
            </a:r>
            <a:r>
              <a:rPr lang="fr-FR" sz="2000" dirty="0" err="1" smtClean="0">
                <a:solidFill>
                  <a:srgbClr val="00B050"/>
                </a:solidFill>
              </a:rPr>
              <a:t>Pacifics</a:t>
            </a:r>
            <a:endParaRPr lang="fr-FR" sz="2000" dirty="0" smtClean="0">
              <a:solidFill>
                <a:srgbClr val="00B050"/>
              </a:solidFill>
            </a:endParaRPr>
          </a:p>
          <a:p>
            <a:pPr marL="342900" lvl="0" indent="-342900" defTabSz="91429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kumimoji="0" lang="fr-FR" sz="2000" b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sz="2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Transfert de  </a:t>
            </a:r>
            <a:r>
              <a:rPr lang="fr-FR" sz="2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la station JT 60 du bat 216 au </a:t>
            </a:r>
            <a:r>
              <a:rPr lang="fr-FR" sz="2000" dirty="0" smtClean="0">
                <a:solidFill>
                  <a:schemeClr val="bg2">
                    <a:lumMod val="50000"/>
                  </a:schemeClr>
                </a:solidFill>
                <a:latin typeface="+mn-lt"/>
              </a:rPr>
              <a:t>bat 198  </a:t>
            </a:r>
            <a:r>
              <a:rPr lang="fr-FR" sz="2000" dirty="0" err="1" smtClean="0">
                <a:solidFill>
                  <a:srgbClr val="00B050"/>
                </a:solidFill>
                <a:latin typeface="+mn-lt"/>
              </a:rPr>
              <a:t>Madmax</a:t>
            </a:r>
            <a:endParaRPr lang="fr-FR" sz="2000" dirty="0" smtClean="0">
              <a:solidFill>
                <a:srgbClr val="00B050"/>
              </a:solidFill>
              <a:latin typeface="+mn-lt"/>
            </a:endParaRPr>
          </a:p>
          <a:p>
            <a:pPr marL="342900" marR="0" lvl="0" indent="-34290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fr-FR" sz="2000" dirty="0">
              <a:solidFill>
                <a:srgbClr val="00B050"/>
              </a:solidFill>
            </a:endParaRPr>
          </a:p>
          <a:p>
            <a:pPr marL="342900" marR="0" lvl="0" indent="-34290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fr-FR" sz="2000" dirty="0" smtClean="0">
                <a:solidFill>
                  <a:srgbClr val="00B050"/>
                </a:solidFill>
                <a:latin typeface="+mn-lt"/>
              </a:rPr>
              <a:t>Ouverture à l’extérieur (Amici, </a:t>
            </a:r>
            <a:r>
              <a:rPr lang="fr-FR" sz="2000" dirty="0" err="1" smtClean="0">
                <a:solidFill>
                  <a:srgbClr val="00B050"/>
                </a:solidFill>
                <a:latin typeface="+mn-lt"/>
              </a:rPr>
              <a:t>Ifast</a:t>
            </a:r>
            <a:r>
              <a:rPr lang="fr-FR" sz="2000" dirty="0" smtClean="0">
                <a:solidFill>
                  <a:srgbClr val="00B050"/>
                </a:solidFill>
                <a:latin typeface="+mn-lt"/>
              </a:rPr>
              <a:t>, </a:t>
            </a:r>
            <a:r>
              <a:rPr lang="fr-FR" sz="2000" dirty="0" err="1" smtClean="0">
                <a:solidFill>
                  <a:srgbClr val="00B050"/>
                </a:solidFill>
                <a:latin typeface="+mn-lt"/>
              </a:rPr>
              <a:t>Eurolabs</a:t>
            </a:r>
            <a:r>
              <a:rPr lang="fr-FR" sz="2000" dirty="0" smtClean="0">
                <a:solidFill>
                  <a:srgbClr val="00B050"/>
                </a:solidFill>
                <a:latin typeface="+mn-lt"/>
              </a:rPr>
              <a:t>, …)</a:t>
            </a:r>
            <a:endParaRPr lang="fr-FR" sz="2000" dirty="0" smtClean="0">
              <a:solidFill>
                <a:srgbClr val="00B050"/>
              </a:solidFill>
              <a:latin typeface="+mn-lt"/>
            </a:endParaRPr>
          </a:p>
          <a:p>
            <a:pPr marL="342900" marR="0" lvl="0" indent="-34290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fr-FR" sz="2000" dirty="0" smtClean="0">
              <a:solidFill>
                <a:srgbClr val="00B050"/>
              </a:solidFill>
              <a:latin typeface="+mn-lt"/>
            </a:endParaRPr>
          </a:p>
          <a:p>
            <a:pPr marL="0" marR="0" lvl="0" indent="0" algn="l" defTabSz="91429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Espace réservé du numéro de diapositive 2"/>
          <p:cNvSpPr txBox="1">
            <a:spLocks/>
          </p:cNvSpPr>
          <p:nvPr/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33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231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3842" y="2557384"/>
            <a:ext cx="4079011" cy="3056021"/>
          </a:xfrm>
          <a:prstGeom prst="rect">
            <a:avLst/>
          </a:prstGeom>
        </p:spPr>
      </p:pic>
      <p:sp>
        <p:nvSpPr>
          <p:cNvPr id="21" name="Titre 1"/>
          <p:cNvSpPr txBox="1">
            <a:spLocks/>
          </p:cNvSpPr>
          <p:nvPr/>
        </p:nvSpPr>
        <p:spPr bwMode="gray">
          <a:xfrm>
            <a:off x="1221292" y="-35509"/>
            <a:ext cx="7132133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None/>
              <a:defRPr lang="fr-FR" sz="2200" b="1" i="0" kern="1200" cap="all" baseline="0" dirty="0">
                <a:solidFill>
                  <a:schemeClr val="bg1"/>
                </a:solidFill>
                <a:effectLst/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Comic Sans MS" pitchFamily="66" charset="0"/>
              </a:defRPr>
            </a:lvl9pPr>
          </a:lstStyle>
          <a:p>
            <a:pPr marR="0" lvl="0" indent="0" defTabSz="718444">
              <a:lnSpc>
                <a:spcPct val="80000"/>
              </a:lnSpc>
              <a:buClr>
                <a:srgbClr val="548235"/>
              </a:buClr>
              <a:buSzPct val="80000"/>
              <a:tabLst/>
              <a:defRPr/>
            </a:pPr>
            <a:r>
              <a:rPr lang="fr-FR" cap="small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STAARQ: Station Test Aimant </a:t>
            </a:r>
            <a:r>
              <a:rPr lang="fr-FR" cap="small" dirty="0" err="1">
                <a:solidFill>
                  <a:schemeClr val="bg2">
                    <a:lumMod val="50000"/>
                  </a:schemeClr>
                </a:solidFill>
                <a:latin typeface="Calibri"/>
              </a:rPr>
              <a:t>AccélérateuR</a:t>
            </a:r>
            <a:r>
              <a:rPr lang="fr-FR" cap="small" dirty="0">
                <a:solidFill>
                  <a:schemeClr val="bg2">
                    <a:lumMod val="50000"/>
                  </a:schemeClr>
                </a:solidFill>
                <a:latin typeface="Calibri"/>
              </a:rPr>
              <a:t> </a:t>
            </a:r>
            <a:r>
              <a:rPr lang="fr-FR" cap="small" dirty="0" err="1" smtClean="0">
                <a:solidFill>
                  <a:schemeClr val="bg2">
                    <a:lumMod val="50000"/>
                  </a:schemeClr>
                </a:solidFill>
                <a:latin typeface="Calibri"/>
              </a:rPr>
              <a:t>Quadripole</a:t>
            </a:r>
            <a:r>
              <a:rPr lang="fr-FR" cap="small" dirty="0" smtClean="0">
                <a:solidFill>
                  <a:schemeClr val="bg2">
                    <a:lumMod val="50000"/>
                  </a:schemeClr>
                </a:solidFill>
                <a:latin typeface="Calibri"/>
              </a:rPr>
              <a:t> bat. 198</a:t>
            </a:r>
            <a:endParaRPr lang="fr-FR" cap="small" dirty="0">
              <a:solidFill>
                <a:schemeClr val="bg2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542783" y="927938"/>
            <a:ext cx="8601217" cy="1446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Objectif:</a:t>
            </a: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Training et caractérisations magnétiques des aimants d’accélérateurs</a:t>
            </a:r>
            <a:r>
              <a:rPr kumimoji="0" lang="fr-FR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à partir de 2022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Conditions fonctionnement: 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Aimant @ T° 1,9 K, Pressurisé (1 bar)    Mesures magnétiques @ 300 K (avec anti cryostat)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fr-FR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 cstate="email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662" y="2187388"/>
            <a:ext cx="2641806" cy="2540059"/>
          </a:xfrm>
          <a:prstGeom prst="rect">
            <a:avLst/>
          </a:prstGeom>
        </p:spPr>
      </p:pic>
      <p:sp>
        <p:nvSpPr>
          <p:cNvPr id="9" name="Espace réservé du numéro de diapositive 2"/>
          <p:cNvSpPr txBox="1">
            <a:spLocks/>
          </p:cNvSpPr>
          <p:nvPr/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/>
            <a:fld id="{854A34C9-9A4B-6445-85E1-F779B5E87362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34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3538" y="2092048"/>
            <a:ext cx="2329132" cy="414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62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ZoneTexte 42"/>
          <p:cNvSpPr txBox="1"/>
          <p:nvPr/>
        </p:nvSpPr>
        <p:spPr>
          <a:xfrm>
            <a:off x="1330836" y="1183368"/>
            <a:ext cx="457618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400"/>
            </a:lvl1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dirty="0" smtClean="0">
                <a:solidFill>
                  <a:srgbClr val="0070C0"/>
                </a:solidFill>
              </a:rPr>
              <a:t>Enlèvement de la station W7-X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b="1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b="1" dirty="0" smtClean="0">
                <a:solidFill>
                  <a:srgbClr val="0070C0"/>
                </a:solidFill>
              </a:rPr>
              <a:t>Transfert cryostat JT60 + Satellite</a:t>
            </a:r>
            <a:endParaRPr lang="fr-FR" sz="14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0540" y="1050678"/>
            <a:ext cx="2880000" cy="2160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710" y="2614394"/>
            <a:ext cx="2520000" cy="1890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8659" y="4125007"/>
            <a:ext cx="2520000" cy="1890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8229" y="3465513"/>
            <a:ext cx="2520000" cy="189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78943" y="4104178"/>
            <a:ext cx="2520000" cy="1890000"/>
          </a:xfrm>
          <a:prstGeom prst="rect">
            <a:avLst/>
          </a:prstGeom>
        </p:spPr>
      </p:pic>
      <p:sp>
        <p:nvSpPr>
          <p:cNvPr id="21" name="Titre 3"/>
          <p:cNvSpPr txBox="1">
            <a:spLocks/>
          </p:cNvSpPr>
          <p:nvPr/>
        </p:nvSpPr>
        <p:spPr>
          <a:xfrm>
            <a:off x="116701" y="152143"/>
            <a:ext cx="6323915" cy="379192"/>
          </a:xfrm>
          <a:prstGeom prst="rect">
            <a:avLst/>
          </a:prstGeom>
        </p:spPr>
        <p:txBody>
          <a:bodyPr vert="horz" wrap="square" lIns="127723" tIns="50285" rIns="127723" bIns="50285" rtlCol="0" anchor="b">
            <a:spAutoFit/>
          </a:bodyPr>
          <a:lstStyle>
            <a:lvl1pPr marL="0" algn="ctr" defTabSz="718444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3375" b="1" kern="1200" cap="none" baseline="0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  <a:defRPr/>
            </a:pPr>
            <a:r>
              <a:rPr lang="en-US" sz="2200" cap="small" dirty="0" err="1" smtClean="0"/>
              <a:t>Déménagement</a:t>
            </a:r>
            <a:r>
              <a:rPr lang="en-US" sz="2200" cap="small" dirty="0" smtClean="0"/>
              <a:t> Station– JT60</a:t>
            </a:r>
            <a:endParaRPr lang="en-US" sz="2200" cap="small" dirty="0"/>
          </a:p>
        </p:txBody>
      </p:sp>
      <p:sp>
        <p:nvSpPr>
          <p:cNvPr id="10" name="Espace réservé du numéro de diapositive 2"/>
          <p:cNvSpPr txBox="1">
            <a:spLocks/>
          </p:cNvSpPr>
          <p:nvPr/>
        </p:nvSpPr>
        <p:spPr>
          <a:xfrm>
            <a:off x="8303639" y="6643762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35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77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0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6856601" y="6414767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2" name="Titre 3"/>
          <p:cNvSpPr>
            <a:spLocks noGrp="1"/>
          </p:cNvSpPr>
          <p:nvPr>
            <p:ph type="title"/>
          </p:nvPr>
        </p:nvSpPr>
        <p:spPr>
          <a:xfrm>
            <a:off x="1107441" y="60757"/>
            <a:ext cx="7240146" cy="650036"/>
          </a:xfrm>
        </p:spPr>
        <p:txBody>
          <a:bodyPr/>
          <a:lstStyle/>
          <a:p>
            <a:r>
              <a:rPr lang="fr-FR" dirty="0" smtClean="0"/>
              <a:t>EPURE – CEA </a:t>
            </a:r>
            <a:r>
              <a:rPr lang="fr-FR" dirty="0" err="1" smtClean="0"/>
              <a:t>Valduc</a:t>
            </a:r>
            <a:r>
              <a:rPr lang="fr-FR" dirty="0" smtClean="0"/>
              <a:t> – Collaboration Franco-Britannique</a:t>
            </a:r>
            <a:endParaRPr lang="fr-FR" dirty="0"/>
          </a:p>
        </p:txBody>
      </p:sp>
      <p:sp>
        <p:nvSpPr>
          <p:cNvPr id="119" name="Espace réservé du contenu 4"/>
          <p:cNvSpPr>
            <a:spLocks noGrp="1"/>
          </p:cNvSpPr>
          <p:nvPr>
            <p:ph idx="1"/>
          </p:nvPr>
        </p:nvSpPr>
        <p:spPr>
          <a:xfrm>
            <a:off x="90303" y="1546037"/>
            <a:ext cx="4260637" cy="4868730"/>
          </a:xfrm>
        </p:spPr>
        <p:txBody>
          <a:bodyPr/>
          <a:lstStyle/>
          <a:p>
            <a:r>
              <a:rPr lang="fr-FR" dirty="0" smtClean="0"/>
              <a:t>Radiographie Eclair 3 axes (3 machines)</a:t>
            </a:r>
            <a:br>
              <a:rPr lang="fr-FR" dirty="0" smtClean="0"/>
            </a:br>
            <a:endParaRPr lang="fr-FR" dirty="0" smtClean="0"/>
          </a:p>
          <a:p>
            <a:pPr lvl="1"/>
            <a:r>
              <a:rPr lang="fr-FR" b="1" dirty="0" smtClean="0"/>
              <a:t>Application</a:t>
            </a:r>
            <a:r>
              <a:rPr lang="fr-FR" dirty="0" smtClean="0"/>
              <a:t> : Radiographie d’objets denses en évolution rapide, de dimension centimétrique</a:t>
            </a:r>
            <a:br>
              <a:rPr lang="fr-FR" dirty="0" smtClean="0"/>
            </a:br>
            <a:endParaRPr lang="fr-FR" dirty="0" smtClean="0"/>
          </a:p>
          <a:p>
            <a:pPr lvl="1"/>
            <a:r>
              <a:rPr lang="fr-FR" b="1" dirty="0" smtClean="0"/>
              <a:t>Axes 1 et 3 </a:t>
            </a:r>
            <a:r>
              <a:rPr lang="fr-FR" dirty="0" smtClean="0"/>
              <a:t>: Accélérateurs à induction 64 cellules + focalisation cible Tantale</a:t>
            </a:r>
          </a:p>
          <a:p>
            <a:pPr lvl="1"/>
            <a:r>
              <a:rPr lang="fr-FR" dirty="0" smtClean="0"/>
              <a:t>60 ns, 20 MeV, 2 kA (!!!) </a:t>
            </a:r>
            <a:br>
              <a:rPr lang="fr-FR" dirty="0" smtClean="0"/>
            </a:br>
            <a:r>
              <a:rPr lang="fr-FR" b="1" dirty="0" smtClean="0"/>
              <a:t>Conception et réalisation CEA</a:t>
            </a:r>
            <a:br>
              <a:rPr lang="fr-FR" b="1" dirty="0" smtClean="0"/>
            </a:br>
            <a:endParaRPr lang="fr-FR" b="1" dirty="0"/>
          </a:p>
          <a:p>
            <a:pPr lvl="1"/>
            <a:r>
              <a:rPr lang="fr-FR" b="1" dirty="0" smtClean="0"/>
              <a:t>Axe 1</a:t>
            </a:r>
            <a:r>
              <a:rPr lang="fr-FR" dirty="0" smtClean="0"/>
              <a:t> mise en service en 2014</a:t>
            </a:r>
          </a:p>
          <a:p>
            <a:pPr lvl="1"/>
            <a:r>
              <a:rPr lang="fr-FR" b="1" dirty="0" smtClean="0"/>
              <a:t>Axe 2</a:t>
            </a:r>
            <a:r>
              <a:rPr lang="fr-FR" dirty="0" smtClean="0"/>
              <a:t> : Générateur X type IVA (Inductive Voltage </a:t>
            </a:r>
            <a:r>
              <a:rPr lang="fr-FR" dirty="0" err="1" smtClean="0"/>
              <a:t>Adder</a:t>
            </a:r>
            <a:r>
              <a:rPr lang="fr-FR" dirty="0" smtClean="0"/>
              <a:t>) : Conception et réalisation UK. Mise en service 2022</a:t>
            </a:r>
          </a:p>
          <a:p>
            <a:pPr lvl="1"/>
            <a:r>
              <a:rPr lang="fr-FR" b="1" dirty="0"/>
              <a:t>Axe </a:t>
            </a:r>
            <a:r>
              <a:rPr lang="fr-FR" b="1" dirty="0" smtClean="0"/>
              <a:t>3</a:t>
            </a:r>
            <a:r>
              <a:rPr lang="fr-FR" dirty="0" smtClean="0"/>
              <a:t> </a:t>
            </a:r>
            <a:r>
              <a:rPr lang="fr-FR" dirty="0"/>
              <a:t>mise en service en </a:t>
            </a:r>
            <a:r>
              <a:rPr lang="fr-FR" dirty="0" smtClean="0"/>
              <a:t>2022</a:t>
            </a:r>
          </a:p>
          <a:p>
            <a:pPr lvl="1"/>
            <a:endParaRPr lang="fr-FR" dirty="0"/>
          </a:p>
          <a:p>
            <a:pPr lvl="1"/>
            <a:r>
              <a:rPr lang="fr-FR" dirty="0" smtClean="0"/>
              <a:t>Intérêt 3 axes : Etudes 3D.</a:t>
            </a:r>
            <a:endParaRPr lang="fr-FR" dirty="0"/>
          </a:p>
          <a:p>
            <a:pPr lvl="1"/>
            <a:endParaRPr lang="fr-FR" dirty="0"/>
          </a:p>
        </p:txBody>
      </p:sp>
      <p:pic>
        <p:nvPicPr>
          <p:cNvPr id="130" name="Picture 686" descr="U:\cea_homes\elsadata\elsadata\logo Elsa V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0587" y="8206"/>
            <a:ext cx="9714492" cy="380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EA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373867"/>
            <a:ext cx="4171989" cy="271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itre 3"/>
          <p:cNvSpPr txBox="1">
            <a:spLocks/>
          </p:cNvSpPr>
          <p:nvPr/>
        </p:nvSpPr>
        <p:spPr>
          <a:xfrm>
            <a:off x="488785" y="848710"/>
            <a:ext cx="8026727" cy="372396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>
            <a:lvl1pPr marL="0" algn="l" defTabSz="957925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lang="fr-FR" sz="2200" b="1" kern="1200" cap="none" baseline="0">
                <a:solidFill>
                  <a:schemeClr val="bg2">
                    <a:lumMod val="50000"/>
                  </a:schemeClr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fr-FR" dirty="0"/>
              <a:t>EPURE : </a:t>
            </a:r>
            <a:r>
              <a:rPr lang="fr-FR" u="sng" dirty="0"/>
              <a:t>E</a:t>
            </a:r>
            <a:r>
              <a:rPr lang="fr-FR" dirty="0"/>
              <a:t>xpérience de </a:t>
            </a:r>
            <a:r>
              <a:rPr lang="fr-FR" u="sng" dirty="0"/>
              <a:t>p</a:t>
            </a:r>
            <a:r>
              <a:rPr lang="fr-FR" dirty="0"/>
              <a:t>hysique </a:t>
            </a:r>
            <a:r>
              <a:rPr lang="fr-FR" u="sng" dirty="0"/>
              <a:t>u</a:t>
            </a:r>
            <a:r>
              <a:rPr lang="fr-FR" dirty="0"/>
              <a:t>tilisant la </a:t>
            </a:r>
            <a:r>
              <a:rPr lang="fr-FR" u="sng" dirty="0"/>
              <a:t>r</a:t>
            </a:r>
            <a:r>
              <a:rPr lang="fr-FR" dirty="0"/>
              <a:t>adiographie </a:t>
            </a:r>
            <a:r>
              <a:rPr lang="fr-FR" u="sng" dirty="0"/>
              <a:t>é</a:t>
            </a:r>
            <a:r>
              <a:rPr lang="fr-FR" dirty="0"/>
              <a:t>clair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6307" y="4242767"/>
            <a:ext cx="4143374" cy="2326105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584723" y="5309983"/>
            <a:ext cx="720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400" dirty="0" smtClean="0"/>
              <a:t>Axe 1</a:t>
            </a:r>
            <a:endParaRPr lang="fr-FR" sz="1400" dirty="0"/>
          </a:p>
        </p:txBody>
      </p:sp>
      <p:sp>
        <p:nvSpPr>
          <p:cNvPr id="30" name="ZoneTexte 29"/>
          <p:cNvSpPr txBox="1"/>
          <p:nvPr/>
        </p:nvSpPr>
        <p:spPr>
          <a:xfrm>
            <a:off x="5034116" y="4771937"/>
            <a:ext cx="720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400" dirty="0" smtClean="0"/>
              <a:t>Axe 2</a:t>
            </a:r>
            <a:endParaRPr lang="fr-FR" sz="1400" dirty="0"/>
          </a:p>
        </p:txBody>
      </p:sp>
      <p:sp>
        <p:nvSpPr>
          <p:cNvPr id="31" name="ZoneTexte 30"/>
          <p:cNvSpPr txBox="1"/>
          <p:nvPr/>
        </p:nvSpPr>
        <p:spPr>
          <a:xfrm>
            <a:off x="6009759" y="4565774"/>
            <a:ext cx="7206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400" dirty="0" smtClean="0"/>
              <a:t>Axe 3</a:t>
            </a:r>
            <a:endParaRPr lang="fr-FR" sz="1400" dirty="0"/>
          </a:p>
        </p:txBody>
      </p:sp>
      <p:sp>
        <p:nvSpPr>
          <p:cNvPr id="13" name="Espace réservé du numéro de diapositive 2"/>
          <p:cNvSpPr txBox="1">
            <a:spLocks/>
          </p:cNvSpPr>
          <p:nvPr/>
        </p:nvSpPr>
        <p:spPr>
          <a:xfrm>
            <a:off x="8303639" y="6643762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36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96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0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6856601" y="6414767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6" name="Picture 2" descr="U:\cea_homes\elsadata\elsadata\Bibliothèque graphique ELSA pour rapports\Assemblage Ligne Casemate A.BINET n°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" t="30639" r="3761" b="36575"/>
          <a:stretch/>
        </p:blipFill>
        <p:spPr bwMode="auto">
          <a:xfrm>
            <a:off x="553155" y="819553"/>
            <a:ext cx="7997371" cy="219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" name="Titre 3"/>
          <p:cNvSpPr>
            <a:spLocks noGrp="1"/>
          </p:cNvSpPr>
          <p:nvPr>
            <p:ph type="title"/>
          </p:nvPr>
        </p:nvSpPr>
        <p:spPr>
          <a:xfrm>
            <a:off x="1107441" y="64156"/>
            <a:ext cx="6377104" cy="643239"/>
          </a:xfrm>
        </p:spPr>
        <p:txBody>
          <a:bodyPr/>
          <a:lstStyle/>
          <a:p>
            <a:r>
              <a:rPr lang="fr-FR" dirty="0"/>
              <a:t>ELSA : Electrons, Laser, Source X et </a:t>
            </a:r>
            <a:r>
              <a:rPr lang="fr-FR" dirty="0" smtClean="0"/>
              <a:t>Applications </a:t>
            </a:r>
            <a:br>
              <a:rPr lang="fr-FR" dirty="0" smtClean="0"/>
            </a:br>
            <a:r>
              <a:rPr lang="fr-FR" dirty="0" smtClean="0"/>
              <a:t>(CEA DAM Ile de France) </a:t>
            </a:r>
            <a:endParaRPr lang="fr-FR" dirty="0"/>
          </a:p>
        </p:txBody>
      </p:sp>
      <p:sp>
        <p:nvSpPr>
          <p:cNvPr id="119" name="Espace réservé du contenu 4"/>
          <p:cNvSpPr>
            <a:spLocks noGrp="1"/>
          </p:cNvSpPr>
          <p:nvPr>
            <p:ph idx="1"/>
          </p:nvPr>
        </p:nvSpPr>
        <p:spPr>
          <a:xfrm>
            <a:off x="98172" y="3349776"/>
            <a:ext cx="5979696" cy="3022071"/>
          </a:xfrm>
        </p:spPr>
        <p:txBody>
          <a:bodyPr/>
          <a:lstStyle/>
          <a:p>
            <a:r>
              <a:rPr lang="fr-FR" dirty="0"/>
              <a:t>Accélérateur d’électrons </a:t>
            </a:r>
            <a:r>
              <a:rPr lang="fr-FR" dirty="0" smtClean="0"/>
              <a:t>RF 30 MeV avec </a:t>
            </a:r>
            <a:r>
              <a:rPr lang="fr-FR" dirty="0"/>
              <a:t>photo-injecteur </a:t>
            </a:r>
          </a:p>
          <a:p>
            <a:pPr marL="0" indent="0">
              <a:buNone/>
            </a:pPr>
            <a:r>
              <a:rPr lang="fr-FR" dirty="0"/>
              <a:t>situé au CEA DAM à </a:t>
            </a:r>
            <a:r>
              <a:rPr lang="fr-FR" dirty="0" smtClean="0"/>
              <a:t>Bruyères-Le-Châtel - </a:t>
            </a:r>
            <a:endParaRPr lang="fr-FR" dirty="0"/>
          </a:p>
          <a:p>
            <a:pPr lvl="1"/>
            <a:r>
              <a:rPr lang="fr-FR" dirty="0"/>
              <a:t>Electrons </a:t>
            </a:r>
          </a:p>
          <a:p>
            <a:pPr lvl="2"/>
            <a:r>
              <a:rPr lang="fr-FR" dirty="0"/>
              <a:t>17 MeV 3</a:t>
            </a:r>
            <a:r>
              <a:rPr lang="fr-FR" dirty="0" smtClean="0"/>
              <a:t>0 </a:t>
            </a:r>
            <a:r>
              <a:rPr lang="fr-FR" dirty="0"/>
              <a:t>mA </a:t>
            </a:r>
            <a:r>
              <a:rPr lang="fr-FR" dirty="0" smtClean="0"/>
              <a:t>200 </a:t>
            </a:r>
            <a:r>
              <a:rPr lang="fr-FR" dirty="0"/>
              <a:t>µs </a:t>
            </a:r>
            <a:r>
              <a:rPr lang="fr-FR" dirty="0" smtClean="0"/>
              <a:t>1 Hz (</a:t>
            </a:r>
            <a:r>
              <a:rPr lang="fr-FR" dirty="0" err="1" smtClean="0"/>
              <a:t>typ</a:t>
            </a:r>
            <a:r>
              <a:rPr lang="fr-FR" dirty="0" smtClean="0"/>
              <a:t>.) – durée paquets 10-100 </a:t>
            </a:r>
            <a:r>
              <a:rPr lang="fr-FR" dirty="0" err="1" smtClean="0"/>
              <a:t>ps</a:t>
            </a:r>
            <a:endParaRPr lang="fr-FR" dirty="0"/>
          </a:p>
          <a:p>
            <a:pPr lvl="2"/>
            <a:r>
              <a:rPr lang="fr-FR" dirty="0" smtClean="0"/>
              <a:t>Mode fort courant : 30 </a:t>
            </a:r>
            <a:r>
              <a:rPr lang="fr-FR" dirty="0"/>
              <a:t>MeV 400 mA 2 µs 10 Hz</a:t>
            </a:r>
          </a:p>
          <a:p>
            <a:pPr lvl="1"/>
            <a:r>
              <a:rPr lang="fr-FR" dirty="0"/>
              <a:t>Deux lignes de faisceau:</a:t>
            </a:r>
          </a:p>
          <a:p>
            <a:pPr lvl="2"/>
            <a:r>
              <a:rPr lang="fr-FR" dirty="0"/>
              <a:t>Rayonnement de freinage sur une cible de tantale @ 17 MeV</a:t>
            </a:r>
          </a:p>
          <a:p>
            <a:pPr lvl="2"/>
            <a:r>
              <a:rPr lang="fr-FR" dirty="0"/>
              <a:t>Rayonnement </a:t>
            </a:r>
            <a:r>
              <a:rPr lang="fr-FR" dirty="0" smtClean="0"/>
              <a:t>Compton </a:t>
            </a:r>
            <a:r>
              <a:rPr lang="fr-FR" dirty="0"/>
              <a:t>inverse @ 30 MeV</a:t>
            </a:r>
          </a:p>
          <a:p>
            <a:pPr lvl="1"/>
            <a:r>
              <a:rPr lang="fr-FR" dirty="0"/>
              <a:t>Applications </a:t>
            </a:r>
            <a:r>
              <a:rPr lang="fr-FR" dirty="0" smtClean="0"/>
              <a:t>principales : Tests </a:t>
            </a:r>
            <a:r>
              <a:rPr lang="fr-FR" dirty="0"/>
              <a:t>de </a:t>
            </a:r>
            <a:r>
              <a:rPr lang="fr-FR" dirty="0" smtClean="0"/>
              <a:t>détecteurs X (programmes EPURE et LMJ),</a:t>
            </a:r>
            <a:r>
              <a:rPr lang="fr-FR" dirty="0"/>
              <a:t> </a:t>
            </a:r>
            <a:r>
              <a:rPr lang="fr-FR" dirty="0" smtClean="0"/>
              <a:t>étude </a:t>
            </a:r>
            <a:r>
              <a:rPr lang="fr-FR" dirty="0"/>
              <a:t>de comportement sous </a:t>
            </a:r>
            <a:r>
              <a:rPr lang="fr-FR" dirty="0" smtClean="0"/>
              <a:t>irradiation.</a:t>
            </a: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cxnSp>
        <p:nvCxnSpPr>
          <p:cNvPr id="120" name="Connecteur droit avec flèche 119"/>
          <p:cNvCxnSpPr>
            <a:cxnSpLocks noChangeShapeType="1"/>
          </p:cNvCxnSpPr>
          <p:nvPr/>
        </p:nvCxnSpPr>
        <p:spPr bwMode="auto">
          <a:xfrm flipH="1" flipV="1">
            <a:off x="1695495" y="2326873"/>
            <a:ext cx="159631" cy="421591"/>
          </a:xfrm>
          <a:prstGeom prst="straightConnector1">
            <a:avLst/>
          </a:prstGeom>
          <a:noFill/>
          <a:ln w="9525">
            <a:solidFill>
              <a:srgbClr val="4F81BD">
                <a:lumMod val="95000"/>
                <a:lumOff val="0"/>
              </a:srgbClr>
            </a:solidFill>
            <a:round/>
            <a:headEnd type="none" w="sm" len="sm"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1" name="Rectangle 120"/>
          <p:cNvSpPr/>
          <p:nvPr/>
        </p:nvSpPr>
        <p:spPr>
          <a:xfrm>
            <a:off x="-183619" y="2729684"/>
            <a:ext cx="412196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Photo-Injecteur 144 MHz</a:t>
            </a:r>
          </a:p>
        </p:txBody>
      </p:sp>
      <p:cxnSp>
        <p:nvCxnSpPr>
          <p:cNvPr id="123" name="Connecteur droit avec flèche 122"/>
          <p:cNvCxnSpPr>
            <a:cxnSpLocks noChangeShapeType="1"/>
          </p:cNvCxnSpPr>
          <p:nvPr/>
        </p:nvCxnSpPr>
        <p:spPr bwMode="auto">
          <a:xfrm flipH="1" flipV="1">
            <a:off x="2244691" y="2196069"/>
            <a:ext cx="630183" cy="366285"/>
          </a:xfrm>
          <a:prstGeom prst="straightConnector1">
            <a:avLst/>
          </a:prstGeom>
          <a:noFill/>
          <a:ln w="9525">
            <a:solidFill>
              <a:srgbClr val="4F81BD">
                <a:lumMod val="95000"/>
                <a:lumOff val="0"/>
              </a:srgbClr>
            </a:solidFill>
            <a:round/>
            <a:headEnd type="none" w="sm" len="sm"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4" name="Rectangle 123"/>
          <p:cNvSpPr/>
          <p:nvPr/>
        </p:nvSpPr>
        <p:spPr>
          <a:xfrm>
            <a:off x="1295742" y="2562354"/>
            <a:ext cx="412196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Cavité 433 MHz</a:t>
            </a:r>
          </a:p>
        </p:txBody>
      </p:sp>
      <p:cxnSp>
        <p:nvCxnSpPr>
          <p:cNvPr id="125" name="Connecteur droit avec flèche 124"/>
          <p:cNvCxnSpPr>
            <a:cxnSpLocks noChangeShapeType="1"/>
            <a:stCxn id="124" idx="0"/>
          </p:cNvCxnSpPr>
          <p:nvPr/>
        </p:nvCxnSpPr>
        <p:spPr bwMode="auto">
          <a:xfrm flipV="1">
            <a:off x="3356725" y="2143730"/>
            <a:ext cx="123406" cy="418624"/>
          </a:xfrm>
          <a:prstGeom prst="straightConnector1">
            <a:avLst/>
          </a:prstGeom>
          <a:noFill/>
          <a:ln w="9525">
            <a:solidFill>
              <a:srgbClr val="4F81BD">
                <a:lumMod val="95000"/>
                <a:lumOff val="0"/>
              </a:srgbClr>
            </a:solidFill>
            <a:round/>
            <a:headEnd type="none" w="sm" len="sm"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6" name="Connecteur droit avec flèche 125"/>
          <p:cNvCxnSpPr>
            <a:cxnSpLocks noChangeShapeType="1"/>
          </p:cNvCxnSpPr>
          <p:nvPr/>
        </p:nvCxnSpPr>
        <p:spPr bwMode="auto">
          <a:xfrm flipH="1" flipV="1">
            <a:off x="2794406" y="2143730"/>
            <a:ext cx="402336" cy="418624"/>
          </a:xfrm>
          <a:prstGeom prst="straightConnector1">
            <a:avLst/>
          </a:prstGeom>
          <a:noFill/>
          <a:ln w="9525">
            <a:solidFill>
              <a:srgbClr val="4F81BD">
                <a:lumMod val="95000"/>
                <a:lumOff val="0"/>
              </a:srgbClr>
            </a:solidFill>
            <a:round/>
            <a:headEnd type="none" w="sm" len="sm"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7" name="Rectangle 126"/>
          <p:cNvSpPr/>
          <p:nvPr/>
        </p:nvSpPr>
        <p:spPr>
          <a:xfrm>
            <a:off x="4349672" y="2440768"/>
            <a:ext cx="412196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Cavité 1,3 GHz</a:t>
            </a:r>
          </a:p>
        </p:txBody>
      </p:sp>
      <p:cxnSp>
        <p:nvCxnSpPr>
          <p:cNvPr id="128" name="Connecteur droit avec flèche 127"/>
          <p:cNvCxnSpPr>
            <a:cxnSpLocks noChangeShapeType="1"/>
          </p:cNvCxnSpPr>
          <p:nvPr/>
        </p:nvCxnSpPr>
        <p:spPr bwMode="auto">
          <a:xfrm flipV="1">
            <a:off x="6378350" y="1924465"/>
            <a:ext cx="123406" cy="512710"/>
          </a:xfrm>
          <a:prstGeom prst="straightConnector1">
            <a:avLst/>
          </a:prstGeom>
          <a:noFill/>
          <a:ln w="9525">
            <a:solidFill>
              <a:srgbClr val="4F81BD">
                <a:lumMod val="95000"/>
                <a:lumOff val="0"/>
              </a:srgbClr>
            </a:solidFill>
            <a:round/>
            <a:headEnd type="none" w="sm" len="sm"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5" name="Image 11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043" y="3688484"/>
            <a:ext cx="2911093" cy="2344657"/>
          </a:xfrm>
          <a:prstGeom prst="rect">
            <a:avLst/>
          </a:prstGeom>
        </p:spPr>
      </p:pic>
      <p:pic>
        <p:nvPicPr>
          <p:cNvPr id="130" name="Picture 686" descr="U:\cea_homes\elsadata\elsadata\logo Elsa V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0587" y="8206"/>
            <a:ext cx="9714492" cy="380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Rectangle 130">
            <a:extLst>
              <a:ext uri="{FF2B5EF4-FFF2-40B4-BE49-F238E27FC236}">
                <a16:creationId xmlns:a16="http://schemas.microsoft.com/office/drawing/2014/main" id="{DB24B2F6-9F42-AFA2-DAA4-A0CC23987FDE}"/>
              </a:ext>
            </a:extLst>
          </p:cNvPr>
          <p:cNvSpPr/>
          <p:nvPr/>
        </p:nvSpPr>
        <p:spPr>
          <a:xfrm>
            <a:off x="3196742" y="2375365"/>
            <a:ext cx="412196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Aimant double alpha</a:t>
            </a:r>
          </a:p>
        </p:txBody>
      </p:sp>
      <p:cxnSp>
        <p:nvCxnSpPr>
          <p:cNvPr id="132" name="Connecteur droit avec flèche 131">
            <a:extLst>
              <a:ext uri="{FF2B5EF4-FFF2-40B4-BE49-F238E27FC236}">
                <a16:creationId xmlns:a16="http://schemas.microsoft.com/office/drawing/2014/main" id="{5FB63E34-8430-AF89-81A8-57E3C4C4D40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5435996" y="2189068"/>
            <a:ext cx="125403" cy="233466"/>
          </a:xfrm>
          <a:prstGeom prst="straightConnector1">
            <a:avLst/>
          </a:prstGeom>
          <a:noFill/>
          <a:ln w="9525">
            <a:solidFill>
              <a:srgbClr val="4F81BD">
                <a:lumMod val="95000"/>
                <a:lumOff val="0"/>
              </a:srgbClr>
            </a:solidFill>
            <a:round/>
            <a:headEnd type="none" w="sm" len="sm"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" name="Connecteur droit avec flèche 132">
            <a:extLst>
              <a:ext uri="{FF2B5EF4-FFF2-40B4-BE49-F238E27FC236}">
                <a16:creationId xmlns:a16="http://schemas.microsoft.com/office/drawing/2014/main" id="{2B0550CD-28D7-D068-C40F-DFF34998203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6953864" y="2562870"/>
            <a:ext cx="433418" cy="239787"/>
          </a:xfrm>
          <a:prstGeom prst="straightConnector1">
            <a:avLst/>
          </a:prstGeom>
          <a:noFill/>
          <a:ln w="9525">
            <a:solidFill>
              <a:srgbClr val="4F81BD">
                <a:lumMod val="95000"/>
                <a:lumOff val="0"/>
              </a:srgbClr>
            </a:solidFill>
            <a:round/>
            <a:headEnd type="none" w="sm" len="sm"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5" name="Rectangle 134">
            <a:extLst>
              <a:ext uri="{FF2B5EF4-FFF2-40B4-BE49-F238E27FC236}">
                <a16:creationId xmlns:a16="http://schemas.microsoft.com/office/drawing/2014/main" id="{B96FB817-E939-087A-45B2-5A18F5EDEEE7}"/>
              </a:ext>
            </a:extLst>
          </p:cNvPr>
          <p:cNvSpPr/>
          <p:nvPr/>
        </p:nvSpPr>
        <p:spPr>
          <a:xfrm>
            <a:off x="4489184" y="2729684"/>
            <a:ext cx="412196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Cible de Tantale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96FB817-E939-087A-45B2-5A18F5EDEEE7}"/>
              </a:ext>
            </a:extLst>
          </p:cNvPr>
          <p:cNvSpPr/>
          <p:nvPr/>
        </p:nvSpPr>
        <p:spPr>
          <a:xfrm>
            <a:off x="5435996" y="951771"/>
            <a:ext cx="412196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100" b="1" dirty="0" smtClean="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Source Compton Inverse</a:t>
            </a:r>
            <a:endParaRPr lang="fr-FR" sz="1100" b="1" dirty="0">
              <a:solidFill>
                <a:schemeClr val="bg2">
                  <a:lumMod val="50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2B0550CD-28D7-D068-C40F-DFF34998203E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134171" y="1213381"/>
            <a:ext cx="253111" cy="464794"/>
          </a:xfrm>
          <a:prstGeom prst="straightConnector1">
            <a:avLst/>
          </a:prstGeom>
          <a:noFill/>
          <a:ln w="9525">
            <a:solidFill>
              <a:srgbClr val="4F81BD">
                <a:lumMod val="95000"/>
                <a:lumOff val="0"/>
              </a:srgbClr>
            </a:solidFill>
            <a:round/>
            <a:headEnd type="none" w="sm" len="sm"/>
            <a:tailEnd type="arrow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Espace réservé du numéro de diapositive 2"/>
          <p:cNvSpPr txBox="1">
            <a:spLocks/>
          </p:cNvSpPr>
          <p:nvPr/>
        </p:nvSpPr>
        <p:spPr>
          <a:xfrm>
            <a:off x="8303639" y="6643762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37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02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0" name="Espace réservé du numéro de diapositive 2"/>
          <p:cNvSpPr>
            <a:spLocks noGrp="1"/>
          </p:cNvSpPr>
          <p:nvPr>
            <p:ph type="sldNum" sz="quarter" idx="10"/>
          </p:nvPr>
        </p:nvSpPr>
        <p:spPr>
          <a:xfrm>
            <a:off x="6856601" y="6414767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2" name="Titre 3"/>
          <p:cNvSpPr>
            <a:spLocks noGrp="1"/>
          </p:cNvSpPr>
          <p:nvPr>
            <p:ph type="title"/>
          </p:nvPr>
        </p:nvSpPr>
        <p:spPr>
          <a:xfrm>
            <a:off x="1107440" y="64156"/>
            <a:ext cx="7666069" cy="643239"/>
          </a:xfrm>
        </p:spPr>
        <p:txBody>
          <a:bodyPr/>
          <a:lstStyle/>
          <a:p>
            <a:r>
              <a:rPr lang="fr-FR" dirty="0" smtClean="0"/>
              <a:t>ACCELERATEURS ELECTROSTATIQUES du CEA-DAM Ile de France</a:t>
            </a:r>
            <a:endParaRPr lang="fr-FR" dirty="0"/>
          </a:p>
        </p:txBody>
      </p:sp>
      <p:sp>
        <p:nvSpPr>
          <p:cNvPr id="119" name="Espace réservé du contenu 4"/>
          <p:cNvSpPr>
            <a:spLocks noGrp="1"/>
          </p:cNvSpPr>
          <p:nvPr>
            <p:ph idx="1"/>
          </p:nvPr>
        </p:nvSpPr>
        <p:spPr>
          <a:xfrm>
            <a:off x="4509646" y="916149"/>
            <a:ext cx="4634354" cy="2745072"/>
          </a:xfrm>
        </p:spPr>
        <p:txBody>
          <a:bodyPr/>
          <a:lstStyle/>
          <a:p>
            <a:r>
              <a:rPr lang="fr-FR" dirty="0"/>
              <a:t>Accélérateur </a:t>
            </a:r>
            <a:r>
              <a:rPr lang="fr-FR" dirty="0" smtClean="0"/>
              <a:t>TANDEM 7 MV – NENUPHAR</a:t>
            </a:r>
          </a:p>
          <a:p>
            <a:pPr marL="478963" lvl="1" indent="0">
              <a:buNone/>
            </a:pPr>
            <a:r>
              <a:rPr lang="fr-FR" sz="1200" dirty="0" smtClean="0"/>
              <a:t>(</a:t>
            </a:r>
            <a:r>
              <a:rPr lang="fr-FR" sz="1200" b="1" dirty="0" err="1" smtClean="0"/>
              <a:t>NE</a:t>
            </a:r>
            <a:r>
              <a:rPr lang="fr-FR" sz="1200" dirty="0" err="1" smtClean="0"/>
              <a:t>utro</a:t>
            </a:r>
            <a:r>
              <a:rPr lang="fr-FR" sz="1200" b="1" dirty="0" err="1" smtClean="0"/>
              <a:t>n</a:t>
            </a:r>
            <a:r>
              <a:rPr lang="fr-FR" sz="1200" dirty="0" err="1" smtClean="0"/>
              <a:t>s</a:t>
            </a:r>
            <a:r>
              <a:rPr lang="fr-FR" sz="1200" dirty="0" smtClean="0"/>
              <a:t> </a:t>
            </a:r>
            <a:r>
              <a:rPr lang="fr-FR" sz="1200" b="1" dirty="0" smtClean="0"/>
              <a:t>U</a:t>
            </a:r>
            <a:r>
              <a:rPr lang="fr-FR" sz="1200" dirty="0" smtClean="0"/>
              <a:t>tiles pour la </a:t>
            </a:r>
            <a:r>
              <a:rPr lang="fr-FR" sz="1200" b="1" dirty="0" smtClean="0"/>
              <a:t>Ph</a:t>
            </a:r>
            <a:r>
              <a:rPr lang="fr-FR" sz="1200" dirty="0" smtClean="0"/>
              <a:t>ysique des </a:t>
            </a:r>
            <a:r>
              <a:rPr lang="fr-FR" sz="1200" b="1" dirty="0" smtClean="0"/>
              <a:t>Ar</a:t>
            </a:r>
            <a:r>
              <a:rPr lang="fr-FR" sz="1200" dirty="0" smtClean="0"/>
              <a:t>mes) – Mise en service en 1964. Arrêté en 2007. Remise en service en 2021</a:t>
            </a:r>
            <a:endParaRPr lang="fr-FR" sz="1200" dirty="0"/>
          </a:p>
          <a:p>
            <a:pPr lvl="1"/>
            <a:r>
              <a:rPr lang="fr-FR" dirty="0" smtClean="0"/>
              <a:t>Faisceaux </a:t>
            </a:r>
            <a:r>
              <a:rPr lang="fr-FR" dirty="0"/>
              <a:t>d’ions proton et </a:t>
            </a:r>
            <a:r>
              <a:rPr lang="fr-FR" dirty="0" smtClean="0"/>
              <a:t>deuton 14 MeV ~10 µA </a:t>
            </a:r>
          </a:p>
          <a:p>
            <a:pPr lvl="1"/>
            <a:r>
              <a:rPr lang="fr-FR" dirty="0" smtClean="0"/>
              <a:t>Production de neutrons monocinétiques</a:t>
            </a:r>
          </a:p>
          <a:p>
            <a:pPr lvl="1"/>
            <a:r>
              <a:rPr lang="fr-FR" dirty="0" smtClean="0"/>
              <a:t>Source d’ions lourds et </a:t>
            </a:r>
            <a:r>
              <a:rPr lang="fr-FR" dirty="0" err="1" smtClean="0"/>
              <a:t>Helium</a:t>
            </a:r>
            <a:r>
              <a:rPr lang="fr-FR" dirty="0" smtClean="0"/>
              <a:t> prévue pour 2023 + Nouvelle ligne 2024</a:t>
            </a:r>
          </a:p>
          <a:p>
            <a:pPr lvl="1"/>
            <a:r>
              <a:rPr lang="fr-FR" dirty="0" smtClean="0"/>
              <a:t>Objectif : Programmes de physique nucléaire – fourniture de données nucléaires</a:t>
            </a:r>
            <a:endParaRPr lang="fr-FR" dirty="0"/>
          </a:p>
        </p:txBody>
      </p:sp>
      <p:pic>
        <p:nvPicPr>
          <p:cNvPr id="130" name="Picture 686" descr="U:\cea_homes\elsadata\elsadata\logo Elsa V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0587" y="8206"/>
            <a:ext cx="9714492" cy="3805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Espace réservé du contenu 4"/>
          <p:cNvSpPr txBox="1">
            <a:spLocks/>
          </p:cNvSpPr>
          <p:nvPr/>
        </p:nvSpPr>
        <p:spPr>
          <a:xfrm>
            <a:off x="-2667" y="958893"/>
            <a:ext cx="4708441" cy="2129519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Accélérateur 4MV – Van de Graaf</a:t>
            </a:r>
          </a:p>
          <a:p>
            <a:pPr marL="478963" lvl="1" indent="0">
              <a:buNone/>
            </a:pPr>
            <a:r>
              <a:rPr lang="fr-FR" dirty="0" smtClean="0"/>
              <a:t>Faisceau d’ions protons, deutons et alphas</a:t>
            </a:r>
          </a:p>
          <a:p>
            <a:pPr lvl="1"/>
            <a:r>
              <a:rPr lang="fr-FR" dirty="0" smtClean="0"/>
              <a:t>~10 µA</a:t>
            </a:r>
          </a:p>
          <a:p>
            <a:pPr lvl="1"/>
            <a:r>
              <a:rPr lang="fr-FR" dirty="0" smtClean="0"/>
              <a:t>Ligne mixage ionique : analyse de matériaux par faisceau d’ions</a:t>
            </a:r>
          </a:p>
          <a:p>
            <a:pPr lvl="1"/>
            <a:r>
              <a:rPr lang="fr-FR" dirty="0" smtClean="0"/>
              <a:t>Ligne </a:t>
            </a:r>
            <a:r>
              <a:rPr lang="fr-FR" dirty="0" err="1" smtClean="0"/>
              <a:t>Mobley</a:t>
            </a:r>
            <a:r>
              <a:rPr lang="fr-FR" dirty="0" smtClean="0"/>
              <a:t> : expériences de neutronique (neutrons monocinétiques 20 </a:t>
            </a:r>
            <a:r>
              <a:rPr lang="fr-FR" dirty="0" err="1" smtClean="0"/>
              <a:t>keV</a:t>
            </a:r>
            <a:r>
              <a:rPr lang="fr-FR" dirty="0" smtClean="0"/>
              <a:t> – 20 MeV) pour étude et étalonnage de détecteurs</a:t>
            </a:r>
          </a:p>
        </p:txBody>
      </p:sp>
      <p:pic>
        <p:nvPicPr>
          <p:cNvPr id="102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42" y="3661221"/>
            <a:ext cx="4178647" cy="2425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 descr="U:\cea_homes\tandem_2012\tandem_2012\photos\Photos_com\Photos Sexy NENUPHAR\DSC_426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774" y="3661221"/>
            <a:ext cx="3939702" cy="256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Espace réservé du numéro de diapositive 2"/>
          <p:cNvSpPr txBox="1">
            <a:spLocks/>
          </p:cNvSpPr>
          <p:nvPr/>
        </p:nvSpPr>
        <p:spPr>
          <a:xfrm>
            <a:off x="8303639" y="6643762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38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0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>
          <a:xfrm>
            <a:off x="845677" y="4801464"/>
            <a:ext cx="2266978" cy="1014637"/>
          </a:xfrm>
        </p:spPr>
        <p:txBody>
          <a:bodyPr/>
          <a:lstStyle/>
          <a:p>
            <a:r>
              <a:rPr lang="fr-FR" sz="3200" dirty="0"/>
              <a:t>Conclusions</a:t>
            </a:r>
          </a:p>
          <a:p>
            <a:endParaRPr lang="en-US" sz="32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24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ondCEA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9259"/>
            <a:ext cx="9144000" cy="5998464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" y="6623923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33" dirty="0">
                <a:solidFill>
                  <a:schemeClr val="accent1"/>
                </a:solidFill>
              </a:rPr>
              <a:t> </a:t>
            </a:r>
            <a:endParaRPr lang="en-US" sz="3333" dirty="0">
              <a:solidFill>
                <a:schemeClr val="accen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" y="-25707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33" dirty="0">
                <a:solidFill>
                  <a:schemeClr val="accent1"/>
                </a:solidFill>
              </a:rPr>
              <a:t> </a:t>
            </a:r>
            <a:endParaRPr lang="en-US" sz="3333" dirty="0">
              <a:solidFill>
                <a:schemeClr val="accent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173525" y="6634034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33">
              <a:solidFill>
                <a:schemeClr val="accent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33">
              <a:solidFill>
                <a:schemeClr val="accent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33289" y="281004"/>
            <a:ext cx="7337919" cy="3167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6858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0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CEA</a:t>
            </a:r>
            <a:r>
              <a:rPr lang="fr-FR" sz="1867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 Porteur </a:t>
            </a:r>
            <a:r>
              <a:rPr lang="fr-FR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de missions stratégiques </a:t>
            </a:r>
            <a:r>
              <a:rPr lang="fr-FR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pour </a:t>
            </a:r>
            <a:r>
              <a:rPr lang="fr-FR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l’avenir </a:t>
            </a:r>
            <a:endParaRPr lang="en-US" sz="1867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357236" y="6680035"/>
            <a:ext cx="627944" cy="143565"/>
          </a:xfrm>
        </p:spPr>
        <p:txBody>
          <a:bodyPr/>
          <a:lstStyle/>
          <a:p>
            <a:pPr algn="ctr"/>
            <a:fld id="{8FFABAB1-90D3-42D2-A556-0F46CF984141}" type="slidenum">
              <a:rPr lang="fr-FR" sz="933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6" name="Picture 25" descr="cea_logo_typo2_small.pn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3" y="224966"/>
            <a:ext cx="612339" cy="346484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96650" y="6566319"/>
            <a:ext cx="632775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8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119982" y="1403936"/>
            <a:ext cx="4919441" cy="1937238"/>
            <a:chOff x="1835869" y="1078315"/>
            <a:chExt cx="3199724" cy="1260027"/>
          </a:xfrm>
        </p:grpSpPr>
        <p:sp>
          <p:nvSpPr>
            <p:cNvPr id="24" name="ZoneTexte 23"/>
            <p:cNvSpPr txBox="1"/>
            <p:nvPr/>
          </p:nvSpPr>
          <p:spPr>
            <a:xfrm>
              <a:off x="1835869" y="1765937"/>
              <a:ext cx="1206333" cy="572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fr-FR" sz="2133" b="1" dirty="0">
                  <a:solidFill>
                    <a:srgbClr val="FFCC00"/>
                  </a:solidFill>
                  <a:latin typeface="Calibri" charset="0"/>
                  <a:ea typeface="Calibri" charset="0"/>
                  <a:cs typeface="Calibri" charset="0"/>
                </a:rPr>
                <a:t>Défense</a:t>
              </a:r>
              <a:endParaRPr lang="fr-FR" sz="2133" dirty="0">
                <a:solidFill>
                  <a:srgbClr val="FFCC00"/>
                </a:solidFill>
                <a:latin typeface="Calibri" charset="0"/>
                <a:ea typeface="Calibri" charset="0"/>
                <a:cs typeface="Calibri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fr-FR" sz="2133" b="1" dirty="0">
                  <a:solidFill>
                    <a:srgbClr val="FFCC00"/>
                  </a:solidFill>
                  <a:latin typeface="Calibri" charset="0"/>
                  <a:ea typeface="Calibri" charset="0"/>
                  <a:cs typeface="Calibri" charset="0"/>
                </a:rPr>
                <a:t>et</a:t>
              </a:r>
              <a:r>
                <a:rPr lang="fr-FR" sz="2133" dirty="0">
                  <a:solidFill>
                    <a:srgbClr val="FFCC00"/>
                  </a:solidFill>
                  <a:latin typeface="Calibri" charset="0"/>
                  <a:ea typeface="Calibri" charset="0"/>
                  <a:cs typeface="Calibri" charset="0"/>
                </a:rPr>
                <a:t> </a:t>
              </a:r>
              <a:r>
                <a:rPr lang="fr-FR" sz="2133" b="1" dirty="0">
                  <a:solidFill>
                    <a:srgbClr val="FFCC00"/>
                  </a:solidFill>
                  <a:latin typeface="Calibri" charset="0"/>
                  <a:ea typeface="Calibri" charset="0"/>
                  <a:cs typeface="Calibri" charset="0"/>
                </a:rPr>
                <a:t>sécurité</a:t>
              </a:r>
              <a:r>
                <a:rPr lang="fr-FR" sz="2133" dirty="0">
                  <a:solidFill>
                    <a:srgbClr val="FFCC00"/>
                  </a:solidFill>
                  <a:latin typeface="Calibri" charset="0"/>
                  <a:ea typeface="Calibri" charset="0"/>
                  <a:cs typeface="Calibri" charset="0"/>
                </a:rPr>
                <a:t> </a:t>
              </a:r>
            </a:p>
            <a:p>
              <a:pPr algn="ctr">
                <a:lnSpc>
                  <a:spcPct val="80000"/>
                </a:lnSpc>
              </a:pPr>
              <a:r>
                <a:rPr lang="fr-FR" sz="2133" dirty="0">
                  <a:solidFill>
                    <a:schemeClr val="tx2"/>
                  </a:solidFill>
                  <a:latin typeface="Calibri" charset="0"/>
                  <a:ea typeface="Calibri" charset="0"/>
                  <a:cs typeface="Calibri" charset="0"/>
                </a:rPr>
                <a:t>du pays</a:t>
              </a:r>
              <a:endParaRPr lang="fr-FR" sz="2133" dirty="0">
                <a:solidFill>
                  <a:schemeClr val="accent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3558658" y="1765937"/>
              <a:ext cx="1476935" cy="4016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fr-FR" sz="2133" b="1" dirty="0">
                  <a:solidFill>
                    <a:srgbClr val="C00000"/>
                  </a:solidFill>
                  <a:latin typeface="Calibri" charset="0"/>
                  <a:ea typeface="Calibri" charset="0"/>
                  <a:cs typeface="Calibri" charset="0"/>
                </a:rPr>
                <a:t>Énergies</a:t>
              </a:r>
              <a:r>
                <a:rPr lang="fr-FR" sz="2133" dirty="0">
                  <a:solidFill>
                    <a:srgbClr val="C00000"/>
                  </a:solidFill>
                  <a:latin typeface="Calibri" charset="0"/>
                  <a:ea typeface="Calibri" charset="0"/>
                  <a:cs typeface="Calibri" charset="0"/>
                </a:rPr>
                <a:t> </a:t>
              </a:r>
              <a:r>
                <a:rPr lang="fr-FR" sz="2133" dirty="0">
                  <a:solidFill>
                    <a:srgbClr val="FFCC00"/>
                  </a:solidFill>
                  <a:latin typeface="Calibri" charset="0"/>
                  <a:ea typeface="Calibri" charset="0"/>
                  <a:cs typeface="Calibri" charset="0"/>
                </a:rPr>
                <a:t>nucléaire</a:t>
              </a:r>
              <a:r>
                <a:rPr lang="fr-FR" sz="2133" dirty="0">
                  <a:solidFill>
                    <a:schemeClr val="tx2"/>
                  </a:solidFill>
                  <a:latin typeface="Calibri" charset="0"/>
                  <a:ea typeface="Calibri" charset="0"/>
                  <a:cs typeface="Calibri" charset="0"/>
                </a:rPr>
                <a:t> et renouvelables</a:t>
              </a:r>
            </a:p>
          </p:txBody>
        </p:sp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5854" y="1078315"/>
              <a:ext cx="768358" cy="643406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3589" y="1277055"/>
              <a:ext cx="1007072" cy="391248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931124" y="3775708"/>
            <a:ext cx="5316344" cy="1993871"/>
            <a:chOff x="1713032" y="2841249"/>
            <a:chExt cx="3457879" cy="1296862"/>
          </a:xfrm>
        </p:grpSpPr>
        <p:sp>
          <p:nvSpPr>
            <p:cNvPr id="29" name="ZoneTexte 28"/>
            <p:cNvSpPr txBox="1"/>
            <p:nvPr/>
          </p:nvSpPr>
          <p:spPr>
            <a:xfrm>
              <a:off x="1713032" y="3565706"/>
              <a:ext cx="1476935" cy="572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fr-FR" sz="2133" b="1" dirty="0">
                  <a:solidFill>
                    <a:srgbClr val="C00000"/>
                  </a:solidFill>
                  <a:latin typeface="Calibri" charset="0"/>
                  <a:ea typeface="Calibri" charset="0"/>
                  <a:cs typeface="Calibri" charset="0"/>
                </a:rPr>
                <a:t>Recherche technologique </a:t>
              </a:r>
              <a:r>
                <a:rPr lang="fr-FR" sz="2133" dirty="0">
                  <a:solidFill>
                    <a:schemeClr val="tx2"/>
                  </a:solidFill>
                  <a:latin typeface="Calibri" charset="0"/>
                  <a:ea typeface="Calibri" charset="0"/>
                  <a:cs typeface="Calibri" charset="0"/>
                </a:rPr>
                <a:t>pour l’industrie</a:t>
              </a: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3693976" y="3565706"/>
              <a:ext cx="1476935" cy="405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fr-FR" sz="2133" b="1" dirty="0">
                  <a:solidFill>
                    <a:srgbClr val="FFCC00"/>
                  </a:solidFill>
                  <a:latin typeface="Calibri" charset="0"/>
                  <a:ea typeface="Calibri" charset="0"/>
                  <a:cs typeface="Calibri" charset="0"/>
                </a:rPr>
                <a:t>Recherche fondamentale</a:t>
              </a:r>
            </a:p>
          </p:txBody>
        </p:sp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8265" y="2841249"/>
              <a:ext cx="768356" cy="634080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59093" y="2892756"/>
              <a:ext cx="768356" cy="583728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4051194" y="3753069"/>
            <a:ext cx="143500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FFCC00"/>
                </a:solidFill>
              </a:rPr>
              <a:t>~ </a:t>
            </a:r>
            <a:r>
              <a:rPr lang="fr-FR" dirty="0" smtClean="0">
                <a:solidFill>
                  <a:srgbClr val="FFCC00"/>
                </a:solidFill>
              </a:rPr>
              <a:t>300 </a:t>
            </a:r>
            <a:r>
              <a:rPr lang="fr-FR" dirty="0">
                <a:solidFill>
                  <a:srgbClr val="FFCC00"/>
                </a:solidFill>
              </a:rPr>
              <a:t>FTE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59651" y="3238446"/>
            <a:ext cx="306475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FFCC00"/>
                </a:solidFill>
              </a:rPr>
              <a:t>Accélérateurs au CEA</a:t>
            </a:r>
            <a:endParaRPr lang="fr-FR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8821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 idx="4294967295"/>
          </p:nvPr>
        </p:nvSpPr>
        <p:spPr>
          <a:xfrm>
            <a:off x="1187208" y="226871"/>
            <a:ext cx="7956791" cy="379192"/>
          </a:xfrm>
        </p:spPr>
        <p:txBody>
          <a:bodyPr/>
          <a:lstStyle/>
          <a:p>
            <a:pPr fontAlgn="base">
              <a:spcAft>
                <a:spcPct val="0"/>
              </a:spcAft>
            </a:pPr>
            <a:endParaRPr lang="en-US" cap="small" dirty="0"/>
          </a:p>
        </p:txBody>
      </p:sp>
      <p:sp>
        <p:nvSpPr>
          <p:cNvPr id="69" name="Rectangle 88"/>
          <p:cNvSpPr>
            <a:spLocks noChangeArrowheads="1"/>
          </p:cNvSpPr>
          <p:nvPr/>
        </p:nvSpPr>
        <p:spPr bwMode="auto">
          <a:xfrm>
            <a:off x="0" y="1105396"/>
            <a:ext cx="3898900" cy="1625600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511054" y="1105396"/>
            <a:ext cx="8484781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Solide portfolio de projets jusqu’à l’horizon 2026</a:t>
            </a:r>
          </a:p>
          <a:p>
            <a:endParaRPr lang="fr-FR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Forte inscription et visibilité dans le paysage international</a:t>
            </a:r>
          </a:p>
          <a:p>
            <a:endParaRPr lang="fr-FR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Renouvellement de la R&amp;D </a:t>
            </a:r>
          </a:p>
          <a:p>
            <a:endParaRPr lang="fr-FR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Dynamisme et rajeunissement des équipes</a:t>
            </a:r>
          </a:p>
          <a:p>
            <a:endParaRPr lang="fr-FR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Pérennisation </a:t>
            </a:r>
            <a:r>
              <a:rPr lang="fr-F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et jouvence des </a:t>
            </a:r>
            <a:r>
              <a:rPr lang="fr-F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infrastructures et des plates-formes </a:t>
            </a:r>
            <a:r>
              <a:rPr lang="fr-F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techniques</a:t>
            </a:r>
          </a:p>
          <a:p>
            <a:endParaRPr lang="fr-FR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fr-FR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fr-F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Notre horizon est celui du FCC …2060-70 !!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40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 5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882" y="1502108"/>
            <a:ext cx="5187895" cy="4713561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" y="6623923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33" dirty="0">
                <a:solidFill>
                  <a:schemeClr val="accent1"/>
                </a:solidFill>
              </a:rPr>
              <a:t> </a:t>
            </a:r>
            <a:endParaRPr lang="en-US" sz="3333" dirty="0">
              <a:solidFill>
                <a:schemeClr val="accen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" y="-25707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333" dirty="0">
                <a:solidFill>
                  <a:schemeClr val="accent1"/>
                </a:solidFill>
              </a:rPr>
              <a:t> </a:t>
            </a:r>
            <a:endParaRPr lang="en-US" sz="3333" dirty="0">
              <a:solidFill>
                <a:schemeClr val="accent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173525" y="6631823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33">
              <a:solidFill>
                <a:schemeClr val="accent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333">
              <a:solidFill>
                <a:schemeClr val="accent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33289" y="281004"/>
            <a:ext cx="7337919" cy="31675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6858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200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UNE </a:t>
            </a:r>
            <a:r>
              <a:rPr lang="fr-FR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implantation sur l’ensemble du territoire</a:t>
            </a:r>
            <a:br>
              <a:rPr lang="fr-FR" sz="1867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</a:br>
            <a:endParaRPr lang="en-US" sz="1867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367889" y="6664707"/>
            <a:ext cx="627944" cy="143565"/>
          </a:xfrm>
        </p:spPr>
        <p:txBody>
          <a:bodyPr/>
          <a:lstStyle/>
          <a:p>
            <a:pPr algn="ctr"/>
            <a:fld id="{8FFABAB1-90D3-42D2-A556-0F46CF984141}" type="slidenum">
              <a:rPr lang="fr-FR" sz="933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933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6" name="Picture 25" descr="cea_logo_typo2_small.pn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3" y="224966"/>
            <a:ext cx="612339" cy="346484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>
            <a:off x="519296" y="1060123"/>
            <a:ext cx="1023499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333" b="1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9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941382" y="1401354"/>
            <a:ext cx="976540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67" b="1" dirty="0">
                <a:solidFill>
                  <a:srgbClr val="FFCC00"/>
                </a:solidFill>
                <a:latin typeface="Calibri" charset="0"/>
                <a:ea typeface="Calibri" charset="0"/>
                <a:cs typeface="Calibri" charset="0"/>
              </a:rPr>
              <a:t>centres</a:t>
            </a:r>
            <a:endParaRPr lang="fr-FR" sz="1467" b="1" dirty="0">
              <a:solidFill>
                <a:srgbClr val="FFCC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575193" y="1844606"/>
            <a:ext cx="3576288" cy="3271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12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Cadarache</a:t>
            </a:r>
            <a:r>
              <a:rPr lang="fr-FR" sz="12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(nucléaire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fission, fusion, propulsion, </a:t>
            </a:r>
            <a:endParaRPr lang="fr-FR" sz="1000" i="1" dirty="0">
              <a:solidFill>
                <a:schemeClr val="accent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nouvelles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technologies de l’énergie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) </a:t>
            </a:r>
          </a:p>
          <a:p>
            <a:pPr>
              <a:lnSpc>
                <a:spcPct val="90000"/>
              </a:lnSpc>
            </a:pPr>
            <a:r>
              <a:rPr lang="fr-FR" sz="1200" b="1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Cesta</a:t>
            </a:r>
            <a:r>
              <a:rPr lang="fr-FR" sz="12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(architecture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et garantie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des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têtes nucléaires, </a:t>
            </a:r>
            <a:endParaRPr lang="fr-FR" sz="1000" i="1" dirty="0">
              <a:solidFill>
                <a:schemeClr val="accent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Laser </a:t>
            </a:r>
            <a:r>
              <a:rPr lang="fr-FR" sz="1000" i="1" dirty="0" err="1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MégaJoule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r>
              <a:rPr lang="fr-FR" sz="1051" i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fr-FR" sz="1200" b="1" dirty="0">
                <a:solidFill>
                  <a:srgbClr val="FFCC00"/>
                </a:solidFill>
                <a:latin typeface="Calibri" charset="0"/>
                <a:ea typeface="Calibri" charset="0"/>
                <a:cs typeface="Calibri" charset="0"/>
              </a:rPr>
              <a:t>DAM </a:t>
            </a:r>
            <a:r>
              <a:rPr lang="fr-FR" sz="1200" b="1" dirty="0">
                <a:solidFill>
                  <a:srgbClr val="FFCC00"/>
                </a:solidFill>
                <a:latin typeface="Calibri" charset="0"/>
                <a:ea typeface="Calibri" charset="0"/>
                <a:cs typeface="Calibri" charset="0"/>
              </a:rPr>
              <a:t>Île-de-France </a:t>
            </a:r>
            <a:r>
              <a:rPr lang="fr-FR" sz="1051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p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hysique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des armes nucléaires, simulation numérique, lutte contre la prolifération </a:t>
            </a:r>
            <a:endParaRPr lang="fr-FR" sz="1000" i="1" dirty="0">
              <a:solidFill>
                <a:schemeClr val="accent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nucléaire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et le terrorisme, ingénierie,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Très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Grand Centre </a:t>
            </a:r>
            <a:endParaRPr lang="fr-FR" sz="1000" i="1" dirty="0">
              <a:solidFill>
                <a:schemeClr val="accent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de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Calcul, Centre d’alerte aux tsunamis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) </a:t>
            </a:r>
          </a:p>
          <a:p>
            <a:pPr>
              <a:lnSpc>
                <a:spcPct val="90000"/>
              </a:lnSpc>
            </a:pPr>
            <a:r>
              <a:rPr lang="fr-FR" sz="12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Gramat</a:t>
            </a:r>
            <a:r>
              <a:rPr lang="fr-FR" sz="12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sz="1051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v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ulnérabilité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des systèmes d’armes </a:t>
            </a:r>
            <a:endParaRPr lang="fr-FR" sz="1000" i="1" dirty="0">
              <a:solidFill>
                <a:schemeClr val="accent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et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efficacité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des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armements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) </a:t>
            </a:r>
          </a:p>
          <a:p>
            <a:pPr>
              <a:lnSpc>
                <a:spcPct val="90000"/>
              </a:lnSpc>
            </a:pPr>
            <a:r>
              <a:rPr lang="fr-FR" sz="1200" b="1" dirty="0">
                <a:solidFill>
                  <a:srgbClr val="FFCC00"/>
                </a:solidFill>
                <a:latin typeface="Calibri" charset="0"/>
                <a:ea typeface="Calibri" charset="0"/>
                <a:cs typeface="Calibri" charset="0"/>
              </a:rPr>
              <a:t>Grenoble</a:t>
            </a:r>
            <a:r>
              <a:rPr lang="fr-FR" sz="1051" i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(nouvelles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technologies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pour l’énergie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, la santé, l’information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et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la communication, nanosciences, cryogénie, biosciences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et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biotechnologies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r>
              <a:rPr lang="fr-FR" sz="1100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fr-FR" sz="12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Le </a:t>
            </a:r>
            <a:r>
              <a:rPr lang="fr-FR" sz="1200" b="1" dirty="0" err="1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Ripault</a:t>
            </a:r>
            <a:r>
              <a:rPr lang="fr-FR" sz="12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(matériaux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non nucléaires pour la dissuasion, </a:t>
            </a:r>
            <a:endParaRPr lang="fr-FR" sz="1000" i="1" dirty="0">
              <a:solidFill>
                <a:schemeClr val="accent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pile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à combustible, stockage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de l’hydrogène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), </a:t>
            </a:r>
            <a:endParaRPr lang="fr-FR" sz="1000" i="1" dirty="0">
              <a:solidFill>
                <a:schemeClr val="accent2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fr-FR" sz="12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Marcoule</a:t>
            </a:r>
            <a:r>
              <a:rPr lang="fr-FR" sz="12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(nucléaire :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cycle, déchets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) </a:t>
            </a:r>
          </a:p>
          <a:p>
            <a:pPr>
              <a:lnSpc>
                <a:spcPct val="90000"/>
              </a:lnSpc>
            </a:pPr>
            <a:r>
              <a:rPr lang="fr-FR" sz="1200" b="1" dirty="0">
                <a:solidFill>
                  <a:srgbClr val="FFCC00"/>
                </a:solidFill>
                <a:latin typeface="Calibri" charset="0"/>
                <a:ea typeface="Calibri" charset="0"/>
                <a:cs typeface="Calibri" charset="0"/>
              </a:rPr>
              <a:t>Paris-Saclay</a:t>
            </a:r>
            <a:r>
              <a:rPr lang="fr-FR" sz="12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(nucléaire</a:t>
            </a: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, climat </a:t>
            </a: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et </a:t>
            </a: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environnement, </a:t>
            </a:r>
            <a:endParaRPr lang="fr-FR" sz="1000" i="1" dirty="0">
              <a:solidFill>
                <a:srgbClr val="948884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sciences de </a:t>
            </a: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la matière, </a:t>
            </a: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recherche technologique,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sciences </a:t>
            </a:r>
          </a:p>
          <a:p>
            <a:pPr>
              <a:lnSpc>
                <a:spcPct val="90000"/>
              </a:lnSpc>
            </a:pP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du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vivant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et </a:t>
            </a:r>
            <a:r>
              <a:rPr lang="fr-FR" sz="1000" i="1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de la santé</a:t>
            </a: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r>
              <a:rPr lang="fr-FR" sz="10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fr-FR" sz="1200" b="1" dirty="0" err="1">
                <a:solidFill>
                  <a:srgbClr val="FFCC00"/>
                </a:solidFill>
                <a:latin typeface="Calibri" charset="0"/>
                <a:ea typeface="Calibri" charset="0"/>
                <a:cs typeface="Calibri" charset="0"/>
              </a:rPr>
              <a:t>Valduc</a:t>
            </a:r>
            <a:r>
              <a:rPr lang="fr-FR" sz="12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(matériaux nucléaires pour </a:t>
            </a: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la dissuasion, </a:t>
            </a:r>
            <a:endParaRPr lang="fr-FR" sz="1000" i="1" dirty="0">
              <a:solidFill>
                <a:srgbClr val="948884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90000"/>
              </a:lnSpc>
            </a:pP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installation </a:t>
            </a:r>
            <a:r>
              <a:rPr lang="fr-FR" sz="1000" i="1" dirty="0">
                <a:solidFill>
                  <a:srgbClr val="948884"/>
                </a:solidFill>
                <a:latin typeface="Calibri" charset="0"/>
                <a:ea typeface="Calibri" charset="0"/>
                <a:cs typeface="Calibri" charset="0"/>
              </a:rPr>
              <a:t>radiographique Epure)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575195" y="5240873"/>
            <a:ext cx="3483083" cy="54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67" b="1" dirty="0">
                <a:solidFill>
                  <a:srgbClr val="71BF44"/>
                </a:solidFill>
                <a:latin typeface="Calibri" charset="0"/>
                <a:ea typeface="Calibri" charset="0"/>
                <a:cs typeface="Calibri" charset="0"/>
              </a:rPr>
              <a:t>Des plates-formes régionales</a:t>
            </a:r>
          </a:p>
          <a:p>
            <a:r>
              <a:rPr lang="fr-FR" sz="1467" b="1" dirty="0">
                <a:solidFill>
                  <a:srgbClr val="71BF44"/>
                </a:solidFill>
                <a:latin typeface="Calibri" charset="0"/>
                <a:ea typeface="Calibri" charset="0"/>
                <a:cs typeface="Calibri" charset="0"/>
              </a:rPr>
              <a:t>de </a:t>
            </a:r>
            <a:r>
              <a:rPr lang="fr-FR" sz="1467" b="1" dirty="0">
                <a:solidFill>
                  <a:srgbClr val="71BF44"/>
                </a:solidFill>
                <a:latin typeface="Calibri" charset="0"/>
                <a:ea typeface="Calibri" charset="0"/>
                <a:cs typeface="Calibri" charset="0"/>
              </a:rPr>
              <a:t>transfert technologique 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575195" y="5793145"/>
            <a:ext cx="3289944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12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Nantes-Quimper, </a:t>
            </a:r>
            <a:r>
              <a:rPr lang="fr-FR" sz="12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Bordeaux, Toulouse, Metz, </a:t>
            </a:r>
            <a:r>
              <a:rPr lang="fr-FR" sz="12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Lille, Cadarache-Nice</a:t>
            </a:r>
            <a:endParaRPr lang="fr-FR" sz="1200" b="1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4" name="Freeform 5"/>
          <p:cNvSpPr>
            <a:spLocks noEditPoints="1"/>
          </p:cNvSpPr>
          <p:nvPr/>
        </p:nvSpPr>
        <p:spPr bwMode="auto">
          <a:xfrm>
            <a:off x="5935407" y="3128318"/>
            <a:ext cx="261015" cy="403503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35" name="Freeform 5"/>
          <p:cNvSpPr>
            <a:spLocks noEditPoints="1"/>
          </p:cNvSpPr>
          <p:nvPr/>
        </p:nvSpPr>
        <p:spPr bwMode="auto">
          <a:xfrm>
            <a:off x="6472059" y="1391291"/>
            <a:ext cx="214949" cy="332291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71BF4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36" name="Freeform 5"/>
          <p:cNvSpPr>
            <a:spLocks noEditPoints="1"/>
          </p:cNvSpPr>
          <p:nvPr/>
        </p:nvSpPr>
        <p:spPr bwMode="auto">
          <a:xfrm>
            <a:off x="7508731" y="2189087"/>
            <a:ext cx="214949" cy="332291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71BF4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37" name="Freeform 5"/>
          <p:cNvSpPr>
            <a:spLocks noEditPoints="1"/>
          </p:cNvSpPr>
          <p:nvPr/>
        </p:nvSpPr>
        <p:spPr bwMode="auto">
          <a:xfrm>
            <a:off x="4968318" y="3121483"/>
            <a:ext cx="214949" cy="332291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71BF4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494372" y="4084669"/>
            <a:ext cx="214949" cy="332291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71BF4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39" name="Freeform 5"/>
          <p:cNvSpPr>
            <a:spLocks noEditPoints="1"/>
          </p:cNvSpPr>
          <p:nvPr/>
        </p:nvSpPr>
        <p:spPr bwMode="auto">
          <a:xfrm>
            <a:off x="6086290" y="4736907"/>
            <a:ext cx="214949" cy="332291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71BF4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40" name="Freeform 5"/>
          <p:cNvSpPr>
            <a:spLocks noEditPoints="1"/>
          </p:cNvSpPr>
          <p:nvPr/>
        </p:nvSpPr>
        <p:spPr bwMode="auto">
          <a:xfrm>
            <a:off x="7231670" y="3128318"/>
            <a:ext cx="261015" cy="403503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41" name="Freeform 5"/>
          <p:cNvSpPr>
            <a:spLocks noEditPoints="1"/>
          </p:cNvSpPr>
          <p:nvPr/>
        </p:nvSpPr>
        <p:spPr bwMode="auto">
          <a:xfrm>
            <a:off x="7499617" y="3924279"/>
            <a:ext cx="261015" cy="403503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42" name="Freeform 5"/>
          <p:cNvSpPr>
            <a:spLocks noEditPoints="1"/>
          </p:cNvSpPr>
          <p:nvPr/>
        </p:nvSpPr>
        <p:spPr bwMode="auto">
          <a:xfrm>
            <a:off x="7379481" y="4736907"/>
            <a:ext cx="261015" cy="403503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43" name="Freeform 5"/>
          <p:cNvSpPr>
            <a:spLocks noEditPoints="1"/>
          </p:cNvSpPr>
          <p:nvPr/>
        </p:nvSpPr>
        <p:spPr bwMode="auto">
          <a:xfrm>
            <a:off x="7020947" y="4600479"/>
            <a:ext cx="261015" cy="403503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44" name="Freeform 5"/>
          <p:cNvSpPr>
            <a:spLocks noEditPoints="1"/>
          </p:cNvSpPr>
          <p:nvPr/>
        </p:nvSpPr>
        <p:spPr bwMode="auto">
          <a:xfrm>
            <a:off x="6110962" y="4269891"/>
            <a:ext cx="261015" cy="403503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45" name="Freeform 5"/>
          <p:cNvSpPr>
            <a:spLocks noEditPoints="1"/>
          </p:cNvSpPr>
          <p:nvPr/>
        </p:nvSpPr>
        <p:spPr bwMode="auto">
          <a:xfrm>
            <a:off x="5303947" y="4180738"/>
            <a:ext cx="261015" cy="403503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46" name="Freeform 5"/>
          <p:cNvSpPr>
            <a:spLocks noEditPoints="1"/>
          </p:cNvSpPr>
          <p:nvPr/>
        </p:nvSpPr>
        <p:spPr bwMode="auto">
          <a:xfrm>
            <a:off x="6239513" y="2373229"/>
            <a:ext cx="261015" cy="403503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47" name="Freeform 5"/>
          <p:cNvSpPr>
            <a:spLocks noEditPoints="1"/>
          </p:cNvSpPr>
          <p:nvPr/>
        </p:nvSpPr>
        <p:spPr bwMode="auto">
          <a:xfrm>
            <a:off x="6388323" y="2205455"/>
            <a:ext cx="261015" cy="403503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48" name="Freeform 5"/>
          <p:cNvSpPr>
            <a:spLocks noEditPoints="1"/>
          </p:cNvSpPr>
          <p:nvPr/>
        </p:nvSpPr>
        <p:spPr bwMode="auto">
          <a:xfrm>
            <a:off x="6525918" y="2380639"/>
            <a:ext cx="261015" cy="403503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FFC000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52" name="Rectangle 51"/>
          <p:cNvSpPr/>
          <p:nvPr/>
        </p:nvSpPr>
        <p:spPr>
          <a:xfrm>
            <a:off x="96650" y="6566319"/>
            <a:ext cx="6327756" cy="264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fr-FR" sz="8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31" name="Freeform 5"/>
          <p:cNvSpPr>
            <a:spLocks noEditPoints="1"/>
          </p:cNvSpPr>
          <p:nvPr/>
        </p:nvSpPr>
        <p:spPr bwMode="auto">
          <a:xfrm>
            <a:off x="8183014" y="4736907"/>
            <a:ext cx="214949" cy="332291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71BF4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32" name="Freeform 5"/>
          <p:cNvSpPr>
            <a:spLocks noEditPoints="1"/>
          </p:cNvSpPr>
          <p:nvPr/>
        </p:nvSpPr>
        <p:spPr bwMode="auto">
          <a:xfrm>
            <a:off x="4271928" y="2694763"/>
            <a:ext cx="214949" cy="332291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71BF4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33" name="Freeform 5"/>
          <p:cNvSpPr>
            <a:spLocks noEditPoints="1"/>
          </p:cNvSpPr>
          <p:nvPr/>
        </p:nvSpPr>
        <p:spPr bwMode="auto">
          <a:xfrm>
            <a:off x="7545682" y="4829084"/>
            <a:ext cx="214949" cy="332291"/>
          </a:xfrm>
          <a:custGeom>
            <a:avLst/>
            <a:gdLst>
              <a:gd name="T0" fmla="*/ 113 w 226"/>
              <a:gd name="T1" fmla="*/ 0 h 352"/>
              <a:gd name="T2" fmla="*/ 0 w 226"/>
              <a:gd name="T3" fmla="*/ 113 h 352"/>
              <a:gd name="T4" fmla="*/ 113 w 226"/>
              <a:gd name="T5" fmla="*/ 352 h 352"/>
              <a:gd name="T6" fmla="*/ 226 w 226"/>
              <a:gd name="T7" fmla="*/ 113 h 352"/>
              <a:gd name="T8" fmla="*/ 113 w 226"/>
              <a:gd name="T9" fmla="*/ 0 h 352"/>
              <a:gd name="T10" fmla="*/ 113 w 226"/>
              <a:gd name="T11" fmla="*/ 162 h 352"/>
              <a:gd name="T12" fmla="*/ 57 w 226"/>
              <a:gd name="T13" fmla="*/ 106 h 352"/>
              <a:gd name="T14" fmla="*/ 113 w 226"/>
              <a:gd name="T15" fmla="*/ 49 h 352"/>
              <a:gd name="T16" fmla="*/ 169 w 226"/>
              <a:gd name="T17" fmla="*/ 106 h 352"/>
              <a:gd name="T18" fmla="*/ 113 w 226"/>
              <a:gd name="T19" fmla="*/ 16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6" h="352">
                <a:moveTo>
                  <a:pt x="113" y="0"/>
                </a:moveTo>
                <a:cubicBezTo>
                  <a:pt x="51" y="0"/>
                  <a:pt x="0" y="50"/>
                  <a:pt x="0" y="113"/>
                </a:cubicBezTo>
                <a:cubicBezTo>
                  <a:pt x="0" y="176"/>
                  <a:pt x="113" y="352"/>
                  <a:pt x="113" y="352"/>
                </a:cubicBezTo>
                <a:cubicBezTo>
                  <a:pt x="113" y="352"/>
                  <a:pt x="226" y="175"/>
                  <a:pt x="226" y="113"/>
                </a:cubicBezTo>
                <a:cubicBezTo>
                  <a:pt x="226" y="50"/>
                  <a:pt x="175" y="0"/>
                  <a:pt x="113" y="0"/>
                </a:cubicBezTo>
                <a:close/>
                <a:moveTo>
                  <a:pt x="113" y="162"/>
                </a:moveTo>
                <a:cubicBezTo>
                  <a:pt x="82" y="162"/>
                  <a:pt x="57" y="137"/>
                  <a:pt x="57" y="106"/>
                </a:cubicBezTo>
                <a:cubicBezTo>
                  <a:pt x="57" y="75"/>
                  <a:pt x="82" y="49"/>
                  <a:pt x="113" y="49"/>
                </a:cubicBezTo>
                <a:cubicBezTo>
                  <a:pt x="144" y="49"/>
                  <a:pt x="169" y="75"/>
                  <a:pt x="169" y="106"/>
                </a:cubicBezTo>
                <a:cubicBezTo>
                  <a:pt x="169" y="137"/>
                  <a:pt x="144" y="162"/>
                  <a:pt x="113" y="162"/>
                </a:cubicBezTo>
                <a:close/>
              </a:path>
            </a:pathLst>
          </a:custGeom>
          <a:solidFill>
            <a:srgbClr val="71BF44"/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 sz="1800"/>
          </a:p>
        </p:txBody>
      </p:sp>
      <p:sp>
        <p:nvSpPr>
          <p:cNvPr id="2" name="ZoneTexte 1"/>
          <p:cNvSpPr txBox="1"/>
          <p:nvPr/>
        </p:nvSpPr>
        <p:spPr>
          <a:xfrm>
            <a:off x="5517715" y="264725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800" dirty="0" smtClean="0"/>
              <a:t>DRF </a:t>
            </a:r>
            <a:r>
              <a:rPr lang="fr-FR" sz="1800" dirty="0" err="1" smtClean="0"/>
              <a:t>Irfu</a:t>
            </a:r>
            <a:endParaRPr lang="fr-FR" sz="1800" dirty="0"/>
          </a:p>
        </p:txBody>
      </p:sp>
      <p:sp>
        <p:nvSpPr>
          <p:cNvPr id="49" name="ZoneTexte 48"/>
          <p:cNvSpPr txBox="1"/>
          <p:nvPr/>
        </p:nvSpPr>
        <p:spPr>
          <a:xfrm>
            <a:off x="6649102" y="2647258"/>
            <a:ext cx="1013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800" dirty="0" smtClean="0"/>
              <a:t>DAM DIF</a:t>
            </a:r>
            <a:endParaRPr lang="fr-FR" sz="1800" dirty="0"/>
          </a:p>
        </p:txBody>
      </p:sp>
      <p:sp>
        <p:nvSpPr>
          <p:cNvPr id="50" name="ZoneTexte 49"/>
          <p:cNvSpPr txBox="1"/>
          <p:nvPr/>
        </p:nvSpPr>
        <p:spPr>
          <a:xfrm>
            <a:off x="6855564" y="3522480"/>
            <a:ext cx="1472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800" dirty="0" smtClean="0"/>
              <a:t>DAM VALDUC</a:t>
            </a:r>
            <a:endParaRPr lang="fr-FR" sz="1800" dirty="0"/>
          </a:p>
        </p:txBody>
      </p:sp>
      <p:sp>
        <p:nvSpPr>
          <p:cNvPr id="53" name="ZoneTexte 52"/>
          <p:cNvSpPr txBox="1"/>
          <p:nvPr/>
        </p:nvSpPr>
        <p:spPr>
          <a:xfrm>
            <a:off x="7162189" y="4224290"/>
            <a:ext cx="99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fr-FR" sz="1800" dirty="0" smtClean="0"/>
              <a:t>DRF IRIG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172621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107442" y="35847"/>
            <a:ext cx="6817358" cy="699857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400" cap="small" dirty="0"/>
              <a:t>Feuille de route </a:t>
            </a:r>
            <a:r>
              <a:rPr lang="fr-FR" sz="2400" cap="small" dirty="0" err="1"/>
              <a:t>Accelerateurs</a:t>
            </a:r>
            <a:r>
              <a:rPr lang="fr-FR" sz="2400" cap="small" dirty="0"/>
              <a:t> et </a:t>
            </a:r>
            <a:r>
              <a:rPr lang="fr-FR" sz="2400" cap="small" dirty="0" err="1"/>
              <a:t>Cryotechnologies</a:t>
            </a:r>
            <a:endParaRPr lang="en-US" sz="2200" cap="small" dirty="0"/>
          </a:p>
        </p:txBody>
      </p:sp>
      <p:grpSp>
        <p:nvGrpSpPr>
          <p:cNvPr id="9" name="Groupe 8"/>
          <p:cNvGrpSpPr/>
          <p:nvPr/>
        </p:nvGrpSpPr>
        <p:grpSpPr>
          <a:xfrm>
            <a:off x="1816928" y="863198"/>
            <a:ext cx="6938113" cy="441960"/>
            <a:chOff x="1781093" y="270339"/>
            <a:chExt cx="7719327" cy="286252"/>
          </a:xfrm>
        </p:grpSpPr>
        <p:sp>
          <p:nvSpPr>
            <p:cNvPr id="10" name="ZoneTexte 9"/>
            <p:cNvSpPr txBox="1"/>
            <p:nvPr/>
          </p:nvSpPr>
          <p:spPr>
            <a:xfrm>
              <a:off x="1781093" y="270346"/>
              <a:ext cx="701757" cy="286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b="1" i="1" dirty="0" smtClean="0">
                  <a:solidFill>
                    <a:srgbClr val="E7E6E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2020</a:t>
              </a:r>
              <a:endParaRPr lang="fr-FR" sz="1200" b="1" i="1" dirty="0">
                <a:solidFill>
                  <a:srgbClr val="E7E6E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482850" y="270346"/>
              <a:ext cx="701757" cy="286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b="1" i="1" dirty="0" smtClean="0">
                  <a:solidFill>
                    <a:srgbClr val="E7E6E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2021</a:t>
              </a:r>
              <a:endParaRPr lang="fr-FR" sz="1200" b="1" i="1" dirty="0">
                <a:solidFill>
                  <a:srgbClr val="E7E6E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184607" y="270345"/>
              <a:ext cx="701757" cy="286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b="1" i="1" dirty="0" smtClean="0">
                  <a:solidFill>
                    <a:srgbClr val="E7E6E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2022</a:t>
              </a:r>
              <a:endParaRPr lang="fr-FR" sz="1200" b="1" i="1" dirty="0">
                <a:solidFill>
                  <a:srgbClr val="E7E6E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3886364" y="270345"/>
              <a:ext cx="701757" cy="286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b="1" i="1" dirty="0" smtClean="0">
                  <a:solidFill>
                    <a:srgbClr val="E7E6E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2023</a:t>
              </a:r>
              <a:endParaRPr lang="fr-FR" sz="1200" b="1" i="1" dirty="0">
                <a:solidFill>
                  <a:srgbClr val="E7E6E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4588121" y="270344"/>
              <a:ext cx="701757" cy="286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b="1" i="1" dirty="0" smtClean="0">
                  <a:solidFill>
                    <a:srgbClr val="E7E6E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2024</a:t>
              </a:r>
              <a:endParaRPr lang="fr-FR" sz="1200" b="1" i="1" dirty="0">
                <a:solidFill>
                  <a:srgbClr val="E7E6E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5289878" y="270344"/>
              <a:ext cx="701757" cy="286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b="1" i="1" dirty="0" smtClean="0">
                  <a:solidFill>
                    <a:srgbClr val="E7E6E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2025</a:t>
              </a:r>
              <a:endParaRPr lang="fr-FR" sz="1200" b="1" i="1" dirty="0">
                <a:solidFill>
                  <a:srgbClr val="E7E6E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5991635" y="270343"/>
              <a:ext cx="701757" cy="286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b="1" i="1" dirty="0" smtClean="0">
                  <a:solidFill>
                    <a:srgbClr val="E7E6E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2026</a:t>
              </a:r>
              <a:endParaRPr lang="fr-FR" sz="1200" b="1" i="1" dirty="0">
                <a:solidFill>
                  <a:srgbClr val="E7E6E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6693392" y="270342"/>
              <a:ext cx="701757" cy="286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b="1" i="1" dirty="0" smtClean="0">
                  <a:solidFill>
                    <a:srgbClr val="E7E6E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2027</a:t>
              </a:r>
              <a:endParaRPr lang="fr-FR" sz="1200" b="1" i="1" dirty="0">
                <a:solidFill>
                  <a:srgbClr val="E7E6E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7395149" y="270341"/>
              <a:ext cx="701757" cy="286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b="1" i="1" dirty="0" smtClean="0">
                  <a:solidFill>
                    <a:srgbClr val="E7E6E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2028</a:t>
              </a:r>
              <a:endParaRPr lang="fr-FR" sz="1200" b="1" i="1" dirty="0">
                <a:solidFill>
                  <a:srgbClr val="E7E6E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8096906" y="270340"/>
              <a:ext cx="701757" cy="286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b="1" i="1" dirty="0" smtClean="0">
                  <a:solidFill>
                    <a:srgbClr val="E7E6E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2029</a:t>
              </a:r>
              <a:endParaRPr lang="fr-FR" sz="1200" b="1" i="1" dirty="0">
                <a:solidFill>
                  <a:srgbClr val="E7E6E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8798663" y="270339"/>
              <a:ext cx="701757" cy="28624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200" b="1" i="1" dirty="0" smtClean="0">
                  <a:solidFill>
                    <a:srgbClr val="E7E6E6">
                      <a:lumMod val="50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/>
                </a:rPr>
                <a:t>2030</a:t>
              </a:r>
              <a:endParaRPr lang="fr-FR" sz="1200" b="1" i="1" dirty="0">
                <a:solidFill>
                  <a:srgbClr val="E7E6E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endParaRPr>
            </a:p>
          </p:txBody>
        </p:sp>
      </p:grpSp>
      <p:sp>
        <p:nvSpPr>
          <p:cNvPr id="21" name="Rectangle à coins arrondis 20"/>
          <p:cNvSpPr/>
          <p:nvPr/>
        </p:nvSpPr>
        <p:spPr>
          <a:xfrm>
            <a:off x="1742011" y="1430041"/>
            <a:ext cx="7140976" cy="2177134"/>
          </a:xfrm>
          <a:prstGeom prst="roundRect">
            <a:avLst/>
          </a:prstGeom>
          <a:noFill/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986658" y="1255727"/>
            <a:ext cx="2958823" cy="276999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</a:rPr>
              <a:t>Systèmes accélérateurs et </a:t>
            </a:r>
            <a:r>
              <a:rPr kumimoji="0" lang="fr-FR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</a:rPr>
              <a:t>cryomagnétiques</a:t>
            </a:r>
            <a:endParaRPr kumimoji="0" lang="fr-FR" sz="1200" b="1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25674" y="1685743"/>
            <a:ext cx="6938113" cy="265901"/>
          </a:xfrm>
          <a:prstGeom prst="rect">
            <a:avLst/>
          </a:prstGeom>
          <a:solidFill>
            <a:srgbClr val="4472C4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FCC, Q/A=1/7,</a:t>
            </a:r>
            <a:r>
              <a:rPr kumimoji="0" lang="fr-FR" sz="1200" b="0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Titan, ESS, DONES, CANS </a:t>
            </a:r>
            <a:endParaRPr kumimoji="0" lang="fr-FR" sz="1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9158" y="1605466"/>
            <a:ext cx="17865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dirty="0">
                <a:solidFill>
                  <a:srgbClr val="002060"/>
                </a:solidFill>
                <a:latin typeface="Calibri" panose="020F0502020204030204"/>
              </a:rPr>
              <a:t>Accélérateurs haute intensité et haute énergie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39158" y="2143741"/>
            <a:ext cx="17231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dirty="0">
                <a:solidFill>
                  <a:schemeClr val="accent3">
                    <a:lumMod val="75000"/>
                  </a:schemeClr>
                </a:solidFill>
                <a:latin typeface="Calibri" panose="020F0502020204030204"/>
              </a:rPr>
              <a:t>Systèmes RF supraconducteurs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831368" y="2192254"/>
            <a:ext cx="6938113" cy="258550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kern="0" dirty="0" smtClean="0">
                <a:solidFill>
                  <a:schemeClr val="bg1"/>
                </a:solidFill>
                <a:latin typeface="Calibri" panose="020F0502020204030204"/>
              </a:rPr>
              <a:t>ESS, </a:t>
            </a:r>
            <a:r>
              <a:rPr lang="fr-FR" sz="1200" kern="0" dirty="0" err="1" smtClean="0">
                <a:solidFill>
                  <a:schemeClr val="bg1"/>
                </a:solidFill>
                <a:latin typeface="Calibri" panose="020F0502020204030204"/>
              </a:rPr>
              <a:t>Saraf</a:t>
            </a:r>
            <a:r>
              <a:rPr lang="fr-FR" sz="1200" kern="0" dirty="0" smtClean="0">
                <a:solidFill>
                  <a:schemeClr val="bg1"/>
                </a:solidFill>
                <a:latin typeface="Calibri" panose="020F0502020204030204"/>
              </a:rPr>
              <a:t>, PIP2, </a:t>
            </a:r>
            <a:r>
              <a:rPr lang="fr-FR" sz="1200" kern="0" dirty="0" err="1" smtClean="0">
                <a:solidFill>
                  <a:schemeClr val="bg1"/>
                </a:solidFill>
                <a:latin typeface="Calibri" panose="020F0502020204030204"/>
              </a:rPr>
              <a:t>Myrrha</a:t>
            </a:r>
            <a:r>
              <a:rPr lang="fr-FR" sz="1200" kern="0" dirty="0" smtClean="0">
                <a:solidFill>
                  <a:schemeClr val="bg1"/>
                </a:solidFill>
                <a:latin typeface="Calibri" panose="020F0502020204030204"/>
              </a:rPr>
              <a:t>, </a:t>
            </a:r>
            <a:r>
              <a:rPr lang="fr-FR" sz="1200" kern="0" dirty="0" err="1" smtClean="0">
                <a:solidFill>
                  <a:schemeClr val="bg1"/>
                </a:solidFill>
                <a:latin typeface="Calibri" panose="020F0502020204030204"/>
              </a:rPr>
              <a:t>Lucrece</a:t>
            </a:r>
            <a:r>
              <a:rPr lang="fr-FR" sz="1200" kern="0" dirty="0">
                <a:solidFill>
                  <a:schemeClr val="bg1"/>
                </a:solidFill>
                <a:latin typeface="Calibri" panose="020F0502020204030204"/>
              </a:rPr>
              <a:t>, </a:t>
            </a:r>
            <a:r>
              <a:rPr lang="fr-FR" sz="1200" kern="0" dirty="0" smtClean="0">
                <a:solidFill>
                  <a:schemeClr val="bg1"/>
                </a:solidFill>
                <a:latin typeface="Calibri" panose="020F0502020204030204"/>
              </a:rPr>
              <a:t>Soleil, </a:t>
            </a:r>
            <a:r>
              <a:rPr lang="fr-FR" sz="1200" kern="0" dirty="0">
                <a:solidFill>
                  <a:schemeClr val="bg1"/>
                </a:solidFill>
                <a:latin typeface="Calibri" panose="020F0502020204030204"/>
              </a:rPr>
              <a:t>CANS, </a:t>
            </a:r>
            <a:r>
              <a:rPr lang="fr-FR" sz="1200" kern="0" dirty="0" smtClean="0">
                <a:solidFill>
                  <a:schemeClr val="bg1"/>
                </a:solidFill>
                <a:latin typeface="Calibri" panose="020F0502020204030204"/>
              </a:rPr>
              <a:t>DONES </a:t>
            </a:r>
            <a:endParaRPr lang="fr-FR" sz="1200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816928" y="2611171"/>
            <a:ext cx="6938113" cy="13798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FCC,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SuperFRS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iFast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</a:t>
            </a:r>
          </a:p>
        </p:txBody>
      </p:sp>
      <p:sp>
        <p:nvSpPr>
          <p:cNvPr id="30" name="ZoneTexte 29"/>
          <p:cNvSpPr txBox="1"/>
          <p:nvPr/>
        </p:nvSpPr>
        <p:spPr>
          <a:xfrm>
            <a:off x="18827" y="2723522"/>
            <a:ext cx="17231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100" b="1" dirty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Aimants supraconducteurs à haut champ</a:t>
            </a:r>
          </a:p>
        </p:txBody>
      </p:sp>
      <p:sp>
        <p:nvSpPr>
          <p:cNvPr id="33" name="ZoneTexte 32"/>
          <p:cNvSpPr txBox="1"/>
          <p:nvPr/>
        </p:nvSpPr>
        <p:spPr>
          <a:xfrm>
            <a:off x="1247373" y="3227780"/>
            <a:ext cx="83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fr-FR" sz="18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819325" y="2919903"/>
            <a:ext cx="6938113" cy="13798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MadMax,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Jmap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EIC,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Wave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…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831367" y="3228661"/>
            <a:ext cx="6938113" cy="137984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Fusion, IRM, Avion électrique, Eoliennes,</a:t>
            </a:r>
            <a:r>
              <a:rPr kumimoji="0" lang="fr-FR" sz="1400" b="0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HITTRI+, …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21299" y="3628065"/>
            <a:ext cx="8667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La ligne 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"</a:t>
            </a:r>
            <a:r>
              <a:rPr lang="fr-FR" sz="1600" dirty="0">
                <a:solidFill>
                  <a:srgbClr val="010B6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Accélérateurs haute intensité et haute énergie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" qui regroupe les développements sur les sources et injecteurs RF "chaud" et toutes les études sur les systèmes accélérateurs linéaires et circulaires présents et futurs (ILC, FCC, Muons, ERL, etc..)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La ligne 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"</a:t>
            </a:r>
            <a:r>
              <a:rPr lang="fr-FR" sz="16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Systèmes RF supraconducteurs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" qui comprend toutes les </a:t>
            </a:r>
            <a:r>
              <a:rPr lang="fr-FR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cryomodules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et les cavités supra...Nous commençons aussi à développer des </a:t>
            </a:r>
            <a:r>
              <a:rPr lang="fr-FR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cryomodules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pour aussi des accélérateurs circulaires (Soleil, FCC </a:t>
            </a:r>
            <a:r>
              <a:rPr lang="fr-FR" sz="16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ee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fr-FR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ILC, etc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..) en plus des linéaires..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La ligne 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"</a:t>
            </a:r>
            <a:r>
              <a:rPr lang="fr-FR" sz="1600" dirty="0">
                <a:solidFill>
                  <a:srgbClr val="88B8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Aimants supraconducteurs à haut champ</a:t>
            </a:r>
            <a:r>
              <a:rPr lang="fr-FR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" qui comprend l'ensemble des aimants haut champ, grande taille, spéciaux, </a:t>
            </a:r>
            <a:r>
              <a:rPr lang="fr-FR" sz="16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etc</a:t>
            </a:r>
            <a:endParaRPr lang="fr-FR" sz="16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fr-FR" sz="16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fr-FR" sz="1600" dirty="0" smtClean="0">
                <a:solidFill>
                  <a:srgbClr val="FFCC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Infrastructures</a:t>
            </a:r>
            <a:endParaRPr lang="en-US" sz="1600" dirty="0">
              <a:solidFill>
                <a:srgbClr val="FFCC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31" name="Espace réservé du numéro de diapositive 2"/>
          <p:cNvSpPr txBox="1">
            <a:spLocks/>
          </p:cNvSpPr>
          <p:nvPr/>
        </p:nvSpPr>
        <p:spPr>
          <a:xfrm>
            <a:off x="8367891" y="6675053"/>
            <a:ext cx="627944" cy="153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600" kern="1200">
                <a:solidFill>
                  <a:srgbClr val="5F5F5F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fld id="{854A34C9-9A4B-6445-85E1-F779B5E87362}" type="slidenum">
              <a:rPr lang="fr-FR" sz="1000" smtClean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pPr algn="ctr">
                <a:defRPr/>
              </a:pPr>
              <a:t>6</a:t>
            </a:fld>
            <a:endParaRPr lang="fr-FR" sz="1000" dirty="0">
              <a:solidFill>
                <a:prstClr val="white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32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107442" y="196179"/>
            <a:ext cx="4395374" cy="379192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/>
              <a:t>Rapport </a:t>
            </a:r>
            <a:r>
              <a:rPr lang="fr-FR" sz="2200" cap="small" dirty="0" smtClean="0"/>
              <a:t>d’activité DACM</a:t>
            </a:r>
            <a:endParaRPr lang="fr-FR" sz="2200" cap="small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75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sz="75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4501" y="957796"/>
            <a:ext cx="3459168" cy="471979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01648" y="5859964"/>
            <a:ext cx="70743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/>
              <a:t>https://irfu.cea.fr/dacm/publications/DACM2016%20FR.pdf</a:t>
            </a:r>
          </a:p>
        </p:txBody>
      </p:sp>
    </p:spTree>
    <p:extLst>
      <p:ext uri="{BB962C8B-B14F-4D97-AF65-F5344CB8AC3E}">
        <p14:creationId xmlns:p14="http://schemas.microsoft.com/office/powerpoint/2010/main" val="310693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364218" y="188720"/>
            <a:ext cx="7236464" cy="650036"/>
          </a:xfrm>
        </p:spPr>
        <p:txBody>
          <a:bodyPr/>
          <a:lstStyle/>
          <a:p>
            <a:pPr fontAlgn="base">
              <a:spcAft>
                <a:spcPct val="0"/>
              </a:spcAft>
              <a:buClr>
                <a:srgbClr val="548235"/>
              </a:buClr>
              <a:buSzPct val="80000"/>
            </a:pPr>
            <a:r>
              <a:rPr lang="fr-FR" sz="2200" cap="small" dirty="0" smtClean="0"/>
              <a:t>Programmes </a:t>
            </a:r>
            <a:r>
              <a:rPr lang="fr-FR" sz="2200" cap="small" dirty="0"/>
              <a:t>Européens en cours</a:t>
            </a:r>
            <a:br>
              <a:rPr lang="fr-FR" sz="2200" cap="small" dirty="0"/>
            </a:br>
            <a:endParaRPr lang="en-US" sz="2200" cap="small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618837" y="964648"/>
            <a:ext cx="9132930" cy="5673310"/>
          </a:xfrm>
        </p:spPr>
        <p:txBody>
          <a:bodyPr/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EURATOM : </a:t>
            </a:r>
            <a:r>
              <a:rPr lang="en-GB" sz="1600" b="1" dirty="0" smtClean="0">
                <a:solidFill>
                  <a:schemeClr val="tx1"/>
                </a:solidFill>
              </a:rPr>
              <a:t>DONES Preparatory Phase</a:t>
            </a:r>
          </a:p>
          <a:p>
            <a:pPr marL="0" indent="0">
              <a:buNone/>
            </a:pPr>
            <a:endParaRPr lang="en-GB" sz="1600" b="1" dirty="0" smtClean="0">
              <a:solidFill>
                <a:schemeClr val="tx1"/>
              </a:solidFill>
            </a:endParaRPr>
          </a:p>
          <a:p>
            <a:r>
              <a:rPr lang="en-GB" sz="1600" dirty="0">
                <a:solidFill>
                  <a:srgbClr val="0070C0"/>
                </a:solidFill>
              </a:rPr>
              <a:t>H2020 - 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>
                <a:solidFill>
                  <a:srgbClr val="0070C0"/>
                </a:solidFill>
              </a:rPr>
              <a:t>INFRA </a:t>
            </a:r>
            <a:r>
              <a:rPr lang="en-US" sz="1600" dirty="0">
                <a:solidFill>
                  <a:srgbClr val="0070C0"/>
                </a:solidFill>
              </a:rPr>
              <a:t>INNOV-04-2020 </a:t>
            </a:r>
            <a:r>
              <a:rPr lang="en-US" sz="1600" dirty="0">
                <a:solidFill>
                  <a:schemeClr val="tx1"/>
                </a:solidFill>
              </a:rPr>
              <a:t>Innovation Pilots : 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/>
            <a:r>
              <a:rPr lang="en-US" sz="1450" b="0" dirty="0" smtClean="0">
                <a:solidFill>
                  <a:schemeClr val="tx1"/>
                </a:solidFill>
              </a:rPr>
              <a:t>IFAST Innovation </a:t>
            </a:r>
            <a:r>
              <a:rPr lang="en-US" sz="1450" b="0" dirty="0">
                <a:solidFill>
                  <a:schemeClr val="tx1"/>
                </a:solidFill>
              </a:rPr>
              <a:t>Fostering in Accelerator Science and </a:t>
            </a:r>
            <a:r>
              <a:rPr lang="en-US" sz="1450" b="0" dirty="0" smtClean="0">
                <a:solidFill>
                  <a:schemeClr val="tx1"/>
                </a:solidFill>
              </a:rPr>
              <a:t>Technology</a:t>
            </a:r>
          </a:p>
          <a:p>
            <a:endParaRPr lang="fr-FR" sz="1600" b="1" dirty="0">
              <a:solidFill>
                <a:schemeClr val="tx1"/>
              </a:solidFill>
            </a:endParaRPr>
          </a:p>
          <a:p>
            <a:r>
              <a:rPr lang="en-GB" sz="1600" dirty="0">
                <a:solidFill>
                  <a:srgbClr val="0070C0"/>
                </a:solidFill>
              </a:rPr>
              <a:t>H2020 -  </a:t>
            </a:r>
            <a:r>
              <a:rPr lang="en-US" sz="1600" dirty="0" smtClean="0">
                <a:solidFill>
                  <a:srgbClr val="0070C0"/>
                </a:solidFill>
              </a:rPr>
              <a:t>INFRAIA-02 </a:t>
            </a:r>
            <a:r>
              <a:rPr lang="en-US" sz="1600" dirty="0">
                <a:solidFill>
                  <a:srgbClr val="0070C0"/>
                </a:solidFill>
              </a:rPr>
              <a:t>Integrating</a:t>
            </a:r>
            <a:r>
              <a:rPr lang="en-US" sz="1600" dirty="0"/>
              <a:t> </a:t>
            </a:r>
            <a:r>
              <a:rPr lang="en-US" sz="1600" dirty="0">
                <a:solidFill>
                  <a:schemeClr val="tx1"/>
                </a:solidFill>
              </a:rPr>
              <a:t>Activities for Starting </a:t>
            </a:r>
            <a:r>
              <a:rPr lang="en-US" sz="1600" dirty="0" smtClean="0">
                <a:solidFill>
                  <a:schemeClr val="tx1"/>
                </a:solidFill>
              </a:rPr>
              <a:t>Communities</a:t>
            </a:r>
            <a:endParaRPr lang="fr-FR" sz="1600" dirty="0" smtClean="0">
              <a:solidFill>
                <a:schemeClr val="tx1"/>
              </a:solidFill>
              <a:cs typeface="Arial" pitchFamily="34" charset="0"/>
            </a:endParaRPr>
          </a:p>
          <a:p>
            <a:pPr lvl="1"/>
            <a:r>
              <a:rPr lang="fr-FR" sz="1450" b="0" dirty="0" err="1" smtClean="0">
                <a:cs typeface="Arial" pitchFamily="34" charset="0"/>
              </a:rPr>
              <a:t>HITTRIplus</a:t>
            </a:r>
            <a:r>
              <a:rPr lang="fr-FR" sz="1450" b="0" dirty="0" smtClean="0">
                <a:cs typeface="Arial" pitchFamily="34" charset="0"/>
              </a:rPr>
              <a:t> </a:t>
            </a:r>
            <a:r>
              <a:rPr lang="en-US" sz="1450" b="0" dirty="0" smtClean="0"/>
              <a:t>Heavy </a:t>
            </a:r>
            <a:r>
              <a:rPr lang="en-US" sz="1450" b="0" dirty="0"/>
              <a:t>Ion Therapy Research Integration plus</a:t>
            </a:r>
            <a:endParaRPr lang="en-GB" sz="1450" b="0" dirty="0" smtClean="0">
              <a:solidFill>
                <a:schemeClr val="tx1"/>
              </a:solidFill>
            </a:endParaRPr>
          </a:p>
          <a:p>
            <a:endParaRPr lang="en-GB" sz="1600" b="1" dirty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</a:rPr>
              <a:t>H2020 - INFRADEV-03 </a:t>
            </a:r>
            <a:r>
              <a:rPr lang="en-GB" sz="1600" dirty="0">
                <a:solidFill>
                  <a:schemeClr val="tx1"/>
                </a:solidFill>
              </a:rPr>
              <a:t>L</a:t>
            </a:r>
            <a:r>
              <a:rPr lang="en-GB" sz="1600" dirty="0" smtClean="0">
                <a:solidFill>
                  <a:schemeClr val="tx1"/>
                </a:solidFill>
              </a:rPr>
              <a:t>ong-term </a:t>
            </a:r>
            <a:r>
              <a:rPr lang="en-GB" sz="1600" dirty="0">
                <a:solidFill>
                  <a:schemeClr val="tx1"/>
                </a:solidFill>
              </a:rPr>
              <a:t>sustainability of new research </a:t>
            </a:r>
            <a:r>
              <a:rPr lang="en-GB" sz="1600" dirty="0" smtClean="0">
                <a:solidFill>
                  <a:schemeClr val="tx1"/>
                </a:solidFill>
              </a:rPr>
              <a:t>infrastructures :</a:t>
            </a:r>
          </a:p>
          <a:p>
            <a:pPr>
              <a:spcAft>
                <a:spcPts val="0"/>
              </a:spcAft>
            </a:pPr>
            <a:endParaRPr lang="fr-FR" sz="1600" dirty="0">
              <a:solidFill>
                <a:schemeClr val="tx1"/>
              </a:solidFill>
            </a:endParaRPr>
          </a:p>
          <a:p>
            <a:pPr lvl="1"/>
            <a:r>
              <a:rPr lang="en-GB" sz="1600" b="0" dirty="0" smtClean="0">
                <a:solidFill>
                  <a:schemeClr val="tx1"/>
                </a:solidFill>
              </a:rPr>
              <a:t>ISABEL</a:t>
            </a:r>
            <a:r>
              <a:rPr lang="fr-FR" sz="1600" b="0" dirty="0">
                <a:solidFill>
                  <a:schemeClr val="tx1"/>
                </a:solidFill>
              </a:rPr>
              <a:t> </a:t>
            </a:r>
            <a:r>
              <a:rPr lang="en-US" sz="1600" b="0" dirty="0" smtClean="0">
                <a:solidFill>
                  <a:schemeClr val="tx1"/>
                </a:solidFill>
              </a:rPr>
              <a:t>Improving </a:t>
            </a:r>
            <a:r>
              <a:rPr lang="en-US" sz="1600" b="0" dirty="0">
                <a:solidFill>
                  <a:schemeClr val="tx1"/>
                </a:solidFill>
              </a:rPr>
              <a:t>the sustainability of the European Magnetic Field </a:t>
            </a:r>
            <a:r>
              <a:rPr lang="en-US" sz="1600" b="0" dirty="0" smtClean="0">
                <a:solidFill>
                  <a:schemeClr val="tx1"/>
                </a:solidFill>
              </a:rPr>
              <a:t>Laboratory</a:t>
            </a:r>
          </a:p>
          <a:p>
            <a:pPr marL="0" indent="0">
              <a:buNone/>
            </a:pPr>
            <a:endParaRPr lang="fr-FR" sz="1600" dirty="0" smtClean="0">
              <a:solidFill>
                <a:schemeClr val="tx1"/>
              </a:solidFill>
            </a:endParaRPr>
          </a:p>
          <a:p>
            <a:r>
              <a:rPr lang="fr-FR" sz="1600" b="1" dirty="0" smtClean="0">
                <a:solidFill>
                  <a:srgbClr val="0070C0"/>
                </a:solidFill>
              </a:rPr>
              <a:t>H2020 – INFRADEV-01</a:t>
            </a:r>
            <a:r>
              <a:rPr lang="fr-FR" b="1" dirty="0">
                <a:solidFill>
                  <a:srgbClr val="0070C0"/>
                </a:solidFill>
              </a:rPr>
              <a:t> </a:t>
            </a:r>
            <a:r>
              <a:rPr lang="fr-FR" sz="1600" dirty="0" smtClean="0">
                <a:solidFill>
                  <a:schemeClr val="tx1"/>
                </a:solidFill>
              </a:rPr>
              <a:t>Design </a:t>
            </a:r>
            <a:r>
              <a:rPr lang="fr-FR" sz="1600" dirty="0" err="1" smtClean="0">
                <a:solidFill>
                  <a:schemeClr val="tx1"/>
                </a:solidFill>
              </a:rPr>
              <a:t>studies</a:t>
            </a:r>
            <a:r>
              <a:rPr lang="fr-FR" sz="1600" dirty="0" smtClean="0">
                <a:solidFill>
                  <a:schemeClr val="tx1"/>
                </a:solidFill>
              </a:rPr>
              <a:t> : </a:t>
            </a:r>
          </a:p>
          <a:p>
            <a:endParaRPr lang="fr-FR" sz="1600" dirty="0" smtClean="0">
              <a:solidFill>
                <a:schemeClr val="tx1"/>
              </a:solidFill>
            </a:endParaRPr>
          </a:p>
          <a:p>
            <a:pPr lvl="1"/>
            <a:r>
              <a:rPr lang="fr-FR" sz="1600" b="0" dirty="0" err="1" smtClean="0">
                <a:solidFill>
                  <a:schemeClr val="tx1"/>
                </a:solidFill>
              </a:rPr>
              <a:t>SuperEMFL</a:t>
            </a:r>
            <a:r>
              <a:rPr lang="fr-FR" sz="1600" b="0" dirty="0" smtClean="0">
                <a:solidFill>
                  <a:schemeClr val="tx1"/>
                </a:solidFill>
              </a:rPr>
              <a:t>:  High </a:t>
            </a:r>
            <a:r>
              <a:rPr lang="fr-FR" sz="1600" b="0" dirty="0">
                <a:solidFill>
                  <a:schemeClr val="tx1"/>
                </a:solidFill>
              </a:rPr>
              <a:t>Field </a:t>
            </a:r>
            <a:r>
              <a:rPr lang="fr-FR" sz="1600" b="0" dirty="0" err="1">
                <a:solidFill>
                  <a:schemeClr val="tx1"/>
                </a:solidFill>
              </a:rPr>
              <a:t>Magnet</a:t>
            </a:r>
            <a:r>
              <a:rPr lang="fr-FR" sz="1600" b="0" dirty="0">
                <a:solidFill>
                  <a:schemeClr val="tx1"/>
                </a:solidFill>
              </a:rPr>
              <a:t> 60 T </a:t>
            </a:r>
            <a:r>
              <a:rPr lang="fr-FR" sz="1600" b="0" dirty="0" smtClean="0">
                <a:solidFill>
                  <a:schemeClr val="tx1"/>
                </a:solidFill>
              </a:rPr>
              <a:t>EMFL</a:t>
            </a:r>
          </a:p>
          <a:p>
            <a:endParaRPr lang="fr-FR" sz="1600" b="0" dirty="0" smtClean="0">
              <a:solidFill>
                <a:schemeClr val="tx1"/>
              </a:solidFill>
            </a:endParaRPr>
          </a:p>
          <a:p>
            <a:pPr lvl="1"/>
            <a:r>
              <a:rPr lang="fr-FR" sz="1600" b="0" dirty="0" smtClean="0">
                <a:solidFill>
                  <a:schemeClr val="tx1"/>
                </a:solidFill>
              </a:rPr>
              <a:t>FCCIS : FCC </a:t>
            </a:r>
            <a:r>
              <a:rPr lang="fr-FR" sz="1600" b="0" dirty="0" err="1" smtClean="0">
                <a:solidFill>
                  <a:schemeClr val="tx1"/>
                </a:solidFill>
              </a:rPr>
              <a:t>ee</a:t>
            </a:r>
            <a:r>
              <a:rPr lang="fr-FR" sz="1600" b="0" dirty="0" smtClean="0">
                <a:solidFill>
                  <a:schemeClr val="tx1"/>
                </a:solidFill>
              </a:rPr>
              <a:t> </a:t>
            </a:r>
            <a:r>
              <a:rPr lang="fr-FR" sz="1600" b="0" dirty="0" err="1" smtClean="0">
                <a:solidFill>
                  <a:schemeClr val="tx1"/>
                </a:solidFill>
              </a:rPr>
              <a:t>infrastrucutre</a:t>
            </a:r>
            <a:endParaRPr lang="fr-FR" sz="16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numéro de diapositive 2"/>
          <p:cNvSpPr>
            <a:spLocks noGrp="1"/>
          </p:cNvSpPr>
          <p:nvPr>
            <p:ph type="sldNum" sz="quarter" idx="4294967295"/>
          </p:nvPr>
        </p:nvSpPr>
        <p:spPr>
          <a:xfrm>
            <a:off x="8367891" y="6665909"/>
            <a:ext cx="627944" cy="153888"/>
          </a:xfrm>
        </p:spPr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62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07440" y="196179"/>
            <a:ext cx="6292819" cy="379192"/>
          </a:xfrm>
        </p:spPr>
        <p:txBody>
          <a:bodyPr/>
          <a:lstStyle/>
          <a:p>
            <a:r>
              <a:rPr lang="fr-FR" cap="small" dirty="0"/>
              <a:t>Accélérateurs: livraison d’éléments </a:t>
            </a:r>
            <a:r>
              <a:rPr lang="fr-FR" cap="small" dirty="0" smtClean="0"/>
              <a:t>majeurs à l’IRFU </a:t>
            </a:r>
            <a:endParaRPr lang="fr-FR" cap="small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531514" y="981571"/>
            <a:ext cx="8335011" cy="5976726"/>
          </a:xfrm>
        </p:spPr>
        <p:txBody>
          <a:bodyPr/>
          <a:lstStyle/>
          <a:p>
            <a:r>
              <a:rPr lang="fr-FR" dirty="0" smtClean="0"/>
              <a:t>FAIR</a:t>
            </a:r>
          </a:p>
          <a:p>
            <a:pPr lvl="1"/>
            <a:r>
              <a:rPr lang="fr-FR" dirty="0" smtClean="0"/>
              <a:t>Livraison de la source et de la LBE du proton </a:t>
            </a:r>
            <a:r>
              <a:rPr lang="fr-FR" dirty="0" err="1" smtClean="0"/>
              <a:t>linac</a:t>
            </a:r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smtClean="0"/>
              <a:t>ESS </a:t>
            </a:r>
          </a:p>
          <a:p>
            <a:pPr lvl="1"/>
            <a:r>
              <a:rPr lang="fr-FR" dirty="0" smtClean="0"/>
              <a:t>Livraison du RFQ à Lund, </a:t>
            </a:r>
            <a:r>
              <a:rPr lang="fr-FR" dirty="0" err="1" smtClean="0"/>
              <a:t>commissioning</a:t>
            </a:r>
            <a:r>
              <a:rPr lang="fr-FR" dirty="0" smtClean="0"/>
              <a:t> en cours </a:t>
            </a:r>
          </a:p>
          <a:p>
            <a:pPr lvl="1"/>
            <a:r>
              <a:rPr lang="fr-FR" dirty="0" smtClean="0"/>
              <a:t>Diagnostics en développement</a:t>
            </a:r>
          </a:p>
          <a:p>
            <a:pPr lvl="1"/>
            <a:r>
              <a:rPr lang="fr-FR" dirty="0" err="1" smtClean="0"/>
              <a:t>Cryomodules</a:t>
            </a:r>
            <a:r>
              <a:rPr lang="fr-FR" dirty="0" smtClean="0"/>
              <a:t> : livraison du premier à Lund, intégration en cours des suivants à Saclay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Saraf</a:t>
            </a:r>
            <a:r>
              <a:rPr lang="fr-FR" dirty="0" smtClean="0"/>
              <a:t> : livraison de la ligne de transport 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            de moyenne énergie </a:t>
            </a:r>
          </a:p>
          <a:p>
            <a:pPr marL="0" indent="0">
              <a:buNone/>
            </a:pPr>
            <a:r>
              <a:rPr lang="en-US" sz="1600" b="0" dirty="0"/>
              <a:t>providing proton and deuteron beams of variable </a:t>
            </a:r>
            <a:r>
              <a:rPr lang="en-US" sz="1600" b="0" dirty="0" smtClean="0"/>
              <a:t>energy</a:t>
            </a:r>
          </a:p>
          <a:p>
            <a:pPr marL="0" indent="0">
              <a:buNone/>
            </a:pPr>
            <a:r>
              <a:rPr lang="en-US" sz="1600" b="0" dirty="0" smtClean="0"/>
              <a:t>between </a:t>
            </a:r>
            <a:r>
              <a:rPr lang="en-US" sz="1600" b="0" dirty="0"/>
              <a:t>5 and 40 MeV with an intensity of up to 5mA </a:t>
            </a:r>
            <a:endParaRPr lang="en-US" sz="1600" b="0" dirty="0" smtClean="0"/>
          </a:p>
          <a:p>
            <a:pPr marL="0" indent="0">
              <a:buNone/>
            </a:pPr>
            <a:r>
              <a:rPr lang="en-US" sz="1600" b="0" dirty="0" smtClean="0"/>
              <a:t>for </a:t>
            </a:r>
            <a:r>
              <a:rPr lang="en-US" sz="1600" b="0" dirty="0"/>
              <a:t>SOREQ in Israel. 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808" y="2849143"/>
            <a:ext cx="2819750" cy="158611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825E4469-B152-F24C-BF5D-DFE55108B4E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7033" y="2841095"/>
            <a:ext cx="2770623" cy="155847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6102" y="4640945"/>
            <a:ext cx="3147927" cy="177070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1754" y="849717"/>
            <a:ext cx="2566137" cy="144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02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omographie_G2.pptx" id="{07571939-65AA-44CA-88F4-B1B1CC2267CF}" vid="{EA5402D1-E887-4E2D-A489-BAD59BF220D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Tomographie_G2.pptx</Template>
  <TotalTime>3427</TotalTime>
  <Words>2077</Words>
  <Application>Microsoft Office PowerPoint</Application>
  <PresentationFormat>Affichage à l'écran (4:3)</PresentationFormat>
  <Paragraphs>402</Paragraphs>
  <Slides>40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Candara</vt:lpstr>
      <vt:lpstr>Times New Roman</vt:lpstr>
      <vt:lpstr>Wingdings</vt:lpstr>
      <vt:lpstr>Wingdings 3</vt:lpstr>
      <vt:lpstr>Template CEA 2019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Feuille de route Accelerateurs et Cryotechnologies</vt:lpstr>
      <vt:lpstr>Rapport d’activité DACM</vt:lpstr>
      <vt:lpstr>Programmes Européens en cours </vt:lpstr>
      <vt:lpstr>Accélérateurs: livraison d’éléments majeurs à l’IRFU </vt:lpstr>
      <vt:lpstr>Accélérateurs en fonctionnement</vt:lpstr>
      <vt:lpstr>Cryomodules ESS</vt:lpstr>
      <vt:lpstr>SARAF</vt:lpstr>
      <vt:lpstr>Sources compactes de neutrons</vt:lpstr>
      <vt:lpstr>Présentation PowerPoint</vt:lpstr>
      <vt:lpstr>Iseult  - de l’aimant vers l’IRM</vt:lpstr>
      <vt:lpstr>Premier test réussi pour le quadripôle d’insertion "MQYYM" pour le projet de haute luminosité au LHC</vt:lpstr>
      <vt:lpstr>Présentation PowerPoint</vt:lpstr>
      <vt:lpstr>Présentation PowerPoint</vt:lpstr>
      <vt:lpstr>Participation active à la feuille de route sur les accélérateurs du futur </vt:lpstr>
      <vt:lpstr>Présentation PowerPoint</vt:lpstr>
      <vt:lpstr>Objectifs de la R&amp;D du DACM</vt:lpstr>
      <vt:lpstr>R&amp;D Sources d’ions</vt:lpstr>
      <vt:lpstr>ALD Depostion for SC RF cavities</vt:lpstr>
      <vt:lpstr>R&amp;D Aimants</vt:lpstr>
      <vt:lpstr>Sources compactes de neutrons</vt:lpstr>
      <vt:lpstr>Sources compactes de neutrons</vt:lpstr>
      <vt:lpstr>PIP II </vt:lpstr>
      <vt:lpstr>Nouveaux accélérateurs</vt:lpstr>
      <vt:lpstr>Electron Ion Collider</vt:lpstr>
      <vt:lpstr>Présentation PowerPoint</vt:lpstr>
      <vt:lpstr>Synergium :Example of CEA Technological Infrastructure</vt:lpstr>
      <vt:lpstr>Synergium Technology Infrastructure </vt:lpstr>
      <vt:lpstr>Futur des infrastructures – </vt:lpstr>
      <vt:lpstr>Présentation PowerPoint</vt:lpstr>
      <vt:lpstr>Présentation PowerPoint</vt:lpstr>
      <vt:lpstr>EPURE – CEA Valduc – Collaboration Franco-Britannique</vt:lpstr>
      <vt:lpstr>ELSA : Electrons, Laser, Source X et Applications  (CEA DAM Ile de France) </vt:lpstr>
      <vt:lpstr>ACCELERATEURS ELECTROSTATIQUES du CEA-DAM Ile de France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Tomographie muonique de G2</dc:title>
  <dc:creator>ETIENVRE Anne-Isabelle</dc:creator>
  <cp:lastModifiedBy>VEDRINE Pierre</cp:lastModifiedBy>
  <cp:revision>142</cp:revision>
  <cp:lastPrinted>2018-12-05T09:44:31Z</cp:lastPrinted>
  <dcterms:created xsi:type="dcterms:W3CDTF">2020-09-03T11:56:02Z</dcterms:created>
  <dcterms:modified xsi:type="dcterms:W3CDTF">2022-09-13T06:53:19Z</dcterms:modified>
</cp:coreProperties>
</file>