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8"/>
  </p:notesMasterIdLst>
  <p:handoutMasterIdLst>
    <p:handoutMasterId r:id="rId29"/>
  </p:handoutMasterIdLst>
  <p:sldIdLst>
    <p:sldId id="430" r:id="rId3"/>
    <p:sldId id="256" r:id="rId4"/>
    <p:sldId id="431" r:id="rId5"/>
    <p:sldId id="434" r:id="rId6"/>
    <p:sldId id="437" r:id="rId7"/>
    <p:sldId id="435" r:id="rId8"/>
    <p:sldId id="443" r:id="rId9"/>
    <p:sldId id="439" r:id="rId10"/>
    <p:sldId id="366" r:id="rId11"/>
    <p:sldId id="416" r:id="rId12"/>
    <p:sldId id="417" r:id="rId13"/>
    <p:sldId id="388" r:id="rId14"/>
    <p:sldId id="385" r:id="rId15"/>
    <p:sldId id="441" r:id="rId16"/>
    <p:sldId id="402" r:id="rId17"/>
    <p:sldId id="422" r:id="rId18"/>
    <p:sldId id="423" r:id="rId19"/>
    <p:sldId id="424" r:id="rId20"/>
    <p:sldId id="425" r:id="rId21"/>
    <p:sldId id="426" r:id="rId22"/>
    <p:sldId id="427" r:id="rId23"/>
    <p:sldId id="428" r:id="rId24"/>
    <p:sldId id="429" r:id="rId25"/>
    <p:sldId id="442" r:id="rId26"/>
    <p:sldId id="440" r:id="rId2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15" d="100"/>
          <a:sy n="115" d="100"/>
        </p:scale>
        <p:origin x="-2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6EE8C46-A6FB-4F9B-B30C-64AAE9DF2783}" type="datetimeFigureOut">
              <a:rPr lang="en-US"/>
              <a:pPr>
                <a:defRPr/>
              </a:pPr>
              <a:t>5/1/11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777B3DB-F16D-4C34-A6DB-96DBED72CA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7662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B93FE4-57B8-4416-81F1-60595F3DD4CA}" type="datetimeFigureOut">
              <a:rPr lang="en-US"/>
              <a:pPr>
                <a:defRPr/>
              </a:pPr>
              <a:t>5/1/11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C5D85FD-B6DB-4F3F-B97D-606268153C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138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AA32C-857D-44F0-9DFF-4A3CA3E7B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AA466-1C56-4555-BFE1-955EE6F38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E570F-79B4-4CB5-813F-607A0839D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AA32C-857D-44F0-9DFF-4A3CA3E7B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562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0"/>
            <a:ext cx="5562600" cy="6667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2895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2B0D3-E5A5-489A-A66E-5A097AAF0E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533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1CB2B-BADE-461F-9439-082BAFD7F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26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0"/>
            <a:ext cx="5562600" cy="6667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CF159-9C88-4B44-95FE-EC8476DD8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88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0"/>
            <a:ext cx="5562600" cy="6667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FC455-C1E5-45E2-B7F2-A62452CBF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687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0"/>
            <a:ext cx="5562600" cy="6667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C55DB-F2A5-4307-995E-88E82A0E9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925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44CFD-D9B0-4855-896A-B65060930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8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CBB70-B4B3-4658-AAC7-AE35BE15D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572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2B0D3-E5A5-489A-A66E-5A097AAF0E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EC34C-DD61-4973-8E73-63DC683575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987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76200"/>
            <a:ext cx="5562600" cy="6667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66800"/>
            <a:ext cx="8686800" cy="52895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AA466-1C56-4555-BFE1-955EE6F38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94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E570F-79B4-4CB5-813F-607A0839D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665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1CB2B-BADE-461F-9439-082BAFD7F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CF159-9C88-4B44-95FE-EC8476DD8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FC455-C1E5-45E2-B7F2-A62452CBF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C55DB-F2A5-4307-995E-88E82A0E9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44CFD-D9B0-4855-896A-B65060930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CBB70-B4B3-4658-AAC7-AE35BE15D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EC34C-DD61-4973-8E73-63DC683575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42863"/>
            <a:ext cx="9144000" cy="947738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905000" y="76200"/>
            <a:ext cx="55626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066800"/>
            <a:ext cx="8686800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64FAAE-699A-4383-B6BF-014D6DE05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10" descr="logo-eucard copy.jp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1905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>
          <a:xfrm>
            <a:off x="0" y="6477000"/>
            <a:ext cx="9144000" cy="354013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R. Assmann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64FAAE-699A-4383-B6BF-014D6DE05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78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cern.ch/euronnac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Organizational Issues</a:t>
            </a:r>
            <a:endParaRPr lang="en-US" sz="40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914400"/>
            <a:ext cx="8686800" cy="55626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400" u="sng" dirty="0" smtClean="0"/>
              <a:t>Coordinators:</a:t>
            </a:r>
            <a:r>
              <a:rPr lang="en-US" sz="2400" dirty="0" smtClean="0"/>
              <a:t> 	</a:t>
            </a:r>
            <a:r>
              <a:rPr lang="en-US" sz="2000" dirty="0" smtClean="0">
                <a:solidFill>
                  <a:srgbClr val="0000FF"/>
                </a:solidFill>
              </a:rPr>
              <a:t>Ralph </a:t>
            </a:r>
            <a:r>
              <a:rPr lang="en-US" sz="2000" dirty="0">
                <a:solidFill>
                  <a:srgbClr val="0000FF"/>
                </a:solidFill>
              </a:rPr>
              <a:t>Assmann </a:t>
            </a:r>
            <a:r>
              <a:rPr lang="en-US" sz="2000" dirty="0" smtClean="0"/>
              <a:t>	(</a:t>
            </a:r>
            <a:r>
              <a:rPr lang="en-US" sz="2000" dirty="0"/>
              <a:t>CERN/</a:t>
            </a:r>
            <a:r>
              <a:rPr lang="en-US" sz="2000" dirty="0" err="1"/>
              <a:t>EuCARD</a:t>
            </a:r>
            <a:r>
              <a:rPr lang="en-US" sz="2000" dirty="0" smtClean="0"/>
              <a:t>) </a:t>
            </a:r>
            <a:br>
              <a:rPr lang="en-US" sz="2000" dirty="0" smtClean="0"/>
            </a:br>
            <a:r>
              <a:rPr lang="en-US" sz="1600" dirty="0" smtClean="0">
                <a:sym typeface="Wingdings"/>
              </a:rPr>
              <a:t> </a:t>
            </a:r>
            <a:r>
              <a:rPr lang="en-US" sz="2000" dirty="0" smtClean="0"/>
              <a:t>				</a:t>
            </a:r>
            <a:r>
              <a:rPr lang="en-US" sz="2000" dirty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Jens </a:t>
            </a:r>
            <a:r>
              <a:rPr lang="en-US" sz="2000" dirty="0" err="1">
                <a:solidFill>
                  <a:srgbClr val="0000FF"/>
                </a:solidFill>
              </a:rPr>
              <a:t>Osterhoff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/>
              <a:t>	(</a:t>
            </a:r>
            <a:r>
              <a:rPr lang="en-US" sz="2000" dirty="0"/>
              <a:t>U. </a:t>
            </a:r>
            <a:r>
              <a:rPr lang="en-US" sz="2000" dirty="0" smtClean="0"/>
              <a:t>Hamburg</a:t>
            </a:r>
            <a:r>
              <a:rPr lang="en-US" sz="2000" dirty="0"/>
              <a:t>/DESY</a:t>
            </a:r>
            <a:r>
              <a:rPr lang="en-US" sz="2000" dirty="0" smtClean="0"/>
              <a:t>) 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1600" dirty="0" smtClean="0">
                <a:sym typeface="Wingdings"/>
              </a:rPr>
              <a:t>					</a:t>
            </a:r>
            <a:r>
              <a:rPr lang="en-US" sz="2000" dirty="0" smtClean="0">
                <a:solidFill>
                  <a:srgbClr val="0000FF"/>
                </a:solidFill>
              </a:rPr>
              <a:t>Henri </a:t>
            </a:r>
            <a:r>
              <a:rPr lang="en-US" sz="2000" dirty="0" err="1">
                <a:solidFill>
                  <a:srgbClr val="0000FF"/>
                </a:solidFill>
              </a:rPr>
              <a:t>Videau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/>
              <a:t>	(</a:t>
            </a:r>
            <a:r>
              <a:rPr lang="en-US" sz="2000" dirty="0" err="1"/>
              <a:t>ecole</a:t>
            </a:r>
            <a:r>
              <a:rPr lang="en-US" sz="2000" dirty="0"/>
              <a:t> </a:t>
            </a:r>
            <a:r>
              <a:rPr lang="en-US" sz="2000" dirty="0" err="1" smtClean="0"/>
              <a:t>Polytechnique</a:t>
            </a:r>
            <a:r>
              <a:rPr lang="en-US" sz="2000" dirty="0" smtClean="0"/>
              <a:t>)</a:t>
            </a:r>
            <a:endParaRPr lang="en-US" sz="2000" dirty="0"/>
          </a:p>
          <a:p>
            <a:pPr>
              <a:spcAft>
                <a:spcPts val="1200"/>
              </a:spcAft>
            </a:pPr>
            <a:r>
              <a:rPr lang="en-US" sz="2400" u="sng" dirty="0" smtClean="0"/>
              <a:t>Scientific secretary:</a:t>
            </a:r>
            <a:r>
              <a:rPr lang="en-US" sz="24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Steffen Hillenbrand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Will help with talk upload, minutes, other scientific issues</a:t>
            </a:r>
          </a:p>
          <a:p>
            <a:pPr>
              <a:spcAft>
                <a:spcPts val="1200"/>
              </a:spcAft>
            </a:pPr>
            <a:r>
              <a:rPr lang="en-US" sz="2400" u="sng" dirty="0" err="1" smtClean="0"/>
              <a:t>Merethe</a:t>
            </a:r>
            <a:r>
              <a:rPr lang="en-US" sz="2400" u="sng" dirty="0" smtClean="0"/>
              <a:t> </a:t>
            </a:r>
            <a:r>
              <a:rPr lang="en-US" sz="2400" u="sng" dirty="0" err="1"/>
              <a:t>Morer-</a:t>
            </a:r>
            <a:r>
              <a:rPr lang="en-US" sz="2400" u="sng" dirty="0" err="1" smtClean="0"/>
              <a:t>Olafsen</a:t>
            </a:r>
            <a:r>
              <a:rPr lang="en-US" sz="2400" u="sng" dirty="0" smtClean="0"/>
              <a:t>, Nadine </a:t>
            </a:r>
            <a:r>
              <a:rPr lang="en-US" sz="2400" u="sng" dirty="0" err="1" smtClean="0"/>
              <a:t>Andrey</a:t>
            </a:r>
            <a:r>
              <a:rPr lang="en-US" sz="2400" u="sng" dirty="0" smtClean="0"/>
              <a:t>, </a:t>
            </a:r>
            <a:r>
              <a:rPr lang="en-US" sz="2400" u="sng" dirty="0" err="1" smtClean="0"/>
              <a:t>Delphine</a:t>
            </a:r>
            <a:r>
              <a:rPr lang="en-US" sz="2400" u="sng" dirty="0" smtClean="0"/>
              <a:t> </a:t>
            </a:r>
            <a:r>
              <a:rPr lang="en-US" sz="2400" u="sng" dirty="0" err="1" smtClean="0"/>
              <a:t>Rivoiron</a:t>
            </a:r>
            <a:r>
              <a:rPr lang="en-US" sz="2400" dirty="0" smtClean="0"/>
              <a:t> gave crucial help. Many thanks. Also very busy with other work…</a:t>
            </a:r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u="sng" dirty="0" smtClean="0"/>
              <a:t>Lunch:</a:t>
            </a:r>
            <a:r>
              <a:rPr lang="en-US" sz="2400" dirty="0" smtClean="0"/>
              <a:t> Walk over to CERN Restaurant 2. </a:t>
            </a:r>
          </a:p>
          <a:p>
            <a:pPr>
              <a:spcAft>
                <a:spcPts val="1200"/>
              </a:spcAft>
            </a:pPr>
            <a:r>
              <a:rPr lang="en-US" sz="2400" u="sng" dirty="0" smtClean="0"/>
              <a:t>Welcome drink</a:t>
            </a:r>
            <a:r>
              <a:rPr lang="en-US" sz="2400" dirty="0" smtClean="0"/>
              <a:t> (today 18h00) and </a:t>
            </a:r>
            <a:r>
              <a:rPr lang="en-US" sz="2400" u="sng" dirty="0" smtClean="0"/>
              <a:t>dinner</a:t>
            </a:r>
            <a:r>
              <a:rPr lang="en-US" sz="2400" dirty="0" smtClean="0"/>
              <a:t> (Wed): see program.</a:t>
            </a:r>
          </a:p>
          <a:p>
            <a:pPr>
              <a:spcAft>
                <a:spcPts val="1200"/>
              </a:spcAft>
            </a:pPr>
            <a:r>
              <a:rPr lang="en-US" sz="2400" u="sng" dirty="0" smtClean="0"/>
              <a:t>Access cards</a:t>
            </a:r>
            <a:r>
              <a:rPr lang="en-US" sz="2400" dirty="0" smtClean="0"/>
              <a:t>: Conference badge serves as access card.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External visitor:	Collect at reception.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/>
              <a:t>CERN registered: 	Collect at workshop.</a:t>
            </a:r>
          </a:p>
          <a:p>
            <a:pPr>
              <a:spcAft>
                <a:spcPts val="800"/>
              </a:spcAft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C3B72-D4C8-4CA6-9684-7285F779A9E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781800" y="1143000"/>
            <a:ext cx="2286000" cy="58477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sym typeface="Wingdings"/>
              </a:rPr>
              <a:t>Please see us </a:t>
            </a:r>
            <a:r>
              <a:rPr lang="en-US" sz="1600" dirty="0" smtClean="0">
                <a:sym typeface="Wingdings"/>
              </a:rPr>
              <a:t>for any requests, proposals, …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40577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</a:t>
            </a:r>
            <a:r>
              <a:rPr lang="en-US" dirty="0" smtClean="0"/>
              <a:t>Goals I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562600"/>
          </a:xfrm>
        </p:spPr>
        <p:txBody>
          <a:bodyPr/>
          <a:lstStyle/>
          <a:p>
            <a:r>
              <a:rPr lang="en-US" sz="2300" b="1" dirty="0" smtClean="0">
                <a:solidFill>
                  <a:srgbClr val="0000FF"/>
                </a:solidFill>
              </a:rPr>
              <a:t>Comparison of different methods</a:t>
            </a:r>
            <a:r>
              <a:rPr lang="en-US" sz="2300" dirty="0" smtClean="0">
                <a:solidFill>
                  <a:srgbClr val="0000FF"/>
                </a:solidFill>
              </a:rPr>
              <a:t> </a:t>
            </a:r>
            <a:r>
              <a:rPr lang="en-US" sz="2300" dirty="0" smtClean="0"/>
              <a:t>to drive plasma </a:t>
            </a:r>
            <a:r>
              <a:rPr lang="en-US" sz="2300" dirty="0" err="1" smtClean="0"/>
              <a:t>wakefields</a:t>
            </a:r>
            <a:r>
              <a:rPr lang="en-US" sz="2300" dirty="0" smtClean="0"/>
              <a:t> and dielectric structures: </a:t>
            </a:r>
            <a:r>
              <a:rPr lang="en-US" sz="2300" dirty="0" smtClean="0"/>
              <a:t>lasers, electron beams, proton beams. </a:t>
            </a:r>
            <a:endParaRPr lang="en-US" sz="2300" dirty="0" smtClean="0"/>
          </a:p>
          <a:p>
            <a:pPr lvl="1"/>
            <a:r>
              <a:rPr lang="en-US" sz="1900" dirty="0" smtClean="0"/>
              <a:t>Investigate </a:t>
            </a:r>
            <a:r>
              <a:rPr lang="en-US" sz="1900" dirty="0" smtClean="0"/>
              <a:t>an optimal strategy in combining different technologies for a novel accelerator facility.</a:t>
            </a:r>
          </a:p>
          <a:p>
            <a:r>
              <a:rPr lang="en-US" sz="2300" b="1" dirty="0" smtClean="0">
                <a:solidFill>
                  <a:srgbClr val="0000FF"/>
                </a:solidFill>
              </a:rPr>
              <a:t>Description of required R&amp;D</a:t>
            </a:r>
            <a:r>
              <a:rPr lang="en-US" sz="2300" dirty="0" smtClean="0">
                <a:solidFill>
                  <a:srgbClr val="0000FF"/>
                </a:solidFill>
              </a:rPr>
              <a:t> </a:t>
            </a:r>
            <a:r>
              <a:rPr lang="en-US" sz="2300" dirty="0" smtClean="0"/>
              <a:t>that is still needed for verifying various technologies and establishing the required technological basis. </a:t>
            </a:r>
            <a:endParaRPr lang="en-US" sz="2300" dirty="0" smtClean="0"/>
          </a:p>
          <a:p>
            <a:pPr lvl="1"/>
            <a:r>
              <a:rPr lang="en-US" sz="1900" dirty="0" smtClean="0"/>
              <a:t>What </a:t>
            </a:r>
            <a:r>
              <a:rPr lang="en-US" sz="1900" dirty="0" smtClean="0"/>
              <a:t>work can and should be done at universities? </a:t>
            </a:r>
            <a:endParaRPr lang="en-US" sz="1900" dirty="0" smtClean="0"/>
          </a:p>
          <a:p>
            <a:pPr lvl="1"/>
            <a:r>
              <a:rPr lang="en-US" sz="1900" dirty="0" smtClean="0"/>
              <a:t>Is </a:t>
            </a:r>
            <a:r>
              <a:rPr lang="en-US" sz="1900" dirty="0" smtClean="0"/>
              <a:t>help from large research facilities required? </a:t>
            </a:r>
            <a:endParaRPr lang="en-US" sz="1900" dirty="0" smtClean="0"/>
          </a:p>
          <a:p>
            <a:pPr lvl="1"/>
            <a:r>
              <a:rPr lang="en-US" sz="1900" dirty="0" smtClean="0"/>
              <a:t>How </a:t>
            </a:r>
            <a:r>
              <a:rPr lang="en-US" sz="1900" dirty="0" smtClean="0"/>
              <a:t>could existing large accelerator infrastructure be used to best advance the field of novel acceleration?</a:t>
            </a:r>
          </a:p>
          <a:p>
            <a:r>
              <a:rPr lang="en-US" sz="2300" b="1" dirty="0" smtClean="0">
                <a:solidFill>
                  <a:srgbClr val="0000FF"/>
                </a:solidFill>
              </a:rPr>
              <a:t>Roadmap towards a </a:t>
            </a:r>
            <a:r>
              <a:rPr lang="en-US" sz="2300" b="1" dirty="0" smtClean="0">
                <a:solidFill>
                  <a:srgbClr val="0000FF"/>
                </a:solidFill>
              </a:rPr>
              <a:t>novel beam test </a:t>
            </a:r>
            <a:r>
              <a:rPr lang="en-US" sz="2300" b="1" dirty="0" smtClean="0">
                <a:solidFill>
                  <a:srgbClr val="0000FF"/>
                </a:solidFill>
              </a:rPr>
              <a:t>facility with first test applications</a:t>
            </a:r>
            <a:r>
              <a:rPr lang="en-US" sz="2300" dirty="0" smtClean="0">
                <a:solidFill>
                  <a:srgbClr val="0000FF"/>
                </a:solidFill>
              </a:rPr>
              <a:t> </a:t>
            </a:r>
            <a:r>
              <a:rPr lang="en-US" sz="2300" dirty="0" smtClean="0"/>
              <a:t>(medical, synchrotron, ultra-fast science). </a:t>
            </a:r>
            <a:endParaRPr lang="en-US" sz="2300" dirty="0" smtClean="0"/>
          </a:p>
          <a:p>
            <a:pPr lvl="1"/>
            <a:r>
              <a:rPr lang="en-US" sz="1900" dirty="0" smtClean="0"/>
              <a:t>Is </a:t>
            </a:r>
            <a:r>
              <a:rPr lang="en-US" sz="1900" dirty="0" smtClean="0"/>
              <a:t>a European test facility needed to complement the ongoing US efforts (BELLA/LBNL and FACET/SLAC projects)? </a:t>
            </a:r>
            <a:endParaRPr lang="en-US" sz="1900" dirty="0" smtClean="0"/>
          </a:p>
          <a:p>
            <a:pPr lvl="1"/>
            <a:r>
              <a:rPr lang="en-US" sz="1900" dirty="0" smtClean="0"/>
              <a:t>How </a:t>
            </a:r>
            <a:r>
              <a:rPr lang="en-US" sz="1900" dirty="0" smtClean="0"/>
              <a:t>to combine efforts inside Europe but also with the US and Asia to best advance the field?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DF8A19-336A-4800-8F12-AA467073F9BD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39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</a:t>
            </a:r>
            <a:r>
              <a:rPr lang="en-US" dirty="0" smtClean="0"/>
              <a:t>Goals II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b="1" dirty="0" smtClean="0">
                <a:solidFill>
                  <a:srgbClr val="0000FF"/>
                </a:solidFill>
              </a:rPr>
              <a:t>Roadmap towards high energy physics applications</a:t>
            </a:r>
            <a:r>
              <a:rPr lang="en-US" sz="2300" dirty="0" smtClean="0"/>
              <a:t> with intermediate applications for applied science. </a:t>
            </a:r>
            <a:endParaRPr lang="en-US" sz="2300" dirty="0" smtClean="0"/>
          </a:p>
          <a:p>
            <a:pPr lvl="1"/>
            <a:r>
              <a:rPr lang="en-US" sz="1900" dirty="0" smtClean="0"/>
              <a:t>How </a:t>
            </a:r>
            <a:r>
              <a:rPr lang="en-US" sz="1900" dirty="0" smtClean="0"/>
              <a:t>can a </a:t>
            </a:r>
            <a:r>
              <a:rPr lang="en-US" sz="1900" dirty="0" smtClean="0"/>
              <a:t>1 – 10 </a:t>
            </a:r>
            <a:r>
              <a:rPr lang="en-US" sz="1900" dirty="0" err="1" smtClean="0"/>
              <a:t>GeV</a:t>
            </a:r>
            <a:r>
              <a:rPr lang="en-US" sz="1900" dirty="0" smtClean="0"/>
              <a:t> </a:t>
            </a:r>
            <a:r>
              <a:rPr lang="en-US" sz="1900" dirty="0" smtClean="0"/>
              <a:t>beam test </a:t>
            </a:r>
            <a:r>
              <a:rPr lang="en-US" sz="1900" dirty="0" smtClean="0"/>
              <a:t>facility be best used for developing ultra-high gradient technology for high energy </a:t>
            </a:r>
            <a:r>
              <a:rPr lang="en-US" sz="1900" dirty="0" smtClean="0"/>
              <a:t>physics?</a:t>
            </a:r>
            <a:endParaRPr lang="en-US" sz="1900" dirty="0" smtClean="0"/>
          </a:p>
          <a:p>
            <a:r>
              <a:rPr lang="en-US" sz="2300" b="1" dirty="0" smtClean="0">
                <a:solidFill>
                  <a:srgbClr val="0000FF"/>
                </a:solidFill>
              </a:rPr>
              <a:t>Coordination of European expertise</a:t>
            </a:r>
            <a:r>
              <a:rPr lang="en-US" sz="2300" dirty="0" smtClean="0">
                <a:solidFill>
                  <a:srgbClr val="0000FF"/>
                </a:solidFill>
              </a:rPr>
              <a:t> </a:t>
            </a:r>
            <a:r>
              <a:rPr lang="en-US" sz="2300" dirty="0" smtClean="0"/>
              <a:t>towards one or several test facilities, including close collaboration with the US and Asian communities</a:t>
            </a:r>
            <a:r>
              <a:rPr lang="en-US" sz="2300" dirty="0" smtClean="0"/>
              <a:t>.</a:t>
            </a:r>
          </a:p>
          <a:p>
            <a:pPr lvl="1"/>
            <a:r>
              <a:rPr lang="en-US" sz="1900" dirty="0" smtClean="0"/>
              <a:t>Define coherent goals to focus efforts.</a:t>
            </a:r>
          </a:p>
          <a:p>
            <a:pPr lvl="1"/>
            <a:r>
              <a:rPr lang="en-US" sz="1900" dirty="0" smtClean="0"/>
              <a:t>Make use of synergy between institutes and labs.</a:t>
            </a:r>
          </a:p>
          <a:p>
            <a:pPr lvl="1"/>
            <a:r>
              <a:rPr lang="en-US" sz="1900" dirty="0" smtClean="0"/>
              <a:t>Build bridges from the accelerator world to the ELI project.</a:t>
            </a:r>
            <a:endParaRPr lang="en-US" sz="19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FF59D-7696-4067-B16C-C1033FDFAE06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64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56BE0-A3A2-42F8-8592-70DB1D56C5CA}" type="slidenum">
              <a:rPr lang="en-US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613544"/>
              </p:ext>
            </p:extLst>
          </p:nvPr>
        </p:nvGraphicFramePr>
        <p:xfrm>
          <a:off x="373063" y="497842"/>
          <a:ext cx="8375848" cy="552195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46337"/>
                <a:gridCol w="5929511"/>
              </a:tblGrid>
              <a:tr h="767079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Timeline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Milestone</a:t>
                      </a:r>
                      <a:endParaRPr lang="en-US" sz="2800" dirty="0"/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pPr>
                        <a:tabLst>
                          <a:tab pos="1620520" algn="l"/>
                          <a:tab pos="2250440" algn="l"/>
                        </a:tabLst>
                      </a:pPr>
                      <a:r>
                        <a:rPr lang="en-US" sz="2400" dirty="0">
                          <a:effectLst/>
                        </a:rPr>
                        <a:t>May 2011 (first week)</a:t>
                      </a:r>
                      <a:endParaRPr lang="en-US" sz="4800" dirty="0">
                        <a:effectLst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>
                        <a:tabLst>
                          <a:tab pos="1620520" algn="l"/>
                          <a:tab pos="2250440" algn="l"/>
                        </a:tabLst>
                      </a:pPr>
                      <a:r>
                        <a:rPr lang="en-US" sz="2400">
                          <a:effectLst/>
                        </a:rPr>
                        <a:t>EuroNNAc Workshop at CERN: Review activities and discuss strategy</a:t>
                      </a:r>
                      <a:endParaRPr lang="en-US" sz="4800">
                        <a:effectLst/>
                      </a:endParaRPr>
                    </a:p>
                  </a:txBody>
                  <a:tcPr marL="68580" marR="68580"/>
                </a:tc>
              </a:tr>
              <a:tr h="1143000">
                <a:tc>
                  <a:txBody>
                    <a:bodyPr/>
                    <a:lstStyle/>
                    <a:p>
                      <a:pPr>
                        <a:tabLst>
                          <a:tab pos="1620520" algn="l"/>
                          <a:tab pos="2250440" algn="l"/>
                        </a:tabLst>
                      </a:pPr>
                      <a:r>
                        <a:rPr lang="en-US" sz="2400" dirty="0">
                          <a:effectLst/>
                        </a:rPr>
                        <a:t>Jun 2011</a:t>
                      </a:r>
                      <a:endParaRPr lang="en-US" sz="4800" dirty="0">
                        <a:effectLst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>
                        <a:tabLst>
                          <a:tab pos="1620520" algn="l"/>
                          <a:tab pos="2250440" algn="l"/>
                        </a:tabLst>
                      </a:pPr>
                      <a:r>
                        <a:rPr lang="en-US" sz="2400">
                          <a:effectLst/>
                        </a:rPr>
                        <a:t>First small initiative(s) into EuCARD2, if possible</a:t>
                      </a:r>
                      <a:endParaRPr lang="en-US" sz="4800">
                        <a:effectLst/>
                      </a:endParaRPr>
                    </a:p>
                  </a:txBody>
                  <a:tcPr marL="68580" marR="68580"/>
                </a:tc>
              </a:tr>
              <a:tr h="1447800">
                <a:tc>
                  <a:txBody>
                    <a:bodyPr/>
                    <a:lstStyle/>
                    <a:p>
                      <a:pPr>
                        <a:tabLst>
                          <a:tab pos="1620520" algn="l"/>
                          <a:tab pos="2250440" algn="l"/>
                        </a:tabLst>
                      </a:pPr>
                      <a:r>
                        <a:rPr lang="en-US" sz="2400" dirty="0">
                          <a:effectLst/>
                        </a:rPr>
                        <a:t>Jun 2011 – 2012</a:t>
                      </a:r>
                      <a:endParaRPr lang="en-US" sz="4800" dirty="0">
                        <a:effectLst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>
                        <a:tabLst>
                          <a:tab pos="1620520" algn="l"/>
                          <a:tab pos="2250440" algn="l"/>
                        </a:tabLst>
                      </a:pPr>
                      <a:r>
                        <a:rPr lang="en-US" sz="2400" b="1" dirty="0">
                          <a:solidFill>
                            <a:srgbClr val="0000FF"/>
                          </a:solidFill>
                          <a:effectLst/>
                        </a:rPr>
                        <a:t>Prepare coherent European strategy, maximizing synergy and maintaining productive </a:t>
                      </a:r>
                      <a:r>
                        <a:rPr lang="en-US" sz="2400" b="1" dirty="0" smtClean="0">
                          <a:solidFill>
                            <a:srgbClr val="0000FF"/>
                          </a:solidFill>
                          <a:effectLst/>
                        </a:rPr>
                        <a:t>competition</a:t>
                      </a:r>
                      <a:endParaRPr lang="en-US" sz="4800" b="1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68580" marR="6858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tabLst>
                          <a:tab pos="1620520" algn="l"/>
                          <a:tab pos="2250440" algn="l"/>
                        </a:tabLst>
                      </a:pPr>
                      <a:r>
                        <a:rPr lang="en-US" sz="2400" dirty="0">
                          <a:effectLst/>
                        </a:rPr>
                        <a:t>2012 – </a:t>
                      </a:r>
                      <a:r>
                        <a:rPr lang="en-US" sz="2400" b="1" dirty="0">
                          <a:solidFill>
                            <a:srgbClr val="0000FF"/>
                          </a:solidFill>
                          <a:effectLst/>
                        </a:rPr>
                        <a:t>2013</a:t>
                      </a:r>
                      <a:endParaRPr lang="en-US" sz="4800" b="1" dirty="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>
                        <a:tabLst>
                          <a:tab pos="1620520" algn="l"/>
                          <a:tab pos="2250440" algn="l"/>
                        </a:tabLst>
                      </a:pPr>
                      <a:r>
                        <a:rPr lang="en-US" sz="2400" dirty="0">
                          <a:effectLst/>
                        </a:rPr>
                        <a:t>Agree on possibilities for a </a:t>
                      </a:r>
                      <a:r>
                        <a:rPr lang="en-US" sz="2800" b="1" dirty="0">
                          <a:solidFill>
                            <a:srgbClr val="0000FF"/>
                          </a:solidFill>
                          <a:effectLst/>
                        </a:rPr>
                        <a:t>substantial FP8 proposal</a:t>
                      </a:r>
                      <a:r>
                        <a:rPr lang="en-US" sz="1800" dirty="0">
                          <a:effectLst/>
                        </a:rPr>
                        <a:t>, </a:t>
                      </a:r>
                      <a:r>
                        <a:rPr lang="en-US" sz="2400" dirty="0">
                          <a:effectLst/>
                        </a:rPr>
                        <a:t>prepare </a:t>
                      </a:r>
                      <a:r>
                        <a:rPr lang="en-US" sz="2400" dirty="0" smtClean="0">
                          <a:effectLst/>
                        </a:rPr>
                        <a:t>proposal</a:t>
                      </a:r>
                      <a:endParaRPr lang="en-US" sz="4800" dirty="0">
                        <a:effectLst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Goals </a:t>
            </a:r>
            <a:r>
              <a:rPr lang="en-US" sz="4000" dirty="0" smtClean="0"/>
              <a:t>of Workshop</a:t>
            </a:r>
            <a:endParaRPr lang="en-US" sz="4000" dirty="0" smtClean="0"/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289550"/>
          </a:xfrm>
        </p:spPr>
        <p:txBody>
          <a:bodyPr/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dirty="0" smtClean="0"/>
              <a:t>Initial </a:t>
            </a:r>
            <a:r>
              <a:rPr lang="en-US" dirty="0" smtClean="0">
                <a:solidFill>
                  <a:srgbClr val="0000FF"/>
                </a:solidFill>
              </a:rPr>
              <a:t>network </a:t>
            </a:r>
            <a:r>
              <a:rPr lang="en-US" dirty="0" smtClean="0">
                <a:solidFill>
                  <a:srgbClr val="0000FF"/>
                </a:solidFill>
              </a:rPr>
              <a:t>creation in coherence </a:t>
            </a:r>
            <a:r>
              <a:rPr lang="en-US" dirty="0" smtClean="0">
                <a:solidFill>
                  <a:srgbClr val="0000FF"/>
                </a:solidFill>
              </a:rPr>
              <a:t>with </a:t>
            </a:r>
            <a:r>
              <a:rPr lang="en-US" dirty="0" smtClean="0">
                <a:solidFill>
                  <a:srgbClr val="0000FF"/>
                </a:solidFill>
              </a:rPr>
              <a:t>existing </a:t>
            </a:r>
            <a:r>
              <a:rPr lang="en-US" dirty="0" smtClean="0">
                <a:solidFill>
                  <a:srgbClr val="0000FF"/>
                </a:solidFill>
              </a:rPr>
              <a:t>European </a:t>
            </a:r>
            <a:r>
              <a:rPr lang="en-US" dirty="0" smtClean="0">
                <a:solidFill>
                  <a:srgbClr val="0000FF"/>
                </a:solidFill>
              </a:rPr>
              <a:t>&amp; international </a:t>
            </a:r>
            <a:r>
              <a:rPr lang="en-US" dirty="0" smtClean="0">
                <a:solidFill>
                  <a:srgbClr val="0000FF"/>
                </a:solidFill>
              </a:rPr>
              <a:t>activities </a:t>
            </a:r>
            <a:r>
              <a:rPr lang="en-US" dirty="0" smtClean="0"/>
              <a:t>(ICFA, ICUIL, ELI, …</a:t>
            </a:r>
            <a:r>
              <a:rPr lang="en-US" dirty="0" smtClean="0"/>
              <a:t>)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dirty="0" smtClean="0"/>
              <a:t>Define </a:t>
            </a:r>
            <a:r>
              <a:rPr lang="en-US" dirty="0" smtClean="0">
                <a:solidFill>
                  <a:srgbClr val="0000FF"/>
                </a:solidFill>
              </a:rPr>
              <a:t>draft goals</a:t>
            </a:r>
            <a:r>
              <a:rPr lang="en-US" dirty="0" smtClean="0"/>
              <a:t>, both general and specific: First idea on possible FP8 proposal on test facility</a:t>
            </a:r>
            <a:endParaRPr lang="en-US" dirty="0" smtClean="0"/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dirty="0" smtClean="0"/>
              <a:t>Prepare </a:t>
            </a:r>
            <a:r>
              <a:rPr lang="en-US" dirty="0" smtClean="0"/>
              <a:t>the creation of a </a:t>
            </a:r>
            <a:r>
              <a:rPr lang="en-US" dirty="0" smtClean="0">
                <a:solidFill>
                  <a:srgbClr val="0000FF"/>
                </a:solidFill>
              </a:rPr>
              <a:t>steering committee </a:t>
            </a:r>
            <a:r>
              <a:rPr lang="en-US" dirty="0" smtClean="0"/>
              <a:t>(request expression </a:t>
            </a:r>
            <a:r>
              <a:rPr lang="en-US" dirty="0" smtClean="0"/>
              <a:t>of interest from institutes</a:t>
            </a:r>
            <a:r>
              <a:rPr lang="en-US" dirty="0" smtClean="0"/>
              <a:t>)</a:t>
            </a:r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dirty="0" smtClean="0"/>
              <a:t>Prepare writing of </a:t>
            </a:r>
            <a:r>
              <a:rPr lang="en-US" dirty="0" smtClean="0">
                <a:solidFill>
                  <a:srgbClr val="0000FF"/>
                </a:solidFill>
              </a:rPr>
              <a:t>white paper </a:t>
            </a:r>
            <a:r>
              <a:rPr lang="en-US" dirty="0" smtClean="0"/>
              <a:t>on “Draft European Strategy on Novel e-Beam Acceleration”</a:t>
            </a:r>
            <a:endParaRPr lang="en-US" dirty="0"/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dirty="0" smtClean="0"/>
              <a:t>Define </a:t>
            </a:r>
            <a:r>
              <a:rPr lang="en-US" dirty="0" smtClean="0">
                <a:solidFill>
                  <a:srgbClr val="0000FF"/>
                </a:solidFill>
              </a:rPr>
              <a:t>next steps</a:t>
            </a:r>
            <a:r>
              <a:rPr lang="en-US" dirty="0" smtClean="0"/>
              <a:t>   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EB9F0B-91F6-4C35-80A8-21BD537689B9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Format of Workshop</a:t>
            </a:r>
            <a:endParaRPr lang="en-US" sz="4000" dirty="0" smtClean="0"/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Diversity requires to first </a:t>
            </a:r>
            <a:r>
              <a:rPr lang="en-US" dirty="0" smtClean="0">
                <a:solidFill>
                  <a:srgbClr val="0000FF"/>
                </a:solidFill>
              </a:rPr>
              <a:t>provide overview</a:t>
            </a:r>
            <a:r>
              <a:rPr lang="en-US" dirty="0" smtClean="0"/>
              <a:t>: status and plans in Europe and the world (Tuesday &amp; Wednesday).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Use discussion, coffee breaks, welcome drink, dinner to digest information and </a:t>
            </a:r>
            <a:r>
              <a:rPr lang="en-US" dirty="0" smtClean="0">
                <a:solidFill>
                  <a:srgbClr val="0000FF"/>
                </a:solidFill>
              </a:rPr>
              <a:t>build common understanding</a:t>
            </a:r>
            <a:r>
              <a:rPr lang="en-US" dirty="0" smtClean="0"/>
              <a:t>.</a:t>
            </a:r>
            <a:endParaRPr 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Working day is Thursday: most of time free for </a:t>
            </a:r>
            <a:r>
              <a:rPr lang="en-US" dirty="0" smtClean="0">
                <a:solidFill>
                  <a:srgbClr val="0000FF"/>
                </a:solidFill>
              </a:rPr>
              <a:t>discussion and ad-hoc presentations</a:t>
            </a:r>
            <a:r>
              <a:rPr lang="en-US" dirty="0" smtClean="0"/>
              <a:t>! </a:t>
            </a:r>
            <a:r>
              <a:rPr lang="en-US" b="1" dirty="0" smtClean="0">
                <a:solidFill>
                  <a:srgbClr val="FF0000"/>
                </a:solidFill>
              </a:rPr>
              <a:t>Prepare your input, announce to us and present Thursday!</a:t>
            </a:r>
          </a:p>
          <a:p>
            <a:pPr>
              <a:lnSpc>
                <a:spcPct val="130000"/>
              </a:lnSpc>
            </a:pPr>
            <a:r>
              <a:rPr lang="en-US" dirty="0" smtClean="0">
                <a:solidFill>
                  <a:srgbClr val="0000FF"/>
                </a:solidFill>
              </a:rPr>
              <a:t>Summary</a:t>
            </a:r>
            <a:r>
              <a:rPr lang="en-US" dirty="0" smtClean="0"/>
              <a:t> is Friday morning.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EB9F0B-91F6-4C35-80A8-21BD537689B9}" type="slidenum">
              <a:rPr lang="en-US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6592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</a:t>
            </a:r>
            <a:r>
              <a:rPr lang="en-US" dirty="0" smtClean="0"/>
              <a:t>Workshop…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C3B72-D4C8-4CA6-9684-7285F779A9E5}" type="slidenum">
              <a:rPr lang="en-US"/>
              <a:pPr>
                <a:defRPr/>
              </a:pPr>
              <a:t>15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9100"/>
            <a:ext cx="9144000" cy="60024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 </a:t>
            </a:r>
            <a:r>
              <a:rPr lang="en-US" dirty="0" smtClean="0"/>
              <a:t>Workshop…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C3B72-D4C8-4CA6-9684-7285F779A9E5}" type="slidenum">
              <a:rPr lang="en-US"/>
              <a:pPr>
                <a:defRPr/>
              </a:pPr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2800"/>
            <a:ext cx="9144000" cy="521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05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 </a:t>
            </a:r>
            <a:r>
              <a:rPr lang="en-US" dirty="0" smtClean="0"/>
              <a:t>Workshop…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C3B72-D4C8-4CA6-9684-7285F779A9E5}" type="slidenum">
              <a:rPr lang="en-US"/>
              <a:pPr>
                <a:defRPr/>
              </a:pPr>
              <a:t>17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0"/>
            <a:ext cx="9144000" cy="634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97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 </a:t>
            </a:r>
            <a:r>
              <a:rPr lang="en-US" dirty="0" smtClean="0"/>
              <a:t>Workshop…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C3B72-D4C8-4CA6-9684-7285F779A9E5}" type="slidenum">
              <a:rPr lang="en-US"/>
              <a:pPr>
                <a:defRPr/>
              </a:pPr>
              <a:t>18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4071"/>
            <a:ext cx="9144000" cy="580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97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 </a:t>
            </a:r>
            <a:r>
              <a:rPr lang="en-US" dirty="0" smtClean="0"/>
              <a:t>Workshop…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C3B72-D4C8-4CA6-9684-7285F779A9E5}" type="slidenum">
              <a:rPr lang="en-US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9573"/>
            <a:ext cx="9144000" cy="185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97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143000"/>
            <a:ext cx="7772400" cy="1524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/>
              <a:t>European Network on Novel Accelerators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23622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solidFill>
                  <a:schemeClr val="tx1"/>
                </a:solidFill>
              </a:rPr>
              <a:t>Ralph W. </a:t>
            </a:r>
            <a:r>
              <a:rPr lang="en-US" dirty="0" err="1" smtClean="0">
                <a:solidFill>
                  <a:schemeClr val="tx1"/>
                </a:solidFill>
              </a:rPr>
              <a:t>Aβmann</a:t>
            </a:r>
            <a:endParaRPr lang="en-US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b="1" dirty="0" smtClean="0">
                <a:solidFill>
                  <a:srgbClr val="003366"/>
                </a:solidFill>
                <a:ea typeface="Calibri"/>
                <a:cs typeface="Calibri"/>
              </a:rPr>
              <a:t>CERN, </a:t>
            </a:r>
            <a:r>
              <a:rPr lang="en-US" b="1" dirty="0" smtClean="0">
                <a:solidFill>
                  <a:srgbClr val="003366"/>
                </a:solidFill>
                <a:ea typeface="Calibri"/>
                <a:cs typeface="Calibri"/>
              </a:rPr>
              <a:t>3</a:t>
            </a:r>
            <a:r>
              <a:rPr lang="en-US" b="1" dirty="0" smtClean="0">
                <a:solidFill>
                  <a:srgbClr val="003366"/>
                </a:solidFill>
                <a:ea typeface="Calibri"/>
                <a:cs typeface="Calibri"/>
              </a:rPr>
              <a:t>.5.2011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9E6C1-EAC8-4B0B-9588-0735D198DAE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043238"/>
            <a:ext cx="914400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/>
              <a:t>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</a:t>
            </a:r>
            <a:r>
              <a:rPr lang="en-US" sz="2400" dirty="0"/>
              <a:t>CERN </a:t>
            </a:r>
            <a:r>
              <a:rPr lang="en-US" sz="2400" dirty="0" err="1"/>
              <a:t>EuroNNAc</a:t>
            </a:r>
            <a:r>
              <a:rPr lang="en-US" sz="2400" dirty="0"/>
              <a:t> </a:t>
            </a:r>
            <a:r>
              <a:rPr lang="en-US" sz="2400" dirty="0" smtClean="0"/>
              <a:t>Workshop</a:t>
            </a:r>
            <a:endParaRPr lang="en-US" sz="24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65961" y="5786735"/>
            <a:ext cx="39872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Calibri" pitchFamily="34" charset="0"/>
                <a:hlinkClick r:id="rId2"/>
              </a:rPr>
              <a:t>http://www.cern.ch</a:t>
            </a:r>
            <a:r>
              <a:rPr lang="en-US" sz="2400" dirty="0" smtClean="0">
                <a:latin typeface="Calibri" pitchFamily="34" charset="0"/>
                <a:hlinkClick r:id="rId2"/>
              </a:rPr>
              <a:t>/</a:t>
            </a:r>
            <a:r>
              <a:rPr lang="en-US" sz="2400" dirty="0" smtClean="0">
                <a:latin typeface="Calibri" pitchFamily="34" charset="0"/>
                <a:hlinkClick r:id="rId2"/>
              </a:rPr>
              <a:t>euronnac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 </a:t>
            </a:r>
            <a:endParaRPr lang="en-US" sz="2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 </a:t>
            </a:r>
            <a:r>
              <a:rPr lang="en-US" dirty="0" smtClean="0"/>
              <a:t>Workshop…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C3B72-D4C8-4CA6-9684-7285F779A9E5}" type="slidenum">
              <a:rPr lang="en-US"/>
              <a:pPr>
                <a:defRPr/>
              </a:pPr>
              <a:t>20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144000" cy="47368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7268" y="5867400"/>
            <a:ext cx="8107132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ym typeface="Wingdings"/>
              </a:rPr>
              <a:t> 2 h free for discussions and additional short presentations (~5 min)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78297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 </a:t>
            </a:r>
            <a:r>
              <a:rPr lang="en-US" dirty="0" smtClean="0"/>
              <a:t>Workshop…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C3B72-D4C8-4CA6-9684-7285F779A9E5}" type="slidenum">
              <a:rPr lang="en-US"/>
              <a:pPr>
                <a:defRPr/>
              </a:pPr>
              <a:t>21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0804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7268" y="5715000"/>
            <a:ext cx="774583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ym typeface="Wingdings"/>
              </a:rPr>
              <a:t> 2h55 free for discussions and additional short presentations (~5 min)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78297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Program </a:t>
            </a:r>
            <a:r>
              <a:rPr lang="en-US" dirty="0" smtClean="0"/>
              <a:t>Workshop…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C3B72-D4C8-4CA6-9684-7285F779A9E5}" type="slidenum">
              <a:rPr lang="en-US"/>
              <a:pPr>
                <a:defRPr/>
              </a:pPr>
              <a:t>22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300"/>
            <a:ext cx="9144000" cy="637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297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Thanks…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EC3B72-D4C8-4CA6-9684-7285F779A9E5}" type="slidenum">
              <a:rPr lang="en-US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97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1905000" y="76200"/>
            <a:ext cx="6400800" cy="666750"/>
          </a:xfrm>
        </p:spPr>
        <p:txBody>
          <a:bodyPr/>
          <a:lstStyle/>
          <a:p>
            <a:r>
              <a:rPr lang="en-US" sz="4000" dirty="0" smtClean="0"/>
              <a:t>Organization </a:t>
            </a:r>
            <a:r>
              <a:rPr lang="en-US" sz="4000" dirty="0" smtClean="0"/>
              <a:t>Committee</a:t>
            </a:r>
            <a:endParaRPr lang="en-US" sz="4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2A87B2-AEBB-4E9C-B3AF-5250BA0729F9}" type="slidenum">
              <a:rPr lang="en-US"/>
              <a:pPr>
                <a:defRPr/>
              </a:pPr>
              <a:t>24</a:t>
            </a:fld>
            <a:endParaRPr lang="en-US"/>
          </a:p>
        </p:txBody>
      </p:sp>
      <p:pic>
        <p:nvPicPr>
          <p:cNvPr id="28677" name="Picture 6"/>
          <p:cNvPicPr>
            <a:picLocks noChangeAspect="1"/>
          </p:cNvPicPr>
          <p:nvPr/>
        </p:nvPicPr>
        <p:blipFill>
          <a:blip r:embed="rId2"/>
          <a:srcRect l="13667" t="10834" r="16267" b="15417"/>
          <a:stretch>
            <a:fillRect/>
          </a:stretch>
        </p:blipFill>
        <p:spPr bwMode="auto">
          <a:xfrm>
            <a:off x="0" y="914400"/>
            <a:ext cx="4801376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5180" y="914400"/>
            <a:ext cx="4398820" cy="1750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28600" y="54864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… thanks to the </a:t>
            </a:r>
            <a:r>
              <a:rPr lang="en-US" sz="2400" dirty="0" err="1" smtClean="0"/>
              <a:t>EuroNNAc</a:t>
            </a:r>
            <a:r>
              <a:rPr lang="en-US" sz="2400" dirty="0" smtClean="0"/>
              <a:t> organization committee for help in organization of this workshop!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16789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202"/>
          <p:cNvSpPr/>
          <p:nvPr/>
        </p:nvSpPr>
        <p:spPr>
          <a:xfrm>
            <a:off x="5081588" y="908050"/>
            <a:ext cx="4068762" cy="55689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</a:t>
            </a:r>
            <a:r>
              <a:rPr lang="en-US" dirty="0" smtClean="0"/>
              <a:t>owards Applications: My View</a:t>
            </a:r>
            <a:br>
              <a:rPr lang="en-US" dirty="0" smtClean="0"/>
            </a:br>
            <a:r>
              <a:rPr lang="en-US" sz="2200" dirty="0" smtClean="0"/>
              <a:t>(Advanced Lepton Acceleration)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0C2CF-E4FF-43C3-8378-BA502AF4C5FB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950" y="1125538"/>
            <a:ext cx="1511300" cy="863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R&amp;D on  p</a:t>
            </a:r>
            <a:r>
              <a:rPr lang="en-US" baseline="30000" dirty="0"/>
              <a:t>+</a:t>
            </a:r>
            <a:r>
              <a:rPr lang="en-US" dirty="0"/>
              <a:t> driven acceleration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1763713" y="1125538"/>
            <a:ext cx="1512887" cy="8636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R&amp;D on e</a:t>
            </a:r>
            <a:r>
              <a:rPr lang="en-US" baseline="30000" dirty="0"/>
              <a:t>-</a:t>
            </a:r>
            <a:r>
              <a:rPr lang="en-US" dirty="0"/>
              <a:t>driven acceleration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3419475" y="1125538"/>
            <a:ext cx="1512888" cy="863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R&amp;D on laser driven acceleration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19475" y="2205038"/>
            <a:ext cx="1512888" cy="5762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Adv. laser inj. (0.1 – 1 </a:t>
            </a:r>
            <a:r>
              <a:rPr lang="en-US" dirty="0" err="1"/>
              <a:t>GeV</a:t>
            </a:r>
            <a:r>
              <a:rPr lang="en-US" dirty="0"/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76825" y="1125538"/>
            <a:ext cx="1511300" cy="863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Advanced synchrotron light source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885113" y="1125538"/>
            <a:ext cx="1008062" cy="863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Adv. HEP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acc.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76825" y="3357563"/>
            <a:ext cx="1150938" cy="50323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Classical </a:t>
            </a:r>
            <a:r>
              <a:rPr lang="en-US" dirty="0" err="1"/>
              <a:t>undulator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076825" y="4076700"/>
            <a:ext cx="1150938" cy="5048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Plasma </a:t>
            </a:r>
            <a:r>
              <a:rPr lang="en-US" dirty="0" err="1"/>
              <a:t>undulator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979613" y="2852738"/>
            <a:ext cx="1079500" cy="6477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Staged adv. acc.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979613" y="3716338"/>
            <a:ext cx="1079500" cy="36036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dirty="0"/>
              <a:t> growth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708400" y="2997200"/>
            <a:ext cx="935038" cy="3603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Stability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763713" y="4508500"/>
            <a:ext cx="1512887" cy="576263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Av. power, eff. &amp; cooling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23850" y="2420938"/>
            <a:ext cx="1079500" cy="5762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Proof of principle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7950" y="5661025"/>
            <a:ext cx="1511300" cy="576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High power, eff. &amp; cooling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979613" y="2205038"/>
            <a:ext cx="1079500" cy="36036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Stability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563938" y="5373688"/>
            <a:ext cx="1223962" cy="358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Reliability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732588" y="1125538"/>
            <a:ext cx="1008062" cy="8636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Adv. medical e</a:t>
            </a:r>
            <a:r>
              <a:rPr lang="en-US" baseline="30000" dirty="0"/>
              <a:t>-</a:t>
            </a:r>
            <a:r>
              <a:rPr lang="en-US" dirty="0"/>
              <a:t> acc.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07950" y="4221163"/>
            <a:ext cx="1511300" cy="3603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Staging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07950" y="4941888"/>
            <a:ext cx="1511300" cy="358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dirty="0"/>
              <a:t> growth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099050" y="4724400"/>
            <a:ext cx="1273175" cy="36036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Pilot facility</a:t>
            </a:r>
          </a:p>
        </p:txBody>
      </p:sp>
      <p:cxnSp>
        <p:nvCxnSpPr>
          <p:cNvPr id="30" name="Straight Arrow Connector 29"/>
          <p:cNvCxnSpPr>
            <a:stCxn id="8" idx="2"/>
            <a:endCxn id="21" idx="0"/>
          </p:cNvCxnSpPr>
          <p:nvPr/>
        </p:nvCxnSpPr>
        <p:spPr>
          <a:xfrm>
            <a:off x="2519363" y="1989138"/>
            <a:ext cx="0" cy="215900"/>
          </a:xfrm>
          <a:prstGeom prst="straightConnector1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7" idx="2"/>
            <a:endCxn id="19" idx="0"/>
          </p:cNvCxnSpPr>
          <p:nvPr/>
        </p:nvCxnSpPr>
        <p:spPr>
          <a:xfrm>
            <a:off x="863600" y="1989138"/>
            <a:ext cx="0" cy="431800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9" idx="2"/>
            <a:endCxn id="10" idx="0"/>
          </p:cNvCxnSpPr>
          <p:nvPr/>
        </p:nvCxnSpPr>
        <p:spPr>
          <a:xfrm>
            <a:off x="4176713" y="1989138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0" idx="2"/>
            <a:endCxn id="17" idx="0"/>
          </p:cNvCxnSpPr>
          <p:nvPr/>
        </p:nvCxnSpPr>
        <p:spPr>
          <a:xfrm>
            <a:off x="4176713" y="2781300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17" idx="2"/>
            <a:endCxn id="14" idx="1"/>
          </p:cNvCxnSpPr>
          <p:nvPr/>
        </p:nvCxnSpPr>
        <p:spPr>
          <a:xfrm rot="16200000" flipH="1">
            <a:off x="4140994" y="3393282"/>
            <a:ext cx="971550" cy="90011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13" idx="3"/>
            <a:endCxn id="27" idx="3"/>
          </p:cNvCxnSpPr>
          <p:nvPr/>
        </p:nvCxnSpPr>
        <p:spPr>
          <a:xfrm>
            <a:off x="6227763" y="3608388"/>
            <a:ext cx="144462" cy="1296987"/>
          </a:xfrm>
          <a:prstGeom prst="bentConnector3">
            <a:avLst>
              <a:gd name="adj1" fmla="val 258732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16" idx="3"/>
            <a:endCxn id="14" idx="1"/>
          </p:cNvCxnSpPr>
          <p:nvPr/>
        </p:nvCxnSpPr>
        <p:spPr>
          <a:xfrm>
            <a:off x="3059113" y="3897313"/>
            <a:ext cx="2017712" cy="431800"/>
          </a:xfrm>
          <a:prstGeom prst="bentConnector3">
            <a:avLst>
              <a:gd name="adj1" fmla="val 77715"/>
            </a:avLst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14" idx="3"/>
            <a:endCxn id="27" idx="3"/>
          </p:cNvCxnSpPr>
          <p:nvPr/>
        </p:nvCxnSpPr>
        <p:spPr>
          <a:xfrm>
            <a:off x="6227763" y="4329113"/>
            <a:ext cx="144462" cy="576262"/>
          </a:xfrm>
          <a:prstGeom prst="bentConnector3">
            <a:avLst>
              <a:gd name="adj1" fmla="val 258732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18" idx="3"/>
            <a:endCxn id="27" idx="1"/>
          </p:cNvCxnSpPr>
          <p:nvPr/>
        </p:nvCxnSpPr>
        <p:spPr>
          <a:xfrm>
            <a:off x="3276600" y="4797425"/>
            <a:ext cx="1822450" cy="107950"/>
          </a:xfrm>
          <a:prstGeom prst="bentConnector3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16" idx="2"/>
            <a:endCxn id="18" idx="0"/>
          </p:cNvCxnSpPr>
          <p:nvPr/>
        </p:nvCxnSpPr>
        <p:spPr>
          <a:xfrm>
            <a:off x="2519363" y="4076700"/>
            <a:ext cx="0" cy="431800"/>
          </a:xfrm>
          <a:prstGeom prst="straightConnector1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19" idx="2"/>
            <a:endCxn id="25" idx="0"/>
          </p:cNvCxnSpPr>
          <p:nvPr/>
        </p:nvCxnSpPr>
        <p:spPr>
          <a:xfrm>
            <a:off x="863600" y="2997200"/>
            <a:ext cx="0" cy="1223963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stCxn id="17" idx="3"/>
            <a:endCxn id="13" idx="0"/>
          </p:cNvCxnSpPr>
          <p:nvPr/>
        </p:nvCxnSpPr>
        <p:spPr>
          <a:xfrm>
            <a:off x="4643438" y="3176588"/>
            <a:ext cx="1008062" cy="180975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17" idx="1"/>
            <a:endCxn id="15" idx="3"/>
          </p:cNvCxnSpPr>
          <p:nvPr/>
        </p:nvCxnSpPr>
        <p:spPr>
          <a:xfrm flipH="1">
            <a:off x="3059113" y="3176588"/>
            <a:ext cx="64928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stCxn id="21" idx="2"/>
            <a:endCxn id="15" idx="0"/>
          </p:cNvCxnSpPr>
          <p:nvPr/>
        </p:nvCxnSpPr>
        <p:spPr>
          <a:xfrm>
            <a:off x="2519363" y="2565400"/>
            <a:ext cx="0" cy="287338"/>
          </a:xfrm>
          <a:prstGeom prst="straightConnector1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15" idx="2"/>
            <a:endCxn id="16" idx="0"/>
          </p:cNvCxnSpPr>
          <p:nvPr/>
        </p:nvCxnSpPr>
        <p:spPr>
          <a:xfrm>
            <a:off x="2519363" y="3500438"/>
            <a:ext cx="0" cy="215900"/>
          </a:xfrm>
          <a:prstGeom prst="straightConnector1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stCxn id="16" idx="3"/>
            <a:endCxn id="13" idx="1"/>
          </p:cNvCxnSpPr>
          <p:nvPr/>
        </p:nvCxnSpPr>
        <p:spPr>
          <a:xfrm flipV="1">
            <a:off x="3059113" y="3608388"/>
            <a:ext cx="2017712" cy="288925"/>
          </a:xfrm>
          <a:prstGeom prst="bentConnector3">
            <a:avLst>
              <a:gd name="adj1" fmla="val 78219"/>
            </a:avLst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Rectangle 133"/>
          <p:cNvSpPr/>
          <p:nvPr/>
        </p:nvSpPr>
        <p:spPr>
          <a:xfrm>
            <a:off x="1908175" y="5373688"/>
            <a:ext cx="1223963" cy="35877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Reliability</a:t>
            </a:r>
          </a:p>
        </p:txBody>
      </p:sp>
      <p:cxnSp>
        <p:nvCxnSpPr>
          <p:cNvPr id="136" name="Straight Arrow Connector 135"/>
          <p:cNvCxnSpPr>
            <a:stCxn id="18" idx="2"/>
            <a:endCxn id="134" idx="0"/>
          </p:cNvCxnSpPr>
          <p:nvPr/>
        </p:nvCxnSpPr>
        <p:spPr>
          <a:xfrm>
            <a:off x="2519363" y="5084763"/>
            <a:ext cx="0" cy="288925"/>
          </a:xfrm>
          <a:prstGeom prst="straightConnector1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17" idx="2"/>
            <a:endCxn id="22" idx="0"/>
          </p:cNvCxnSpPr>
          <p:nvPr/>
        </p:nvCxnSpPr>
        <p:spPr>
          <a:xfrm>
            <a:off x="4176713" y="3357563"/>
            <a:ext cx="0" cy="20161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6588125" y="5732463"/>
            <a:ext cx="1273175" cy="3603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Pilot facility</a:t>
            </a:r>
          </a:p>
        </p:txBody>
      </p:sp>
      <p:cxnSp>
        <p:nvCxnSpPr>
          <p:cNvPr id="143" name="Elbow Connector 142"/>
          <p:cNvCxnSpPr>
            <a:stCxn id="22" idx="2"/>
            <a:endCxn id="139" idx="1"/>
          </p:cNvCxnSpPr>
          <p:nvPr/>
        </p:nvCxnSpPr>
        <p:spPr>
          <a:xfrm rot="16200000" flipH="1">
            <a:off x="5291931" y="4617245"/>
            <a:ext cx="180975" cy="241141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Elbow Connector 144"/>
          <p:cNvCxnSpPr>
            <a:stCxn id="27" idx="2"/>
            <a:endCxn id="139" idx="1"/>
          </p:cNvCxnSpPr>
          <p:nvPr/>
        </p:nvCxnSpPr>
        <p:spPr>
          <a:xfrm rot="16200000" flipH="1">
            <a:off x="5747544" y="5072857"/>
            <a:ext cx="828675" cy="852487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Elbow Connector 146"/>
          <p:cNvCxnSpPr>
            <a:stCxn id="134" idx="2"/>
            <a:endCxn id="139" idx="1"/>
          </p:cNvCxnSpPr>
          <p:nvPr/>
        </p:nvCxnSpPr>
        <p:spPr>
          <a:xfrm rot="16200000" flipH="1">
            <a:off x="4463256" y="3788570"/>
            <a:ext cx="180975" cy="4068762"/>
          </a:xfrm>
          <a:prstGeom prst="bentConnector2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9" name="Rectangle 148"/>
          <p:cNvSpPr/>
          <p:nvPr/>
        </p:nvSpPr>
        <p:spPr>
          <a:xfrm>
            <a:off x="7997825" y="6057900"/>
            <a:ext cx="769938" cy="358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Tests</a:t>
            </a:r>
          </a:p>
        </p:txBody>
      </p:sp>
      <p:cxnSp>
        <p:nvCxnSpPr>
          <p:cNvPr id="153" name="Elbow Connector 152"/>
          <p:cNvCxnSpPr>
            <a:stCxn id="22" idx="2"/>
            <a:endCxn id="149" idx="1"/>
          </p:cNvCxnSpPr>
          <p:nvPr/>
        </p:nvCxnSpPr>
        <p:spPr>
          <a:xfrm rot="16200000" flipH="1">
            <a:off x="5834856" y="4074320"/>
            <a:ext cx="504825" cy="382111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Elbow Connector 154"/>
          <p:cNvCxnSpPr>
            <a:stCxn id="134" idx="2"/>
            <a:endCxn id="149" idx="1"/>
          </p:cNvCxnSpPr>
          <p:nvPr/>
        </p:nvCxnSpPr>
        <p:spPr>
          <a:xfrm rot="16200000" flipH="1">
            <a:off x="5006181" y="3245645"/>
            <a:ext cx="504825" cy="5478462"/>
          </a:xfrm>
          <a:prstGeom prst="bentConnector2">
            <a:avLst/>
          </a:prstGeom>
          <a:ln>
            <a:solidFill>
              <a:srgbClr val="008000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Elbow Connector 156"/>
          <p:cNvCxnSpPr>
            <a:stCxn id="20" idx="3"/>
            <a:endCxn id="149" idx="1"/>
          </p:cNvCxnSpPr>
          <p:nvPr/>
        </p:nvCxnSpPr>
        <p:spPr>
          <a:xfrm>
            <a:off x="1619250" y="5949950"/>
            <a:ext cx="6378575" cy="287338"/>
          </a:xfrm>
          <a:prstGeom prst="bentConnector3">
            <a:avLst>
              <a:gd name="adj1" fmla="val 3010"/>
            </a:avLst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>
            <a:stCxn id="25" idx="2"/>
            <a:endCxn id="26" idx="0"/>
          </p:cNvCxnSpPr>
          <p:nvPr/>
        </p:nvCxnSpPr>
        <p:spPr>
          <a:xfrm>
            <a:off x="863600" y="4581525"/>
            <a:ext cx="0" cy="360363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>
            <a:stCxn id="26" idx="2"/>
            <a:endCxn id="20" idx="0"/>
          </p:cNvCxnSpPr>
          <p:nvPr/>
        </p:nvCxnSpPr>
        <p:spPr>
          <a:xfrm>
            <a:off x="863600" y="5300663"/>
            <a:ext cx="0" cy="360362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Rectangle 163"/>
          <p:cNvSpPr/>
          <p:nvPr/>
        </p:nvSpPr>
        <p:spPr>
          <a:xfrm>
            <a:off x="6856413" y="2708275"/>
            <a:ext cx="769937" cy="3603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Tests</a:t>
            </a:r>
          </a:p>
        </p:txBody>
      </p:sp>
      <p:cxnSp>
        <p:nvCxnSpPr>
          <p:cNvPr id="172" name="Straight Arrow Connector 171"/>
          <p:cNvCxnSpPr>
            <a:stCxn id="164" idx="2"/>
            <a:endCxn id="139" idx="0"/>
          </p:cNvCxnSpPr>
          <p:nvPr/>
        </p:nvCxnSpPr>
        <p:spPr>
          <a:xfrm flipH="1">
            <a:off x="7224713" y="3068638"/>
            <a:ext cx="15875" cy="266382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cxnSp>
      <p:cxnSp>
        <p:nvCxnSpPr>
          <p:cNvPr id="175" name="Elbow Connector 174"/>
          <p:cNvCxnSpPr>
            <a:stCxn id="17" idx="2"/>
            <a:endCxn id="27" idx="1"/>
          </p:cNvCxnSpPr>
          <p:nvPr/>
        </p:nvCxnSpPr>
        <p:spPr>
          <a:xfrm rot="16200000" flipH="1">
            <a:off x="3863976" y="3670300"/>
            <a:ext cx="1547812" cy="922337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8" name="Rectangle 177"/>
          <p:cNvSpPr/>
          <p:nvPr/>
        </p:nvSpPr>
        <p:spPr>
          <a:xfrm>
            <a:off x="5443538" y="2317750"/>
            <a:ext cx="769937" cy="3603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Tests</a:t>
            </a:r>
          </a:p>
        </p:txBody>
      </p:sp>
      <p:cxnSp>
        <p:nvCxnSpPr>
          <p:cNvPr id="184" name="Elbow Connector 183"/>
          <p:cNvCxnSpPr>
            <a:stCxn id="178" idx="2"/>
            <a:endCxn id="13" idx="0"/>
          </p:cNvCxnSpPr>
          <p:nvPr/>
        </p:nvCxnSpPr>
        <p:spPr>
          <a:xfrm rot="5400000">
            <a:off x="5399882" y="2929731"/>
            <a:ext cx="679450" cy="176213"/>
          </a:xfrm>
          <a:prstGeom prst="bentConnector3">
            <a:avLst>
              <a:gd name="adj1" fmla="val 70935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>
            <a:stCxn id="10" idx="3"/>
            <a:endCxn id="178" idx="1"/>
          </p:cNvCxnSpPr>
          <p:nvPr/>
        </p:nvCxnSpPr>
        <p:spPr>
          <a:xfrm>
            <a:off x="4932363" y="2492375"/>
            <a:ext cx="511175" cy="47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>
            <a:stCxn id="10" idx="3"/>
            <a:endCxn id="164" idx="1"/>
          </p:cNvCxnSpPr>
          <p:nvPr/>
        </p:nvCxnSpPr>
        <p:spPr>
          <a:xfrm>
            <a:off x="4932363" y="2492375"/>
            <a:ext cx="1924050" cy="396875"/>
          </a:xfrm>
          <a:prstGeom prst="bentConnector3">
            <a:avLst>
              <a:gd name="adj1" fmla="val 11977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>
            <a:stCxn id="11" idx="2"/>
            <a:endCxn id="178" idx="0"/>
          </p:cNvCxnSpPr>
          <p:nvPr/>
        </p:nvCxnSpPr>
        <p:spPr>
          <a:xfrm flipH="1">
            <a:off x="5827713" y="1989138"/>
            <a:ext cx="4762" cy="32861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>
            <a:stCxn id="23" idx="2"/>
            <a:endCxn id="164" idx="0"/>
          </p:cNvCxnSpPr>
          <p:nvPr/>
        </p:nvCxnSpPr>
        <p:spPr>
          <a:xfrm>
            <a:off x="7235825" y="1989138"/>
            <a:ext cx="4763" cy="71913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cxnSp>
      <p:cxnSp>
        <p:nvCxnSpPr>
          <p:cNvPr id="196" name="Straight Arrow Connector 195"/>
          <p:cNvCxnSpPr>
            <a:stCxn id="12" idx="2"/>
            <a:endCxn id="149" idx="0"/>
          </p:cNvCxnSpPr>
          <p:nvPr/>
        </p:nvCxnSpPr>
        <p:spPr>
          <a:xfrm flipH="1">
            <a:off x="8383588" y="1989138"/>
            <a:ext cx="4762" cy="4068762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TextBox 200"/>
          <p:cNvSpPr txBox="1">
            <a:spLocks noChangeArrowheads="1"/>
          </p:cNvSpPr>
          <p:nvPr/>
        </p:nvSpPr>
        <p:spPr bwMode="auto">
          <a:xfrm>
            <a:off x="6243638" y="321310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Symbol" pitchFamily="18" charset="2"/>
              </a:rPr>
              <a:t>g</a:t>
            </a:r>
          </a:p>
        </p:txBody>
      </p:sp>
      <p:sp>
        <p:nvSpPr>
          <p:cNvPr id="202" name="TextBox 201"/>
          <p:cNvSpPr txBox="1">
            <a:spLocks noChangeArrowheads="1"/>
          </p:cNvSpPr>
          <p:nvPr/>
        </p:nvSpPr>
        <p:spPr bwMode="auto">
          <a:xfrm>
            <a:off x="6227763" y="4283075"/>
            <a:ext cx="2873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Symbol" pitchFamily="18" charset="2"/>
              </a:rPr>
              <a:t>g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903788" y="1682750"/>
            <a:ext cx="2232025" cy="1476375"/>
          </a:xfrm>
          <a:prstGeom prst="rect">
            <a:avLst/>
          </a:prstGeom>
          <a:solidFill>
            <a:srgbClr val="D9D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Huge community out there: Lasers can be bought from industry. Many universities and labs active!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473325" y="2289175"/>
            <a:ext cx="1728788" cy="1200150"/>
          </a:xfrm>
          <a:prstGeom prst="rect">
            <a:avLst/>
          </a:prstGeom>
          <a:solidFill>
            <a:srgbClr val="D9D9D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Acc. Labs: SLAC, LBNL, DESY, KEK, France, UK, Italy, CERN, …</a:t>
            </a:r>
          </a:p>
        </p:txBody>
      </p:sp>
      <p:cxnSp>
        <p:nvCxnSpPr>
          <p:cNvPr id="43" name="Elbow Connector 42"/>
          <p:cNvCxnSpPr>
            <a:stCxn id="27" idx="2"/>
            <a:endCxn id="22" idx="3"/>
          </p:cNvCxnSpPr>
          <p:nvPr/>
        </p:nvCxnSpPr>
        <p:spPr>
          <a:xfrm rot="5400000">
            <a:off x="5027613" y="4845050"/>
            <a:ext cx="468312" cy="947738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27" idx="2"/>
            <a:endCxn id="134" idx="0"/>
          </p:cNvCxnSpPr>
          <p:nvPr/>
        </p:nvCxnSpPr>
        <p:spPr>
          <a:xfrm rot="5400000">
            <a:off x="3983038" y="3621088"/>
            <a:ext cx="288925" cy="3216275"/>
          </a:xfrm>
          <a:prstGeom prst="bentConnector3">
            <a:avLst>
              <a:gd name="adj1" fmla="val 50000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4572000" y="3644900"/>
            <a:ext cx="1944688" cy="923925"/>
          </a:xfrm>
          <a:prstGeom prst="rect">
            <a:avLst/>
          </a:prstGeom>
          <a:solidFill>
            <a:srgbClr val="D9D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First ideas for pro-posals (e.g. SOLEIL, Germany, Italy, …)</a:t>
            </a:r>
          </a:p>
        </p:txBody>
      </p:sp>
      <p:sp>
        <p:nvSpPr>
          <p:cNvPr id="69" name="TextBox 68"/>
          <p:cNvSpPr txBox="1">
            <a:spLocks noChangeArrowheads="1"/>
          </p:cNvSpPr>
          <p:nvPr/>
        </p:nvSpPr>
        <p:spPr bwMode="auto">
          <a:xfrm>
            <a:off x="5580063" y="4003675"/>
            <a:ext cx="2087562" cy="923925"/>
          </a:xfrm>
          <a:prstGeom prst="rect">
            <a:avLst/>
          </a:prstGeom>
          <a:solidFill>
            <a:srgbClr val="D9D9D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One or several? EuroNNAc proposal for Europe in 2013?</a:t>
            </a:r>
          </a:p>
        </p:txBody>
      </p:sp>
      <p:sp>
        <p:nvSpPr>
          <p:cNvPr id="71" name="TextBox 70"/>
          <p:cNvSpPr txBox="1">
            <a:spLocks noChangeArrowheads="1"/>
          </p:cNvSpPr>
          <p:nvPr/>
        </p:nvSpPr>
        <p:spPr bwMode="auto">
          <a:xfrm>
            <a:off x="455613" y="4005263"/>
            <a:ext cx="1512887" cy="923925"/>
          </a:xfrm>
          <a:prstGeom prst="rect">
            <a:avLst/>
          </a:prstGeom>
          <a:solidFill>
            <a:srgbClr val="D9D9D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CERN and collaborators</a:t>
            </a:r>
          </a:p>
          <a:p>
            <a:r>
              <a:rPr lang="en-US">
                <a:latin typeface="Calibri" pitchFamily="34" charset="0"/>
              </a:rPr>
              <a:t>EuroNNAc</a:t>
            </a:r>
          </a:p>
        </p:txBody>
      </p: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5486400" y="4581525"/>
            <a:ext cx="2614613" cy="922338"/>
          </a:xfrm>
          <a:prstGeom prst="rect">
            <a:avLst/>
          </a:prstGeom>
          <a:solidFill>
            <a:srgbClr val="D9D9D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Pilot facility with reserved time for medical and HEP accelerator tests!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181725" y="4745038"/>
            <a:ext cx="2447925" cy="923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Established technology now ripe for medical treatments.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6156325" y="5170488"/>
            <a:ext cx="2844800" cy="922337"/>
          </a:xfrm>
          <a:prstGeom prst="rect">
            <a:avLst/>
          </a:prstGeom>
          <a:solidFill>
            <a:srgbClr val="D9D9D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Established technology then extended to High Energy Physics applications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069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134" grpId="0" animBg="1"/>
      <p:bldP spid="139" grpId="0" animBg="1"/>
      <p:bldP spid="149" grpId="0" animBg="1"/>
      <p:bldP spid="164" grpId="0" animBg="1"/>
      <p:bldP spid="178" grpId="0" animBg="1"/>
      <p:bldP spid="201" grpId="0"/>
      <p:bldP spid="202" grpId="0"/>
      <p:bldP spid="24" grpId="0" animBg="1"/>
      <p:bldP spid="24" grpId="1" animBg="1"/>
      <p:bldP spid="28" grpId="0" animBg="1"/>
      <p:bldP spid="28" grpId="1" animBg="1"/>
      <p:bldP spid="68" grpId="0" animBg="1"/>
      <p:bldP spid="68" grpId="1" animBg="1"/>
      <p:bldP spid="69" grpId="0" animBg="1"/>
      <p:bldP spid="69" grpId="1" animBg="1"/>
      <p:bldP spid="71" grpId="0" animBg="1"/>
      <p:bldP spid="71" grpId="1" animBg="1"/>
      <p:bldP spid="73" grpId="0" animBg="1"/>
      <p:bldP spid="73" grpId="1" animBg="1"/>
      <p:bldP spid="75" grpId="0" animBg="1"/>
      <p:bldP spid="75" grpId="1" animBg="1"/>
      <p:bldP spid="7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 smtClean="0"/>
              <a:t>EuroNNAc</a:t>
            </a:r>
            <a:r>
              <a:rPr lang="en-US" sz="4000" dirty="0" smtClean="0"/>
              <a:t> 2011</a:t>
            </a:r>
            <a:endParaRPr lang="en-US" sz="4000" dirty="0" smtClean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228600" y="1035050"/>
            <a:ext cx="8686800" cy="5289550"/>
          </a:xfrm>
        </p:spPr>
        <p:txBody>
          <a:bodyPr/>
          <a:lstStyle/>
          <a:p>
            <a:pPr>
              <a:spcAft>
                <a:spcPts val="400"/>
              </a:spcAft>
            </a:pPr>
            <a:r>
              <a:rPr lang="en-US" dirty="0" smtClean="0"/>
              <a:t>Number of registrants:	</a:t>
            </a:r>
            <a:r>
              <a:rPr lang="en-US" dirty="0"/>
              <a:t>	</a:t>
            </a:r>
            <a:r>
              <a:rPr lang="en-US" b="1" dirty="0" smtClean="0">
                <a:solidFill>
                  <a:srgbClr val="0000FF"/>
                </a:solidFill>
              </a:rPr>
              <a:t>92</a:t>
            </a:r>
            <a:endParaRPr lang="en-US" b="1" dirty="0" smtClean="0">
              <a:solidFill>
                <a:srgbClr val="0000FF"/>
              </a:solidFill>
            </a:endParaRPr>
          </a:p>
          <a:p>
            <a:pPr>
              <a:spcAft>
                <a:spcPts val="400"/>
              </a:spcAft>
            </a:pPr>
            <a:r>
              <a:rPr lang="en-US" u="sng" dirty="0" smtClean="0"/>
              <a:t>Europe:</a:t>
            </a:r>
          </a:p>
          <a:p>
            <a:pPr lvl="1">
              <a:spcAft>
                <a:spcPts val="400"/>
              </a:spcAft>
            </a:pPr>
            <a:r>
              <a:rPr lang="en-US" b="1" dirty="0" smtClean="0">
                <a:solidFill>
                  <a:srgbClr val="0000FF"/>
                </a:solidFill>
              </a:rPr>
              <a:t>11 countries</a:t>
            </a:r>
          </a:p>
          <a:p>
            <a:pPr marL="457200" lvl="1" indent="0">
              <a:spcAft>
                <a:spcPts val="400"/>
              </a:spcAft>
              <a:buNone/>
            </a:pPr>
            <a:r>
              <a:rPr lang="en-US" sz="2000" dirty="0"/>
              <a:t> </a:t>
            </a:r>
            <a:r>
              <a:rPr lang="en-US" sz="2000" dirty="0" smtClean="0"/>
              <a:t>	FRANCE , GERMANY, HUNGARY, ITALY, NETHERLANDS, PORTUGAL, </a:t>
            </a:r>
            <a:br>
              <a:rPr lang="en-US" sz="2000" dirty="0" smtClean="0"/>
            </a:br>
            <a:r>
              <a:rPr lang="en-US" sz="2000" dirty="0" smtClean="0"/>
              <a:t>	ROMANIA, RUSSIA, SWEDEN, SWITZERLAND, UNITED </a:t>
            </a:r>
            <a:r>
              <a:rPr lang="en-US" sz="2000" dirty="0"/>
              <a:t>KINGDOM</a:t>
            </a:r>
            <a:r>
              <a:rPr lang="en-US" sz="2000" dirty="0"/>
              <a:t>  </a:t>
            </a:r>
            <a:endParaRPr lang="en-US" sz="2000" dirty="0" smtClean="0"/>
          </a:p>
          <a:p>
            <a:pPr lvl="1">
              <a:spcAft>
                <a:spcPts val="400"/>
              </a:spcAft>
            </a:pPr>
            <a:r>
              <a:rPr lang="en-US" b="1" dirty="0" smtClean="0">
                <a:solidFill>
                  <a:srgbClr val="0000FF"/>
                </a:solidFill>
              </a:rPr>
              <a:t>37 institutes</a:t>
            </a:r>
          </a:p>
          <a:p>
            <a:pPr>
              <a:spcAft>
                <a:spcPts val="400"/>
              </a:spcAft>
            </a:pPr>
            <a:r>
              <a:rPr lang="en-US" u="sng" dirty="0" smtClean="0"/>
              <a:t>Outside Europe:</a:t>
            </a:r>
          </a:p>
          <a:p>
            <a:pPr lvl="1">
              <a:spcAft>
                <a:spcPts val="400"/>
              </a:spcAft>
            </a:pPr>
            <a:r>
              <a:rPr lang="en-US" b="1" dirty="0" smtClean="0">
                <a:solidFill>
                  <a:srgbClr val="0000FF"/>
                </a:solidFill>
              </a:rPr>
              <a:t>3 countries </a:t>
            </a:r>
          </a:p>
          <a:p>
            <a:pPr marL="457200" lvl="1" indent="0">
              <a:spcAft>
                <a:spcPts val="400"/>
              </a:spcAft>
              <a:buNone/>
            </a:pPr>
            <a:r>
              <a:rPr lang="en-US" sz="2000" dirty="0" smtClean="0"/>
              <a:t>	CHINA, JAPAN</a:t>
            </a:r>
            <a:r>
              <a:rPr lang="en-US" sz="2000" dirty="0" smtClean="0"/>
              <a:t>, </a:t>
            </a:r>
            <a:r>
              <a:rPr lang="en-US" sz="2000" dirty="0" smtClean="0"/>
              <a:t>UNITED STATES OF AMERICA </a:t>
            </a:r>
          </a:p>
          <a:p>
            <a:pPr lvl="1">
              <a:spcAft>
                <a:spcPts val="400"/>
              </a:spcAft>
            </a:pPr>
            <a:r>
              <a:rPr lang="en-US" b="1" dirty="0" smtClean="0">
                <a:solidFill>
                  <a:srgbClr val="0000FF"/>
                </a:solidFill>
              </a:rPr>
              <a:t>11 institutes</a:t>
            </a:r>
          </a:p>
          <a:p>
            <a:pPr>
              <a:spcAft>
                <a:spcPts val="400"/>
              </a:spcAft>
            </a:pPr>
            <a:r>
              <a:rPr lang="en-US" dirty="0" smtClean="0"/>
              <a:t>Thanks </a:t>
            </a:r>
            <a:r>
              <a:rPr lang="en-US" dirty="0"/>
              <a:t>to the </a:t>
            </a:r>
            <a:r>
              <a:rPr lang="en-US" dirty="0" err="1"/>
              <a:t>EuroNNAc</a:t>
            </a:r>
            <a:r>
              <a:rPr lang="en-US" dirty="0"/>
              <a:t> organization </a:t>
            </a:r>
            <a:r>
              <a:rPr lang="en-US" dirty="0" smtClean="0"/>
              <a:t>committee!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6B76E-6352-40C7-BC83-1820393A0EDB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17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prstClr val="black"/>
                </a:solidFill>
              </a:rPr>
              <a:t>Very Successful Field…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May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900509"/>
            <a:ext cx="8301038" cy="56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458075" y="6545659"/>
            <a:ext cx="11303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B. Hidding</a:t>
            </a:r>
          </a:p>
        </p:txBody>
      </p:sp>
      <p:sp>
        <p:nvSpPr>
          <p:cNvPr id="9" name="Rectangle 8"/>
          <p:cNvSpPr/>
          <p:nvPr/>
        </p:nvSpPr>
        <p:spPr>
          <a:xfrm rot="20425519">
            <a:off x="1756048" y="4390586"/>
            <a:ext cx="2736304" cy="108012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9438193">
            <a:off x="5122525" y="1973368"/>
            <a:ext cx="3046332" cy="1247581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655612" y="4840069"/>
            <a:ext cx="3650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Conventional metallic RF structures are fundamentally limited!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50968" y="3849469"/>
            <a:ext cx="2659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Plasma walls cannot be destructed!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290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solidFill>
                  <a:prstClr val="black"/>
                </a:solidFill>
              </a:rPr>
              <a:t>Very Successful Field…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 May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B3087-CB78-0D45-A92B-EB94AC7FCDA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900509"/>
            <a:ext cx="8301038" cy="56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458075" y="6545659"/>
            <a:ext cx="11303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B. Hidding</a:t>
            </a:r>
          </a:p>
        </p:txBody>
      </p:sp>
      <p:sp>
        <p:nvSpPr>
          <p:cNvPr id="9" name="Rectangle 8"/>
          <p:cNvSpPr/>
          <p:nvPr/>
        </p:nvSpPr>
        <p:spPr>
          <a:xfrm rot="20425519">
            <a:off x="1756048" y="4390586"/>
            <a:ext cx="2736304" cy="108012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9438193">
            <a:off x="5122525" y="1973368"/>
            <a:ext cx="3046332" cy="1247581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655612" y="4840069"/>
            <a:ext cx="3650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Conventional metallic RF structures are fundamentally limited!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50968" y="3849469"/>
            <a:ext cx="2659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Plasma walls cannot be destructed!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1362089">
            <a:off x="632644" y="1484524"/>
            <a:ext cx="7989596" cy="41057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2400"/>
              </a:spcAft>
            </a:pPr>
            <a:r>
              <a:rPr lang="en-US" sz="2400" dirty="0" smtClean="0"/>
              <a:t>The dream: </a:t>
            </a:r>
            <a:r>
              <a:rPr lang="en-US" sz="2400" b="1" dirty="0" smtClean="0">
                <a:solidFill>
                  <a:srgbClr val="FF0000"/>
                </a:solidFill>
              </a:rPr>
              <a:t>Build accelerators 100-1000 times more compact.</a:t>
            </a:r>
          </a:p>
          <a:p>
            <a:pPr marL="457200" indent="-457200">
              <a:lnSpc>
                <a:spcPct val="120000"/>
              </a:lnSpc>
              <a:spcAft>
                <a:spcPts val="2400"/>
              </a:spcAft>
              <a:buFont typeface="+mj-lt"/>
              <a:buAutoNum type="arabicPeriod"/>
            </a:pPr>
            <a:r>
              <a:rPr lang="en-US" sz="2400" dirty="0" smtClean="0"/>
              <a:t>A compact synchrotron light accelerator (FEL, …) for each university lab and industry!</a:t>
            </a:r>
          </a:p>
          <a:p>
            <a:pPr marL="457200" indent="-457200">
              <a:lnSpc>
                <a:spcPct val="120000"/>
              </a:lnSpc>
              <a:spcAft>
                <a:spcPts val="2400"/>
              </a:spcAft>
              <a:buFont typeface="+mj-lt"/>
              <a:buAutoNum type="arabicPeriod"/>
            </a:pPr>
            <a:r>
              <a:rPr lang="en-US" sz="2400" dirty="0" smtClean="0"/>
              <a:t>Compact (and affordable) </a:t>
            </a:r>
            <a:r>
              <a:rPr lang="en-US" sz="2400" dirty="0" err="1" smtClean="0"/>
              <a:t>TeV</a:t>
            </a:r>
            <a:r>
              <a:rPr lang="en-US" sz="2400" dirty="0" smtClean="0"/>
              <a:t> colliders for high energy physics.</a:t>
            </a:r>
          </a:p>
          <a:p>
            <a:pPr marL="457200" indent="-457200">
              <a:lnSpc>
                <a:spcPct val="120000"/>
              </a:lnSpc>
              <a:spcAft>
                <a:spcPts val="2400"/>
              </a:spcAft>
              <a:buFont typeface="+mj-lt"/>
              <a:buAutoNum type="arabicPeriod"/>
            </a:pPr>
            <a:r>
              <a:rPr lang="en-US" sz="2400" dirty="0" smtClean="0"/>
              <a:t>Compact medical accelerators.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5821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1524000" y="1981200"/>
            <a:ext cx="6248400" cy="3505200"/>
          </a:xfrm>
          <a:prstGeom prst="ellipse">
            <a:avLst/>
          </a:prstGeom>
          <a:noFill/>
          <a:ln w="698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95250"/>
            <a:ext cx="5562600" cy="666750"/>
          </a:xfrm>
        </p:spPr>
        <p:txBody>
          <a:bodyPr/>
          <a:lstStyle/>
          <a:p>
            <a:r>
              <a:rPr lang="en-US" sz="4000" dirty="0" smtClean="0"/>
              <a:t>…but also very diverse.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1C55DB-F2A5-4307-995E-88E82A0E9B9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04800" y="1295400"/>
            <a:ext cx="3879273" cy="2133600"/>
          </a:xfrm>
          <a:prstGeom prst="ellips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apitals"/>
                <a:cs typeface="Capitals"/>
              </a:rPr>
              <a:t>Plasma Science</a:t>
            </a:r>
            <a:endParaRPr lang="en-US" sz="4000" dirty="0">
              <a:latin typeface="Capitals"/>
              <a:cs typeface="Capitals"/>
            </a:endParaRPr>
          </a:p>
        </p:txBody>
      </p:sp>
      <p:sp>
        <p:nvSpPr>
          <p:cNvPr id="7" name="Oval 6"/>
          <p:cNvSpPr/>
          <p:nvPr/>
        </p:nvSpPr>
        <p:spPr>
          <a:xfrm>
            <a:off x="4952999" y="1295400"/>
            <a:ext cx="3879273" cy="2133600"/>
          </a:xfrm>
          <a:prstGeom prst="ellips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apitals"/>
                <a:cs typeface="Capitals"/>
              </a:rPr>
              <a:t>Laser Science</a:t>
            </a:r>
            <a:endParaRPr lang="en-US" sz="4000" dirty="0">
              <a:latin typeface="Capitals"/>
              <a:cs typeface="Capital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800600" y="3962400"/>
            <a:ext cx="4017818" cy="2209800"/>
          </a:xfrm>
          <a:prstGeom prst="ellips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apitals"/>
                <a:cs typeface="Capitals"/>
              </a:rPr>
              <a:t>Accelerator</a:t>
            </a:r>
            <a:r>
              <a:rPr lang="en-US" sz="4000" dirty="0" smtClean="0">
                <a:latin typeface="Capitals"/>
                <a:cs typeface="Capitals"/>
              </a:rPr>
              <a:t> Science</a:t>
            </a:r>
            <a:endParaRPr lang="en-US" sz="4000" dirty="0">
              <a:latin typeface="Capitals"/>
              <a:cs typeface="Capital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249382" y="3962400"/>
            <a:ext cx="4017818" cy="2209800"/>
          </a:xfrm>
          <a:prstGeom prst="ellips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apitals"/>
                <a:cs typeface="Capitals"/>
              </a:rPr>
              <a:t>Ultra-fast</a:t>
            </a:r>
            <a:r>
              <a:rPr lang="en-US" sz="2800" dirty="0" smtClean="0">
                <a:latin typeface="Capitals"/>
                <a:cs typeface="Capitals"/>
              </a:rPr>
              <a:t> </a:t>
            </a:r>
            <a:r>
              <a:rPr lang="en-US" sz="4000" dirty="0" smtClean="0">
                <a:latin typeface="Capitals"/>
                <a:cs typeface="Capitals"/>
              </a:rPr>
              <a:t>Science</a:t>
            </a:r>
            <a:endParaRPr lang="en-US" sz="4000" dirty="0">
              <a:latin typeface="Capitals"/>
              <a:cs typeface="Capitals"/>
            </a:endParaRPr>
          </a:p>
        </p:txBody>
      </p:sp>
    </p:spTree>
    <p:extLst>
      <p:ext uri="{BB962C8B-B14F-4D97-AF65-F5344CB8AC3E}">
        <p14:creationId xmlns:p14="http://schemas.microsoft.com/office/powerpoint/2010/main" val="2980660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1524000" y="1981200"/>
            <a:ext cx="6248400" cy="3505200"/>
          </a:xfrm>
          <a:prstGeom prst="ellipse">
            <a:avLst/>
          </a:prstGeom>
          <a:noFill/>
          <a:ln w="6985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95250"/>
            <a:ext cx="5562600" cy="666750"/>
          </a:xfrm>
        </p:spPr>
        <p:txBody>
          <a:bodyPr/>
          <a:lstStyle/>
          <a:p>
            <a:r>
              <a:rPr lang="en-US" sz="4000" dirty="0" smtClean="0"/>
              <a:t>…but also very diverse.</a:t>
            </a:r>
            <a:endParaRPr lang="en-US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1C55DB-F2A5-4307-995E-88E82A0E9B9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04800" y="1295400"/>
            <a:ext cx="3879273" cy="2133600"/>
          </a:xfrm>
          <a:prstGeom prst="ellips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apitals"/>
                <a:cs typeface="Capitals"/>
              </a:rPr>
              <a:t>Plasma Science</a:t>
            </a:r>
            <a:endParaRPr lang="en-US" sz="4000" dirty="0">
              <a:latin typeface="Capitals"/>
              <a:cs typeface="Capitals"/>
            </a:endParaRPr>
          </a:p>
        </p:txBody>
      </p:sp>
      <p:sp>
        <p:nvSpPr>
          <p:cNvPr id="7" name="Oval 6"/>
          <p:cNvSpPr/>
          <p:nvPr/>
        </p:nvSpPr>
        <p:spPr>
          <a:xfrm>
            <a:off x="4952999" y="1295400"/>
            <a:ext cx="3879273" cy="2133600"/>
          </a:xfrm>
          <a:prstGeom prst="ellips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Capitals"/>
                <a:cs typeface="Capitals"/>
              </a:rPr>
              <a:t>Laser Science</a:t>
            </a:r>
            <a:endParaRPr lang="en-US" sz="4000" dirty="0">
              <a:latin typeface="Capitals"/>
              <a:cs typeface="Capitals"/>
            </a:endParaRPr>
          </a:p>
        </p:txBody>
      </p:sp>
      <p:sp>
        <p:nvSpPr>
          <p:cNvPr id="8" name="Oval 7"/>
          <p:cNvSpPr/>
          <p:nvPr/>
        </p:nvSpPr>
        <p:spPr>
          <a:xfrm>
            <a:off x="4800600" y="3962400"/>
            <a:ext cx="4017818" cy="2209800"/>
          </a:xfrm>
          <a:prstGeom prst="ellips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apitals"/>
                <a:cs typeface="Capitals"/>
              </a:rPr>
              <a:t>Accelerator</a:t>
            </a:r>
            <a:r>
              <a:rPr lang="en-US" sz="4000" dirty="0" smtClean="0">
                <a:latin typeface="Capitals"/>
                <a:cs typeface="Capitals"/>
              </a:rPr>
              <a:t> Science</a:t>
            </a:r>
            <a:endParaRPr lang="en-US" sz="4000" dirty="0">
              <a:latin typeface="Capitals"/>
              <a:cs typeface="Capital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249382" y="3962400"/>
            <a:ext cx="4017818" cy="2209800"/>
          </a:xfrm>
          <a:prstGeom prst="ellipse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apitals"/>
                <a:cs typeface="Capitals"/>
              </a:rPr>
              <a:t>Ultra-fast</a:t>
            </a:r>
            <a:r>
              <a:rPr lang="en-US" sz="2800" dirty="0" smtClean="0">
                <a:latin typeface="Capitals"/>
                <a:cs typeface="Capitals"/>
              </a:rPr>
              <a:t> </a:t>
            </a:r>
            <a:r>
              <a:rPr lang="en-US" sz="4000" dirty="0" smtClean="0">
                <a:latin typeface="Capitals"/>
                <a:cs typeface="Capitals"/>
              </a:rPr>
              <a:t>Science</a:t>
            </a:r>
            <a:endParaRPr lang="en-US" sz="4000" dirty="0">
              <a:latin typeface="Capitals"/>
              <a:cs typeface="Capitals"/>
            </a:endParaRPr>
          </a:p>
        </p:txBody>
      </p:sp>
      <p:sp>
        <p:nvSpPr>
          <p:cNvPr id="12" name="TextBox 11"/>
          <p:cNvSpPr txBox="1"/>
          <p:nvPr/>
        </p:nvSpPr>
        <p:spPr>
          <a:xfrm rot="21362089">
            <a:off x="632644" y="1330637"/>
            <a:ext cx="7989596" cy="44135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Aft>
                <a:spcPts val="2400"/>
              </a:spcAft>
            </a:pPr>
            <a:r>
              <a:rPr lang="en-US" sz="2400" dirty="0" smtClean="0"/>
              <a:t>Many challenges: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457200" indent="-457200">
              <a:lnSpc>
                <a:spcPct val="120000"/>
              </a:lnSpc>
              <a:spcAft>
                <a:spcPts val="2400"/>
              </a:spcAft>
              <a:buFont typeface="+mj-lt"/>
              <a:buAutoNum type="arabicPeriod"/>
            </a:pPr>
            <a:r>
              <a:rPr lang="en-US" sz="2400" dirty="0" smtClean="0"/>
              <a:t>Different notations, language and scientific cultures.</a:t>
            </a:r>
          </a:p>
          <a:p>
            <a:pPr marL="457200" indent="-457200">
              <a:lnSpc>
                <a:spcPct val="120000"/>
              </a:lnSpc>
              <a:spcAft>
                <a:spcPts val="2400"/>
              </a:spcAft>
              <a:buFont typeface="+mj-lt"/>
              <a:buAutoNum type="arabicPeriod"/>
            </a:pPr>
            <a:r>
              <a:rPr lang="en-US" sz="2400" dirty="0" smtClean="0"/>
              <a:t>Different goals (scientific achievement versus building operational accelerators).</a:t>
            </a:r>
          </a:p>
          <a:p>
            <a:pPr marL="457200" indent="-457200">
              <a:lnSpc>
                <a:spcPct val="120000"/>
              </a:lnSpc>
              <a:spcAft>
                <a:spcPts val="2400"/>
              </a:spcAft>
              <a:buFont typeface="+mj-lt"/>
              <a:buAutoNum type="arabicPeriod"/>
            </a:pPr>
            <a:r>
              <a:rPr lang="en-US" sz="2400" dirty="0" smtClean="0"/>
              <a:t>More centralized “big science” versus more decentralized university-based research.</a:t>
            </a:r>
          </a:p>
          <a:p>
            <a:pPr marL="457200" indent="-457200">
              <a:lnSpc>
                <a:spcPct val="120000"/>
              </a:lnSpc>
              <a:spcAft>
                <a:spcPts val="2400"/>
              </a:spcAft>
              <a:buFont typeface="+mj-lt"/>
              <a:buAutoNum type="arabicPeriod"/>
            </a:pPr>
            <a:r>
              <a:rPr lang="en-US" sz="2400" dirty="0" smtClean="0"/>
              <a:t>Complex, inter-disciplinary science problems.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93148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1524000" y="1822570"/>
            <a:ext cx="5874920" cy="3295687"/>
          </a:xfrm>
          <a:prstGeom prst="ellipse">
            <a:avLst/>
          </a:prstGeom>
          <a:solidFill>
            <a:srgbClr val="DBEEF4"/>
          </a:solidFill>
          <a:ln w="698500" cmpd="sng">
            <a:solidFill>
              <a:srgbClr val="FF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1C55DB-F2A5-4307-995E-88E82A0E9B9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62000" y="1074003"/>
            <a:ext cx="2895600" cy="159258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Capitals"/>
                <a:cs typeface="Capitals"/>
              </a:rPr>
              <a:t>Plasma </a:t>
            </a:r>
            <a:r>
              <a:rPr lang="en-US" sz="3600" dirty="0" smtClean="0">
                <a:solidFill>
                  <a:srgbClr val="000000"/>
                </a:solidFill>
                <a:latin typeface="Capitals"/>
                <a:cs typeface="Capitals"/>
              </a:rPr>
              <a:t>Science</a:t>
            </a:r>
            <a:endParaRPr lang="en-US" sz="3600" dirty="0">
              <a:solidFill>
                <a:srgbClr val="000000"/>
              </a:solidFill>
              <a:latin typeface="Capitals"/>
              <a:cs typeface="Capitals"/>
            </a:endParaRPr>
          </a:p>
        </p:txBody>
      </p:sp>
      <p:sp>
        <p:nvSpPr>
          <p:cNvPr id="7" name="Oval 6"/>
          <p:cNvSpPr/>
          <p:nvPr/>
        </p:nvSpPr>
        <p:spPr>
          <a:xfrm>
            <a:off x="5334000" y="1074003"/>
            <a:ext cx="2895600" cy="159258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0000"/>
                </a:solidFill>
                <a:latin typeface="Capitals"/>
                <a:cs typeface="Capitals"/>
              </a:rPr>
              <a:t>Laser </a:t>
            </a:r>
            <a:r>
              <a:rPr lang="en-US" sz="3600" dirty="0" smtClean="0">
                <a:solidFill>
                  <a:srgbClr val="000000"/>
                </a:solidFill>
                <a:latin typeface="Capitals"/>
                <a:cs typeface="Capitals"/>
              </a:rPr>
              <a:t>Science</a:t>
            </a:r>
            <a:endParaRPr lang="en-US" sz="3600" dirty="0">
              <a:solidFill>
                <a:srgbClr val="000000"/>
              </a:solidFill>
              <a:latin typeface="Capitals"/>
              <a:cs typeface="Capital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181600" y="4274403"/>
            <a:ext cx="3200400" cy="1358205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pitals"/>
                <a:cs typeface="Capitals"/>
              </a:rPr>
              <a:t>Accelerator</a:t>
            </a:r>
          </a:p>
          <a:p>
            <a:pPr algn="ctr"/>
            <a:r>
              <a:rPr lang="en-US" sz="4400" dirty="0" smtClean="0">
                <a:solidFill>
                  <a:srgbClr val="000000"/>
                </a:solidFill>
                <a:latin typeface="Capitals"/>
                <a:cs typeface="Capitals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Capitals"/>
                <a:cs typeface="Capitals"/>
              </a:rPr>
              <a:t>Science</a:t>
            </a:r>
            <a:endParaRPr lang="en-US" sz="3600" dirty="0">
              <a:solidFill>
                <a:srgbClr val="000000"/>
              </a:solidFill>
              <a:latin typeface="Capitals"/>
              <a:cs typeface="Capital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05000" y="2590800"/>
            <a:ext cx="5176392" cy="1508105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sz="9200" b="1" dirty="0" err="1">
                <a:solidFill>
                  <a:srgbClr val="000000"/>
                </a:solidFill>
                <a:latin typeface="Bauhaus 93"/>
                <a:cs typeface="Bauhaus 93"/>
              </a:rPr>
              <a:t>EuroNNAc</a:t>
            </a:r>
            <a:endParaRPr lang="en-US" sz="9200" b="1" dirty="0">
              <a:solidFill>
                <a:srgbClr val="000000"/>
              </a:solidFill>
              <a:latin typeface="Bauhaus 93"/>
              <a:cs typeface="Bauhaus 93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0755" y="3214806"/>
            <a:ext cx="1498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Build bridges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0" y="464403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Identify </a:t>
            </a:r>
          </a:p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synergies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6600" y="5569803"/>
            <a:ext cx="2569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Define </a:t>
            </a:r>
          </a:p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roadmap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0" y="2621340"/>
            <a:ext cx="1592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FF0000"/>
                </a:solidFill>
              </a:rPr>
              <a:t>European proposal for facility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838200" y="4274403"/>
            <a:ext cx="2895600" cy="159258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pitals"/>
                <a:cs typeface="Capitals"/>
              </a:rPr>
              <a:t>Ultra-fast </a:t>
            </a:r>
            <a:r>
              <a:rPr lang="en-US" sz="3600" dirty="0" smtClean="0">
                <a:solidFill>
                  <a:srgbClr val="000000"/>
                </a:solidFill>
                <a:latin typeface="Capitals"/>
                <a:cs typeface="Capitals"/>
              </a:rPr>
              <a:t>Science</a:t>
            </a:r>
            <a:endParaRPr lang="en-US" sz="3600" dirty="0">
              <a:solidFill>
                <a:srgbClr val="000000"/>
              </a:solidFill>
              <a:latin typeface="Capitals"/>
              <a:cs typeface="Capitals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908286" y="1524000"/>
            <a:ext cx="1273314" cy="1981200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none"/>
            <a:tailEnd type="non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886200" y="1524000"/>
            <a:ext cx="838200" cy="2064604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none"/>
            <a:tailEnd type="non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897243" y="1524000"/>
            <a:ext cx="369957" cy="1988404"/>
          </a:xfrm>
          <a:prstGeom prst="straightConnector1">
            <a:avLst/>
          </a:prstGeom>
          <a:ln w="57150" cmpd="sng">
            <a:solidFill>
              <a:srgbClr val="FF0000"/>
            </a:solidFill>
            <a:headEnd type="none"/>
            <a:tailEnd type="non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10" descr="logo-eucard cop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2337829" y="3864114"/>
            <a:ext cx="4236356" cy="338554"/>
          </a:xfrm>
          <a:prstGeom prst="rect">
            <a:avLst/>
          </a:prstGeom>
          <a:solidFill>
            <a:srgbClr val="DBEEF4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European Network for Novel Accelerators</a:t>
            </a:r>
            <a:endParaRPr lang="en-US" sz="16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554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95250"/>
            <a:ext cx="6934200" cy="66675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Network </a:t>
            </a:r>
            <a:r>
              <a:rPr lang="en-US" sz="4000" dirty="0" smtClean="0"/>
              <a:t>Boundary Conditions</a:t>
            </a:r>
            <a:endParaRPr lang="en-US" sz="4000" dirty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15400" cy="50292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 smtClean="0"/>
              <a:t>Network </a:t>
            </a:r>
            <a:r>
              <a:rPr lang="en-US" sz="2400" dirty="0" smtClean="0">
                <a:solidFill>
                  <a:srgbClr val="0000FF"/>
                </a:solidFill>
              </a:rPr>
              <a:t>combines synchrotron radiation and particle physics </a:t>
            </a:r>
            <a:r>
              <a:rPr lang="en-US" sz="2400" dirty="0" smtClean="0"/>
              <a:t>uses.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Focus on </a:t>
            </a:r>
            <a:r>
              <a:rPr lang="en-US" sz="2400" dirty="0" smtClean="0">
                <a:solidFill>
                  <a:srgbClr val="0000FF"/>
                </a:solidFill>
              </a:rPr>
              <a:t>novel methods for e</a:t>
            </a:r>
            <a:r>
              <a:rPr lang="en-US" sz="2400" baseline="30000" dirty="0" smtClean="0">
                <a:solidFill>
                  <a:srgbClr val="0000FF"/>
                </a:solidFill>
              </a:rPr>
              <a:t>-</a:t>
            </a:r>
            <a:r>
              <a:rPr lang="en-US" sz="2400" dirty="0" smtClean="0">
                <a:solidFill>
                  <a:srgbClr val="0000FF"/>
                </a:solidFill>
              </a:rPr>
              <a:t> acceleration </a:t>
            </a:r>
            <a:r>
              <a:rPr lang="en-US" sz="2400" dirty="0" smtClean="0"/>
              <a:t>(ion/p not included</a:t>
            </a:r>
            <a:r>
              <a:rPr lang="en-US" sz="2400" dirty="0" smtClean="0"/>
              <a:t>)</a:t>
            </a:r>
            <a:r>
              <a:rPr lang="en-US" sz="2400" dirty="0"/>
              <a:t>:</a:t>
            </a:r>
            <a:endParaRPr lang="en-US" sz="2400" dirty="0" smtClean="0"/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Higher chance of success if we focus on one particle type!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Only after it works reliably for science applications, medical applications become realistic!</a:t>
            </a:r>
            <a:endParaRPr lang="en-US" sz="2000" dirty="0" smtClean="0"/>
          </a:p>
          <a:p>
            <a:pPr>
              <a:spcAft>
                <a:spcPts val="1200"/>
              </a:spcAft>
            </a:pPr>
            <a:r>
              <a:rPr lang="en-US" sz="2400" dirty="0" smtClean="0"/>
              <a:t>Network </a:t>
            </a:r>
            <a:r>
              <a:rPr lang="en-US" sz="2400" dirty="0" smtClean="0"/>
              <a:t>must be </a:t>
            </a:r>
            <a:r>
              <a:rPr lang="en-US" sz="2400" b="1" dirty="0" smtClean="0">
                <a:solidFill>
                  <a:srgbClr val="0000FF"/>
                </a:solidFill>
              </a:rPr>
              <a:t>open to all interested parties in Europe</a:t>
            </a:r>
            <a:r>
              <a:rPr lang="en-US" sz="2400" dirty="0" smtClean="0"/>
              <a:t>! </a:t>
            </a:r>
            <a:br>
              <a:rPr lang="en-US" sz="2400" dirty="0" smtClean="0"/>
            </a:br>
            <a:r>
              <a:rPr lang="en-US" sz="2000" dirty="0" smtClean="0"/>
              <a:t>No selection of members!</a:t>
            </a:r>
            <a:endParaRPr lang="en-US" sz="2400" dirty="0" smtClean="0"/>
          </a:p>
          <a:p>
            <a:pPr>
              <a:spcAft>
                <a:spcPts val="1200"/>
              </a:spcAft>
            </a:pPr>
            <a:r>
              <a:rPr lang="en-US" sz="2400" dirty="0" smtClean="0"/>
              <a:t>Network </a:t>
            </a:r>
            <a:r>
              <a:rPr lang="en-US" sz="2400" dirty="0" smtClean="0">
                <a:solidFill>
                  <a:srgbClr val="0000FF"/>
                </a:solidFill>
              </a:rPr>
              <a:t>invites main actors in Asia/US </a:t>
            </a:r>
            <a:r>
              <a:rPr lang="en-US" sz="2400" dirty="0" smtClean="0"/>
              <a:t>for discussion and decisions!</a:t>
            </a:r>
            <a:br>
              <a:rPr lang="en-US" sz="2400" dirty="0" smtClean="0"/>
            </a:br>
            <a:r>
              <a:rPr lang="en-US" sz="2000" dirty="0" smtClean="0"/>
              <a:t>Selected international experts will be invited to organization committee.</a:t>
            </a:r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 May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R. Assmann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58C803-5D88-4280-9C27-0D99AEDABB9B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3651</TotalTime>
  <Words>1202</Words>
  <Application>Microsoft Macintosh PowerPoint</Application>
  <PresentationFormat>On-screen Show (4:3)</PresentationFormat>
  <Paragraphs>238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1_Office Theme</vt:lpstr>
      <vt:lpstr>Organizational Issues</vt:lpstr>
      <vt:lpstr>European Network on Novel Accelerators</vt:lpstr>
      <vt:lpstr>EuroNNAc 2011</vt:lpstr>
      <vt:lpstr>Very Successful Field…</vt:lpstr>
      <vt:lpstr>Very Successful Field…</vt:lpstr>
      <vt:lpstr>…but also very diverse.</vt:lpstr>
      <vt:lpstr>…but also very diverse.</vt:lpstr>
      <vt:lpstr>PowerPoint Presentation</vt:lpstr>
      <vt:lpstr>Network Boundary Conditions</vt:lpstr>
      <vt:lpstr>Network Goals I</vt:lpstr>
      <vt:lpstr>Network Goals II</vt:lpstr>
      <vt:lpstr>PowerPoint Presentation</vt:lpstr>
      <vt:lpstr>Goals of Workshop</vt:lpstr>
      <vt:lpstr>Format of Workshop</vt:lpstr>
      <vt:lpstr>Program Workshop…</vt:lpstr>
      <vt:lpstr>Program Workshop…</vt:lpstr>
      <vt:lpstr>Program Workshop…</vt:lpstr>
      <vt:lpstr>Program Workshop…</vt:lpstr>
      <vt:lpstr>Program Workshop…</vt:lpstr>
      <vt:lpstr>Program Workshop…</vt:lpstr>
      <vt:lpstr>Program Workshop…</vt:lpstr>
      <vt:lpstr>Program Workshop…</vt:lpstr>
      <vt:lpstr>Thanks…</vt:lpstr>
      <vt:lpstr>Organization Committee</vt:lpstr>
      <vt:lpstr>Towards Applications: My View (Advanced Lepton Acceleration)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12.10.2010, Malta, EuCARD steering committee. New AccNet Network on Plasma Acceleration.</dc:title>
  <dc:creator>Ralph Assmann</dc:creator>
  <cp:lastModifiedBy>Ralph Assmann</cp:lastModifiedBy>
  <cp:revision>275</cp:revision>
  <dcterms:created xsi:type="dcterms:W3CDTF">2010-10-11T17:01:46Z</dcterms:created>
  <dcterms:modified xsi:type="dcterms:W3CDTF">2011-05-02T22:28:38Z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0x01010007F8A7C68EA2124E84706E6FB54E7DCC</vt:lpwstr>
  </property>
  <property fmtid="{D5CDD505-2E9C-101B-9397-08002B2CF9AE}" pid="3" name="EmailTo">
    <vt:lpwstr/>
  </property>
  <property fmtid="{D5CDD505-2E9C-101B-9397-08002B2CF9AE}" pid="4" name="EmailSender">
    <vt:lpwstr/>
  </property>
  <property fmtid="{D5CDD505-2E9C-101B-9397-08002B2CF9AE}" pid="5" name="EmailFrom">
    <vt:lpwstr/>
  </property>
  <property fmtid="{D5CDD505-2E9C-101B-9397-08002B2CF9AE}" pid="6" name="EmailSubject">
    <vt:lpwstr/>
  </property>
  <property fmtid="{D5CDD505-2E9C-101B-9397-08002B2CF9AE}" pid="7" name="EmailCc">
    <vt:lpwstr/>
  </property>
</Properties>
</file>