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>
                <c:manualLayout>
                  <c:x val="-0.12862366245394175"/>
                  <c:y val="2.4917286762721793E-4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</c:numCache>
            </c:numRef>
          </c:xVal>
          <c:yVal>
            <c:numRef>
              <c:f>Sheet1!$F$5:$F$12</c:f>
              <c:numCache>
                <c:formatCode>General</c:formatCode>
                <c:ptCount val="8"/>
                <c:pt idx="0">
                  <c:v>0</c:v>
                </c:pt>
                <c:pt idx="1">
                  <c:v>1.3230000000000075E-2</c:v>
                </c:pt>
                <c:pt idx="2">
                  <c:v>2.6690000000000103E-2</c:v>
                </c:pt>
                <c:pt idx="3">
                  <c:v>4.04199999999999E-2</c:v>
                </c:pt>
                <c:pt idx="4">
                  <c:v>5.4400000000000004E-2</c:v>
                </c:pt>
                <c:pt idx="5">
                  <c:v>6.8640000000000034E-2</c:v>
                </c:pt>
                <c:pt idx="6">
                  <c:v>8.3150000000000057E-2</c:v>
                </c:pt>
                <c:pt idx="7">
                  <c:v>9.7930000000000073E-2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32-498B-AAED-9EFDD9F1D7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213391"/>
        <c:axId val="1064211311"/>
      </c:scatterChart>
      <c:valAx>
        <c:axId val="1064213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Magnetic Gap Length / 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1311"/>
        <c:crosses val="autoZero"/>
        <c:crossBetween val="midCat"/>
      </c:valAx>
      <c:valAx>
        <c:axId val="1064211311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Change in Horizontal Emittance / nm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33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>
                <c:manualLayout>
                  <c:x val="-0.12862366245394175"/>
                  <c:y val="2.4917286762721793E-4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</c:numCache>
            </c:numRef>
          </c:xVal>
          <c:yVal>
            <c:numRef>
              <c:f>Sheet1!$E$5:$E$12</c:f>
              <c:numCache>
                <c:formatCode>General</c:formatCode>
                <c:ptCount val="8"/>
                <c:pt idx="0">
                  <c:v>0</c:v>
                </c:pt>
                <c:pt idx="1">
                  <c:v>80.882900000000518</c:v>
                </c:pt>
                <c:pt idx="2">
                  <c:v>163.20899999999892</c:v>
                </c:pt>
                <c:pt idx="3">
                  <c:v>247.01770000000033</c:v>
                </c:pt>
                <c:pt idx="4">
                  <c:v>332.34929999999986</c:v>
                </c:pt>
                <c:pt idx="5">
                  <c:v>419.2461000000003</c:v>
                </c:pt>
                <c:pt idx="6">
                  <c:v>507.75170000000071</c:v>
                </c:pt>
                <c:pt idx="7">
                  <c:v>597.91129999999976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88-4559-8895-17F8AFCCF6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213391"/>
        <c:axId val="1064211311"/>
      </c:scatterChart>
      <c:valAx>
        <c:axId val="1064213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Magnetic Gap Length / 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1311"/>
        <c:crosses val="autoZero"/>
        <c:crossBetween val="midCat"/>
      </c:valAx>
      <c:valAx>
        <c:axId val="1064211311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Change in Radiation per Turn</a:t>
                </a:r>
                <a:r>
                  <a:rPr lang="en-GB" baseline="0"/>
                  <a:t> / MV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33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7891390662583"/>
          <c:y val="4.2450548301856524E-2"/>
          <c:w val="0.81548357486002365"/>
          <c:h val="0.7861908396760996"/>
        </c:manualLayout>
      </c:layout>
      <c:scatterChart>
        <c:scatterStyle val="lineMarker"/>
        <c:varyColors val="0"/>
        <c:ser>
          <c:idx val="0"/>
          <c:order val="0"/>
          <c:tx>
            <c:v>Radiation Power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</c:numCache>
            </c:numRef>
          </c:xVal>
          <c:yVal>
            <c:numRef>
              <c:f>Sheet1!$G$5:$G$12</c:f>
              <c:numCache>
                <c:formatCode>General</c:formatCode>
                <c:ptCount val="8"/>
                <c:pt idx="0">
                  <c:v>0</c:v>
                </c:pt>
                <c:pt idx="1">
                  <c:v>0.87966522064373787</c:v>
                </c:pt>
                <c:pt idx="2">
                  <c:v>1.7750263775908373</c:v>
                </c:pt>
                <c:pt idx="3">
                  <c:v>2.6865119768629406</c:v>
                </c:pt>
                <c:pt idx="4">
                  <c:v>3.6145603126901955</c:v>
                </c:pt>
                <c:pt idx="5">
                  <c:v>4.5596314308775341</c:v>
                </c:pt>
                <c:pt idx="6">
                  <c:v>5.5221995157534005</c:v>
                </c:pt>
                <c:pt idx="7">
                  <c:v>6.5027561529059978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BE7-4261-8EAE-9FCBA0B36EAB}"/>
            </c:ext>
          </c:extLst>
        </c:ser>
        <c:ser>
          <c:idx val="1"/>
          <c:order val="1"/>
          <c:tx>
            <c:v>Horizontal Emittance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</c:numCache>
            </c:numRef>
          </c:xVal>
          <c:yVal>
            <c:numRef>
              <c:f>Sheet1!$H$5:$H$12</c:f>
              <c:numCache>
                <c:formatCode>General</c:formatCode>
                <c:ptCount val="8"/>
                <c:pt idx="0">
                  <c:v>0</c:v>
                </c:pt>
                <c:pt idx="1">
                  <c:v>0.90960343215445216</c:v>
                </c:pt>
                <c:pt idx="2">
                  <c:v>1.8350200759034228</c:v>
                </c:pt>
                <c:pt idx="3">
                  <c:v>2.7790000550024683</c:v>
                </c:pt>
                <c:pt idx="4">
                  <c:v>3.7401683075738412</c:v>
                </c:pt>
                <c:pt idx="5">
                  <c:v>4.719212364556407</c:v>
                </c:pt>
                <c:pt idx="6">
                  <c:v>5.7168197568890635</c:v>
                </c:pt>
                <c:pt idx="7">
                  <c:v>6.7329904845718103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BE7-4261-8EAE-9FCBA0B36E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213391"/>
        <c:axId val="1064211311"/>
      </c:scatterChart>
      <c:valAx>
        <c:axId val="10642133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Magnetic Gap Length / 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1311"/>
        <c:crosses val="autoZero"/>
        <c:crossBetween val="midCat"/>
      </c:valAx>
      <c:valAx>
        <c:axId val="1064211311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Relative Change in Quantity/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42133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222893818407606"/>
          <c:y val="6.8258172262319464E-2"/>
          <c:w val="0.28773375428879266"/>
          <c:h val="0.1302469120796575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BC06-4314-4252-B6FA-A770CFF07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1584A0-F64D-4D53-8B7C-2DDA85BE1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38BFA-C289-4888-A632-F01BC234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D42BB-409D-4190-9EBF-C4CA0F9E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448C8-55A9-493F-8E40-B4783696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2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54EC-D0DD-4F24-81FC-7AF95FF3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354E9-5467-490F-9389-0E9EE66A8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0FD2F-A6D2-4FA1-A67F-C63CBB43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47091-3382-4D5D-8640-D777E9005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E2E20-F95D-4893-B105-5A9BDC1D4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8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0A5380-E3C4-47B0-87E2-114F82E8C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B5C81B-265A-4FB8-9810-0B375738FA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5F159-92B0-4F60-926D-CDC3573B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91293-99CD-4556-B882-5DB36099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8A056-9A2E-48D3-BE63-5C7CED14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6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2C63C-D03F-4E00-B5CF-AA4E8BA3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F236B-FBE4-46D1-A143-1D54234A2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7CA38-5D56-4005-909F-A3DD5E611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1AD5-082A-466E-895B-EAA8B4465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2C376-46FE-4E0C-A169-E41B525F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1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AEB54-A56D-4094-9AA7-FF6D051D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AC840-27CC-4341-964D-E97F9B3DB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D3749-34D5-4BBC-9FBC-3BAD8898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5134F-5EC0-4946-8480-FCA9CAAD3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A3931-9052-46D2-B945-4FFFE6AA8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57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74A96-3DFB-4D2E-B931-D89761AA5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2B0E-B187-4685-9BCA-34E48F453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ABD84-7BB6-4CE6-80B0-2DD7A8796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CAE91-AA46-4FCC-83D8-DBE75DD8A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C66FF-02CF-4485-95C5-1AA10412F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A9CCC1-94FD-4BCB-9AF6-ACAE9D63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9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19DC-DFC7-432E-AE79-FD60CF361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6FCCB-7A8C-457E-A87B-B40820890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082AF-654E-44AD-A66C-39F6BFB5E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4B227-14A1-4136-87F9-C602164D46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6D118-8A66-46A4-8BF8-BB45A674FD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C7FB0B-D3EF-48DC-9867-4E0E2AEE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3672C-1D8B-45A7-B652-7BF2AD49C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D1A08B-8535-48AF-A111-8879BA51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21677-1BD9-43A4-9BBA-A870415D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049A0-08A0-4F73-8DFE-E2A729141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D471B-CD2B-4D14-B196-0327FF305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E602B-A75C-450A-9CCF-1050B702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8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E00B8-6A4F-444E-B19E-7330EAB1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A08E9-A336-4E9C-86C2-99E72509F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23E74-9547-43FA-9E91-02D5D1AE0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5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22AF-E1F1-4EED-A9DC-E5C5666D6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EDAB-DBD2-45CF-B2DE-5805373E2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D4B2-EFFD-4EE6-8CE4-DC5EAA053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896B6B-E1B6-4D52-B509-B07B7C5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81B08-D1C8-4AFB-A451-BCAAA4F5E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3E58C-19E6-4950-AB40-9FA9D03E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221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A132E-849E-4A46-AE15-4F1E2A7B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C0F00-A753-4416-9073-5B2811B302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D762A-75DB-4273-BE83-578ED0DA2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59BFA-9B0D-4FFA-85AA-1482C373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38D26B-F813-402C-A311-2E198027E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11132-C02B-46CC-9C70-3EEE0660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9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F2CD8-C9D7-4AE3-BCDE-906931B4C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09D99C-38F1-4129-8D57-2B800DCC1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525CF-AD4A-4050-A25E-1505A1D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787E-72E2-42D3-8B30-D1540CBAB8A9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4306-68BD-4C81-8254-97F2973DC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09234-2CC4-4CD9-9B57-4AEE434A1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6A66B-E911-411E-B0FC-7C4575216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0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51915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370AB-C56A-4283-9537-A9F2568AD2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Towards a Technical Lattice </a:t>
            </a:r>
            <a:br>
              <a:rPr lang="en-GB" dirty="0"/>
            </a:br>
            <a:br>
              <a:rPr lang="en-GB" dirty="0"/>
            </a:br>
            <a:r>
              <a:rPr lang="en-GB" sz="3600" dirty="0"/>
              <a:t>Impact of Magnet Gaps on Lattice Performance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9E2DDE-674F-4E97-96E2-FFB3ACA4F3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</a:t>
            </a:r>
          </a:p>
        </p:txBody>
      </p:sp>
    </p:spTree>
    <p:extLst>
      <p:ext uri="{BB962C8B-B14F-4D97-AF65-F5344CB8AC3E}">
        <p14:creationId xmlns:p14="http://schemas.microsoft.com/office/powerpoint/2010/main" val="234814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BB3B5-16B4-4C87-AC01-C000192D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Radiative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B7644-C430-4F92-9DD9-4F516B22CD8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825625"/>
                <a:ext cx="5333999" cy="435133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Significant increase in radiation:</a:t>
                </a:r>
              </a:p>
              <a:p>
                <a:pPr lvl="1"/>
                <a:r>
                  <a:rPr lang="en-GB" dirty="0"/>
                  <a:t>Original: 9194.7366 MV</a:t>
                </a:r>
              </a:p>
              <a:p>
                <a:pPr lvl="1"/>
                <a:r>
                  <a:rPr lang="en-GB" dirty="0"/>
                  <a:t>New: 9441.7543 MV</a:t>
                </a:r>
              </a:p>
              <a:p>
                <a:pPr lvl="1"/>
                <a:r>
                  <a:rPr lang="en-GB" dirty="0"/>
                  <a:t>3 % increase</a:t>
                </a:r>
              </a:p>
              <a:p>
                <a:r>
                  <a:rPr lang="en-GB" dirty="0"/>
                  <a:t>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Original: 1.45448 nm</a:t>
                </a:r>
                <a:endParaRPr lang="en-US" b="0" dirty="0"/>
              </a:p>
              <a:p>
                <a:pPr lvl="1"/>
                <a:r>
                  <a:rPr lang="en-GB" dirty="0"/>
                  <a:t>New: 1.49490 nm</a:t>
                </a:r>
              </a:p>
              <a:p>
                <a:pPr lvl="1"/>
                <a:r>
                  <a:rPr lang="en-GB" dirty="0"/>
                  <a:t>3 % increase</a:t>
                </a:r>
              </a:p>
              <a:p>
                <a:pPr lvl="1"/>
                <a:r>
                  <a:rPr lang="en-GB" dirty="0"/>
                  <a:t>Probably not due to dispersion (very similar in both cases)</a:t>
                </a:r>
              </a:p>
              <a:p>
                <a:r>
                  <a:rPr lang="en-GB" dirty="0"/>
                  <a:t>Bunch length increase also about 4%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B7644-C430-4F92-9DD9-4F516B22CD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825625"/>
                <a:ext cx="5333999" cy="4351338"/>
              </a:xfrm>
              <a:blipFill>
                <a:blip r:embed="rId2"/>
                <a:stretch>
                  <a:fillRect l="-1714" t="-2101" r="-1829"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Chart, histogram&#10;&#10;Description automatically generated">
            <a:extLst>
              <a:ext uri="{FF2B5EF4-FFF2-40B4-BE49-F238E27FC236}">
                <a16:creationId xmlns:a16="http://schemas.microsoft.com/office/drawing/2014/main" id="{6DA1C4B5-12DC-4A56-AFB3-6978689BA1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514693"/>
            <a:ext cx="6012239" cy="4509179"/>
          </a:xfrm>
        </p:spPr>
      </p:pic>
    </p:spTree>
    <p:extLst>
      <p:ext uri="{BB962C8B-B14F-4D97-AF65-F5344CB8AC3E}">
        <p14:creationId xmlns:p14="http://schemas.microsoft.com/office/powerpoint/2010/main" val="8471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9A9E1D-6B35-6B8B-CC1E-82240AB40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Linearity of Impact of Gaps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For the case of 30 cm gaps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~ 3 % of the space taken up by gaps</a:t>
                </a:r>
              </a:p>
              <a:p>
                <a:pPr lvl="1"/>
                <a:r>
                  <a:rPr lang="en-GB" dirty="0"/>
                  <a:t>About 3% increase in radiation and emittance</a:t>
                </a:r>
              </a:p>
              <a:p>
                <a:r>
                  <a:rPr lang="en-GB" dirty="0"/>
                  <a:t>Is this linearity coincidence or true?</a:t>
                </a:r>
              </a:p>
              <a:p>
                <a:pPr lvl="1"/>
                <a:r>
                  <a:rPr lang="en-GB" dirty="0"/>
                  <a:t>Repeat for various gap lengths, plot and apply a linear fit</a:t>
                </a:r>
              </a:p>
              <a:p>
                <a:r>
                  <a:rPr lang="en-GB" dirty="0"/>
                  <a:t>Linear behaviour persists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=0.1381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=843.28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882" t="-2801" r="-3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26163B6E-E516-450A-A3A2-A2ED1C38FFF8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2131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9A9E1D-6B35-6B8B-CC1E-82240AB40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Linearity of Impact of Gaps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For the case of 30 cm gaps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~ 3 % of the space taken up by gaps</a:t>
                </a:r>
              </a:p>
              <a:p>
                <a:pPr lvl="1"/>
                <a:r>
                  <a:rPr lang="en-GB" dirty="0"/>
                  <a:t>About 3% increase in radiation and emittance</a:t>
                </a:r>
              </a:p>
              <a:p>
                <a:r>
                  <a:rPr lang="en-GB" dirty="0"/>
                  <a:t>Is this linearity coincidence or true?</a:t>
                </a:r>
              </a:p>
              <a:p>
                <a:pPr lvl="1"/>
                <a:r>
                  <a:rPr lang="en-GB" dirty="0"/>
                  <a:t>Repeat for various gap lengths, plot and apply a linear fit</a:t>
                </a:r>
              </a:p>
              <a:p>
                <a:r>
                  <a:rPr lang="en-GB" dirty="0"/>
                  <a:t>Linear behaviour persists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=0.1381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=843.28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882" t="-2801" r="-3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D81C053-44C0-E90C-18F0-755CC6F8CC55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914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9A9E1D-6B35-6B8B-CC1E-82240AB40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Linearity of Impact of Gaps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For the case of 30 cm gaps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~ 3 % of the space taken up by gaps</a:t>
                </a:r>
              </a:p>
              <a:p>
                <a:pPr lvl="1"/>
                <a:r>
                  <a:rPr lang="en-GB" dirty="0"/>
                  <a:t>About 3% increase in radiation and emittance</a:t>
                </a:r>
              </a:p>
              <a:p>
                <a:r>
                  <a:rPr lang="en-GB" dirty="0"/>
                  <a:t>Is this linearity coincidence or true?</a:t>
                </a:r>
              </a:p>
              <a:p>
                <a:pPr lvl="1"/>
                <a:r>
                  <a:rPr lang="en-GB" dirty="0"/>
                  <a:t>Repeat for various gap lengths, plot and apply a linear fit</a:t>
                </a:r>
              </a:p>
              <a:p>
                <a:r>
                  <a:rPr lang="en-GB" dirty="0"/>
                  <a:t>Linear behaviour persists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=0.1381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ΔL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=843.28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7041876-3485-3F51-CBEB-77C10ED71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882" t="-2801" r="-3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4937478-C68A-4D57-8514-8B82FF1EEF93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1478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16E42F-5718-4407-95E1-462F6B02E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C70DFC-9B86-4CF9-8638-47B522CAE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Established an effective method of easily introducing realistic features into FCC-</a:t>
            </a:r>
            <a:r>
              <a:rPr lang="en-US" dirty="0" err="1"/>
              <a:t>ee</a:t>
            </a:r>
            <a:r>
              <a:rPr lang="en-US" dirty="0"/>
              <a:t> lattices</a:t>
            </a:r>
          </a:p>
          <a:p>
            <a:pPr lvl="1"/>
            <a:r>
              <a:rPr lang="en-US" dirty="0"/>
              <a:t>Replace element definitions with more realistic subsequences</a:t>
            </a:r>
          </a:p>
          <a:p>
            <a:pPr lvl="1"/>
            <a:r>
              <a:rPr lang="en-US" dirty="0"/>
              <a:t>No need to change the actual sequences</a:t>
            </a:r>
          </a:p>
          <a:p>
            <a:pPr lvl="1"/>
            <a:r>
              <a:rPr lang="en-US" dirty="0"/>
              <a:t>Can easily be extended to other requirements</a:t>
            </a:r>
          </a:p>
          <a:p>
            <a:pPr lvl="2"/>
            <a:r>
              <a:rPr lang="en-GB" dirty="0"/>
              <a:t>Different lengths of magnets and gaps, introduction of instrumentation or correctors</a:t>
            </a:r>
          </a:p>
          <a:p>
            <a:pPr lvl="1"/>
            <a:r>
              <a:rPr lang="en-GB" dirty="0"/>
              <a:t>No significant impact on linear optics and overall geometry</a:t>
            </a:r>
          </a:p>
          <a:p>
            <a:r>
              <a:rPr lang="en-GB" dirty="0"/>
              <a:t>Impact of dipole splitting with 10 m length and 30 cm gaps</a:t>
            </a:r>
          </a:p>
          <a:p>
            <a:pPr lvl="1"/>
            <a:r>
              <a:rPr lang="en-GB" dirty="0"/>
              <a:t>About 3% increase in radiation and beam emittance</a:t>
            </a:r>
          </a:p>
          <a:p>
            <a:r>
              <a:rPr lang="en-GB" dirty="0"/>
              <a:t>Linear behaviour in both emittance and total radiated power for different lengths of magnetic gaps.</a:t>
            </a:r>
          </a:p>
          <a:p>
            <a:r>
              <a:rPr lang="en-GB" dirty="0"/>
              <a:t>Possible future steps</a:t>
            </a:r>
          </a:p>
          <a:p>
            <a:pPr lvl="1"/>
            <a:r>
              <a:rPr lang="en-GB" dirty="0"/>
              <a:t>Implementation of other realistic features and updates of these ones</a:t>
            </a:r>
          </a:p>
          <a:p>
            <a:pPr lvl="1"/>
            <a:r>
              <a:rPr lang="en-GB" dirty="0"/>
              <a:t>Translation to MADX (e.g. the same way current SAD lattices are translated)</a:t>
            </a:r>
          </a:p>
          <a:p>
            <a:pPr lvl="1"/>
            <a:r>
              <a:rPr lang="en-GB" dirty="0"/>
              <a:t>Addition of realistic circuits and naming conventions</a:t>
            </a:r>
          </a:p>
        </p:txBody>
      </p:sp>
    </p:spTree>
    <p:extLst>
      <p:ext uri="{BB962C8B-B14F-4D97-AF65-F5344CB8AC3E}">
        <p14:creationId xmlns:p14="http://schemas.microsoft.com/office/powerpoint/2010/main" val="210171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371A-2F98-55F9-B195-E6AA8CED9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B8057-8268-45AA-FCEF-5C2BE6E5A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Get a first idea of how magnetic gaps will affect machine performance</a:t>
            </a:r>
          </a:p>
          <a:p>
            <a:pPr lvl="1"/>
            <a:r>
              <a:rPr lang="en-GB" dirty="0"/>
              <a:t>Some impacts can be reduced by further optimisations</a:t>
            </a:r>
          </a:p>
          <a:p>
            <a:pPr lvl="2"/>
            <a:r>
              <a:rPr lang="en-GB" dirty="0"/>
              <a:t>E.g. optics beating, geometry constraints (to some extent)</a:t>
            </a:r>
          </a:p>
          <a:p>
            <a:pPr lvl="1"/>
            <a:r>
              <a:rPr lang="en-GB" dirty="0"/>
              <a:t>Others will be intrinsic</a:t>
            </a:r>
          </a:p>
          <a:p>
            <a:pPr lvl="2"/>
            <a:r>
              <a:rPr lang="en-GB" dirty="0"/>
              <a:t>E.g. Dipole fill factor – total radiation and minimum emittance</a:t>
            </a:r>
          </a:p>
          <a:p>
            <a:r>
              <a:rPr lang="en-GB" dirty="0"/>
              <a:t>Gaps and magnet splitting will be required in a more realistic model</a:t>
            </a:r>
          </a:p>
          <a:p>
            <a:pPr lvl="1"/>
            <a:r>
              <a:rPr lang="en-GB" dirty="0"/>
              <a:t>Exact numbers are still being discussed</a:t>
            </a:r>
          </a:p>
          <a:p>
            <a:pPr lvl="1"/>
            <a:r>
              <a:rPr lang="en-GB">
                <a:hlinkClick r:id="rId2"/>
              </a:rPr>
              <a:t>https://indico.cern.ch/event/1151915/</a:t>
            </a:r>
            <a:r>
              <a:rPr lang="en-GB"/>
              <a:t> </a:t>
            </a:r>
            <a:endParaRPr lang="en-GB" dirty="0"/>
          </a:p>
          <a:p>
            <a:pPr lvl="1"/>
            <a:r>
              <a:rPr lang="en-GB" dirty="0"/>
              <a:t>This study uses rough numbers for a first idea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6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32B01-393A-4C84-A13F-A0538C61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DD057-B955-46C4-A814-F4C51BC72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First estimate of the impact of a more “realistic” lattice</a:t>
            </a:r>
          </a:p>
          <a:p>
            <a:pPr lvl="1"/>
            <a:r>
              <a:rPr lang="en-GB" dirty="0"/>
              <a:t>Based on first estimates of hardware restrictions</a:t>
            </a:r>
          </a:p>
          <a:p>
            <a:pPr lvl="2"/>
            <a:r>
              <a:rPr lang="en-GB" dirty="0"/>
              <a:t>Maximum magnet length about 10 m</a:t>
            </a:r>
          </a:p>
          <a:p>
            <a:pPr lvl="2"/>
            <a:r>
              <a:rPr lang="en-GB" dirty="0"/>
              <a:t>Separation between magnets about 30 cm (about 3%)</a:t>
            </a:r>
          </a:p>
          <a:p>
            <a:r>
              <a:rPr lang="en-GB" dirty="0"/>
              <a:t>Implementation in SAD</a:t>
            </a:r>
          </a:p>
          <a:p>
            <a:pPr lvl="1"/>
            <a:r>
              <a:rPr lang="en-GB" dirty="0"/>
              <a:t>Replace magnets that are longer than 10 m with equivalent sequences</a:t>
            </a:r>
          </a:p>
          <a:p>
            <a:pPr lvl="2"/>
            <a:r>
              <a:rPr lang="en-GB" dirty="0"/>
              <a:t>Made of dipoles and drifts</a:t>
            </a:r>
          </a:p>
          <a:p>
            <a:pPr lvl="2"/>
            <a:r>
              <a:rPr lang="en-GB" dirty="0"/>
              <a:t>Same overall length and angle</a:t>
            </a:r>
          </a:p>
          <a:p>
            <a:pPr lvl="1"/>
            <a:r>
              <a:rPr lang="en-GB" dirty="0"/>
              <a:t>Used </a:t>
            </a:r>
            <a:r>
              <a:rPr lang="en-GB" dirty="0" err="1"/>
              <a:t>tt</a:t>
            </a:r>
            <a:r>
              <a:rPr lang="en-GB" dirty="0"/>
              <a:t> 217 lattice</a:t>
            </a:r>
          </a:p>
          <a:p>
            <a:r>
              <a:rPr lang="en-GB" dirty="0"/>
              <a:t>Properties to check</a:t>
            </a:r>
          </a:p>
          <a:p>
            <a:pPr lvl="1"/>
            <a:r>
              <a:rPr lang="en-GB" dirty="0"/>
              <a:t>Geometric properties: How it affects the layout</a:t>
            </a:r>
          </a:p>
          <a:p>
            <a:pPr lvl="1"/>
            <a:r>
              <a:rPr lang="en-GB" dirty="0"/>
              <a:t>Beam properties: Change in optical function and emittance (due to smaller bending radius and beating)</a:t>
            </a:r>
          </a:p>
        </p:txBody>
      </p:sp>
    </p:spTree>
    <p:extLst>
      <p:ext uri="{BB962C8B-B14F-4D97-AF65-F5344CB8AC3E}">
        <p14:creationId xmlns:p14="http://schemas.microsoft.com/office/powerpoint/2010/main" val="393388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5EF6-43C5-4468-8015-8873D1726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3B130-DAE4-4619-AB73-7C360172F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27" y="1825625"/>
            <a:ext cx="11720152" cy="4351338"/>
          </a:xfrm>
        </p:spPr>
        <p:txBody>
          <a:bodyPr/>
          <a:lstStyle/>
          <a:p>
            <a:r>
              <a:rPr lang="en-GB" dirty="0"/>
              <a:t>Original:</a:t>
            </a:r>
          </a:p>
          <a:p>
            <a:pPr marL="0" indent="0">
              <a:buNone/>
            </a:pPr>
            <a:r>
              <a:rPr lang="en-GB" sz="2400" dirty="0"/>
              <a:t>BEND   </a:t>
            </a:r>
            <a:r>
              <a:rPr lang="en-GB" sz="2400" b="1" dirty="0">
                <a:solidFill>
                  <a:srgbClr val="FF0000"/>
                </a:solidFill>
              </a:rPr>
              <a:t>BC1</a:t>
            </a:r>
            <a:r>
              <a:rPr lang="en-GB" sz="2400" dirty="0"/>
              <a:t>     = (L = </a:t>
            </a:r>
            <a:r>
              <a:rPr lang="en-GB" sz="2400" b="1" dirty="0">
                <a:solidFill>
                  <a:srgbClr val="FF0000"/>
                </a:solidFill>
              </a:rPr>
              <a:t>40.83210757448959</a:t>
            </a:r>
            <a:r>
              <a:rPr lang="en-GB" sz="2400" dirty="0"/>
              <a:t>   ANGLE = </a:t>
            </a:r>
            <a:r>
              <a:rPr lang="en-GB" sz="2400" b="1" dirty="0">
                <a:solidFill>
                  <a:srgbClr val="FF0000"/>
                </a:solidFill>
              </a:rPr>
              <a:t>.001779891805493594    </a:t>
            </a:r>
            <a:r>
              <a:rPr lang="en-GB" sz="2400" dirty="0"/>
              <a:t>E1 =.5    E2 =.5 );</a:t>
            </a:r>
          </a:p>
          <a:p>
            <a:endParaRPr lang="en-GB" dirty="0"/>
          </a:p>
          <a:p>
            <a:r>
              <a:rPr lang="en-GB" dirty="0"/>
              <a:t>Split:</a:t>
            </a:r>
          </a:p>
          <a:p>
            <a:pPr marL="0" indent="0">
              <a:buNone/>
            </a:pPr>
            <a:r>
              <a:rPr lang="en-GB" sz="2400" dirty="0"/>
              <a:t>DRIFT	</a:t>
            </a:r>
            <a:r>
              <a:rPr lang="en-GB" sz="2400" b="1" dirty="0">
                <a:solidFill>
                  <a:srgbClr val="00B050"/>
                </a:solidFill>
              </a:rPr>
              <a:t>LSEP</a:t>
            </a:r>
            <a:r>
              <a:rPr lang="en-GB" sz="2400" dirty="0"/>
              <a:t>	=(L =</a:t>
            </a:r>
            <a:r>
              <a:rPr lang="en-GB" sz="2400" b="1" dirty="0">
                <a:solidFill>
                  <a:srgbClr val="00B050"/>
                </a:solidFill>
              </a:rPr>
              <a:t>0.3</a:t>
            </a:r>
            <a:r>
              <a:rPr lang="en-GB" sz="2400" dirty="0"/>
              <a:t>);	! Separation drift </a:t>
            </a:r>
          </a:p>
          <a:p>
            <a:pPr marL="0" indent="0">
              <a:buNone/>
            </a:pPr>
            <a:r>
              <a:rPr lang="pt-BR" sz="2400" dirty="0"/>
              <a:t>BEND   </a:t>
            </a:r>
            <a:r>
              <a:rPr lang="pt-BR" sz="2400" b="1" dirty="0">
                <a:solidFill>
                  <a:srgbClr val="0070C0"/>
                </a:solidFill>
              </a:rPr>
              <a:t>BC1_s   </a:t>
            </a:r>
            <a:r>
              <a:rPr lang="pt-BR" sz="2400" dirty="0"/>
              <a:t>=(L =((</a:t>
            </a:r>
            <a:r>
              <a:rPr lang="pt-BR" sz="2400" b="1" dirty="0">
                <a:solidFill>
                  <a:srgbClr val="FF0000"/>
                </a:solidFill>
              </a:rPr>
              <a:t>40.83210757448959</a:t>
            </a:r>
            <a:r>
              <a:rPr lang="pt-BR" sz="2400" dirty="0"/>
              <a:t> - </a:t>
            </a:r>
            <a:r>
              <a:rPr lang="pt-BR" sz="2400" b="1" dirty="0">
                <a:highlight>
                  <a:srgbClr val="FFFF00"/>
                </a:highlight>
              </a:rPr>
              <a:t>3</a:t>
            </a:r>
            <a:r>
              <a:rPr lang="pt-BR" sz="2400" dirty="0"/>
              <a:t>*</a:t>
            </a:r>
            <a:r>
              <a:rPr lang="pt-BR" sz="2400" b="1" dirty="0">
                <a:solidFill>
                  <a:srgbClr val="00B050"/>
                </a:solidFill>
              </a:rPr>
              <a:t>0.3</a:t>
            </a:r>
            <a:r>
              <a:rPr lang="pt-BR" sz="2400" dirty="0"/>
              <a:t>)/</a:t>
            </a:r>
            <a:r>
              <a:rPr lang="pt-BR" sz="2400" b="1" dirty="0">
                <a:highlight>
                  <a:srgbClr val="FFFF00"/>
                </a:highlight>
              </a:rPr>
              <a:t>4</a:t>
            </a:r>
            <a:r>
              <a:rPr lang="pt-BR" sz="2400" dirty="0"/>
              <a:t>)   ANGLE = (</a:t>
            </a:r>
            <a:r>
              <a:rPr lang="pt-BR" sz="2400" b="1" dirty="0">
                <a:solidFill>
                  <a:srgbClr val="FF0000"/>
                </a:solidFill>
              </a:rPr>
              <a:t>.001779891805493594</a:t>
            </a:r>
            <a:r>
              <a:rPr lang="pt-BR" sz="2400" dirty="0"/>
              <a:t>/</a:t>
            </a:r>
            <a:r>
              <a:rPr lang="pt-BR" sz="2400" b="1" dirty="0">
                <a:highlight>
                  <a:srgbClr val="FFFF00"/>
                </a:highlight>
              </a:rPr>
              <a:t>4</a:t>
            </a:r>
            <a:r>
              <a:rPr lang="pt-BR" sz="2400" dirty="0"/>
              <a:t>)    E1 =.5    E2 =.5 );	!4 segments, 3 drifts</a:t>
            </a:r>
          </a:p>
          <a:p>
            <a:pPr marL="0" indent="0">
              <a:buNone/>
            </a:pPr>
            <a:r>
              <a:rPr lang="en-US" sz="2400" dirty="0"/>
              <a:t>LINE </a:t>
            </a:r>
            <a:r>
              <a:rPr lang="en-US" sz="2400" b="1" dirty="0">
                <a:solidFill>
                  <a:srgbClr val="FF0000"/>
                </a:solidFill>
              </a:rPr>
              <a:t>BC1</a:t>
            </a:r>
            <a:r>
              <a:rPr lang="en-US" sz="2400" dirty="0"/>
              <a:t> = (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B050"/>
                </a:solidFill>
              </a:rPr>
              <a:t>LSEP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70C0"/>
                </a:solidFill>
              </a:rPr>
              <a:t>BC1_s</a:t>
            </a:r>
            <a:r>
              <a:rPr lang="en-US" sz="2400" dirty="0"/>
              <a:t>); 	! Equivalent sequence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2141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223C8-1E29-4002-9074-896B8D240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Geometrical Check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6EE1D-27CA-4AD5-9F4E-73EE56BA3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20133" cy="4351338"/>
          </a:xfrm>
        </p:spPr>
        <p:txBody>
          <a:bodyPr/>
          <a:lstStyle/>
          <a:p>
            <a:r>
              <a:rPr lang="en-GB" dirty="0"/>
              <a:t>Obtain survey from original and modified lattice</a:t>
            </a:r>
          </a:p>
          <a:p>
            <a:pPr lvl="1"/>
            <a:r>
              <a:rPr lang="en-GB" dirty="0"/>
              <a:t>Plot on top of each other as a first check</a:t>
            </a:r>
          </a:p>
        </p:txBody>
      </p:sp>
      <p:pic>
        <p:nvPicPr>
          <p:cNvPr id="7" name="Content Placeholder 6" descr="Shape&#10;&#10;Description automatically generated">
            <a:extLst>
              <a:ext uri="{FF2B5EF4-FFF2-40B4-BE49-F238E27FC236}">
                <a16:creationId xmlns:a16="http://schemas.microsoft.com/office/drawing/2014/main" id="{D730E140-2083-41BD-86D7-016401E147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37" y="1593055"/>
            <a:ext cx="6606247" cy="4954685"/>
          </a:xfrm>
        </p:spPr>
      </p:pic>
    </p:spTree>
    <p:extLst>
      <p:ext uri="{BB962C8B-B14F-4D97-AF65-F5344CB8AC3E}">
        <p14:creationId xmlns:p14="http://schemas.microsoft.com/office/powerpoint/2010/main" val="3004457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223C8-1E29-4002-9074-896B8D240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Geometrical Check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6EE1D-27CA-4AD5-9F4E-73EE56BA3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20133" cy="4351338"/>
          </a:xfrm>
        </p:spPr>
        <p:txBody>
          <a:bodyPr/>
          <a:lstStyle/>
          <a:p>
            <a:r>
              <a:rPr lang="en-GB" dirty="0"/>
              <a:t>Obtain survey from original and modified lattice</a:t>
            </a:r>
          </a:p>
          <a:p>
            <a:pPr lvl="1"/>
            <a:r>
              <a:rPr lang="en-GB" dirty="0"/>
              <a:t>Plot on top of each other as a first check</a:t>
            </a:r>
          </a:p>
          <a:p>
            <a:r>
              <a:rPr lang="en-GB" dirty="0"/>
              <a:t>More informative when zooming into IP1</a:t>
            </a:r>
          </a:p>
          <a:p>
            <a:pPr lvl="1"/>
            <a:r>
              <a:rPr lang="en-GB" dirty="0"/>
              <a:t>See local layout of segments</a:t>
            </a:r>
          </a:p>
          <a:p>
            <a:pPr lvl="1"/>
            <a:r>
              <a:rPr lang="en-GB" dirty="0"/>
              <a:t>Check that the sequence closes on itself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F3594B4-3DC3-4AA2-A9E3-E8BF6CAF27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153" y="1490799"/>
            <a:ext cx="7012013" cy="5259010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FEBB43-BFDB-4E19-8F4C-2F58AE2D9A46}"/>
              </a:ext>
            </a:extLst>
          </p:cNvPr>
          <p:cNvCxnSpPr>
            <a:cxnSpLocks/>
          </p:cNvCxnSpPr>
          <p:nvPr/>
        </p:nvCxnSpPr>
        <p:spPr>
          <a:xfrm>
            <a:off x="9123060" y="3156774"/>
            <a:ext cx="0" cy="54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6262144-EC72-4065-8E39-63BB679A5559}"/>
              </a:ext>
            </a:extLst>
          </p:cNvPr>
          <p:cNvSpPr txBox="1"/>
          <p:nvPr/>
        </p:nvSpPr>
        <p:spPr>
          <a:xfrm>
            <a:off x="7796831" y="2493196"/>
            <a:ext cx="288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IP: Sequence closes on itself</a:t>
            </a:r>
          </a:p>
          <a:p>
            <a:pPr algn="ctr"/>
            <a:r>
              <a:rPr lang="en-GB" dirty="0"/>
              <a:t>(Some solenoid weirdness)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69BF64-31AB-42E2-A705-B3467A6BDB57}"/>
              </a:ext>
            </a:extLst>
          </p:cNvPr>
          <p:cNvCxnSpPr>
            <a:cxnSpLocks/>
          </p:cNvCxnSpPr>
          <p:nvPr/>
        </p:nvCxnSpPr>
        <p:spPr>
          <a:xfrm flipV="1">
            <a:off x="7300078" y="4001294"/>
            <a:ext cx="0" cy="4670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28E1E60-639B-42DB-B826-E04617A617DE}"/>
              </a:ext>
            </a:extLst>
          </p:cNvPr>
          <p:cNvSpPr txBox="1"/>
          <p:nvPr/>
        </p:nvSpPr>
        <p:spPr>
          <a:xfrm>
            <a:off x="6386839" y="4537099"/>
            <a:ext cx="2659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BWL: One of the longest (116 m) magnets</a:t>
            </a:r>
          </a:p>
        </p:txBody>
      </p:sp>
    </p:spTree>
    <p:extLst>
      <p:ext uri="{BB962C8B-B14F-4D97-AF65-F5344CB8AC3E}">
        <p14:creationId xmlns:p14="http://schemas.microsoft.com/office/powerpoint/2010/main" val="51958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30A52C8-8442-4467-BC83-D1290CF5B0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817" y="1459913"/>
            <a:ext cx="6785185" cy="508888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41D67F-EC44-45E4-B403-A8C018D44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 Check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295040-2D35-4CC7-B5DA-DB977A8880C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4683101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Cannot “zoom in” everywhere and check by hand</a:t>
                </a:r>
              </a:p>
              <a:p>
                <a:r>
                  <a:rPr lang="en-GB" dirty="0"/>
                  <a:t>More natural to plot in polar co-ordinates</a:t>
                </a:r>
              </a:p>
              <a:p>
                <a:pPr lvl="1"/>
                <a:r>
                  <a:rPr lang="en-GB" dirty="0"/>
                  <a:t>Two orders of magnitude smaller length scales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b="0" dirty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̅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num>
                              <m:den>
                                <m:acc>
                                  <m:accPr>
                                    <m:chr m:val="̅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acc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295040-2D35-4CC7-B5DA-DB977A8880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4683101" cy="4351338"/>
              </a:xfrm>
              <a:blipFill>
                <a:blip r:embed="rId3"/>
                <a:stretch>
                  <a:fillRect l="-2083" t="-2801" r="-14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831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B4053-FDF6-4D00-A337-ABE8A8036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Check how robust this method is for simulating realistic lattices</a:t>
                </a:r>
              </a:p>
              <a:p>
                <a:r>
                  <a:rPr lang="en-GB" dirty="0"/>
                  <a:t>Check that emittance growth etc. isn’t due to beating</a:t>
                </a:r>
              </a:p>
              <a:p>
                <a:r>
                  <a:rPr lang="en-GB" dirty="0"/>
                  <a:t>IP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0.01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dirty="0"/>
                  <a:t>in the vertical plane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GB" dirty="0"/>
                  <a:t> in the horizontal plane</a:t>
                </a:r>
              </a:p>
              <a:p>
                <a:r>
                  <a:rPr lang="en-GB" dirty="0"/>
                  <a:t>Change in tune: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0.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00027</m:t>
                    </m:r>
                  </m:oMath>
                </a14:m>
                <a:endParaRPr lang="en-GB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−0.0002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3081" r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2DFEF740-F5D4-4414-99CF-F718F2F387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417983"/>
            <a:ext cx="6035215" cy="4526411"/>
          </a:xfrm>
        </p:spPr>
      </p:pic>
    </p:spTree>
    <p:extLst>
      <p:ext uri="{BB962C8B-B14F-4D97-AF65-F5344CB8AC3E}">
        <p14:creationId xmlns:p14="http://schemas.microsoft.com/office/powerpoint/2010/main" val="1547213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B4053-FDF6-4D00-A337-ABE8A8036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Check how robust this method is for simulating realistic lattices</a:t>
                </a:r>
              </a:p>
              <a:p>
                <a:r>
                  <a:rPr lang="en-GB" dirty="0"/>
                  <a:t>Check that emittance growth etc. isn’t due to beating</a:t>
                </a:r>
              </a:p>
              <a:p>
                <a:r>
                  <a:rPr lang="en-GB" dirty="0"/>
                  <a:t>IP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-beating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0.01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GB" dirty="0"/>
                  <a:t>in the vertical plane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GB" dirty="0"/>
                  <a:t> in the horizontal plane</a:t>
                </a:r>
              </a:p>
              <a:p>
                <a:r>
                  <a:rPr lang="en-GB" dirty="0"/>
                  <a:t>Change in tune: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0.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00027</m:t>
                    </m:r>
                  </m:oMath>
                </a14:m>
                <a:endParaRPr lang="en-GB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−0.0002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247C51-A888-4C9F-9691-3D64979594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3081" r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93BC8683-8BA9-4531-80DD-B5F392786F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444486"/>
            <a:ext cx="5999876" cy="4499907"/>
          </a:xfrm>
        </p:spPr>
      </p:pic>
    </p:spTree>
    <p:extLst>
      <p:ext uri="{BB962C8B-B14F-4D97-AF65-F5344CB8AC3E}">
        <p14:creationId xmlns:p14="http://schemas.microsoft.com/office/powerpoint/2010/main" val="245607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 Modelling for FCC-ee</Template>
  <TotalTime>1319</TotalTime>
  <Words>932</Words>
  <Application>Microsoft Office PowerPoint</Application>
  <PresentationFormat>Widescreen</PresentationFormat>
  <Paragraphs>126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Towards a Technical Lattice   Impact of Magnet Gaps on Lattice Performance</vt:lpstr>
      <vt:lpstr>Goals</vt:lpstr>
      <vt:lpstr>Method</vt:lpstr>
      <vt:lpstr>Example of Method</vt:lpstr>
      <vt:lpstr>Geometrical Check</vt:lpstr>
      <vt:lpstr>Geometrical Check</vt:lpstr>
      <vt:lpstr>Geometry Check II</vt:lpstr>
      <vt:lpstr>Optics Check</vt:lpstr>
      <vt:lpstr>Optics Check</vt:lpstr>
      <vt:lpstr>Impact on Radiative Effects</vt:lpstr>
      <vt:lpstr>Linearity of Impact of Gaps</vt:lpstr>
      <vt:lpstr>Linearity of Impact of Gaps</vt:lpstr>
      <vt:lpstr>Linearity of Impact of Gaps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Magnet Gaps on Lattice Performance</dc:title>
  <dc:creator>Leon Van Riesen-Haupt</dc:creator>
  <cp:lastModifiedBy>Léon van Riesen-Haupt</cp:lastModifiedBy>
  <cp:revision>6</cp:revision>
  <dcterms:created xsi:type="dcterms:W3CDTF">2022-04-21T13:21:05Z</dcterms:created>
  <dcterms:modified xsi:type="dcterms:W3CDTF">2022-05-11T12:13:40Z</dcterms:modified>
</cp:coreProperties>
</file>