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4"/>
  </p:notesMasterIdLst>
  <p:sldIdLst>
    <p:sldId id="274" r:id="rId2"/>
    <p:sldId id="257" r:id="rId3"/>
    <p:sldId id="348" r:id="rId4"/>
    <p:sldId id="276" r:id="rId5"/>
    <p:sldId id="349" r:id="rId6"/>
    <p:sldId id="350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86" r:id="rId20"/>
    <p:sldId id="363" r:id="rId21"/>
    <p:sldId id="364" r:id="rId22"/>
    <p:sldId id="366" r:id="rId23"/>
    <p:sldId id="365" r:id="rId24"/>
    <p:sldId id="367" r:id="rId25"/>
    <p:sldId id="368" r:id="rId26"/>
    <p:sldId id="369" r:id="rId27"/>
    <p:sldId id="370" r:id="rId28"/>
    <p:sldId id="371" r:id="rId29"/>
    <p:sldId id="375" r:id="rId30"/>
    <p:sldId id="372" r:id="rId31"/>
    <p:sldId id="373" r:id="rId32"/>
    <p:sldId id="378" r:id="rId33"/>
    <p:sldId id="374" r:id="rId34"/>
    <p:sldId id="377" r:id="rId35"/>
    <p:sldId id="376" r:id="rId36"/>
    <p:sldId id="379" r:id="rId37"/>
    <p:sldId id="380" r:id="rId38"/>
    <p:sldId id="382" r:id="rId39"/>
    <p:sldId id="381" r:id="rId40"/>
    <p:sldId id="383" r:id="rId41"/>
    <p:sldId id="384" r:id="rId42"/>
    <p:sldId id="385" r:id="rId43"/>
  </p:sldIdLst>
  <p:sldSz cx="11339513" cy="719931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00"/>
    <a:srgbClr val="1B21F5"/>
    <a:srgbClr val="FFFF00"/>
    <a:srgbClr val="FF20FF"/>
    <a:srgbClr val="00B800"/>
    <a:srgbClr val="00EE41"/>
    <a:srgbClr val="D8D6D7"/>
    <a:srgbClr val="1C4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20"/>
    <p:restoredTop sz="92838"/>
  </p:normalViewPr>
  <p:slideViewPr>
    <p:cSldViewPr snapToGrid="0" snapToObjects="1">
      <p:cViewPr varScale="1">
        <p:scale>
          <a:sx n="88" d="100"/>
          <a:sy n="88" d="100"/>
        </p:scale>
        <p:origin x="11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0B6D7-AC36-414C-9089-BF6BFECAAF7E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1143000"/>
            <a:ext cx="4857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0D850-7DA4-1C4B-9B19-4949859A03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89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5E89DE-6941-444F-8D04-2F3A1FEF0C37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50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10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787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11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91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12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08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13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16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14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24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15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948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16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226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17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95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18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4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19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66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2496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20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139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21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55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22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275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23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950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24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936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25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3209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26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8402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27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468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28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249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29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74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3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699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30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76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31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4251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32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150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33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12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34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475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35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042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36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88234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37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164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38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661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39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37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4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78956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40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35847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41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56492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42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37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5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77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6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86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7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820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8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925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9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87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0464" y="2236455"/>
            <a:ext cx="9638586" cy="1543186"/>
          </a:xfrm>
        </p:spPr>
        <p:txBody>
          <a:bodyPr/>
          <a:lstStyle>
            <a:lvl1pPr>
              <a:defRPr sz="374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00929" y="4079613"/>
            <a:ext cx="7937659" cy="1839824"/>
          </a:xfrm>
        </p:spPr>
        <p:txBody>
          <a:bodyPr/>
          <a:lstStyle>
            <a:lvl1pPr marL="0" indent="0" algn="ctr">
              <a:buFontTx/>
              <a:buNone/>
              <a:defRPr sz="2339" b="1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980644" y="6954336"/>
            <a:ext cx="1179231" cy="22664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252402" y="6954336"/>
            <a:ext cx="5059470" cy="22664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0380776" y="6954336"/>
            <a:ext cx="923303" cy="22664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217F3-8E75-734B-AE2E-B944F02123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380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91F8F-4264-DC4D-8186-3D2CC931E5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292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21146" y="698269"/>
            <a:ext cx="2551390" cy="573278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976" y="698269"/>
            <a:ext cx="7465179" cy="573278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7C447-1211-E642-A2C5-D6DF53A41B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63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6418-E8FD-7245-85F3-9855A6ACDC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52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44" y="4626228"/>
            <a:ext cx="9638586" cy="1429863"/>
          </a:xfrm>
        </p:spPr>
        <p:txBody>
          <a:bodyPr anchor="t"/>
          <a:lstStyle>
            <a:lvl1pPr algn="l">
              <a:defRPr sz="467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44" y="3051377"/>
            <a:ext cx="9638586" cy="1574849"/>
          </a:xfrm>
        </p:spPr>
        <p:txBody>
          <a:bodyPr anchor="b"/>
          <a:lstStyle>
            <a:lvl1pPr marL="0" indent="0">
              <a:buNone/>
              <a:defRPr sz="2339"/>
            </a:lvl1pPr>
            <a:lvl2pPr marL="534515" indent="0">
              <a:buNone/>
              <a:defRPr sz="2104"/>
            </a:lvl2pPr>
            <a:lvl3pPr marL="1069030" indent="0">
              <a:buNone/>
              <a:defRPr sz="1871"/>
            </a:lvl3pPr>
            <a:lvl4pPr marL="1603545" indent="0">
              <a:buNone/>
              <a:defRPr sz="1637"/>
            </a:lvl4pPr>
            <a:lvl5pPr marL="2138059" indent="0">
              <a:buNone/>
              <a:defRPr sz="1637"/>
            </a:lvl5pPr>
            <a:lvl6pPr marL="2672575" indent="0">
              <a:buNone/>
              <a:defRPr sz="1637"/>
            </a:lvl6pPr>
            <a:lvl7pPr marL="3207089" indent="0">
              <a:buNone/>
              <a:defRPr sz="1637"/>
            </a:lvl7pPr>
            <a:lvl8pPr marL="3741604" indent="0">
              <a:buNone/>
              <a:defRPr sz="1637"/>
            </a:lvl8pPr>
            <a:lvl9pPr marL="4276119" indent="0">
              <a:buNone/>
              <a:defRPr sz="163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88910-60A7-D640-B7B9-E3EBA082D8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96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977" y="1679841"/>
            <a:ext cx="5008285" cy="4751214"/>
          </a:xfrm>
        </p:spPr>
        <p:txBody>
          <a:bodyPr/>
          <a:lstStyle>
            <a:lvl1pPr>
              <a:defRPr sz="3273"/>
            </a:lvl1pPr>
            <a:lvl2pPr>
              <a:defRPr sz="2806"/>
            </a:lvl2pPr>
            <a:lvl3pPr>
              <a:defRPr sz="2339"/>
            </a:lvl3pPr>
            <a:lvl4pPr>
              <a:defRPr sz="2104"/>
            </a:lvl4pPr>
            <a:lvl5pPr>
              <a:defRPr sz="2104"/>
            </a:lvl5pPr>
            <a:lvl6pPr>
              <a:defRPr sz="2104"/>
            </a:lvl6pPr>
            <a:lvl7pPr>
              <a:defRPr sz="2104"/>
            </a:lvl7pPr>
            <a:lvl8pPr>
              <a:defRPr sz="2104"/>
            </a:lvl8pPr>
            <a:lvl9pPr>
              <a:defRPr sz="21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4253" y="1679841"/>
            <a:ext cx="5008285" cy="4751214"/>
          </a:xfrm>
        </p:spPr>
        <p:txBody>
          <a:bodyPr/>
          <a:lstStyle>
            <a:lvl1pPr>
              <a:defRPr sz="3273"/>
            </a:lvl1pPr>
            <a:lvl2pPr>
              <a:defRPr sz="2806"/>
            </a:lvl2pPr>
            <a:lvl3pPr>
              <a:defRPr sz="2339"/>
            </a:lvl3pPr>
            <a:lvl4pPr>
              <a:defRPr sz="2104"/>
            </a:lvl4pPr>
            <a:lvl5pPr>
              <a:defRPr sz="2104"/>
            </a:lvl5pPr>
            <a:lvl6pPr>
              <a:defRPr sz="2104"/>
            </a:lvl6pPr>
            <a:lvl7pPr>
              <a:defRPr sz="2104"/>
            </a:lvl7pPr>
            <a:lvl8pPr>
              <a:defRPr sz="2104"/>
            </a:lvl8pPr>
            <a:lvl9pPr>
              <a:defRPr sz="21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5C5FD-F761-5241-8E7F-B9DF777A9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562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977" y="288306"/>
            <a:ext cx="10205562" cy="119988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977" y="1611515"/>
            <a:ext cx="5010254" cy="671602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515" indent="0">
              <a:buNone/>
              <a:defRPr sz="2339" b="1"/>
            </a:lvl2pPr>
            <a:lvl3pPr marL="1069030" indent="0">
              <a:buNone/>
              <a:defRPr sz="2104" b="1"/>
            </a:lvl3pPr>
            <a:lvl4pPr marL="1603545" indent="0">
              <a:buNone/>
              <a:defRPr sz="1871" b="1"/>
            </a:lvl4pPr>
            <a:lvl5pPr marL="2138059" indent="0">
              <a:buNone/>
              <a:defRPr sz="1871" b="1"/>
            </a:lvl5pPr>
            <a:lvl6pPr marL="2672575" indent="0">
              <a:buNone/>
              <a:defRPr sz="1871" b="1"/>
            </a:lvl6pPr>
            <a:lvl7pPr marL="3207089" indent="0">
              <a:buNone/>
              <a:defRPr sz="1871" b="1"/>
            </a:lvl7pPr>
            <a:lvl8pPr marL="3741604" indent="0">
              <a:buNone/>
              <a:defRPr sz="1871" b="1"/>
            </a:lvl8pPr>
            <a:lvl9pPr marL="4276119" indent="0">
              <a:buNone/>
              <a:defRPr sz="18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977" y="2283117"/>
            <a:ext cx="5010254" cy="4147938"/>
          </a:xfrm>
        </p:spPr>
        <p:txBody>
          <a:bodyPr/>
          <a:lstStyle>
            <a:lvl1pPr>
              <a:defRPr sz="2806"/>
            </a:lvl1pPr>
            <a:lvl2pPr>
              <a:defRPr sz="2339"/>
            </a:lvl2pPr>
            <a:lvl3pPr>
              <a:defRPr sz="2104"/>
            </a:lvl3pPr>
            <a:lvl4pPr>
              <a:defRPr sz="1871"/>
            </a:lvl4pPr>
            <a:lvl5pPr>
              <a:defRPr sz="1871"/>
            </a:lvl5pPr>
            <a:lvl6pPr>
              <a:defRPr sz="1871"/>
            </a:lvl6pPr>
            <a:lvl7pPr>
              <a:defRPr sz="1871"/>
            </a:lvl7pPr>
            <a:lvl8pPr>
              <a:defRPr sz="1871"/>
            </a:lvl8pPr>
            <a:lvl9pPr>
              <a:defRPr sz="18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60317" y="1611515"/>
            <a:ext cx="5012222" cy="671602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515" indent="0">
              <a:buNone/>
              <a:defRPr sz="2339" b="1"/>
            </a:lvl2pPr>
            <a:lvl3pPr marL="1069030" indent="0">
              <a:buNone/>
              <a:defRPr sz="2104" b="1"/>
            </a:lvl3pPr>
            <a:lvl4pPr marL="1603545" indent="0">
              <a:buNone/>
              <a:defRPr sz="1871" b="1"/>
            </a:lvl4pPr>
            <a:lvl5pPr marL="2138059" indent="0">
              <a:buNone/>
              <a:defRPr sz="1871" b="1"/>
            </a:lvl5pPr>
            <a:lvl6pPr marL="2672575" indent="0">
              <a:buNone/>
              <a:defRPr sz="1871" b="1"/>
            </a:lvl6pPr>
            <a:lvl7pPr marL="3207089" indent="0">
              <a:buNone/>
              <a:defRPr sz="1871" b="1"/>
            </a:lvl7pPr>
            <a:lvl8pPr marL="3741604" indent="0">
              <a:buNone/>
              <a:defRPr sz="1871" b="1"/>
            </a:lvl8pPr>
            <a:lvl9pPr marL="4276119" indent="0">
              <a:buNone/>
              <a:defRPr sz="18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60317" y="2283117"/>
            <a:ext cx="5012222" cy="4147938"/>
          </a:xfrm>
        </p:spPr>
        <p:txBody>
          <a:bodyPr/>
          <a:lstStyle>
            <a:lvl1pPr>
              <a:defRPr sz="2806"/>
            </a:lvl1pPr>
            <a:lvl2pPr>
              <a:defRPr sz="2339"/>
            </a:lvl2pPr>
            <a:lvl3pPr>
              <a:defRPr sz="2104"/>
            </a:lvl3pPr>
            <a:lvl4pPr>
              <a:defRPr sz="1871"/>
            </a:lvl4pPr>
            <a:lvl5pPr>
              <a:defRPr sz="1871"/>
            </a:lvl5pPr>
            <a:lvl6pPr>
              <a:defRPr sz="1871"/>
            </a:lvl6pPr>
            <a:lvl7pPr>
              <a:defRPr sz="1871"/>
            </a:lvl7pPr>
            <a:lvl8pPr>
              <a:defRPr sz="1871"/>
            </a:lvl8pPr>
            <a:lvl9pPr>
              <a:defRPr sz="18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28E82-B14E-B947-8693-C1972B55B1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898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BF2CA-A70C-AD4B-BE4A-D0348795C1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266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EFE8C-C320-9F49-9EE3-AA513E3734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763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977" y="286641"/>
            <a:ext cx="3730621" cy="1219884"/>
          </a:xfrm>
        </p:spPr>
        <p:txBody>
          <a:bodyPr anchor="b"/>
          <a:lstStyle>
            <a:lvl1pPr algn="l">
              <a:defRPr sz="233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36" y="286643"/>
            <a:ext cx="6339103" cy="6144414"/>
          </a:xfrm>
        </p:spPr>
        <p:txBody>
          <a:bodyPr/>
          <a:lstStyle>
            <a:lvl1pPr>
              <a:defRPr sz="3740"/>
            </a:lvl1pPr>
            <a:lvl2pPr>
              <a:defRPr sz="3273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977" y="1506525"/>
            <a:ext cx="3730621" cy="4924530"/>
          </a:xfrm>
        </p:spPr>
        <p:txBody>
          <a:bodyPr/>
          <a:lstStyle>
            <a:lvl1pPr marL="0" indent="0">
              <a:buNone/>
              <a:defRPr sz="1637"/>
            </a:lvl1pPr>
            <a:lvl2pPr marL="534515" indent="0">
              <a:buNone/>
              <a:defRPr sz="1403"/>
            </a:lvl2pPr>
            <a:lvl3pPr marL="1069030" indent="0">
              <a:buNone/>
              <a:defRPr sz="1169"/>
            </a:lvl3pPr>
            <a:lvl4pPr marL="1603545" indent="0">
              <a:buNone/>
              <a:defRPr sz="1052"/>
            </a:lvl4pPr>
            <a:lvl5pPr marL="2138059" indent="0">
              <a:buNone/>
              <a:defRPr sz="1052"/>
            </a:lvl5pPr>
            <a:lvl6pPr marL="2672575" indent="0">
              <a:buNone/>
              <a:defRPr sz="1052"/>
            </a:lvl6pPr>
            <a:lvl7pPr marL="3207089" indent="0">
              <a:buNone/>
              <a:defRPr sz="1052"/>
            </a:lvl7pPr>
            <a:lvl8pPr marL="3741604" indent="0">
              <a:buNone/>
              <a:defRPr sz="1052"/>
            </a:lvl8pPr>
            <a:lvl9pPr marL="4276119" indent="0">
              <a:buNone/>
              <a:defRPr sz="10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49B8B-A408-F241-933F-A86F18CE35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785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625" y="5039519"/>
            <a:ext cx="6803708" cy="594944"/>
          </a:xfrm>
        </p:spPr>
        <p:txBody>
          <a:bodyPr anchor="b"/>
          <a:lstStyle>
            <a:lvl1pPr algn="l">
              <a:defRPr sz="233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22625" y="643273"/>
            <a:ext cx="6803708" cy="4319588"/>
          </a:xfrm>
        </p:spPr>
        <p:txBody>
          <a:bodyPr/>
          <a:lstStyle>
            <a:lvl1pPr marL="0" indent="0">
              <a:buNone/>
              <a:defRPr sz="3740"/>
            </a:lvl1pPr>
            <a:lvl2pPr marL="534515" indent="0">
              <a:buNone/>
              <a:defRPr sz="3273"/>
            </a:lvl2pPr>
            <a:lvl3pPr marL="1069030" indent="0">
              <a:buNone/>
              <a:defRPr sz="2806"/>
            </a:lvl3pPr>
            <a:lvl4pPr marL="1603545" indent="0">
              <a:buNone/>
              <a:defRPr sz="2339"/>
            </a:lvl4pPr>
            <a:lvl5pPr marL="2138059" indent="0">
              <a:buNone/>
              <a:defRPr sz="2339"/>
            </a:lvl5pPr>
            <a:lvl6pPr marL="2672575" indent="0">
              <a:buNone/>
              <a:defRPr sz="2339"/>
            </a:lvl6pPr>
            <a:lvl7pPr marL="3207089" indent="0">
              <a:buNone/>
              <a:defRPr sz="2339"/>
            </a:lvl7pPr>
            <a:lvl8pPr marL="3741604" indent="0">
              <a:buNone/>
              <a:defRPr sz="2339"/>
            </a:lvl8pPr>
            <a:lvl9pPr marL="4276119" indent="0">
              <a:buNone/>
              <a:defRPr sz="2339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22625" y="5634464"/>
            <a:ext cx="6803708" cy="844919"/>
          </a:xfrm>
        </p:spPr>
        <p:txBody>
          <a:bodyPr/>
          <a:lstStyle>
            <a:lvl1pPr marL="0" indent="0">
              <a:buNone/>
              <a:defRPr sz="1637"/>
            </a:lvl1pPr>
            <a:lvl2pPr marL="534515" indent="0">
              <a:buNone/>
              <a:defRPr sz="1403"/>
            </a:lvl2pPr>
            <a:lvl3pPr marL="1069030" indent="0">
              <a:buNone/>
              <a:defRPr sz="1169"/>
            </a:lvl3pPr>
            <a:lvl4pPr marL="1603545" indent="0">
              <a:buNone/>
              <a:defRPr sz="1052"/>
            </a:lvl4pPr>
            <a:lvl5pPr marL="2138059" indent="0">
              <a:buNone/>
              <a:defRPr sz="1052"/>
            </a:lvl5pPr>
            <a:lvl6pPr marL="2672575" indent="0">
              <a:buNone/>
              <a:defRPr sz="1052"/>
            </a:lvl6pPr>
            <a:lvl7pPr marL="3207089" indent="0">
              <a:buNone/>
              <a:defRPr sz="1052"/>
            </a:lvl7pPr>
            <a:lvl8pPr marL="3741604" indent="0">
              <a:buNone/>
              <a:defRPr sz="1052"/>
            </a:lvl8pPr>
            <a:lvl9pPr marL="4276119" indent="0">
              <a:buNone/>
              <a:defRPr sz="10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E3EC8-78CB-FB4A-8D1A-B934B65DB2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71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66977" y="698269"/>
            <a:ext cx="10205562" cy="88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977" y="1679841"/>
            <a:ext cx="10205562" cy="475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16080" y="6942672"/>
            <a:ext cx="1100484" cy="23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6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13027" y="6942672"/>
            <a:ext cx="5169717" cy="23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6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459522" y="6942672"/>
            <a:ext cx="820933" cy="23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6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2FE4C86-2297-3643-9ED3-9ECED64110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64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73" b="1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73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73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73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73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534515" algn="ctr" rtl="0" fontAlgn="base">
        <a:spcBef>
          <a:spcPct val="0"/>
        </a:spcBef>
        <a:spcAft>
          <a:spcPct val="0"/>
        </a:spcAft>
        <a:defRPr sz="3273" b="1">
          <a:solidFill>
            <a:schemeClr val="tx1"/>
          </a:solidFill>
          <a:latin typeface="Arial" charset="0"/>
        </a:defRPr>
      </a:lvl6pPr>
      <a:lvl7pPr marL="1069030" algn="ctr" rtl="0" fontAlgn="base">
        <a:spcBef>
          <a:spcPct val="0"/>
        </a:spcBef>
        <a:spcAft>
          <a:spcPct val="0"/>
        </a:spcAft>
        <a:defRPr sz="3273" b="1">
          <a:solidFill>
            <a:schemeClr val="tx1"/>
          </a:solidFill>
          <a:latin typeface="Arial" charset="0"/>
        </a:defRPr>
      </a:lvl7pPr>
      <a:lvl8pPr marL="1603545" algn="ctr" rtl="0" fontAlgn="base">
        <a:spcBef>
          <a:spcPct val="0"/>
        </a:spcBef>
        <a:spcAft>
          <a:spcPct val="0"/>
        </a:spcAft>
        <a:defRPr sz="3273" b="1">
          <a:solidFill>
            <a:schemeClr val="tx1"/>
          </a:solidFill>
          <a:latin typeface="Arial" charset="0"/>
        </a:defRPr>
      </a:lvl8pPr>
      <a:lvl9pPr marL="2138059" algn="ctr" rtl="0" fontAlgn="base">
        <a:spcBef>
          <a:spcPct val="0"/>
        </a:spcBef>
        <a:spcAft>
          <a:spcPct val="0"/>
        </a:spcAft>
        <a:defRPr sz="3273" b="1">
          <a:solidFill>
            <a:schemeClr val="tx1"/>
          </a:solidFill>
          <a:latin typeface="Arial" charset="0"/>
        </a:defRPr>
      </a:lvl9pPr>
    </p:titleStyle>
    <p:bodyStyle>
      <a:lvl1pPr marL="209723" indent="-20972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806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31246" indent="-213435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339">
          <a:solidFill>
            <a:schemeClr val="tx1"/>
          </a:solidFill>
          <a:latin typeface="+mn-lt"/>
          <a:ea typeface="ＭＳ Ｐゴシック" charset="-128"/>
        </a:defRPr>
      </a:lvl2pPr>
      <a:lvl3pPr marL="1254624" indent="-20972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806">
          <a:solidFill>
            <a:schemeClr val="tx1"/>
          </a:solidFill>
          <a:latin typeface="+mn-lt"/>
          <a:ea typeface="ＭＳ Ｐゴシック" charset="-128"/>
        </a:defRPr>
      </a:lvl3pPr>
      <a:lvl4pPr marL="1781716" indent="-213435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871">
          <a:solidFill>
            <a:schemeClr val="tx1"/>
          </a:solidFill>
          <a:latin typeface="+mn-lt"/>
          <a:ea typeface="ＭＳ Ｐゴシック" charset="-128"/>
        </a:defRPr>
      </a:lvl4pPr>
      <a:lvl5pPr marL="2312520" indent="-220859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637">
          <a:solidFill>
            <a:schemeClr val="tx1"/>
          </a:solidFill>
          <a:latin typeface="+mn-lt"/>
          <a:ea typeface="ＭＳ Ｐゴシック" charset="-128"/>
        </a:defRPr>
      </a:lvl5pPr>
      <a:lvl6pPr marL="2847034" indent="-220859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637">
          <a:solidFill>
            <a:schemeClr val="tx1"/>
          </a:solidFill>
          <a:latin typeface="+mn-lt"/>
          <a:ea typeface="ＭＳ Ｐゴシック" charset="-128"/>
        </a:defRPr>
      </a:lvl6pPr>
      <a:lvl7pPr marL="3381548" indent="-220859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637">
          <a:solidFill>
            <a:schemeClr val="tx1"/>
          </a:solidFill>
          <a:latin typeface="+mn-lt"/>
          <a:ea typeface="ＭＳ Ｐゴシック" charset="-128"/>
        </a:defRPr>
      </a:lvl7pPr>
      <a:lvl8pPr marL="3916064" indent="-220859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637">
          <a:solidFill>
            <a:schemeClr val="tx1"/>
          </a:solidFill>
          <a:latin typeface="+mn-lt"/>
          <a:ea typeface="ＭＳ Ｐゴシック" charset="-128"/>
        </a:defRPr>
      </a:lvl8pPr>
      <a:lvl9pPr marL="4450578" indent="-220859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637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534515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1pPr>
      <a:lvl2pPr marL="534515" algn="l" defTabSz="534515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2pPr>
      <a:lvl3pPr marL="1069030" algn="l" defTabSz="534515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3pPr>
      <a:lvl4pPr marL="1603545" algn="l" defTabSz="534515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4pPr>
      <a:lvl5pPr marL="2138059" algn="l" defTabSz="534515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5pPr>
      <a:lvl6pPr marL="2672575" algn="l" defTabSz="534515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6pPr>
      <a:lvl7pPr marL="3207089" algn="l" defTabSz="534515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7pPr>
      <a:lvl8pPr marL="3741604" algn="l" defTabSz="534515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8pPr>
      <a:lvl9pPr marL="4276119" algn="l" defTabSz="534515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1081889" y="800748"/>
            <a:ext cx="9094074" cy="25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143" b="1" dirty="0">
                <a:solidFill>
                  <a:srgbClr val="000000"/>
                </a:solidFill>
                <a:latin typeface="Arial" charset="0"/>
              </a:rPr>
              <a:t>Optics measurements &amp; correction in the old ESRF storage ring (2010-2018)</a:t>
            </a:r>
            <a:endParaRPr lang="en-US" sz="5143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798091" y="4095030"/>
            <a:ext cx="9377871" cy="64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508" dirty="0">
                <a:solidFill>
                  <a:srgbClr val="000000"/>
                </a:solidFill>
                <a:latin typeface="Arial" charset="0"/>
              </a:rPr>
              <a:t>Andrea Franchi (ESRF, Grenoble)</a:t>
            </a: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811187" y="6058969"/>
            <a:ext cx="9364777" cy="416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104" b="1" dirty="0">
                <a:solidFill>
                  <a:srgbClr val="000000"/>
                </a:solidFill>
                <a:latin typeface="Arial" charset="0"/>
              </a:rPr>
              <a:t>mini-workshop on FCC-</a:t>
            </a:r>
            <a:r>
              <a:rPr lang="en-US" sz="2104" b="1" dirty="0" err="1">
                <a:solidFill>
                  <a:srgbClr val="000000"/>
                </a:solidFill>
                <a:latin typeface="Arial" charset="0"/>
              </a:rPr>
              <a:t>ee</a:t>
            </a:r>
            <a:r>
              <a:rPr lang="en-US" sz="2104" b="1" dirty="0">
                <a:solidFill>
                  <a:srgbClr val="000000"/>
                </a:solidFill>
                <a:latin typeface="Arial" charset="0"/>
              </a:rPr>
              <a:t> optics tuning and alignment, 11-12 May 2022</a:t>
            </a:r>
            <a:endParaRPr lang="en-US" sz="2104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90265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7" descr="RDT_oscill_Jan16_resp1.gif">
            <a:extLst>
              <a:ext uri="{FF2B5EF4-FFF2-40B4-BE49-F238E27FC236}">
                <a16:creationId xmlns:a16="http://schemas.microsoft.com/office/drawing/2014/main" id="{9B9C103D-C41B-6547-A0CF-89DD7D5D8B7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6099402" y="2361237"/>
            <a:ext cx="4989512" cy="316862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49020"/>
            <a:ext cx="8634501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Understanding &amp; correcting linear coupling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1CBE0B-25AF-6643-BB35-BF71E0FB82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650" y="2409378"/>
            <a:ext cx="5173320" cy="3170375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FCF070A-3DCB-874E-98E0-CF0222533E11}"/>
              </a:ext>
            </a:extLst>
          </p:cNvPr>
          <p:cNvSpPr txBox="1">
            <a:spLocks/>
          </p:cNvSpPr>
          <p:nvPr/>
        </p:nvSpPr>
        <p:spPr>
          <a:xfrm>
            <a:off x="311724" y="1787325"/>
            <a:ext cx="7932866" cy="524625"/>
          </a:xfrm>
          <a:prstGeom prst="rect">
            <a:avLst/>
          </a:prstGeom>
          <a:noFill/>
        </p:spPr>
        <p:txBody>
          <a:bodyPr vert="horz" lIns="106902" tIns="53451" rIns="106902" bIns="53451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000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all skew quad correctors OFF </a:t>
            </a:r>
            <a:r>
              <a:rPr lang="en-GB" sz="3000" b="1" dirty="0" err="1">
                <a:solidFill>
                  <a:srgbClr val="1B21F5"/>
                </a:solidFill>
                <a:latin typeface="Symbol" pitchFamily="2" charset="2"/>
                <a:ea typeface="ＭＳ Ｐゴシック" charset="-128"/>
                <a:cs typeface="ＭＳ Ｐゴシック" charset="-128"/>
              </a:rPr>
              <a:t>e</a:t>
            </a:r>
            <a:r>
              <a:rPr lang="en-GB" sz="3000" b="1" baseline="-25000" dirty="0" err="1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y</a:t>
            </a:r>
            <a:r>
              <a:rPr lang="en-GB" sz="3000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/</a:t>
            </a:r>
            <a:r>
              <a:rPr lang="en-GB" sz="3000" b="1" dirty="0">
                <a:solidFill>
                  <a:srgbClr val="1B21F5"/>
                </a:solidFill>
                <a:latin typeface="Symbol" pitchFamily="2" charset="2"/>
                <a:ea typeface="ＭＳ Ｐゴシック" charset="-128"/>
                <a:cs typeface="ＭＳ Ｐゴシック" charset="-128"/>
              </a:rPr>
              <a:t>e</a:t>
            </a:r>
            <a:r>
              <a:rPr lang="en-GB" sz="3000" b="1" baseline="-25000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x</a:t>
            </a:r>
            <a:r>
              <a:rPr lang="en-GB" sz="3000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 ~ 5%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41DE5D9-42EA-8844-831E-3A178357C146}"/>
              </a:ext>
            </a:extLst>
          </p:cNvPr>
          <p:cNvSpPr txBox="1">
            <a:spLocks/>
          </p:cNvSpPr>
          <p:nvPr/>
        </p:nvSpPr>
        <p:spPr>
          <a:xfrm>
            <a:off x="144650" y="6275739"/>
            <a:ext cx="5283693" cy="338003"/>
          </a:xfrm>
          <a:prstGeom prst="rect">
            <a:avLst/>
          </a:prstGeom>
          <a:solidFill>
            <a:schemeClr val="bg1"/>
          </a:solidFill>
        </p:spPr>
        <p:txBody>
          <a:bodyPr vert="horz" lIns="106902" tIns="53451" rIns="106902" bIns="53451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6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C*, D*: emittance monitors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686232-B37F-E543-8842-162806FB31D8}"/>
              </a:ext>
            </a:extLst>
          </p:cNvPr>
          <p:cNvSpPr/>
          <p:nvPr/>
        </p:nvSpPr>
        <p:spPr>
          <a:xfrm>
            <a:off x="233875" y="751919"/>
            <a:ext cx="107534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403"/>
              </a:spcAft>
            </a:pPr>
            <a:r>
              <a:rPr lang="en-US" sz="3000" kern="0" dirty="0"/>
              <a:t>Coupling correction is a linear problem not needing CPU-intense random/genetic/non-linear optimizers</a:t>
            </a:r>
          </a:p>
        </p:txBody>
      </p:sp>
      <p:pic>
        <p:nvPicPr>
          <p:cNvPr id="13" name="Picture 10" descr="rm_svd.gif">
            <a:extLst>
              <a:ext uri="{FF2B5EF4-FFF2-40B4-BE49-F238E27FC236}">
                <a16:creationId xmlns:a16="http://schemas.microsoft.com/office/drawing/2014/main" id="{C0BC00FE-AD7C-254A-8333-0A61D80F554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4865" y="5543670"/>
            <a:ext cx="3041650" cy="13294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084916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49020"/>
            <a:ext cx="8634501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Understanding &amp; correcting linear coupling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1CBE0B-25AF-6643-BB35-BF71E0FB8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50" y="2409378"/>
            <a:ext cx="5173320" cy="31703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58B7ED-166A-004B-8857-77894A1B2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650" y="2416299"/>
            <a:ext cx="5137838" cy="316262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FCF070A-3DCB-874E-98E0-CF0222533E11}"/>
              </a:ext>
            </a:extLst>
          </p:cNvPr>
          <p:cNvSpPr txBox="1">
            <a:spLocks/>
          </p:cNvSpPr>
          <p:nvPr/>
        </p:nvSpPr>
        <p:spPr>
          <a:xfrm>
            <a:off x="311724" y="1787325"/>
            <a:ext cx="5725429" cy="524625"/>
          </a:xfrm>
          <a:prstGeom prst="rect">
            <a:avLst/>
          </a:prstGeom>
          <a:noFill/>
        </p:spPr>
        <p:txBody>
          <a:bodyPr vert="horz" lIns="106902" tIns="53451" rIns="106902" bIns="53451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000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after correction </a:t>
            </a:r>
            <a:r>
              <a:rPr lang="en-GB" sz="3000" b="1" dirty="0" err="1">
                <a:solidFill>
                  <a:srgbClr val="1B21F5"/>
                </a:solidFill>
                <a:latin typeface="Symbol" pitchFamily="2" charset="2"/>
                <a:ea typeface="ＭＳ Ｐゴシック" charset="-128"/>
                <a:cs typeface="ＭＳ Ｐゴシック" charset="-128"/>
              </a:rPr>
              <a:t>e</a:t>
            </a:r>
            <a:r>
              <a:rPr lang="en-GB" sz="3000" b="1" baseline="-25000" dirty="0" err="1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y</a:t>
            </a:r>
            <a:r>
              <a:rPr lang="en-GB" sz="3000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/</a:t>
            </a:r>
            <a:r>
              <a:rPr lang="en-GB" sz="3000" b="1" dirty="0">
                <a:solidFill>
                  <a:srgbClr val="1B21F5"/>
                </a:solidFill>
                <a:latin typeface="Symbol" pitchFamily="2" charset="2"/>
                <a:ea typeface="ＭＳ Ｐゴシック" charset="-128"/>
                <a:cs typeface="ＭＳ Ｐゴシック" charset="-128"/>
              </a:rPr>
              <a:t>e</a:t>
            </a:r>
            <a:r>
              <a:rPr lang="en-GB" sz="3000" b="1" baseline="-25000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x</a:t>
            </a:r>
            <a:r>
              <a:rPr lang="en-GB" sz="3000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 ~ 1‰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41DE5D9-42EA-8844-831E-3A178357C146}"/>
              </a:ext>
            </a:extLst>
          </p:cNvPr>
          <p:cNvSpPr txBox="1">
            <a:spLocks/>
          </p:cNvSpPr>
          <p:nvPr/>
        </p:nvSpPr>
        <p:spPr>
          <a:xfrm>
            <a:off x="144650" y="6275739"/>
            <a:ext cx="5283693" cy="338003"/>
          </a:xfrm>
          <a:prstGeom prst="rect">
            <a:avLst/>
          </a:prstGeom>
          <a:solidFill>
            <a:schemeClr val="bg1"/>
          </a:solidFill>
        </p:spPr>
        <p:txBody>
          <a:bodyPr vert="horz" lIns="106902" tIns="53451" rIns="106902" bIns="53451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6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C*, D*: emittance monitors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686232-B37F-E543-8842-162806FB31D8}"/>
              </a:ext>
            </a:extLst>
          </p:cNvPr>
          <p:cNvSpPr/>
          <p:nvPr/>
        </p:nvSpPr>
        <p:spPr>
          <a:xfrm>
            <a:off x="233875" y="751919"/>
            <a:ext cx="107534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403"/>
              </a:spcAft>
            </a:pPr>
            <a:r>
              <a:rPr lang="en-US" sz="3000" kern="0" dirty="0"/>
              <a:t>Coupling correction is a linear problem not needing CPU-intense random/genetic/non-linear optimizers</a:t>
            </a:r>
          </a:p>
        </p:txBody>
      </p:sp>
      <p:pic>
        <p:nvPicPr>
          <p:cNvPr id="13" name="Picture 10" descr="rm_svd.gif">
            <a:extLst>
              <a:ext uri="{FF2B5EF4-FFF2-40B4-BE49-F238E27FC236}">
                <a16:creationId xmlns:a16="http://schemas.microsoft.com/office/drawing/2014/main" id="{C0BC00FE-AD7C-254A-8333-0A61D80F554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4865" y="5543670"/>
            <a:ext cx="3041650" cy="13294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7" descr="RDT_oscill_Jan16_resp1.gif">
            <a:extLst>
              <a:ext uri="{FF2B5EF4-FFF2-40B4-BE49-F238E27FC236}">
                <a16:creationId xmlns:a16="http://schemas.microsoft.com/office/drawing/2014/main" id="{B4FFFA4F-A74F-9B49-BFEA-38C081A54A24}"/>
              </a:ext>
            </a:extLst>
          </p:cNvPr>
          <p:cNvPicPr>
            <a:picLocks/>
          </p:cNvPicPr>
          <p:nvPr/>
        </p:nvPicPr>
        <p:blipFill>
          <a:blip r:embed="rId6">
            <a:lum bright="-30000" contrast="50000"/>
          </a:blip>
          <a:srcRect/>
          <a:stretch>
            <a:fillRect/>
          </a:stretch>
        </p:blipFill>
        <p:spPr bwMode="auto">
          <a:xfrm>
            <a:off x="6098399" y="2361600"/>
            <a:ext cx="4989600" cy="3168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D5D24B9-A222-7C44-B128-100269A1048E}"/>
              </a:ext>
            </a:extLst>
          </p:cNvPr>
          <p:cNvSpPr txBox="1"/>
          <p:nvPr/>
        </p:nvSpPr>
        <p:spPr>
          <a:xfrm rot="5400000">
            <a:off x="8459384" y="1994427"/>
            <a:ext cx="677108" cy="3323167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1600" kern="0" dirty="0">
                <a:latin typeface="+mj-lt"/>
                <a:ea typeface="华文楷体"/>
                <a:cs typeface="Brush Script MT Italic"/>
              </a:rPr>
              <a:t>~20 min. for ORM</a:t>
            </a:r>
          </a:p>
          <a:p>
            <a:pPr>
              <a:defRPr/>
            </a:pPr>
            <a:r>
              <a:rPr lang="en-US" sz="1600" kern="0" dirty="0">
                <a:latin typeface="+mj-lt"/>
                <a:ea typeface="华文楷体"/>
                <a:cs typeface="Brush Script MT Italic"/>
              </a:rPr>
              <a:t> a few seconds for RDT correction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273014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49020"/>
            <a:ext cx="8634501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Understanding &amp; correcting linear coupling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1CBE0B-25AF-6643-BB35-BF71E0FB8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50" y="2409378"/>
            <a:ext cx="5173320" cy="31703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58B7ED-166A-004B-8857-77894A1B2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650" y="2416299"/>
            <a:ext cx="5137838" cy="316262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FCF070A-3DCB-874E-98E0-CF0222533E11}"/>
              </a:ext>
            </a:extLst>
          </p:cNvPr>
          <p:cNvSpPr txBox="1">
            <a:spLocks/>
          </p:cNvSpPr>
          <p:nvPr/>
        </p:nvSpPr>
        <p:spPr>
          <a:xfrm>
            <a:off x="311724" y="1787325"/>
            <a:ext cx="5725429" cy="524625"/>
          </a:xfrm>
          <a:prstGeom prst="rect">
            <a:avLst/>
          </a:prstGeom>
          <a:noFill/>
        </p:spPr>
        <p:txBody>
          <a:bodyPr vert="horz" lIns="106902" tIns="53451" rIns="106902" bIns="53451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000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after correction </a:t>
            </a:r>
            <a:r>
              <a:rPr lang="en-GB" sz="3000" b="1" dirty="0" err="1">
                <a:solidFill>
                  <a:srgbClr val="1B21F5"/>
                </a:solidFill>
                <a:latin typeface="Symbol" pitchFamily="2" charset="2"/>
                <a:ea typeface="ＭＳ Ｐゴシック" charset="-128"/>
                <a:cs typeface="ＭＳ Ｐゴシック" charset="-128"/>
              </a:rPr>
              <a:t>e</a:t>
            </a:r>
            <a:r>
              <a:rPr lang="en-GB" sz="3000" b="1" baseline="-25000" dirty="0" err="1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y</a:t>
            </a:r>
            <a:r>
              <a:rPr lang="en-GB" sz="3000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/</a:t>
            </a:r>
            <a:r>
              <a:rPr lang="en-GB" sz="3000" b="1" dirty="0">
                <a:solidFill>
                  <a:srgbClr val="1B21F5"/>
                </a:solidFill>
                <a:latin typeface="Symbol" pitchFamily="2" charset="2"/>
                <a:ea typeface="ＭＳ Ｐゴシック" charset="-128"/>
                <a:cs typeface="ＭＳ Ｐゴシック" charset="-128"/>
              </a:rPr>
              <a:t>e</a:t>
            </a:r>
            <a:r>
              <a:rPr lang="en-GB" sz="3000" b="1" baseline="-25000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x</a:t>
            </a:r>
            <a:r>
              <a:rPr lang="en-GB" sz="3000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 ~ 1‰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41DE5D9-42EA-8844-831E-3A178357C146}"/>
              </a:ext>
            </a:extLst>
          </p:cNvPr>
          <p:cNvSpPr txBox="1">
            <a:spLocks/>
          </p:cNvSpPr>
          <p:nvPr/>
        </p:nvSpPr>
        <p:spPr>
          <a:xfrm>
            <a:off x="144650" y="6275739"/>
            <a:ext cx="5283693" cy="338003"/>
          </a:xfrm>
          <a:prstGeom prst="rect">
            <a:avLst/>
          </a:prstGeom>
          <a:solidFill>
            <a:schemeClr val="bg1"/>
          </a:solidFill>
        </p:spPr>
        <p:txBody>
          <a:bodyPr vert="horz" lIns="106902" tIns="53451" rIns="106902" bIns="53451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6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C*, D*: emittance monitors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686232-B37F-E543-8842-162806FB31D8}"/>
              </a:ext>
            </a:extLst>
          </p:cNvPr>
          <p:cNvSpPr/>
          <p:nvPr/>
        </p:nvSpPr>
        <p:spPr>
          <a:xfrm>
            <a:off x="233875" y="751919"/>
            <a:ext cx="107534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403"/>
              </a:spcAft>
            </a:pPr>
            <a:r>
              <a:rPr lang="en-US" sz="3000" kern="0" dirty="0"/>
              <a:t>Coupling correction is a linear problem not needing CPU-intense random/genetic/non-linear optimizers</a:t>
            </a:r>
          </a:p>
        </p:txBody>
      </p:sp>
      <p:pic>
        <p:nvPicPr>
          <p:cNvPr id="13" name="Picture 10" descr="rm_svd.gif">
            <a:extLst>
              <a:ext uri="{FF2B5EF4-FFF2-40B4-BE49-F238E27FC236}">
                <a16:creationId xmlns:a16="http://schemas.microsoft.com/office/drawing/2014/main" id="{C0BC00FE-AD7C-254A-8333-0A61D80F554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4865" y="5543670"/>
            <a:ext cx="3041650" cy="13294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7" descr="RDT_oscill_Jan16_resp1.gif">
            <a:extLst>
              <a:ext uri="{FF2B5EF4-FFF2-40B4-BE49-F238E27FC236}">
                <a16:creationId xmlns:a16="http://schemas.microsoft.com/office/drawing/2014/main" id="{B4FFFA4F-A74F-9B49-BFEA-38C081A54A24}"/>
              </a:ext>
            </a:extLst>
          </p:cNvPr>
          <p:cNvPicPr>
            <a:picLocks/>
          </p:cNvPicPr>
          <p:nvPr/>
        </p:nvPicPr>
        <p:blipFill>
          <a:blip r:embed="rId6">
            <a:lum bright="-30000" contrast="50000"/>
          </a:blip>
          <a:srcRect/>
          <a:stretch>
            <a:fillRect/>
          </a:stretch>
        </p:blipFill>
        <p:spPr bwMode="auto">
          <a:xfrm>
            <a:off x="6098399" y="2361600"/>
            <a:ext cx="4989600" cy="3168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D5D24B9-A222-7C44-B128-100269A1048E}"/>
              </a:ext>
            </a:extLst>
          </p:cNvPr>
          <p:cNvSpPr txBox="1"/>
          <p:nvPr/>
        </p:nvSpPr>
        <p:spPr>
          <a:xfrm rot="5400000">
            <a:off x="8459384" y="1994427"/>
            <a:ext cx="677108" cy="3323167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1600" kern="0" dirty="0">
                <a:latin typeface="+mj-lt"/>
                <a:ea typeface="华文楷体"/>
                <a:cs typeface="Brush Script MT Italic"/>
              </a:rPr>
              <a:t>~20 min. for ORM</a:t>
            </a:r>
          </a:p>
          <a:p>
            <a:pPr>
              <a:defRPr/>
            </a:pPr>
            <a:r>
              <a:rPr lang="en-US" sz="1600" kern="0" dirty="0">
                <a:latin typeface="+mj-lt"/>
                <a:ea typeface="华文楷体"/>
                <a:cs typeface="Brush Script MT Italic"/>
              </a:rPr>
              <a:t> a few seconds for RDT correction</a:t>
            </a:r>
            <a:endParaRPr lang="en-US" sz="1600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5B4427-1200-DC42-95AB-3BEE3BB54D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1949" y="1767582"/>
            <a:ext cx="8737600" cy="5080000"/>
          </a:xfrm>
          <a:prstGeom prst="rect">
            <a:avLst/>
          </a:prstGeom>
          <a:ln w="25400">
            <a:solidFill>
              <a:srgbClr val="FF20FF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96F5C49-36F8-004C-B716-9A147CC87676}"/>
              </a:ext>
            </a:extLst>
          </p:cNvPr>
          <p:cNvSpPr/>
          <p:nvPr/>
        </p:nvSpPr>
        <p:spPr>
          <a:xfrm>
            <a:off x="6268504" y="5030235"/>
            <a:ext cx="3398011" cy="421325"/>
          </a:xfrm>
          <a:prstGeom prst="rect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398DE1A-5D43-D24F-8E29-86997CA41431}"/>
              </a:ext>
            </a:extLst>
          </p:cNvPr>
          <p:cNvSpPr/>
          <p:nvPr/>
        </p:nvSpPr>
        <p:spPr>
          <a:xfrm>
            <a:off x="1719024" y="5368676"/>
            <a:ext cx="3540925" cy="421325"/>
          </a:xfrm>
          <a:prstGeom prst="rect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008D30A-47F1-E648-A30E-9C8048000C66}"/>
              </a:ext>
            </a:extLst>
          </p:cNvPr>
          <p:cNvSpPr/>
          <p:nvPr/>
        </p:nvSpPr>
        <p:spPr>
          <a:xfrm>
            <a:off x="5571758" y="3086171"/>
            <a:ext cx="1078029" cy="290477"/>
          </a:xfrm>
          <a:prstGeom prst="rect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81585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9621160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285" y="817511"/>
            <a:ext cx="10877850" cy="5394598"/>
          </a:xfrm>
        </p:spPr>
        <p:txBody>
          <a:bodyPr/>
          <a:lstStyle/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Understanding &amp; correcting linear coupling (2009-2010)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Nonlinear optics &amp; magnet calibration via turn-by-turn (</a:t>
            </a:r>
            <a:r>
              <a:rPr lang="en-US" sz="3273" dirty="0" err="1"/>
              <a:t>TbT</a:t>
            </a:r>
            <a:r>
              <a:rPr lang="en-US" sz="3273" dirty="0"/>
              <a:t>) BPM data (2010-2013)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Error analysis of linear optics measurements via orbit &amp; </a:t>
            </a:r>
            <a:r>
              <a:rPr lang="en-US" sz="3273" dirty="0" err="1">
                <a:solidFill>
                  <a:schemeClr val="bg1">
                    <a:lumMod val="7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 analysis (2016-2017)</a:t>
            </a:r>
            <a:endParaRPr lang="en-US" sz="3273" dirty="0"/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Applications of AC Orbit data (2016-2019) 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Experience of AC dipole &amp; </a:t>
            </a:r>
            <a:r>
              <a:rPr lang="en-US" sz="3273" dirty="0" err="1">
                <a:solidFill>
                  <a:schemeClr val="bg1">
                    <a:lumMod val="7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 BPM data (2016-2018)</a:t>
            </a:r>
          </a:p>
        </p:txBody>
      </p:sp>
    </p:spTree>
    <p:extLst>
      <p:ext uri="{BB962C8B-B14F-4D97-AF65-F5344CB8AC3E}">
        <p14:creationId xmlns:p14="http://schemas.microsoft.com/office/powerpoint/2010/main" val="131414719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968329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Nonlinear optics &amp; magnet calibration</a:t>
            </a:r>
          </a:p>
        </p:txBody>
      </p:sp>
      <p:pic>
        <p:nvPicPr>
          <p:cNvPr id="8" name="Picture 7" descr="vorbit_ave1.gif">
            <a:extLst>
              <a:ext uri="{FF2B5EF4-FFF2-40B4-BE49-F238E27FC236}">
                <a16:creationId xmlns:a16="http://schemas.microsoft.com/office/drawing/2014/main" id="{58E2A82B-2236-794E-8D40-3537A4E6661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30000" contrast="60000"/>
          </a:blip>
          <a:stretch>
            <a:fillRect/>
          </a:stretch>
        </p:blipFill>
        <p:spPr>
          <a:xfrm>
            <a:off x="283377" y="859312"/>
            <a:ext cx="5669111" cy="4246826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02E07CBB-7AC3-3E42-B31D-C69DBDDD8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2767" y="910641"/>
            <a:ext cx="4587221" cy="539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/>
            </a:pPr>
            <a:r>
              <a:rPr lang="en-US" sz="2923" kern="0" dirty="0"/>
              <a:t>Get synchronized and </a:t>
            </a:r>
            <a:r>
              <a:rPr lang="en-US" sz="2923" i="1" kern="0" dirty="0"/>
              <a:t>decent</a:t>
            </a:r>
            <a:r>
              <a:rPr lang="en-US" sz="2923" kern="0" baseline="30000" dirty="0"/>
              <a:t>(</a:t>
            </a:r>
            <a:r>
              <a:rPr lang="en-US" sz="2923" kern="0" dirty="0"/>
              <a:t>*</a:t>
            </a:r>
            <a:r>
              <a:rPr lang="en-US" sz="2923" kern="0" baseline="30000" dirty="0"/>
              <a:t>)</a:t>
            </a:r>
            <a:r>
              <a:rPr lang="en-US" sz="2923" kern="0" dirty="0"/>
              <a:t> </a:t>
            </a:r>
            <a:r>
              <a:rPr lang="en-US" sz="2923" kern="0" dirty="0" err="1"/>
              <a:t>TbT</a:t>
            </a:r>
            <a:r>
              <a:rPr lang="en-US" sz="2923" kern="0" dirty="0"/>
              <a:t> BPM data in both planes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/>
            </a:pPr>
            <a:endParaRPr lang="en-US" sz="2923" kern="0" dirty="0"/>
          </a:p>
          <a:p>
            <a:pPr marL="0" indent="0" eaLnBrk="1" hangingPunct="1">
              <a:spcAft>
                <a:spcPts val="701"/>
              </a:spcAft>
              <a:buClrTx/>
              <a:buNone/>
            </a:pPr>
            <a:r>
              <a:rPr lang="en-US" sz="2923" kern="0" dirty="0"/>
              <a:t>(*) from nonlinear optics with zero chromaticity and zero (linear) amplitude-dependent detuning</a:t>
            </a:r>
          </a:p>
        </p:txBody>
      </p:sp>
    </p:spTree>
    <p:extLst>
      <p:ext uri="{BB962C8B-B14F-4D97-AF65-F5344CB8AC3E}">
        <p14:creationId xmlns:p14="http://schemas.microsoft.com/office/powerpoint/2010/main" val="350148902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968329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Nonlinear optics &amp; magnet calibration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2E07CBB-7AC3-3E42-B31D-C69DBDDD8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2767" y="910641"/>
            <a:ext cx="4587221" cy="539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2"/>
            </a:pPr>
            <a:r>
              <a:rPr lang="en-US" sz="2923" kern="0" dirty="0"/>
              <a:t>Perform a </a:t>
            </a:r>
            <a:r>
              <a:rPr lang="en-US" sz="2923" i="1" kern="0" dirty="0"/>
              <a:t>suitable</a:t>
            </a:r>
            <a:r>
              <a:rPr lang="en-US" sz="2923" kern="0" dirty="0"/>
              <a:t> FFT of the </a:t>
            </a:r>
            <a:r>
              <a:rPr lang="en-US" sz="2923" kern="0" dirty="0" err="1"/>
              <a:t>TbT</a:t>
            </a:r>
            <a:r>
              <a:rPr lang="en-US" sz="2923" kern="0" dirty="0"/>
              <a:t> data &amp; look at the lines popping up in the spectra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2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2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2"/>
            </a:pPr>
            <a:endParaRPr lang="en-US" sz="2923" kern="0" dirty="0"/>
          </a:p>
        </p:txBody>
      </p:sp>
      <p:pic>
        <p:nvPicPr>
          <p:cNvPr id="7" name="Picture 6" descr="fftR_xy_121021_example2A.png">
            <a:extLst>
              <a:ext uri="{FF2B5EF4-FFF2-40B4-BE49-F238E27FC236}">
                <a16:creationId xmlns:a16="http://schemas.microsoft.com/office/drawing/2014/main" id="{2A2342FC-74F4-494B-9D73-1B9BBE58778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10000" contrast="30000"/>
          </a:blip>
          <a:stretch>
            <a:fillRect/>
          </a:stretch>
        </p:blipFill>
        <p:spPr>
          <a:xfrm>
            <a:off x="310932" y="3400900"/>
            <a:ext cx="10661869" cy="322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0382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9AB446CF-DCC0-CC48-ADD8-A3B9CF801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966" y="995119"/>
            <a:ext cx="5563892" cy="238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eaLnBrk="1" hangingPunct="1">
              <a:spcAft>
                <a:spcPts val="701"/>
              </a:spcAft>
              <a:buClrTx/>
              <a:buNone/>
            </a:pPr>
            <a:r>
              <a:rPr lang="en-US" sz="2923" kern="0" dirty="0"/>
              <a:t>RDTs require</a:t>
            </a:r>
          </a:p>
          <a:p>
            <a:pPr marL="0" indent="0" eaLnBrk="1" hangingPunct="1">
              <a:spcAft>
                <a:spcPts val="701"/>
              </a:spcAft>
              <a:buClrTx/>
              <a:buNone/>
            </a:pPr>
            <a:r>
              <a:rPr lang="en-US" sz="2923" kern="0" dirty="0"/>
              <a:t>CRDTs require</a:t>
            </a:r>
          </a:p>
          <a:p>
            <a:pPr marL="0" indent="0" eaLnBrk="1" hangingPunct="1">
              <a:spcAft>
                <a:spcPts val="701"/>
              </a:spcAft>
              <a:buClrTx/>
              <a:buNone/>
            </a:pPr>
            <a:r>
              <a:rPr lang="en-US" sz="2923" kern="0" dirty="0"/>
              <a:t>less information, but no systematic error from </a:t>
            </a:r>
            <a:r>
              <a:rPr lang="en-US" sz="3000" i="1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000" i="1" kern="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endParaRPr lang="en-US" sz="3000" i="1" kern="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2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2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2"/>
            </a:pPr>
            <a:endParaRPr lang="en-US" sz="2923" kern="0" dirty="0"/>
          </a:p>
        </p:txBody>
      </p:sp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968329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Nonlinear optics &amp; magnet calibration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2E07CBB-7AC3-3E42-B31D-C69DBDDD8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2767" y="910641"/>
            <a:ext cx="4587221" cy="539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3"/>
            </a:pPr>
            <a:r>
              <a:rPr lang="en-US" sz="2923" kern="0" dirty="0"/>
              <a:t>from the spectral lines infer the combined resonance driving terms (CRTDs) @ all BPMs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3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3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3"/>
            </a:pPr>
            <a:endParaRPr lang="en-US" sz="2923" kern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8E7535-527F-0F47-B15B-47693E04C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66" y="3249708"/>
            <a:ext cx="7795647" cy="35419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C80F4E-09BF-4941-847B-22DFFE2B87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5006" y="910641"/>
            <a:ext cx="2793533" cy="6797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E6F261-C95C-D141-8A9F-90200F3D0D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5005" y="1589315"/>
            <a:ext cx="2793533" cy="67973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9C805A-B10D-E143-B0BE-42336C838BE9}"/>
              </a:ext>
            </a:extLst>
          </p:cNvPr>
          <p:cNvCxnSpPr>
            <a:cxnSpLocks/>
          </p:cNvCxnSpPr>
          <p:nvPr/>
        </p:nvCxnSpPr>
        <p:spPr>
          <a:xfrm>
            <a:off x="3539656" y="1801943"/>
            <a:ext cx="505402" cy="357372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749E6A7-C061-2048-8F43-9A432F52F509}"/>
              </a:ext>
            </a:extLst>
          </p:cNvPr>
          <p:cNvCxnSpPr>
            <a:cxnSpLocks/>
          </p:cNvCxnSpPr>
          <p:nvPr/>
        </p:nvCxnSpPr>
        <p:spPr>
          <a:xfrm>
            <a:off x="4970436" y="1798151"/>
            <a:ext cx="505402" cy="357372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953225-B49C-9F4C-987D-4A5BC7C2E0B4}"/>
              </a:ext>
            </a:extLst>
          </p:cNvPr>
          <p:cNvCxnSpPr>
            <a:cxnSpLocks/>
          </p:cNvCxnSpPr>
          <p:nvPr/>
        </p:nvCxnSpPr>
        <p:spPr>
          <a:xfrm flipV="1">
            <a:off x="3539655" y="1824443"/>
            <a:ext cx="505403" cy="356970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9CE10CC-179B-0B4A-B30C-F51628FBBB30}"/>
              </a:ext>
            </a:extLst>
          </p:cNvPr>
          <p:cNvCxnSpPr>
            <a:cxnSpLocks/>
          </p:cNvCxnSpPr>
          <p:nvPr/>
        </p:nvCxnSpPr>
        <p:spPr>
          <a:xfrm flipV="1">
            <a:off x="4970434" y="1790354"/>
            <a:ext cx="505403" cy="356970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82543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968329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Nonlinear optics &amp; magnet calibration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2E07CBB-7AC3-3E42-B31D-C69DBDDD8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2767" y="910641"/>
            <a:ext cx="4798521" cy="539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4"/>
            </a:pPr>
            <a:r>
              <a:rPr lang="en-US" sz="2923" kern="0" dirty="0"/>
              <a:t>Compare &amp; fit measured &amp; model CRDTs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4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4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4"/>
            </a:pPr>
            <a:endParaRPr lang="en-US" sz="2923" kern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40E70F-4CCC-8446-ACC8-ADC421115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955750"/>
            <a:ext cx="10869988" cy="483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51172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968329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Nonlinear optics &amp; magnet calibration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2E07CBB-7AC3-3E42-B31D-C69DBDDD8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2767" y="910641"/>
            <a:ext cx="4798521" cy="539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5"/>
            </a:pPr>
            <a:r>
              <a:rPr lang="en-US" sz="2923" kern="0" dirty="0"/>
              <a:t>Compute your sextupole error model or calibrate individual magnets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5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5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5"/>
            </a:pPr>
            <a:endParaRPr lang="en-US" sz="2923" kern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00430E-488F-884F-AFC0-4195A70EE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368" y="2810874"/>
            <a:ext cx="5404087" cy="38130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8B0DC8-A90F-794F-8BFD-09CB66749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450" y="705791"/>
            <a:ext cx="5325272" cy="59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14667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968329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Nonlinear optics &amp; magnet calibration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2E07CBB-7AC3-3E42-B31D-C69DBDDD8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2767" y="910641"/>
            <a:ext cx="4798521" cy="539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6"/>
            </a:pPr>
            <a:r>
              <a:rPr lang="en-US" sz="2923" kern="0" dirty="0"/>
              <a:t>(optionally) correct your sextupole error model &amp; check beam lifetime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6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6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6"/>
            </a:pPr>
            <a:endParaRPr lang="en-US" sz="2923" kern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04B4D4-2BA6-B044-B0ED-10F5CDAF5D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785" y="2981679"/>
            <a:ext cx="9296400" cy="3810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7BCB56A-9D74-DF49-9842-A2906F620053}"/>
              </a:ext>
            </a:extLst>
          </p:cNvPr>
          <p:cNvCxnSpPr>
            <a:cxnSpLocks/>
          </p:cNvCxnSpPr>
          <p:nvPr/>
        </p:nvCxnSpPr>
        <p:spPr>
          <a:xfrm>
            <a:off x="1600200" y="4951185"/>
            <a:ext cx="7518400" cy="0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BC2AE2E-1BE6-0F46-82B1-7836E301148A}"/>
              </a:ext>
            </a:extLst>
          </p:cNvPr>
          <p:cNvCxnSpPr>
            <a:cxnSpLocks/>
          </p:cNvCxnSpPr>
          <p:nvPr/>
        </p:nvCxnSpPr>
        <p:spPr>
          <a:xfrm>
            <a:off x="1600200" y="5319485"/>
            <a:ext cx="5562600" cy="0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B4B1ED-3AF6-1A4D-96D1-871DAE54D875}"/>
              </a:ext>
            </a:extLst>
          </p:cNvPr>
          <p:cNvCxnSpPr>
            <a:cxnSpLocks/>
          </p:cNvCxnSpPr>
          <p:nvPr/>
        </p:nvCxnSpPr>
        <p:spPr>
          <a:xfrm>
            <a:off x="7886700" y="4620985"/>
            <a:ext cx="1231900" cy="0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F32C431-14D6-164F-9F57-6237C10455AF}"/>
              </a:ext>
            </a:extLst>
          </p:cNvPr>
          <p:cNvSpPr/>
          <p:nvPr/>
        </p:nvSpPr>
        <p:spPr>
          <a:xfrm>
            <a:off x="9118600" y="3133864"/>
            <a:ext cx="883573" cy="334912"/>
          </a:xfrm>
          <a:prstGeom prst="rect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D5FF7919-83E5-EC4B-B043-3E73E0EAF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328" y="4016690"/>
            <a:ext cx="3577343" cy="448055"/>
          </a:xfrm>
          <a:prstGeom prst="rect">
            <a:avLst/>
          </a:prstGeom>
          <a:solidFill>
            <a:srgbClr val="92D050">
              <a:alpha val="46000"/>
            </a:srgbClr>
          </a:solidFill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eaLnBrk="1" hangingPunct="1">
              <a:spcAft>
                <a:spcPts val="701"/>
              </a:spcAft>
              <a:buClrTx/>
              <a:buNone/>
            </a:pPr>
            <a:r>
              <a:rPr lang="en-US" sz="2400" kern="0" dirty="0"/>
              <a:t>@ Diamond light source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5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5"/>
            </a:pPr>
            <a:endParaRPr lang="en-US" sz="2923" kern="0" dirty="0"/>
          </a:p>
        </p:txBody>
      </p:sp>
    </p:spTree>
    <p:extLst>
      <p:ext uri="{BB962C8B-B14F-4D97-AF65-F5344CB8AC3E}">
        <p14:creationId xmlns:p14="http://schemas.microsoft.com/office/powerpoint/2010/main" val="85060288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9621160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285" y="817511"/>
            <a:ext cx="10877850" cy="5394598"/>
          </a:xfrm>
        </p:spPr>
        <p:txBody>
          <a:bodyPr/>
          <a:lstStyle/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Understanding &amp; correcting linear coupling (2009-2010)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Nonlinear optics &amp; magnet calibration via turn-by-turn (</a:t>
            </a:r>
            <a:r>
              <a:rPr lang="en-US" sz="3273" dirty="0" err="1"/>
              <a:t>TbT</a:t>
            </a:r>
            <a:r>
              <a:rPr lang="en-US" sz="3273" dirty="0"/>
              <a:t>) BPM data (2010-2013)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Error analysis of linear optics measurements via orbit &amp; </a:t>
            </a:r>
            <a:r>
              <a:rPr lang="en-US" sz="3273" dirty="0" err="1"/>
              <a:t>TbT</a:t>
            </a:r>
            <a:r>
              <a:rPr lang="en-US" sz="3273" dirty="0"/>
              <a:t> analysis (2016-2017)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Applications of AC Orbit data (2016-2019) 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Experience of AC dipole &amp; </a:t>
            </a:r>
            <a:r>
              <a:rPr lang="en-US" sz="3273" dirty="0" err="1"/>
              <a:t>TbT</a:t>
            </a:r>
            <a:r>
              <a:rPr lang="en-US" sz="3273" dirty="0"/>
              <a:t> BPM data (2016-2018)</a:t>
            </a:r>
          </a:p>
        </p:txBody>
      </p:sp>
    </p:spTree>
    <p:extLst>
      <p:ext uri="{BB962C8B-B14F-4D97-AF65-F5344CB8AC3E}">
        <p14:creationId xmlns:p14="http://schemas.microsoft.com/office/powerpoint/2010/main" val="225967808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968329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Nonlinear optics &amp; magnet calibration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2E07CBB-7AC3-3E42-B31D-C69DBDDD8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2767" y="910641"/>
            <a:ext cx="4798521" cy="539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6"/>
            </a:pPr>
            <a:r>
              <a:rPr lang="en-US" sz="2923" kern="0" dirty="0"/>
              <a:t>(optionally) correct your sextupole error model &amp; check beam lifetime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6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6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6"/>
            </a:pPr>
            <a:endParaRPr lang="en-US" sz="2923" kern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04B4D4-2BA6-B044-B0ED-10F5CDAF5D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785" y="2981679"/>
            <a:ext cx="9296400" cy="3810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7BCB56A-9D74-DF49-9842-A2906F620053}"/>
              </a:ext>
            </a:extLst>
          </p:cNvPr>
          <p:cNvCxnSpPr>
            <a:cxnSpLocks/>
          </p:cNvCxnSpPr>
          <p:nvPr/>
        </p:nvCxnSpPr>
        <p:spPr>
          <a:xfrm>
            <a:off x="1600200" y="4951185"/>
            <a:ext cx="7518400" cy="0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BC2AE2E-1BE6-0F46-82B1-7836E301148A}"/>
              </a:ext>
            </a:extLst>
          </p:cNvPr>
          <p:cNvCxnSpPr>
            <a:cxnSpLocks/>
          </p:cNvCxnSpPr>
          <p:nvPr/>
        </p:nvCxnSpPr>
        <p:spPr>
          <a:xfrm>
            <a:off x="1600200" y="5319485"/>
            <a:ext cx="5562600" cy="0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B4B1ED-3AF6-1A4D-96D1-871DAE54D875}"/>
              </a:ext>
            </a:extLst>
          </p:cNvPr>
          <p:cNvCxnSpPr>
            <a:cxnSpLocks/>
          </p:cNvCxnSpPr>
          <p:nvPr/>
        </p:nvCxnSpPr>
        <p:spPr>
          <a:xfrm>
            <a:off x="7886700" y="4620985"/>
            <a:ext cx="1231900" cy="0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F32C431-14D6-164F-9F57-6237C10455AF}"/>
              </a:ext>
            </a:extLst>
          </p:cNvPr>
          <p:cNvSpPr/>
          <p:nvPr/>
        </p:nvSpPr>
        <p:spPr>
          <a:xfrm>
            <a:off x="9118600" y="3133864"/>
            <a:ext cx="883573" cy="334912"/>
          </a:xfrm>
          <a:prstGeom prst="rect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6C33F202-54E2-9742-95F2-D7859D7F87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328" y="910641"/>
            <a:ext cx="5279672" cy="1908759"/>
          </a:xfrm>
          <a:prstGeom prst="rect">
            <a:avLst/>
          </a:prstGeom>
          <a:solidFill>
            <a:srgbClr val="FFFF00">
              <a:alpha val="39000"/>
            </a:srgbClr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eaLnBrk="1" hangingPunct="1">
              <a:spcAft>
                <a:spcPts val="701"/>
              </a:spcAft>
              <a:buClrTx/>
              <a:buNone/>
            </a:pPr>
            <a:r>
              <a:rPr lang="en-US" sz="2923" kern="0" dirty="0"/>
              <a:t>Not @ESRF: minor lifetime increase in low-intensity-per-bunch mode, detrimental for </a:t>
            </a:r>
            <a:r>
              <a:rPr lang="en-US" sz="2923" kern="0" dirty="0" err="1"/>
              <a:t>Touschek</a:t>
            </a:r>
            <a:r>
              <a:rPr lang="en-US" sz="2923" kern="0" dirty="0"/>
              <a:t>-dominated modes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6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6"/>
            </a:pPr>
            <a:endParaRPr lang="en-US" sz="2923" kern="0" dirty="0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D5FF7919-83E5-EC4B-B043-3E73E0EAF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328" y="4016690"/>
            <a:ext cx="3577343" cy="448055"/>
          </a:xfrm>
          <a:prstGeom prst="rect">
            <a:avLst/>
          </a:prstGeom>
          <a:solidFill>
            <a:srgbClr val="92D050">
              <a:alpha val="46000"/>
            </a:srgbClr>
          </a:solidFill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eaLnBrk="1" hangingPunct="1">
              <a:spcAft>
                <a:spcPts val="701"/>
              </a:spcAft>
              <a:buClrTx/>
              <a:buNone/>
            </a:pPr>
            <a:r>
              <a:rPr lang="en-US" sz="2400" kern="0" dirty="0"/>
              <a:t>@ Diamond light source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5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5"/>
            </a:pPr>
            <a:endParaRPr lang="en-US" sz="2923" kern="0" dirty="0"/>
          </a:p>
        </p:txBody>
      </p:sp>
    </p:spTree>
    <p:extLst>
      <p:ext uri="{BB962C8B-B14F-4D97-AF65-F5344CB8AC3E}">
        <p14:creationId xmlns:p14="http://schemas.microsoft.com/office/powerpoint/2010/main" val="320444386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968329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Nonlinear optics &amp; magnet calibration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2E07CBB-7AC3-3E42-B31D-C69DBDDD8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2767" y="910641"/>
            <a:ext cx="4798521" cy="539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7"/>
            </a:pPr>
            <a:r>
              <a:rPr lang="en-US" sz="2923" kern="0" dirty="0"/>
              <a:t>(for fun) measure second-order terms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7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7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7"/>
            </a:pPr>
            <a:endParaRPr lang="en-US" sz="2923" kern="0" dirty="0"/>
          </a:p>
        </p:txBody>
      </p:sp>
      <p:pic>
        <p:nvPicPr>
          <p:cNvPr id="7" name="Picture 6" descr="121021_allNSCRTD_ampli2.gif">
            <a:extLst>
              <a:ext uri="{FF2B5EF4-FFF2-40B4-BE49-F238E27FC236}">
                <a16:creationId xmlns:a16="http://schemas.microsoft.com/office/drawing/2014/main" id="{CD91E3E8-DDE4-3F40-9340-42A941480ABB}"/>
              </a:ext>
            </a:extLst>
          </p:cNvPr>
          <p:cNvPicPr>
            <a:picLocks/>
          </p:cNvPicPr>
          <p:nvPr/>
        </p:nvPicPr>
        <p:blipFill>
          <a:blip r:embed="rId3">
            <a:lum bright="-10000" contrast="30000"/>
          </a:blip>
          <a:stretch>
            <a:fillRect/>
          </a:stretch>
        </p:blipFill>
        <p:spPr>
          <a:xfrm>
            <a:off x="292110" y="2417873"/>
            <a:ext cx="5096971" cy="44026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 descr="121021_allNSCRTD_ampli2.gif">
            <a:extLst>
              <a:ext uri="{FF2B5EF4-FFF2-40B4-BE49-F238E27FC236}">
                <a16:creationId xmlns:a16="http://schemas.microsoft.com/office/drawing/2014/main" id="{63C4AB00-9183-9A4E-BD45-75D4683F978B}"/>
              </a:ext>
            </a:extLst>
          </p:cNvPr>
          <p:cNvPicPr>
            <a:picLocks/>
          </p:cNvPicPr>
          <p:nvPr/>
        </p:nvPicPr>
        <p:blipFill>
          <a:blip r:embed="rId4">
            <a:lum bright="-10000" contrast="30000"/>
          </a:blip>
          <a:stretch>
            <a:fillRect/>
          </a:stretch>
        </p:blipFill>
        <p:spPr>
          <a:xfrm>
            <a:off x="5678703" y="2417873"/>
            <a:ext cx="5219146" cy="44026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A7E4E20-9964-1346-8C17-E8A907438738}"/>
              </a:ext>
            </a:extLst>
          </p:cNvPr>
          <p:cNvSpPr txBox="1">
            <a:spLocks/>
          </p:cNvSpPr>
          <p:nvPr/>
        </p:nvSpPr>
        <p:spPr>
          <a:xfrm>
            <a:off x="799785" y="1893248"/>
            <a:ext cx="4161959" cy="524625"/>
          </a:xfrm>
          <a:prstGeom prst="rect">
            <a:avLst/>
          </a:prstGeom>
          <a:noFill/>
        </p:spPr>
        <p:txBody>
          <a:bodyPr vert="horz" lIns="106902" tIns="53451" rIns="106902" bIns="53451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500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skew sextupole CRDTs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ED3A202-169C-5B4B-BAC7-56C1E06E2210}"/>
              </a:ext>
            </a:extLst>
          </p:cNvPr>
          <p:cNvSpPr txBox="1">
            <a:spLocks/>
          </p:cNvSpPr>
          <p:nvPr/>
        </p:nvSpPr>
        <p:spPr>
          <a:xfrm>
            <a:off x="6207296" y="1843026"/>
            <a:ext cx="4161959" cy="524625"/>
          </a:xfrm>
          <a:prstGeom prst="rect">
            <a:avLst/>
          </a:prstGeom>
          <a:noFill/>
        </p:spPr>
        <p:txBody>
          <a:bodyPr vert="horz" lIns="106902" tIns="53451" rIns="106902" bIns="53451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500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normal octupole CRDTs</a:t>
            </a:r>
          </a:p>
        </p:txBody>
      </p:sp>
    </p:spTree>
    <p:extLst>
      <p:ext uri="{BB962C8B-B14F-4D97-AF65-F5344CB8AC3E}">
        <p14:creationId xmlns:p14="http://schemas.microsoft.com/office/powerpoint/2010/main" val="405724241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968329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Nonlinear optics &amp; magnet calibration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2E07CBB-7AC3-3E42-B31D-C69DBDDD8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2767" y="910641"/>
            <a:ext cx="4798521" cy="539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eaLnBrk="1" hangingPunct="1">
              <a:spcAft>
                <a:spcPts val="701"/>
              </a:spcAft>
              <a:buClrTx/>
              <a:buNone/>
            </a:pPr>
            <a:r>
              <a:rPr lang="en-US" sz="2923" kern="0" dirty="0"/>
              <a:t>Digression: a similar beam-based sextupole calibration performed via measurement &amp; fit of off-energy ORM (chromatic functions </a:t>
            </a:r>
            <a:r>
              <a:rPr lang="en-US" sz="2923" kern="0" dirty="0" err="1"/>
              <a:t>d</a:t>
            </a:r>
            <a:r>
              <a:rPr lang="en-US" sz="2923" kern="0" dirty="0" err="1">
                <a:latin typeface="Symbol" pitchFamily="2" charset="2"/>
              </a:rPr>
              <a:t>b</a:t>
            </a:r>
            <a:r>
              <a:rPr lang="en-US" sz="2923" kern="0" dirty="0"/>
              <a:t>/</a:t>
            </a:r>
            <a:r>
              <a:rPr lang="en-US" sz="2923" kern="0" dirty="0" err="1"/>
              <a:t>d</a:t>
            </a:r>
            <a:r>
              <a:rPr lang="en-US" sz="2923" kern="0" dirty="0" err="1">
                <a:latin typeface="Symbol" pitchFamily="2" charset="2"/>
              </a:rPr>
              <a:t>d</a:t>
            </a:r>
            <a:r>
              <a:rPr lang="en-US" sz="2923" kern="0" dirty="0"/>
              <a:t>, D’, Q’)</a:t>
            </a:r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5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5"/>
            </a:pPr>
            <a:endParaRPr lang="en-US" sz="2923" kern="0" dirty="0"/>
          </a:p>
          <a:p>
            <a:pPr marL="514350" indent="-514350" eaLnBrk="1" hangingPunct="1">
              <a:spcAft>
                <a:spcPts val="701"/>
              </a:spcAft>
              <a:buClrTx/>
              <a:buFont typeface="+mj-lt"/>
              <a:buAutoNum type="arabicPeriod" startAt="5"/>
            </a:pPr>
            <a:endParaRPr lang="en-US" sz="2923" kern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43CF57-4D42-4345-8E0C-45B3D0E1EC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86"/>
          <a:stretch/>
        </p:blipFill>
        <p:spPr>
          <a:xfrm>
            <a:off x="214262" y="705791"/>
            <a:ext cx="5254729" cy="38197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F8A086-A764-A64D-974C-26BAEEF236A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20000" contrast="40000"/>
          </a:blip>
          <a:stretch>
            <a:fillRect/>
          </a:stretch>
        </p:blipFill>
        <p:spPr>
          <a:xfrm>
            <a:off x="5596499" y="3796120"/>
            <a:ext cx="5498353" cy="29415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1849F4-F951-1345-8187-7FB929427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62" y="4706670"/>
            <a:ext cx="3691311" cy="2030989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E6726F1-F354-8E40-987E-CBCEBEF849DF}"/>
              </a:ext>
            </a:extLst>
          </p:cNvPr>
          <p:cNvSpPr txBox="1">
            <a:spLocks/>
          </p:cNvSpPr>
          <p:nvPr/>
        </p:nvSpPr>
        <p:spPr>
          <a:xfrm>
            <a:off x="214262" y="4642285"/>
            <a:ext cx="4161959" cy="524625"/>
          </a:xfrm>
          <a:prstGeom prst="rect">
            <a:avLst/>
          </a:prstGeom>
          <a:noFill/>
        </p:spPr>
        <p:txBody>
          <a:bodyPr vert="horz" lIns="106902" tIns="53451" rIns="106902" bIns="53451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momentum compaction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171933F-7C54-0A4C-9672-CB1B192C9A2F}"/>
              </a:ext>
            </a:extLst>
          </p:cNvPr>
          <p:cNvSpPr txBox="1">
            <a:spLocks/>
          </p:cNvSpPr>
          <p:nvPr/>
        </p:nvSpPr>
        <p:spPr>
          <a:xfrm>
            <a:off x="3905573" y="5543938"/>
            <a:ext cx="1677362" cy="524625"/>
          </a:xfrm>
          <a:prstGeom prst="rect">
            <a:avLst/>
          </a:prstGeom>
          <a:noFill/>
        </p:spPr>
        <p:txBody>
          <a:bodyPr vert="horz" lIns="106902" tIns="53451" rIns="106902" bIns="53451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collaboration with Laura Torino &amp; Nicola </a:t>
            </a:r>
            <a:r>
              <a:rPr lang="en-GB" b="1" dirty="0" err="1">
                <a:solidFill>
                  <a:srgbClr val="1B21F5"/>
                </a:solidFill>
                <a:ea typeface="ＭＳ Ｐゴシック" charset="-128"/>
                <a:cs typeface="ＭＳ Ｐゴシック" charset="-128"/>
              </a:rPr>
              <a:t>Carmignani</a:t>
            </a:r>
            <a:endParaRPr lang="en-GB" b="1" dirty="0">
              <a:solidFill>
                <a:srgbClr val="1B21F5"/>
              </a:solidFill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3725679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9621160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285" y="817511"/>
            <a:ext cx="10877850" cy="5394598"/>
          </a:xfrm>
        </p:spPr>
        <p:txBody>
          <a:bodyPr/>
          <a:lstStyle/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Understanding &amp; correcting linear coupling (2009-2010)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Nonlinear optics &amp; magnet calibration via turn-by-turn (</a:t>
            </a:r>
            <a:r>
              <a:rPr lang="en-US" sz="3273" dirty="0" err="1">
                <a:solidFill>
                  <a:schemeClr val="bg1">
                    <a:lumMod val="7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) BPM data (2010-2013)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Error analysis of linear optics measurements via orbit &amp; </a:t>
            </a:r>
            <a:r>
              <a:rPr lang="en-US" sz="3273" dirty="0" err="1"/>
              <a:t>TbT</a:t>
            </a:r>
            <a:r>
              <a:rPr lang="en-US" sz="3273" dirty="0"/>
              <a:t> analysis (2016-2017)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Applications of AC Orbit data (2016-2019) </a:t>
            </a:r>
            <a:endParaRPr lang="en-US" sz="3273" dirty="0"/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Experience of AC dipole &amp; </a:t>
            </a:r>
            <a:r>
              <a:rPr lang="en-US" sz="3273" dirty="0" err="1">
                <a:solidFill>
                  <a:schemeClr val="bg1">
                    <a:lumMod val="7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 BPM data (2016-2018)</a:t>
            </a:r>
          </a:p>
          <a:p>
            <a:pPr marL="0" indent="0" eaLnBrk="1" hangingPunct="1">
              <a:spcAft>
                <a:spcPts val="701"/>
              </a:spcAft>
              <a:buClrTx/>
              <a:buNone/>
            </a:pPr>
            <a:endParaRPr lang="en-US" sz="2923" dirty="0"/>
          </a:p>
        </p:txBody>
      </p:sp>
    </p:spTree>
    <p:extLst>
      <p:ext uri="{BB962C8B-B14F-4D97-AF65-F5344CB8AC3E}">
        <p14:creationId xmlns:p14="http://schemas.microsoft.com/office/powerpoint/2010/main" val="217491488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5" y="5477"/>
            <a:ext cx="10194660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Error analysis of linear optics measurements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Screenshot 2018-04-11 15.50.11.png">
            <a:extLst>
              <a:ext uri="{FF2B5EF4-FFF2-40B4-BE49-F238E27FC236}">
                <a16:creationId xmlns:a16="http://schemas.microsoft.com/office/drawing/2014/main" id="{4D739011-A526-714C-90CA-8B152F7BAB0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226285" y="1084405"/>
            <a:ext cx="5493657" cy="45407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790685-E5EA-7B44-8C1F-0FDA5D3F18B6}"/>
              </a:ext>
            </a:extLst>
          </p:cNvPr>
          <p:cNvSpPr txBox="1"/>
          <p:nvPr/>
        </p:nvSpPr>
        <p:spPr>
          <a:xfrm>
            <a:off x="152400" y="6197599"/>
            <a:ext cx="5363029" cy="40011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L. Malina et. al.  PRAB 20, 082802 (2017)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969681-B635-FD46-AF08-90702459DBC8}"/>
              </a:ext>
            </a:extLst>
          </p:cNvPr>
          <p:cNvSpPr txBox="1"/>
          <p:nvPr/>
        </p:nvSpPr>
        <p:spPr>
          <a:xfrm>
            <a:off x="6183086" y="6197599"/>
            <a:ext cx="4985657" cy="40011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R. </a:t>
            </a:r>
            <a:r>
              <a:rPr lang="en-GB" sz="2000" dirty="0" err="1">
                <a:solidFill>
                  <a:srgbClr val="0000FF"/>
                </a:solidFill>
              </a:rPr>
              <a:t>Tomás</a:t>
            </a:r>
            <a:r>
              <a:rPr lang="en-GB" sz="2000" dirty="0">
                <a:solidFill>
                  <a:srgbClr val="0000FF"/>
                </a:solidFill>
              </a:rPr>
              <a:t> et. al. PRAB 20, 054801 (2017)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36E208-E0A3-4048-A8DF-39AE4416E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9545" y="819329"/>
            <a:ext cx="4372738" cy="28845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0DBF5C-4D7F-824C-89C1-925BAE3FC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7947" y="3316972"/>
            <a:ext cx="4628396" cy="277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52974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5" y="5477"/>
            <a:ext cx="10194660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Error analysis of linear optics measurements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5BD20C-D3EB-9548-9EAF-A66195C4E9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7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1900" y="749613"/>
            <a:ext cx="5485130" cy="34312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E4DCA1-FEF0-0C45-B148-AB4FA69B61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7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32994" y="743650"/>
            <a:ext cx="4452836" cy="341025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A322014-81E8-C947-8A4E-6D5689D193AC}"/>
              </a:ext>
            </a:extLst>
          </p:cNvPr>
          <p:cNvSpPr/>
          <p:nvPr/>
        </p:nvSpPr>
        <p:spPr>
          <a:xfrm>
            <a:off x="825592" y="4090919"/>
            <a:ext cx="2770469" cy="1080852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sz="2104" b="1" dirty="0">
                <a:solidFill>
                  <a:srgbClr val="211E1E"/>
                </a:solidFill>
                <a:latin typeface="AdvOT483a8203"/>
              </a:rPr>
              <a:t>low beam excitation incompatible with ultra-low coupling</a:t>
            </a:r>
            <a:endParaRPr lang="fr-FR" sz="2104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181615-5673-454C-ACF3-D445F7959DAE}"/>
              </a:ext>
            </a:extLst>
          </p:cNvPr>
          <p:cNvSpPr/>
          <p:nvPr/>
        </p:nvSpPr>
        <p:spPr>
          <a:xfrm>
            <a:off x="8164240" y="4191294"/>
            <a:ext cx="3021590" cy="1080852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sz="2104" b="1" dirty="0">
                <a:solidFill>
                  <a:srgbClr val="211E1E"/>
                </a:solidFill>
                <a:latin typeface="AdvOT483a8203"/>
              </a:rPr>
              <a:t>large  beam excitation incompatible with strong chromatic </a:t>
            </a:r>
            <a:r>
              <a:rPr lang="en-US" sz="2104" b="1" dirty="0" err="1">
                <a:solidFill>
                  <a:srgbClr val="211E1E"/>
                </a:solidFill>
                <a:latin typeface="AdvOT483a8203"/>
              </a:rPr>
              <a:t>sextupoles</a:t>
            </a:r>
            <a:endParaRPr lang="fr-FR" sz="2104" b="1" dirty="0"/>
          </a:p>
        </p:txBody>
      </p:sp>
      <p:sp>
        <p:nvSpPr>
          <p:cNvPr id="16" name="Donut 15">
            <a:extLst>
              <a:ext uri="{FF2B5EF4-FFF2-40B4-BE49-F238E27FC236}">
                <a16:creationId xmlns:a16="http://schemas.microsoft.com/office/drawing/2014/main" id="{2FE8DDB7-905E-8A47-B786-36D25740540D}"/>
              </a:ext>
            </a:extLst>
          </p:cNvPr>
          <p:cNvSpPr/>
          <p:nvPr/>
        </p:nvSpPr>
        <p:spPr>
          <a:xfrm>
            <a:off x="4571999" y="874276"/>
            <a:ext cx="943429" cy="1526715"/>
          </a:xfrm>
          <a:prstGeom prst="donut">
            <a:avLst>
              <a:gd name="adj" fmla="val 8127"/>
            </a:avLst>
          </a:prstGeom>
          <a:solidFill>
            <a:srgbClr val="0000FF">
              <a:alpha val="58000"/>
            </a:srgbClr>
          </a:solidFill>
          <a:ln>
            <a:solidFill>
              <a:srgbClr val="0000FF">
                <a:alpha val="5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4">
              <a:solidFill>
                <a:schemeClr val="tx1"/>
              </a:solidFill>
            </a:endParaRPr>
          </a:p>
        </p:txBody>
      </p:sp>
      <p:sp>
        <p:nvSpPr>
          <p:cNvPr id="17" name="Donut 16">
            <a:extLst>
              <a:ext uri="{FF2B5EF4-FFF2-40B4-BE49-F238E27FC236}">
                <a16:creationId xmlns:a16="http://schemas.microsoft.com/office/drawing/2014/main" id="{A18D17E3-5035-3347-81AB-446C36CE53F5}"/>
              </a:ext>
            </a:extLst>
          </p:cNvPr>
          <p:cNvSpPr/>
          <p:nvPr/>
        </p:nvSpPr>
        <p:spPr>
          <a:xfrm>
            <a:off x="6309218" y="795466"/>
            <a:ext cx="1601068" cy="1759049"/>
          </a:xfrm>
          <a:prstGeom prst="donut">
            <a:avLst>
              <a:gd name="adj" fmla="val 3914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4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D7ECDE-7DBA-D346-B3F5-6509CE22F842}"/>
              </a:ext>
            </a:extLst>
          </p:cNvPr>
          <p:cNvSpPr txBox="1"/>
          <p:nvPr/>
        </p:nvSpPr>
        <p:spPr>
          <a:xfrm>
            <a:off x="192950" y="6186849"/>
            <a:ext cx="5363029" cy="40011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https://</a:t>
            </a:r>
            <a:r>
              <a:rPr lang="en-GB" sz="2000" dirty="0" err="1">
                <a:solidFill>
                  <a:srgbClr val="0000FF"/>
                </a:solidFill>
              </a:rPr>
              <a:t>arxiv.org</a:t>
            </a:r>
            <a:r>
              <a:rPr lang="en-GB" sz="2000" dirty="0">
                <a:solidFill>
                  <a:srgbClr val="0000FF"/>
                </a:solidFill>
              </a:rPr>
              <a:t>/abs/1603.00281</a:t>
            </a:r>
          </a:p>
        </p:txBody>
      </p:sp>
    </p:spTree>
    <p:extLst>
      <p:ext uri="{BB962C8B-B14F-4D97-AF65-F5344CB8AC3E}">
        <p14:creationId xmlns:p14="http://schemas.microsoft.com/office/powerpoint/2010/main" val="294893253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5" y="5477"/>
            <a:ext cx="10194660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Error analysis of linear optics measurements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1E4DCA1-FEF0-0C45-B148-AB4FA69B61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7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32994" y="743650"/>
            <a:ext cx="4452836" cy="3410254"/>
          </a:xfrm>
          <a:prstGeom prst="rect">
            <a:avLst/>
          </a:prstGeom>
        </p:spPr>
      </p:pic>
      <p:sp>
        <p:nvSpPr>
          <p:cNvPr id="17" name="Donut 16">
            <a:extLst>
              <a:ext uri="{FF2B5EF4-FFF2-40B4-BE49-F238E27FC236}">
                <a16:creationId xmlns:a16="http://schemas.microsoft.com/office/drawing/2014/main" id="{A18D17E3-5035-3347-81AB-446C36CE53F5}"/>
              </a:ext>
            </a:extLst>
          </p:cNvPr>
          <p:cNvSpPr/>
          <p:nvPr/>
        </p:nvSpPr>
        <p:spPr>
          <a:xfrm>
            <a:off x="6309218" y="795466"/>
            <a:ext cx="1601068" cy="1759049"/>
          </a:xfrm>
          <a:prstGeom prst="donut">
            <a:avLst>
              <a:gd name="adj" fmla="val 3914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4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A1A656-66FD-9741-9015-C2DF5A281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743650"/>
            <a:ext cx="5719598" cy="468874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8D7ECDE-7DBA-D346-B3F5-6509CE22F842}"/>
              </a:ext>
            </a:extLst>
          </p:cNvPr>
          <p:cNvSpPr txBox="1"/>
          <p:nvPr/>
        </p:nvSpPr>
        <p:spPr>
          <a:xfrm>
            <a:off x="152400" y="6197599"/>
            <a:ext cx="5363029" cy="40011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L. Malina et. al.  PRAB 20, 082802 (2017) </a:t>
            </a:r>
          </a:p>
        </p:txBody>
      </p:sp>
      <p:sp>
        <p:nvSpPr>
          <p:cNvPr id="18" name="Donut 17">
            <a:extLst>
              <a:ext uri="{FF2B5EF4-FFF2-40B4-BE49-F238E27FC236}">
                <a16:creationId xmlns:a16="http://schemas.microsoft.com/office/drawing/2014/main" id="{98378876-BBBF-2D43-BB1F-FA0E3D12AF7B}"/>
              </a:ext>
            </a:extLst>
          </p:cNvPr>
          <p:cNvSpPr/>
          <p:nvPr/>
        </p:nvSpPr>
        <p:spPr>
          <a:xfrm>
            <a:off x="713960" y="733503"/>
            <a:ext cx="1601068" cy="1759049"/>
          </a:xfrm>
          <a:prstGeom prst="donut">
            <a:avLst>
              <a:gd name="adj" fmla="val 3914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4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C49C75-4CC4-EE4A-A931-2DB3ABCD83CC}"/>
              </a:ext>
            </a:extLst>
          </p:cNvPr>
          <p:cNvSpPr/>
          <p:nvPr/>
        </p:nvSpPr>
        <p:spPr>
          <a:xfrm>
            <a:off x="8164240" y="4191294"/>
            <a:ext cx="3021590" cy="1080852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sz="2104" b="1" dirty="0">
                <a:solidFill>
                  <a:srgbClr val="211E1E"/>
                </a:solidFill>
                <a:latin typeface="AdvOT483a8203"/>
              </a:rPr>
              <a:t>large  beam excitation incompatible with strong chromatic </a:t>
            </a:r>
            <a:r>
              <a:rPr lang="en-US" sz="2104" b="1" dirty="0" err="1">
                <a:solidFill>
                  <a:srgbClr val="211E1E"/>
                </a:solidFill>
                <a:latin typeface="AdvOT483a8203"/>
              </a:rPr>
              <a:t>sextupoles</a:t>
            </a:r>
            <a:endParaRPr lang="fr-FR" sz="2104" b="1" dirty="0"/>
          </a:p>
        </p:txBody>
      </p:sp>
    </p:spTree>
    <p:extLst>
      <p:ext uri="{BB962C8B-B14F-4D97-AF65-F5344CB8AC3E}">
        <p14:creationId xmlns:p14="http://schemas.microsoft.com/office/powerpoint/2010/main" val="779641539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59522" y="6942672"/>
            <a:ext cx="820933" cy="238311"/>
          </a:xfrm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5" y="5477"/>
            <a:ext cx="10194660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Error analysis of linear optics measurements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7F50D2-3138-7840-A8CC-69F249EFC3DF}"/>
              </a:ext>
            </a:extLst>
          </p:cNvPr>
          <p:cNvSpPr/>
          <p:nvPr/>
        </p:nvSpPr>
        <p:spPr>
          <a:xfrm>
            <a:off x="6774988" y="5222425"/>
            <a:ext cx="4168783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211E1E"/>
                </a:solidFill>
                <a:latin typeface="AdvOT483a8203"/>
              </a:rPr>
              <a:t>measured </a:t>
            </a:r>
            <a:r>
              <a:rPr lang="en-GB" sz="2400" b="1" dirty="0">
                <a:solidFill>
                  <a:srgbClr val="211E1E"/>
                </a:solidFill>
                <a:latin typeface="AdvOTdd3b7348.I+03"/>
              </a:rPr>
              <a:t>β</a:t>
            </a:r>
            <a:r>
              <a:rPr lang="en-GB" sz="2400" b="1" dirty="0">
                <a:solidFill>
                  <a:srgbClr val="211E1E"/>
                </a:solidFill>
                <a:latin typeface="AdvOT483a8203"/>
              </a:rPr>
              <a:t>-functions </a:t>
            </a:r>
          </a:p>
          <a:p>
            <a:r>
              <a:rPr lang="en-GB" sz="2400" b="1" dirty="0">
                <a:solidFill>
                  <a:srgbClr val="211E1E"/>
                </a:solidFill>
                <a:latin typeface="AdvOT483a8203"/>
              </a:rPr>
              <a:t>best precision </a:t>
            </a:r>
            <a:r>
              <a:rPr lang="en-GB" sz="2400" b="1" dirty="0" err="1">
                <a:solidFill>
                  <a:srgbClr val="211E1E"/>
                </a:solidFill>
                <a:latin typeface="AdvOT483a8203"/>
              </a:rPr>
              <a:t>TbT</a:t>
            </a:r>
            <a:r>
              <a:rPr lang="en-GB" sz="2400" b="1" dirty="0">
                <a:solidFill>
                  <a:srgbClr val="211E1E"/>
                </a:solidFill>
                <a:latin typeface="AdvOT483a8203"/>
              </a:rPr>
              <a:t>:            0.4%</a:t>
            </a:r>
          </a:p>
          <a:p>
            <a:r>
              <a:rPr lang="en-GB" sz="2400" b="1" dirty="0">
                <a:solidFill>
                  <a:srgbClr val="211E1E"/>
                </a:solidFill>
                <a:latin typeface="AdvOT483a8203"/>
              </a:rPr>
              <a:t>best precision ORM:         0.5%</a:t>
            </a:r>
            <a:endParaRPr lang="en-GB" sz="2400" b="1" dirty="0">
              <a:solidFill>
                <a:srgbClr val="211E1E"/>
              </a:solidFill>
              <a:latin typeface="AdvOT483a8203+20"/>
            </a:endParaRPr>
          </a:p>
          <a:p>
            <a:r>
              <a:rPr lang="en-GB" sz="2400" b="1" dirty="0">
                <a:solidFill>
                  <a:srgbClr val="211E1E"/>
                </a:solidFill>
                <a:latin typeface="AdvOT483a8203+20"/>
              </a:rPr>
              <a:t>best accuracy ORM-</a:t>
            </a:r>
            <a:r>
              <a:rPr lang="en-GB" sz="2400" b="1" dirty="0" err="1">
                <a:solidFill>
                  <a:srgbClr val="211E1E"/>
                </a:solidFill>
                <a:latin typeface="AdvOT483a8203+20"/>
              </a:rPr>
              <a:t>TbT</a:t>
            </a:r>
            <a:r>
              <a:rPr lang="en-GB" sz="2400" b="1" dirty="0">
                <a:solidFill>
                  <a:srgbClr val="211E1E"/>
                </a:solidFill>
                <a:latin typeface="AdvOT483a8203+20"/>
              </a:rPr>
              <a:t>:   ~1% </a:t>
            </a:r>
            <a:endParaRPr lang="en-GB" sz="24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D7ECDE-7DBA-D346-B3F5-6509CE22F842}"/>
              </a:ext>
            </a:extLst>
          </p:cNvPr>
          <p:cNvSpPr txBox="1"/>
          <p:nvPr/>
        </p:nvSpPr>
        <p:spPr>
          <a:xfrm>
            <a:off x="152400" y="6197599"/>
            <a:ext cx="5363029" cy="40011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L. Malina et. al.  PRAB 20, 082802 (2017)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1C2C67F-E4A9-8C40-95A8-D74933776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690916"/>
              </p:ext>
            </p:extLst>
          </p:nvPr>
        </p:nvGraphicFramePr>
        <p:xfrm>
          <a:off x="695811" y="891077"/>
          <a:ext cx="10247960" cy="38014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4703">
                  <a:extLst>
                    <a:ext uri="{9D8B030D-6E8A-4147-A177-3AD203B41FA5}">
                      <a16:colId xmlns:a16="http://schemas.microsoft.com/office/drawing/2014/main" val="1935461585"/>
                    </a:ext>
                  </a:extLst>
                </a:gridCol>
                <a:gridCol w="2656115">
                  <a:extLst>
                    <a:ext uri="{9D8B030D-6E8A-4147-A177-3AD203B41FA5}">
                      <a16:colId xmlns:a16="http://schemas.microsoft.com/office/drawing/2014/main" val="1205375983"/>
                    </a:ext>
                  </a:extLst>
                </a:gridCol>
                <a:gridCol w="2467428">
                  <a:extLst>
                    <a:ext uri="{9D8B030D-6E8A-4147-A177-3AD203B41FA5}">
                      <a16:colId xmlns:a16="http://schemas.microsoft.com/office/drawing/2014/main" val="1894191966"/>
                    </a:ext>
                  </a:extLst>
                </a:gridCol>
                <a:gridCol w="2249714">
                  <a:extLst>
                    <a:ext uri="{9D8B030D-6E8A-4147-A177-3AD203B41FA5}">
                      <a16:colId xmlns:a16="http://schemas.microsoft.com/office/drawing/2014/main" val="328858219"/>
                    </a:ext>
                  </a:extLst>
                </a:gridCol>
              </a:tblGrid>
              <a:tr h="633573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ampli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orbit &amp; 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60088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299347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synchro.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76965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Nonlinear. &amp; chroma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620582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time consuming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264609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model 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434448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21C7EDF-E023-FA44-89BE-A58379D2E1AB}"/>
              </a:ext>
            </a:extLst>
          </p:cNvPr>
          <p:cNvCxnSpPr>
            <a:cxnSpLocks/>
          </p:cNvCxnSpPr>
          <p:nvPr/>
        </p:nvCxnSpPr>
        <p:spPr>
          <a:xfrm>
            <a:off x="695811" y="876563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8AD7E2E-590A-EC44-A740-C0B7D54E8489}"/>
              </a:ext>
            </a:extLst>
          </p:cNvPr>
          <p:cNvCxnSpPr>
            <a:cxnSpLocks/>
          </p:cNvCxnSpPr>
          <p:nvPr/>
        </p:nvCxnSpPr>
        <p:spPr>
          <a:xfrm>
            <a:off x="695811" y="1406334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E7FB7FDD-BDEA-5348-98E4-2BC8323A9933}"/>
              </a:ext>
            </a:extLst>
          </p:cNvPr>
          <p:cNvSpPr/>
          <p:nvPr/>
        </p:nvSpPr>
        <p:spPr>
          <a:xfrm flipH="1">
            <a:off x="8665029" y="3449963"/>
            <a:ext cx="2264228" cy="590742"/>
          </a:xfrm>
          <a:prstGeom prst="rtTriangl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1D9D02-DFC2-124E-BA7B-02751E739E23}"/>
              </a:ext>
            </a:extLst>
          </p:cNvPr>
          <p:cNvSpPr/>
          <p:nvPr/>
        </p:nvSpPr>
        <p:spPr>
          <a:xfrm>
            <a:off x="8849426" y="3435449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DC</a:t>
            </a:r>
            <a:endParaRPr lang="en-GB" sz="2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71ECCA-8168-F74F-85FA-608BEDFFDE9C}"/>
              </a:ext>
            </a:extLst>
          </p:cNvPr>
          <p:cNvSpPr/>
          <p:nvPr/>
        </p:nvSpPr>
        <p:spPr>
          <a:xfrm>
            <a:off x="10339530" y="3642457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AC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873328286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59522" y="6942672"/>
            <a:ext cx="820933" cy="238311"/>
          </a:xfrm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5" y="5477"/>
            <a:ext cx="10194660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Error analysis of linear optics measurements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1C2C67F-E4A9-8C40-95A8-D7493377622C}"/>
              </a:ext>
            </a:extLst>
          </p:cNvPr>
          <p:cNvGraphicFramePr>
            <a:graphicFrameLocks noGrp="1"/>
          </p:cNvGraphicFramePr>
          <p:nvPr/>
        </p:nvGraphicFramePr>
        <p:xfrm>
          <a:off x="695811" y="891077"/>
          <a:ext cx="10247960" cy="38014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4703">
                  <a:extLst>
                    <a:ext uri="{9D8B030D-6E8A-4147-A177-3AD203B41FA5}">
                      <a16:colId xmlns:a16="http://schemas.microsoft.com/office/drawing/2014/main" val="1935461585"/>
                    </a:ext>
                  </a:extLst>
                </a:gridCol>
                <a:gridCol w="2656115">
                  <a:extLst>
                    <a:ext uri="{9D8B030D-6E8A-4147-A177-3AD203B41FA5}">
                      <a16:colId xmlns:a16="http://schemas.microsoft.com/office/drawing/2014/main" val="1205375983"/>
                    </a:ext>
                  </a:extLst>
                </a:gridCol>
                <a:gridCol w="2467428">
                  <a:extLst>
                    <a:ext uri="{9D8B030D-6E8A-4147-A177-3AD203B41FA5}">
                      <a16:colId xmlns:a16="http://schemas.microsoft.com/office/drawing/2014/main" val="1894191966"/>
                    </a:ext>
                  </a:extLst>
                </a:gridCol>
                <a:gridCol w="2249714">
                  <a:extLst>
                    <a:ext uri="{9D8B030D-6E8A-4147-A177-3AD203B41FA5}">
                      <a16:colId xmlns:a16="http://schemas.microsoft.com/office/drawing/2014/main" val="328858219"/>
                    </a:ext>
                  </a:extLst>
                </a:gridCol>
              </a:tblGrid>
              <a:tr h="633573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ampli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orbit &amp; 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60088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299347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synchro.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76965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Nonlinear. &amp; chroma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620582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time consuming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264609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model 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434448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21C7EDF-E023-FA44-89BE-A58379D2E1AB}"/>
              </a:ext>
            </a:extLst>
          </p:cNvPr>
          <p:cNvCxnSpPr>
            <a:cxnSpLocks/>
          </p:cNvCxnSpPr>
          <p:nvPr/>
        </p:nvCxnSpPr>
        <p:spPr>
          <a:xfrm>
            <a:off x="695811" y="876563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8AD7E2E-590A-EC44-A740-C0B7D54E8489}"/>
              </a:ext>
            </a:extLst>
          </p:cNvPr>
          <p:cNvCxnSpPr>
            <a:cxnSpLocks/>
          </p:cNvCxnSpPr>
          <p:nvPr/>
        </p:nvCxnSpPr>
        <p:spPr>
          <a:xfrm>
            <a:off x="695811" y="1406334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E7FB7FDD-BDEA-5348-98E4-2BC8323A9933}"/>
              </a:ext>
            </a:extLst>
          </p:cNvPr>
          <p:cNvSpPr/>
          <p:nvPr/>
        </p:nvSpPr>
        <p:spPr>
          <a:xfrm flipH="1">
            <a:off x="8665029" y="3449963"/>
            <a:ext cx="2264228" cy="590742"/>
          </a:xfrm>
          <a:prstGeom prst="rtTriangl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1D9D02-DFC2-124E-BA7B-02751E739E23}"/>
              </a:ext>
            </a:extLst>
          </p:cNvPr>
          <p:cNvSpPr/>
          <p:nvPr/>
        </p:nvSpPr>
        <p:spPr>
          <a:xfrm>
            <a:off x="8849426" y="3435449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DC</a:t>
            </a:r>
            <a:endParaRPr lang="en-GB" sz="2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71ECCA-8168-F74F-85FA-608BEDFFDE9C}"/>
              </a:ext>
            </a:extLst>
          </p:cNvPr>
          <p:cNvSpPr/>
          <p:nvPr/>
        </p:nvSpPr>
        <p:spPr>
          <a:xfrm>
            <a:off x="10339530" y="3642457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AC</a:t>
            </a:r>
            <a:endParaRPr lang="en-GB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01DF56-992F-2544-8765-C5014AE6ACEC}"/>
              </a:ext>
            </a:extLst>
          </p:cNvPr>
          <p:cNvSpPr txBox="1"/>
          <p:nvPr/>
        </p:nvSpPr>
        <p:spPr>
          <a:xfrm>
            <a:off x="6209654" y="4083069"/>
            <a:ext cx="2455375" cy="609446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C0E1A0-8E2B-944E-975D-40C9B621C04B}"/>
              </a:ext>
            </a:extLst>
          </p:cNvPr>
          <p:cNvSpPr txBox="1"/>
          <p:nvPr/>
        </p:nvSpPr>
        <p:spPr>
          <a:xfrm>
            <a:off x="6209653" y="763847"/>
            <a:ext cx="2455375" cy="752247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rtlCol="0">
            <a:no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96357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59522" y="6942672"/>
            <a:ext cx="820933" cy="238311"/>
          </a:xfrm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5" y="5477"/>
            <a:ext cx="10194660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Error analysis of linear optics measurements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1C2C67F-E4A9-8C40-95A8-D7493377622C}"/>
              </a:ext>
            </a:extLst>
          </p:cNvPr>
          <p:cNvGraphicFramePr>
            <a:graphicFrameLocks noGrp="1"/>
          </p:cNvGraphicFramePr>
          <p:nvPr/>
        </p:nvGraphicFramePr>
        <p:xfrm>
          <a:off x="695811" y="891077"/>
          <a:ext cx="10247960" cy="38014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4703">
                  <a:extLst>
                    <a:ext uri="{9D8B030D-6E8A-4147-A177-3AD203B41FA5}">
                      <a16:colId xmlns:a16="http://schemas.microsoft.com/office/drawing/2014/main" val="1935461585"/>
                    </a:ext>
                  </a:extLst>
                </a:gridCol>
                <a:gridCol w="2656115">
                  <a:extLst>
                    <a:ext uri="{9D8B030D-6E8A-4147-A177-3AD203B41FA5}">
                      <a16:colId xmlns:a16="http://schemas.microsoft.com/office/drawing/2014/main" val="1205375983"/>
                    </a:ext>
                  </a:extLst>
                </a:gridCol>
                <a:gridCol w="2467428">
                  <a:extLst>
                    <a:ext uri="{9D8B030D-6E8A-4147-A177-3AD203B41FA5}">
                      <a16:colId xmlns:a16="http://schemas.microsoft.com/office/drawing/2014/main" val="1894191966"/>
                    </a:ext>
                  </a:extLst>
                </a:gridCol>
                <a:gridCol w="2249714">
                  <a:extLst>
                    <a:ext uri="{9D8B030D-6E8A-4147-A177-3AD203B41FA5}">
                      <a16:colId xmlns:a16="http://schemas.microsoft.com/office/drawing/2014/main" val="328858219"/>
                    </a:ext>
                  </a:extLst>
                </a:gridCol>
              </a:tblGrid>
              <a:tr h="633573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ampli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orbit &amp; 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60088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299347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synchro.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76965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Nonlinear. &amp; chroma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620582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time consuming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264609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model 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434448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21C7EDF-E023-FA44-89BE-A58379D2E1AB}"/>
              </a:ext>
            </a:extLst>
          </p:cNvPr>
          <p:cNvCxnSpPr>
            <a:cxnSpLocks/>
          </p:cNvCxnSpPr>
          <p:nvPr/>
        </p:nvCxnSpPr>
        <p:spPr>
          <a:xfrm>
            <a:off x="695811" y="876563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8AD7E2E-590A-EC44-A740-C0B7D54E8489}"/>
              </a:ext>
            </a:extLst>
          </p:cNvPr>
          <p:cNvCxnSpPr>
            <a:cxnSpLocks/>
          </p:cNvCxnSpPr>
          <p:nvPr/>
        </p:nvCxnSpPr>
        <p:spPr>
          <a:xfrm>
            <a:off x="695811" y="1406334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E7FB7FDD-BDEA-5348-98E4-2BC8323A9933}"/>
              </a:ext>
            </a:extLst>
          </p:cNvPr>
          <p:cNvSpPr/>
          <p:nvPr/>
        </p:nvSpPr>
        <p:spPr>
          <a:xfrm flipH="1">
            <a:off x="8665029" y="3449963"/>
            <a:ext cx="2264228" cy="590742"/>
          </a:xfrm>
          <a:prstGeom prst="rtTriangl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1D9D02-DFC2-124E-BA7B-02751E739E23}"/>
              </a:ext>
            </a:extLst>
          </p:cNvPr>
          <p:cNvSpPr/>
          <p:nvPr/>
        </p:nvSpPr>
        <p:spPr>
          <a:xfrm>
            <a:off x="8849426" y="3435449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DC</a:t>
            </a:r>
            <a:endParaRPr lang="en-GB" sz="2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71ECCA-8168-F74F-85FA-608BEDFFDE9C}"/>
              </a:ext>
            </a:extLst>
          </p:cNvPr>
          <p:cNvSpPr/>
          <p:nvPr/>
        </p:nvSpPr>
        <p:spPr>
          <a:xfrm>
            <a:off x="10339530" y="3642457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AC</a:t>
            </a:r>
            <a:endParaRPr lang="en-GB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01DF56-992F-2544-8765-C5014AE6ACEC}"/>
              </a:ext>
            </a:extLst>
          </p:cNvPr>
          <p:cNvSpPr txBox="1"/>
          <p:nvPr/>
        </p:nvSpPr>
        <p:spPr>
          <a:xfrm>
            <a:off x="6209654" y="4083069"/>
            <a:ext cx="2455375" cy="609446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7B21AC-9FA9-1E4E-B769-96B441064697}"/>
              </a:ext>
            </a:extLst>
          </p:cNvPr>
          <p:cNvSpPr txBox="1"/>
          <p:nvPr/>
        </p:nvSpPr>
        <p:spPr>
          <a:xfrm>
            <a:off x="6209653" y="763847"/>
            <a:ext cx="2455375" cy="752247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rtlCol="0">
            <a:no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071E33-F9B8-2E44-920D-128AC0B3A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106" y="1401897"/>
            <a:ext cx="8032610" cy="150096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C060556-3F21-1A44-AAF9-706032090625}"/>
              </a:ext>
            </a:extLst>
          </p:cNvPr>
          <p:cNvSpPr txBox="1"/>
          <p:nvPr/>
        </p:nvSpPr>
        <p:spPr>
          <a:xfrm>
            <a:off x="695810" y="2791796"/>
            <a:ext cx="7223141" cy="40011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Castro’s formula (no error </a:t>
            </a:r>
            <a:r>
              <a:rPr lang="en-GB" sz="2000" dirty="0">
                <a:solidFill>
                  <a:srgbClr val="0000FF"/>
                </a:solidFill>
                <a:latin typeface="Symbol" pitchFamily="2" charset="2"/>
              </a:rPr>
              <a:t>d</a:t>
            </a:r>
            <a:r>
              <a:rPr lang="en-GB" sz="2000" dirty="0">
                <a:solidFill>
                  <a:srgbClr val="0000FF"/>
                </a:solidFill>
              </a:rPr>
              <a:t>k</a:t>
            </a:r>
            <a:r>
              <a:rPr lang="en-GB" sz="2000" baseline="-25000" dirty="0">
                <a:solidFill>
                  <a:srgbClr val="0000FF"/>
                </a:solidFill>
              </a:rPr>
              <a:t>1</a:t>
            </a:r>
            <a:r>
              <a:rPr lang="en-GB" sz="2000" dirty="0">
                <a:solidFill>
                  <a:srgbClr val="0000FF"/>
                </a:solidFill>
              </a:rPr>
              <a:t> between BPMs, model needed)</a:t>
            </a:r>
          </a:p>
        </p:txBody>
      </p:sp>
    </p:spTree>
    <p:extLst>
      <p:ext uri="{BB962C8B-B14F-4D97-AF65-F5344CB8AC3E}">
        <p14:creationId xmlns:p14="http://schemas.microsoft.com/office/powerpoint/2010/main" val="317472534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9621160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285" y="817511"/>
            <a:ext cx="10877850" cy="5394598"/>
          </a:xfrm>
        </p:spPr>
        <p:txBody>
          <a:bodyPr/>
          <a:lstStyle/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Understanding &amp; correcting linear coupling (2009-2010)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Nonlinear optics &amp; magnet calibration via turn-by-turn (</a:t>
            </a:r>
            <a:r>
              <a:rPr lang="en-US" sz="3273" dirty="0" err="1">
                <a:solidFill>
                  <a:schemeClr val="bg1">
                    <a:lumMod val="7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) BPM data (2010-2013)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Error analysis of linear optics measurements via orbit &amp; </a:t>
            </a:r>
            <a:r>
              <a:rPr lang="en-US" sz="3273" dirty="0" err="1">
                <a:solidFill>
                  <a:schemeClr val="bg1">
                    <a:lumMod val="7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 analysis (2016-2017)</a:t>
            </a:r>
            <a:endParaRPr lang="en-US" sz="3273" dirty="0"/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Applications of AC Orbit data (2016-2019) 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Experience of AC dipole &amp; </a:t>
            </a:r>
            <a:r>
              <a:rPr lang="en-US" sz="3273" dirty="0" err="1">
                <a:solidFill>
                  <a:schemeClr val="bg1">
                    <a:lumMod val="7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 BPM data (2016-2018)</a:t>
            </a:r>
          </a:p>
        </p:txBody>
      </p:sp>
    </p:spTree>
    <p:extLst>
      <p:ext uri="{BB962C8B-B14F-4D97-AF65-F5344CB8AC3E}">
        <p14:creationId xmlns:p14="http://schemas.microsoft.com/office/powerpoint/2010/main" val="947391780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59522" y="6942672"/>
            <a:ext cx="820933" cy="238311"/>
          </a:xfrm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5" y="5477"/>
            <a:ext cx="10194660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Error analysis of linear optics measurements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D7ECDE-7DBA-D346-B3F5-6509CE22F842}"/>
              </a:ext>
            </a:extLst>
          </p:cNvPr>
          <p:cNvSpPr txBox="1"/>
          <p:nvPr/>
        </p:nvSpPr>
        <p:spPr>
          <a:xfrm>
            <a:off x="152400" y="6197599"/>
            <a:ext cx="5659464" cy="40011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A. </a:t>
            </a:r>
            <a:r>
              <a:rPr lang="en-GB" sz="2000" dirty="0" err="1">
                <a:solidFill>
                  <a:srgbClr val="0000FF"/>
                </a:solidFill>
              </a:rPr>
              <a:t>Wegscheider</a:t>
            </a:r>
            <a:r>
              <a:rPr lang="en-GB" sz="2000" dirty="0">
                <a:solidFill>
                  <a:srgbClr val="0000FF"/>
                </a:solidFill>
              </a:rPr>
              <a:t> et. al. PRAB 20, 111002 (2017)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1C2C67F-E4A9-8C40-95A8-D7493377622C}"/>
              </a:ext>
            </a:extLst>
          </p:cNvPr>
          <p:cNvGraphicFramePr>
            <a:graphicFrameLocks noGrp="1"/>
          </p:cNvGraphicFramePr>
          <p:nvPr/>
        </p:nvGraphicFramePr>
        <p:xfrm>
          <a:off x="695811" y="891077"/>
          <a:ext cx="10247960" cy="38014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4703">
                  <a:extLst>
                    <a:ext uri="{9D8B030D-6E8A-4147-A177-3AD203B41FA5}">
                      <a16:colId xmlns:a16="http://schemas.microsoft.com/office/drawing/2014/main" val="1935461585"/>
                    </a:ext>
                  </a:extLst>
                </a:gridCol>
                <a:gridCol w="2656115">
                  <a:extLst>
                    <a:ext uri="{9D8B030D-6E8A-4147-A177-3AD203B41FA5}">
                      <a16:colId xmlns:a16="http://schemas.microsoft.com/office/drawing/2014/main" val="1205375983"/>
                    </a:ext>
                  </a:extLst>
                </a:gridCol>
                <a:gridCol w="2467428">
                  <a:extLst>
                    <a:ext uri="{9D8B030D-6E8A-4147-A177-3AD203B41FA5}">
                      <a16:colId xmlns:a16="http://schemas.microsoft.com/office/drawing/2014/main" val="1894191966"/>
                    </a:ext>
                  </a:extLst>
                </a:gridCol>
                <a:gridCol w="2249714">
                  <a:extLst>
                    <a:ext uri="{9D8B030D-6E8A-4147-A177-3AD203B41FA5}">
                      <a16:colId xmlns:a16="http://schemas.microsoft.com/office/drawing/2014/main" val="328858219"/>
                    </a:ext>
                  </a:extLst>
                </a:gridCol>
              </a:tblGrid>
              <a:tr h="633573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ampli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orbit &amp; 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60088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299347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synchro.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76965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Nonlinear. &amp; chroma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620582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time consuming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264609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model 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434448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21C7EDF-E023-FA44-89BE-A58379D2E1AB}"/>
              </a:ext>
            </a:extLst>
          </p:cNvPr>
          <p:cNvCxnSpPr>
            <a:cxnSpLocks/>
          </p:cNvCxnSpPr>
          <p:nvPr/>
        </p:nvCxnSpPr>
        <p:spPr>
          <a:xfrm>
            <a:off x="695811" y="876563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8AD7E2E-590A-EC44-A740-C0B7D54E8489}"/>
              </a:ext>
            </a:extLst>
          </p:cNvPr>
          <p:cNvCxnSpPr>
            <a:cxnSpLocks/>
          </p:cNvCxnSpPr>
          <p:nvPr/>
        </p:nvCxnSpPr>
        <p:spPr>
          <a:xfrm>
            <a:off x="695811" y="1406334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E7FB7FDD-BDEA-5348-98E4-2BC8323A9933}"/>
              </a:ext>
            </a:extLst>
          </p:cNvPr>
          <p:cNvSpPr/>
          <p:nvPr/>
        </p:nvSpPr>
        <p:spPr>
          <a:xfrm flipH="1">
            <a:off x="8665029" y="3449963"/>
            <a:ext cx="2264228" cy="590742"/>
          </a:xfrm>
          <a:prstGeom prst="rtTriangl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1D9D02-DFC2-124E-BA7B-02751E739E23}"/>
              </a:ext>
            </a:extLst>
          </p:cNvPr>
          <p:cNvSpPr/>
          <p:nvPr/>
        </p:nvSpPr>
        <p:spPr>
          <a:xfrm>
            <a:off x="8849426" y="3435449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DC</a:t>
            </a:r>
            <a:endParaRPr lang="en-GB" sz="2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71ECCA-8168-F74F-85FA-608BEDFFDE9C}"/>
              </a:ext>
            </a:extLst>
          </p:cNvPr>
          <p:cNvSpPr/>
          <p:nvPr/>
        </p:nvSpPr>
        <p:spPr>
          <a:xfrm>
            <a:off x="10339530" y="3642457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AC</a:t>
            </a:r>
            <a:endParaRPr lang="en-GB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01DF56-992F-2544-8765-C5014AE6ACEC}"/>
              </a:ext>
            </a:extLst>
          </p:cNvPr>
          <p:cNvSpPr txBox="1"/>
          <p:nvPr/>
        </p:nvSpPr>
        <p:spPr>
          <a:xfrm>
            <a:off x="6209654" y="4083069"/>
            <a:ext cx="2455375" cy="609446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CDB71FA-BB67-2242-819E-753D5FDBE2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5" t="42210" r="35350" b="5744"/>
          <a:stretch/>
        </p:blipFill>
        <p:spPr>
          <a:xfrm>
            <a:off x="6160979" y="5187979"/>
            <a:ext cx="5008100" cy="1510680"/>
          </a:xfrm>
          <a:prstGeom prst="rect">
            <a:avLst/>
          </a:prstGeom>
          <a:ln w="41275">
            <a:solidFill>
              <a:srgbClr val="0000FF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AD647CD-61FE-2A41-A9CD-986643DF06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70000"/>
                    </a14:imgEffect>
                  </a14:imgLayer>
                </a14:imgProps>
              </a:ext>
            </a:extLst>
          </a:blip>
          <a:srcRect t="62656"/>
          <a:stretch/>
        </p:blipFill>
        <p:spPr>
          <a:xfrm>
            <a:off x="226285" y="3449963"/>
            <a:ext cx="5188616" cy="2511752"/>
          </a:xfrm>
          <a:prstGeom prst="rect">
            <a:avLst/>
          </a:prstGeom>
          <a:ln w="41275">
            <a:solidFill>
              <a:srgbClr val="0000FF"/>
            </a:solidFill>
          </a:ln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B812AA-4BED-CD43-9DD6-CEC81BDDFD54}"/>
              </a:ext>
            </a:extLst>
          </p:cNvPr>
          <p:cNvCxnSpPr>
            <a:cxnSpLocks/>
          </p:cNvCxnSpPr>
          <p:nvPr/>
        </p:nvCxnSpPr>
        <p:spPr>
          <a:xfrm flipV="1">
            <a:off x="1642820" y="3642457"/>
            <a:ext cx="0" cy="1162018"/>
          </a:xfrm>
          <a:prstGeom prst="line">
            <a:avLst/>
          </a:prstGeom>
          <a:ln w="41275">
            <a:solidFill>
              <a:srgbClr val="1B21F5"/>
            </a:solidFill>
            <a:head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43503A2-92E6-404D-B296-A6A8F6817B38}"/>
              </a:ext>
            </a:extLst>
          </p:cNvPr>
          <p:cNvCxnSpPr>
            <a:cxnSpLocks/>
          </p:cNvCxnSpPr>
          <p:nvPr/>
        </p:nvCxnSpPr>
        <p:spPr>
          <a:xfrm flipV="1">
            <a:off x="2926597" y="3642457"/>
            <a:ext cx="0" cy="1162018"/>
          </a:xfrm>
          <a:prstGeom prst="line">
            <a:avLst/>
          </a:prstGeom>
          <a:ln w="41275">
            <a:solidFill>
              <a:srgbClr val="1B21F5"/>
            </a:solidFill>
            <a:head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518AA37-0224-0743-BFFC-C415E89E277A}"/>
              </a:ext>
            </a:extLst>
          </p:cNvPr>
          <p:cNvSpPr txBox="1"/>
          <p:nvPr/>
        </p:nvSpPr>
        <p:spPr>
          <a:xfrm>
            <a:off x="6209653" y="763847"/>
            <a:ext cx="2455375" cy="752247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rtlCol="0">
            <a:no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57B66BA-0772-EE44-AAD4-D90939C5BEF3}"/>
              </a:ext>
            </a:extLst>
          </p:cNvPr>
          <p:cNvCxnSpPr>
            <a:cxnSpLocks/>
          </p:cNvCxnSpPr>
          <p:nvPr/>
        </p:nvCxnSpPr>
        <p:spPr>
          <a:xfrm flipV="1">
            <a:off x="4414434" y="4510007"/>
            <a:ext cx="0" cy="487570"/>
          </a:xfrm>
          <a:prstGeom prst="line">
            <a:avLst/>
          </a:prstGeom>
          <a:ln w="41275">
            <a:solidFill>
              <a:srgbClr val="1B21F5"/>
            </a:solidFill>
            <a:head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57CCFAC-9A85-DC47-8B79-80A79C564E07}"/>
              </a:ext>
            </a:extLst>
          </p:cNvPr>
          <p:cNvSpPr/>
          <p:nvPr/>
        </p:nvSpPr>
        <p:spPr>
          <a:xfrm>
            <a:off x="4813202" y="5655103"/>
            <a:ext cx="1107151" cy="452303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sz="2339" b="1" dirty="0">
                <a:solidFill>
                  <a:srgbClr val="211E1E"/>
                </a:solidFill>
                <a:latin typeface="AdvOT483a8203"/>
              </a:rPr>
              <a:t>@LHC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071E33-F9B8-2E44-920D-128AC0B3A0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5" t="1683" r="1416" b="59833"/>
          <a:stretch/>
        </p:blipFill>
        <p:spPr>
          <a:xfrm>
            <a:off x="433952" y="1497465"/>
            <a:ext cx="9345479" cy="1358524"/>
          </a:xfrm>
          <a:prstGeom prst="rect">
            <a:avLst/>
          </a:prstGeom>
          <a:ln w="41275">
            <a:solidFill>
              <a:srgbClr val="0000FF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C060556-3F21-1A44-AAF9-706032090625}"/>
              </a:ext>
            </a:extLst>
          </p:cNvPr>
          <p:cNvSpPr txBox="1"/>
          <p:nvPr/>
        </p:nvSpPr>
        <p:spPr>
          <a:xfrm>
            <a:off x="613714" y="2802962"/>
            <a:ext cx="6933300" cy="40011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New formula (with error </a:t>
            </a:r>
            <a:r>
              <a:rPr lang="en-GB" sz="2000" dirty="0">
                <a:solidFill>
                  <a:srgbClr val="0000FF"/>
                </a:solidFill>
                <a:latin typeface="Symbol" pitchFamily="2" charset="2"/>
              </a:rPr>
              <a:t>d</a:t>
            </a:r>
            <a:r>
              <a:rPr lang="en-GB" sz="2000" dirty="0">
                <a:solidFill>
                  <a:srgbClr val="0000FF"/>
                </a:solidFill>
              </a:rPr>
              <a:t>k</a:t>
            </a:r>
            <a:r>
              <a:rPr lang="en-GB" sz="2000" baseline="-25000" dirty="0">
                <a:solidFill>
                  <a:srgbClr val="0000FF"/>
                </a:solidFill>
              </a:rPr>
              <a:t>1</a:t>
            </a:r>
            <a:r>
              <a:rPr lang="en-GB" sz="2000" dirty="0">
                <a:solidFill>
                  <a:srgbClr val="0000FF"/>
                </a:solidFill>
              </a:rPr>
              <a:t> between BPMs, model needed)</a:t>
            </a:r>
          </a:p>
        </p:txBody>
      </p:sp>
    </p:spTree>
    <p:extLst>
      <p:ext uri="{BB962C8B-B14F-4D97-AF65-F5344CB8AC3E}">
        <p14:creationId xmlns:p14="http://schemas.microsoft.com/office/powerpoint/2010/main" val="46214816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59522" y="6942672"/>
            <a:ext cx="820933" cy="238311"/>
          </a:xfrm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5" y="5477"/>
            <a:ext cx="10194660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Error analysis of linear optics measurements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1C2C67F-E4A9-8C40-95A8-D7493377622C}"/>
              </a:ext>
            </a:extLst>
          </p:cNvPr>
          <p:cNvGraphicFramePr>
            <a:graphicFrameLocks noGrp="1"/>
          </p:cNvGraphicFramePr>
          <p:nvPr/>
        </p:nvGraphicFramePr>
        <p:xfrm>
          <a:off x="695811" y="891077"/>
          <a:ext cx="10247960" cy="38014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4703">
                  <a:extLst>
                    <a:ext uri="{9D8B030D-6E8A-4147-A177-3AD203B41FA5}">
                      <a16:colId xmlns:a16="http://schemas.microsoft.com/office/drawing/2014/main" val="1935461585"/>
                    </a:ext>
                  </a:extLst>
                </a:gridCol>
                <a:gridCol w="2656115">
                  <a:extLst>
                    <a:ext uri="{9D8B030D-6E8A-4147-A177-3AD203B41FA5}">
                      <a16:colId xmlns:a16="http://schemas.microsoft.com/office/drawing/2014/main" val="1205375983"/>
                    </a:ext>
                  </a:extLst>
                </a:gridCol>
                <a:gridCol w="2467428">
                  <a:extLst>
                    <a:ext uri="{9D8B030D-6E8A-4147-A177-3AD203B41FA5}">
                      <a16:colId xmlns:a16="http://schemas.microsoft.com/office/drawing/2014/main" val="1894191966"/>
                    </a:ext>
                  </a:extLst>
                </a:gridCol>
                <a:gridCol w="2249714">
                  <a:extLst>
                    <a:ext uri="{9D8B030D-6E8A-4147-A177-3AD203B41FA5}">
                      <a16:colId xmlns:a16="http://schemas.microsoft.com/office/drawing/2014/main" val="328858219"/>
                    </a:ext>
                  </a:extLst>
                </a:gridCol>
              </a:tblGrid>
              <a:tr h="633573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ampli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orbit &amp; 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60088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299347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synchro.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76965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Nonlinear. &amp; chroma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620582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time consuming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264609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model 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434448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21C7EDF-E023-FA44-89BE-A58379D2E1AB}"/>
              </a:ext>
            </a:extLst>
          </p:cNvPr>
          <p:cNvCxnSpPr>
            <a:cxnSpLocks/>
          </p:cNvCxnSpPr>
          <p:nvPr/>
        </p:nvCxnSpPr>
        <p:spPr>
          <a:xfrm>
            <a:off x="695811" y="876563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8AD7E2E-590A-EC44-A740-C0B7D54E8489}"/>
              </a:ext>
            </a:extLst>
          </p:cNvPr>
          <p:cNvCxnSpPr>
            <a:cxnSpLocks/>
          </p:cNvCxnSpPr>
          <p:nvPr/>
        </p:nvCxnSpPr>
        <p:spPr>
          <a:xfrm>
            <a:off x="695811" y="1406334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E7FB7FDD-BDEA-5348-98E4-2BC8323A9933}"/>
              </a:ext>
            </a:extLst>
          </p:cNvPr>
          <p:cNvSpPr/>
          <p:nvPr/>
        </p:nvSpPr>
        <p:spPr>
          <a:xfrm flipH="1">
            <a:off x="8665029" y="3449963"/>
            <a:ext cx="2264228" cy="590742"/>
          </a:xfrm>
          <a:prstGeom prst="rtTriangl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1D9D02-DFC2-124E-BA7B-02751E739E23}"/>
              </a:ext>
            </a:extLst>
          </p:cNvPr>
          <p:cNvSpPr/>
          <p:nvPr/>
        </p:nvSpPr>
        <p:spPr>
          <a:xfrm>
            <a:off x="8849426" y="3435449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DC</a:t>
            </a:r>
            <a:endParaRPr lang="en-GB" sz="2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71ECCA-8168-F74F-85FA-608BEDFFDE9C}"/>
              </a:ext>
            </a:extLst>
          </p:cNvPr>
          <p:cNvSpPr/>
          <p:nvPr/>
        </p:nvSpPr>
        <p:spPr>
          <a:xfrm>
            <a:off x="10339530" y="3642457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AC</a:t>
            </a:r>
            <a:endParaRPr lang="en-GB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01DF56-992F-2544-8765-C5014AE6ACEC}"/>
              </a:ext>
            </a:extLst>
          </p:cNvPr>
          <p:cNvSpPr txBox="1"/>
          <p:nvPr/>
        </p:nvSpPr>
        <p:spPr>
          <a:xfrm>
            <a:off x="8665030" y="3412153"/>
            <a:ext cx="2278742" cy="628551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E9F152-894C-E24C-BAF9-DF563AF0E630}"/>
              </a:ext>
            </a:extLst>
          </p:cNvPr>
          <p:cNvSpPr txBox="1"/>
          <p:nvPr/>
        </p:nvSpPr>
        <p:spPr>
          <a:xfrm>
            <a:off x="8648059" y="763847"/>
            <a:ext cx="2455375" cy="752247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rtlCol="0">
            <a:no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89953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9621160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285" y="817511"/>
            <a:ext cx="10877850" cy="5394598"/>
          </a:xfrm>
        </p:spPr>
        <p:txBody>
          <a:bodyPr/>
          <a:lstStyle/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Understanding &amp; correcting linear coupling (2009-2010)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Nonlinear optics &amp; magnet calibration via turn-by-turn (</a:t>
            </a:r>
            <a:r>
              <a:rPr lang="en-US" sz="3273" dirty="0" err="1">
                <a:solidFill>
                  <a:schemeClr val="bg1">
                    <a:lumMod val="7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) BPM data (2010-2013)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65000"/>
                  </a:schemeClr>
                </a:solidFill>
              </a:rPr>
              <a:t>Error analysis of linear optics measurements via orbit &amp; </a:t>
            </a:r>
            <a:r>
              <a:rPr lang="en-US" sz="3273" dirty="0" err="1">
                <a:solidFill>
                  <a:schemeClr val="bg1">
                    <a:lumMod val="6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65000"/>
                  </a:schemeClr>
                </a:solidFill>
              </a:rPr>
              <a:t> analysis (2016-2017)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Applications of AC Orbit data (2016-2019) 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Experience of AC dipole &amp; </a:t>
            </a:r>
            <a:r>
              <a:rPr lang="en-US" sz="3273" dirty="0" err="1">
                <a:solidFill>
                  <a:schemeClr val="bg1">
                    <a:lumMod val="7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 BPM data (2016-2018)</a:t>
            </a:r>
          </a:p>
          <a:p>
            <a:pPr marL="0" indent="0" eaLnBrk="1" hangingPunct="1">
              <a:spcAft>
                <a:spcPts val="701"/>
              </a:spcAft>
              <a:buClrTx/>
              <a:buNone/>
            </a:pPr>
            <a:endParaRPr lang="en-US" sz="2923" dirty="0"/>
          </a:p>
        </p:txBody>
      </p:sp>
    </p:spTree>
    <p:extLst>
      <p:ext uri="{BB962C8B-B14F-4D97-AF65-F5344CB8AC3E}">
        <p14:creationId xmlns:p14="http://schemas.microsoft.com/office/powerpoint/2010/main" val="3480563251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59522" y="6942672"/>
            <a:ext cx="820933" cy="238311"/>
          </a:xfrm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5" y="5477"/>
            <a:ext cx="10194660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Applications of AC Orbit data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D7ECDE-7DBA-D346-B3F5-6509CE22F842}"/>
              </a:ext>
            </a:extLst>
          </p:cNvPr>
          <p:cNvSpPr txBox="1"/>
          <p:nvPr/>
        </p:nvSpPr>
        <p:spPr>
          <a:xfrm>
            <a:off x="152400" y="6197599"/>
            <a:ext cx="3795486" cy="40011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http://</a:t>
            </a:r>
            <a:r>
              <a:rPr lang="en-GB" sz="2000" dirty="0" err="1">
                <a:solidFill>
                  <a:srgbClr val="0000FF"/>
                </a:solidFill>
              </a:rPr>
              <a:t>arxiv.org</a:t>
            </a:r>
            <a:r>
              <a:rPr lang="en-GB" sz="2000" dirty="0">
                <a:solidFill>
                  <a:srgbClr val="0000FF"/>
                </a:solidFill>
              </a:rPr>
              <a:t>/abs/1711.06589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1C2C67F-E4A9-8C40-95A8-D7493377622C}"/>
              </a:ext>
            </a:extLst>
          </p:cNvPr>
          <p:cNvGraphicFramePr>
            <a:graphicFrameLocks noGrp="1"/>
          </p:cNvGraphicFramePr>
          <p:nvPr/>
        </p:nvGraphicFramePr>
        <p:xfrm>
          <a:off x="695811" y="891077"/>
          <a:ext cx="10247960" cy="38014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4703">
                  <a:extLst>
                    <a:ext uri="{9D8B030D-6E8A-4147-A177-3AD203B41FA5}">
                      <a16:colId xmlns:a16="http://schemas.microsoft.com/office/drawing/2014/main" val="1935461585"/>
                    </a:ext>
                  </a:extLst>
                </a:gridCol>
                <a:gridCol w="2656115">
                  <a:extLst>
                    <a:ext uri="{9D8B030D-6E8A-4147-A177-3AD203B41FA5}">
                      <a16:colId xmlns:a16="http://schemas.microsoft.com/office/drawing/2014/main" val="1205375983"/>
                    </a:ext>
                  </a:extLst>
                </a:gridCol>
                <a:gridCol w="2467428">
                  <a:extLst>
                    <a:ext uri="{9D8B030D-6E8A-4147-A177-3AD203B41FA5}">
                      <a16:colId xmlns:a16="http://schemas.microsoft.com/office/drawing/2014/main" val="1894191966"/>
                    </a:ext>
                  </a:extLst>
                </a:gridCol>
                <a:gridCol w="2249714">
                  <a:extLst>
                    <a:ext uri="{9D8B030D-6E8A-4147-A177-3AD203B41FA5}">
                      <a16:colId xmlns:a16="http://schemas.microsoft.com/office/drawing/2014/main" val="328858219"/>
                    </a:ext>
                  </a:extLst>
                </a:gridCol>
              </a:tblGrid>
              <a:tr h="633573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ampli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orbit &amp; 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60088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299347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synchro.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76965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Nonlinear. &amp; chroma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620582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time consuming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264609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model 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434448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21C7EDF-E023-FA44-89BE-A58379D2E1AB}"/>
              </a:ext>
            </a:extLst>
          </p:cNvPr>
          <p:cNvCxnSpPr>
            <a:cxnSpLocks/>
          </p:cNvCxnSpPr>
          <p:nvPr/>
        </p:nvCxnSpPr>
        <p:spPr>
          <a:xfrm>
            <a:off x="695811" y="876563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8AD7E2E-590A-EC44-A740-C0B7D54E8489}"/>
              </a:ext>
            </a:extLst>
          </p:cNvPr>
          <p:cNvCxnSpPr>
            <a:cxnSpLocks/>
          </p:cNvCxnSpPr>
          <p:nvPr/>
        </p:nvCxnSpPr>
        <p:spPr>
          <a:xfrm>
            <a:off x="695811" y="1406334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E7FB7FDD-BDEA-5348-98E4-2BC8323A9933}"/>
              </a:ext>
            </a:extLst>
          </p:cNvPr>
          <p:cNvSpPr/>
          <p:nvPr/>
        </p:nvSpPr>
        <p:spPr>
          <a:xfrm flipH="1">
            <a:off x="8665029" y="3449963"/>
            <a:ext cx="2264228" cy="590742"/>
          </a:xfrm>
          <a:prstGeom prst="rtTriangl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1D9D02-DFC2-124E-BA7B-02751E739E23}"/>
              </a:ext>
            </a:extLst>
          </p:cNvPr>
          <p:cNvSpPr/>
          <p:nvPr/>
        </p:nvSpPr>
        <p:spPr>
          <a:xfrm>
            <a:off x="8849426" y="3435449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DC</a:t>
            </a:r>
            <a:endParaRPr lang="en-GB" sz="2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71ECCA-8168-F74F-85FA-608BEDFFDE9C}"/>
              </a:ext>
            </a:extLst>
          </p:cNvPr>
          <p:cNvSpPr/>
          <p:nvPr/>
        </p:nvSpPr>
        <p:spPr>
          <a:xfrm>
            <a:off x="10339530" y="3642457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AC</a:t>
            </a:r>
            <a:endParaRPr lang="en-GB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01DF56-992F-2544-8765-C5014AE6ACEC}"/>
              </a:ext>
            </a:extLst>
          </p:cNvPr>
          <p:cNvSpPr txBox="1"/>
          <p:nvPr/>
        </p:nvSpPr>
        <p:spPr>
          <a:xfrm>
            <a:off x="8665030" y="3412153"/>
            <a:ext cx="2278742" cy="628551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BF1ABA-4897-B74E-A9EC-F01B5C258198}"/>
              </a:ext>
            </a:extLst>
          </p:cNvPr>
          <p:cNvSpPr/>
          <p:nvPr/>
        </p:nvSpPr>
        <p:spPr>
          <a:xfrm>
            <a:off x="4066072" y="4558435"/>
            <a:ext cx="7151045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/>
              <a:t>Orbit response matrix (ORM) @ESRF:</a:t>
            </a:r>
          </a:p>
          <a:p>
            <a:r>
              <a:rPr lang="en-GB" sz="2400" dirty="0"/>
              <a:t>~1 h (DC steerer excitation + numerical response*)</a:t>
            </a:r>
          </a:p>
          <a:p>
            <a:r>
              <a:rPr lang="en-GB" sz="2400" dirty="0"/>
              <a:t>~3’    (AC steerer excitation + analytical response*)</a:t>
            </a:r>
            <a:endParaRPr lang="en-GB" sz="2400" b="1" dirty="0"/>
          </a:p>
          <a:p>
            <a:endParaRPr lang="en-GB" sz="2400" b="1" dirty="0"/>
          </a:p>
          <a:p>
            <a:r>
              <a:rPr lang="en-GB" sz="2400" b="1" dirty="0"/>
              <a:t>* </a:t>
            </a:r>
            <a:r>
              <a:rPr lang="en-GB" sz="2400" dirty="0"/>
              <a:t>response : </a:t>
            </a:r>
            <a:r>
              <a:rPr lang="en-GB" sz="2400" b="1" dirty="0"/>
              <a:t>N </a:t>
            </a:r>
            <a:r>
              <a:rPr lang="en-GB" sz="2400" dirty="0"/>
              <a:t>&amp;</a:t>
            </a:r>
            <a:r>
              <a:rPr lang="en-GB" sz="2400" b="1" dirty="0"/>
              <a:t> S </a:t>
            </a:r>
            <a:r>
              <a:rPr lang="en-GB" sz="2400" dirty="0"/>
              <a:t>(large matrices)</a:t>
            </a:r>
          </a:p>
          <a:p>
            <a:r>
              <a:rPr lang="en-GB" sz="2400" b="1" dirty="0"/>
              <a:t>(AC excitation pioneered @Diamond)</a:t>
            </a:r>
          </a:p>
        </p:txBody>
      </p:sp>
      <p:pic>
        <p:nvPicPr>
          <p:cNvPr id="18" name="Picture 17" descr="Eq1.png">
            <a:extLst>
              <a:ext uri="{FF2B5EF4-FFF2-40B4-BE49-F238E27FC236}">
                <a16:creationId xmlns:a16="http://schemas.microsoft.com/office/drawing/2014/main" id="{57F39A30-931B-E942-AD19-833ABF809D2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>
          <a:xfrm>
            <a:off x="5373055" y="1767707"/>
            <a:ext cx="3062291" cy="227299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9" name="Picture 18" descr="AC_Vs_DC_ORMdiag_2017.png">
            <a:extLst>
              <a:ext uri="{FF2B5EF4-FFF2-40B4-BE49-F238E27FC236}">
                <a16:creationId xmlns:a16="http://schemas.microsoft.com/office/drawing/2014/main" id="{F871A4C3-61BF-8E4B-9BF3-FB4DBB86F8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 bright="-30000" contrast="50000"/>
          </a:blip>
          <a:srcRect t="51584"/>
          <a:stretch/>
        </p:blipFill>
        <p:spPr>
          <a:xfrm>
            <a:off x="422465" y="1714386"/>
            <a:ext cx="4551011" cy="2313745"/>
          </a:xfrm>
          <a:prstGeom prst="rect">
            <a:avLst/>
          </a:prstGeom>
          <a:ln w="19050">
            <a:solidFill>
              <a:srgbClr val="008000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44E03D-3F4E-8442-B45A-B32BEB3B8DB0}"/>
              </a:ext>
            </a:extLst>
          </p:cNvPr>
          <p:cNvSpPr txBox="1"/>
          <p:nvPr/>
        </p:nvSpPr>
        <p:spPr>
          <a:xfrm>
            <a:off x="577625" y="1291557"/>
            <a:ext cx="4352307" cy="422829"/>
          </a:xfrm>
          <a:prstGeom prst="rect">
            <a:avLst/>
          </a:prstGeom>
          <a:ln w="25400">
            <a:solidFill>
              <a:srgbClr val="008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104" b="1" dirty="0">
                <a:solidFill>
                  <a:srgbClr val="00B800"/>
                </a:solidFill>
              </a:rPr>
              <a:t> ESRF ORM column: AC Vs DC</a:t>
            </a:r>
            <a:endParaRPr lang="en-GB" sz="2104" b="1" dirty="0">
              <a:solidFill>
                <a:srgbClr val="00B8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62A68C-348F-8549-A7E3-D4DA2C93EED2}"/>
              </a:ext>
            </a:extLst>
          </p:cNvPr>
          <p:cNvSpPr txBox="1"/>
          <p:nvPr/>
        </p:nvSpPr>
        <p:spPr>
          <a:xfrm>
            <a:off x="759980" y="4001409"/>
            <a:ext cx="2215449" cy="449552"/>
          </a:xfrm>
          <a:prstGeom prst="rect">
            <a:avLst/>
          </a:prstGeom>
          <a:ln w="25400">
            <a:solidFill>
              <a:srgbClr val="1B21F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339" b="1" dirty="0">
                <a:solidFill>
                  <a:srgbClr val="1B21F5"/>
                </a:solidFill>
              </a:rPr>
              <a:t>measurement</a:t>
            </a:r>
            <a:endParaRPr lang="en-GB" sz="2104" b="1" dirty="0">
              <a:solidFill>
                <a:srgbClr val="1B21F5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BE9019E-43E7-9F4E-85B0-E2D82BC652E8}"/>
              </a:ext>
            </a:extLst>
          </p:cNvPr>
          <p:cNvSpPr txBox="1"/>
          <p:nvPr/>
        </p:nvSpPr>
        <p:spPr>
          <a:xfrm>
            <a:off x="6601224" y="1332969"/>
            <a:ext cx="1379171" cy="459573"/>
          </a:xfrm>
          <a:prstGeom prst="rect">
            <a:avLst/>
          </a:prstGeom>
          <a:ln w="25400">
            <a:solidFill>
              <a:srgbClr val="1B21F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339" b="1" dirty="0">
                <a:solidFill>
                  <a:srgbClr val="1B21F5"/>
                </a:solidFill>
              </a:rPr>
              <a:t>analysis</a:t>
            </a:r>
            <a:endParaRPr lang="en-GB" sz="2104" b="1" dirty="0">
              <a:solidFill>
                <a:srgbClr val="1B21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825440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59522" y="6942672"/>
            <a:ext cx="820933" cy="238311"/>
          </a:xfrm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5" y="5477"/>
            <a:ext cx="10194660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Applications of AC Orbit data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1C2C67F-E4A9-8C40-95A8-D7493377622C}"/>
              </a:ext>
            </a:extLst>
          </p:cNvPr>
          <p:cNvGraphicFramePr>
            <a:graphicFrameLocks noGrp="1"/>
          </p:cNvGraphicFramePr>
          <p:nvPr/>
        </p:nvGraphicFramePr>
        <p:xfrm>
          <a:off x="695811" y="891077"/>
          <a:ext cx="10247960" cy="38014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4703">
                  <a:extLst>
                    <a:ext uri="{9D8B030D-6E8A-4147-A177-3AD203B41FA5}">
                      <a16:colId xmlns:a16="http://schemas.microsoft.com/office/drawing/2014/main" val="1935461585"/>
                    </a:ext>
                  </a:extLst>
                </a:gridCol>
                <a:gridCol w="2656115">
                  <a:extLst>
                    <a:ext uri="{9D8B030D-6E8A-4147-A177-3AD203B41FA5}">
                      <a16:colId xmlns:a16="http://schemas.microsoft.com/office/drawing/2014/main" val="1205375983"/>
                    </a:ext>
                  </a:extLst>
                </a:gridCol>
                <a:gridCol w="2467428">
                  <a:extLst>
                    <a:ext uri="{9D8B030D-6E8A-4147-A177-3AD203B41FA5}">
                      <a16:colId xmlns:a16="http://schemas.microsoft.com/office/drawing/2014/main" val="1894191966"/>
                    </a:ext>
                  </a:extLst>
                </a:gridCol>
                <a:gridCol w="2249714">
                  <a:extLst>
                    <a:ext uri="{9D8B030D-6E8A-4147-A177-3AD203B41FA5}">
                      <a16:colId xmlns:a16="http://schemas.microsoft.com/office/drawing/2014/main" val="328858219"/>
                    </a:ext>
                  </a:extLst>
                </a:gridCol>
              </a:tblGrid>
              <a:tr h="633573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ampli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orbit &amp; 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60088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299347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synchro.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76965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Nonlinear. &amp; chroma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620582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time consuming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264609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model 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434448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21C7EDF-E023-FA44-89BE-A58379D2E1AB}"/>
              </a:ext>
            </a:extLst>
          </p:cNvPr>
          <p:cNvCxnSpPr>
            <a:cxnSpLocks/>
          </p:cNvCxnSpPr>
          <p:nvPr/>
        </p:nvCxnSpPr>
        <p:spPr>
          <a:xfrm>
            <a:off x="695811" y="876563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8AD7E2E-590A-EC44-A740-C0B7D54E8489}"/>
              </a:ext>
            </a:extLst>
          </p:cNvPr>
          <p:cNvCxnSpPr>
            <a:cxnSpLocks/>
          </p:cNvCxnSpPr>
          <p:nvPr/>
        </p:nvCxnSpPr>
        <p:spPr>
          <a:xfrm>
            <a:off x="695811" y="1406334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E7FB7FDD-BDEA-5348-98E4-2BC8323A9933}"/>
              </a:ext>
            </a:extLst>
          </p:cNvPr>
          <p:cNvSpPr/>
          <p:nvPr/>
        </p:nvSpPr>
        <p:spPr>
          <a:xfrm flipH="1">
            <a:off x="8665029" y="3449963"/>
            <a:ext cx="2264228" cy="590742"/>
          </a:xfrm>
          <a:prstGeom prst="rtTriangl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1D9D02-DFC2-124E-BA7B-02751E739E23}"/>
              </a:ext>
            </a:extLst>
          </p:cNvPr>
          <p:cNvSpPr/>
          <p:nvPr/>
        </p:nvSpPr>
        <p:spPr>
          <a:xfrm>
            <a:off x="8849426" y="3435449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DC</a:t>
            </a:r>
            <a:endParaRPr lang="en-GB" sz="2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71ECCA-8168-F74F-85FA-608BEDFFDE9C}"/>
              </a:ext>
            </a:extLst>
          </p:cNvPr>
          <p:cNvSpPr/>
          <p:nvPr/>
        </p:nvSpPr>
        <p:spPr>
          <a:xfrm>
            <a:off x="10339530" y="3642457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AC</a:t>
            </a:r>
            <a:endParaRPr lang="en-GB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01DF56-992F-2544-8765-C5014AE6ACEC}"/>
              </a:ext>
            </a:extLst>
          </p:cNvPr>
          <p:cNvSpPr txBox="1"/>
          <p:nvPr/>
        </p:nvSpPr>
        <p:spPr>
          <a:xfrm>
            <a:off x="8665030" y="3412153"/>
            <a:ext cx="2278742" cy="628551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BF1ABA-4897-B74E-A9EC-F01B5C258198}"/>
              </a:ext>
            </a:extLst>
          </p:cNvPr>
          <p:cNvSpPr/>
          <p:nvPr/>
        </p:nvSpPr>
        <p:spPr>
          <a:xfrm>
            <a:off x="5682439" y="5690696"/>
            <a:ext cx="5464042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/>
              <a:t>Orbit response matrix (ORM) @ESRF:</a:t>
            </a:r>
          </a:p>
          <a:p>
            <a:r>
              <a:rPr lang="en-GB" sz="2400" dirty="0"/>
              <a:t>~1 h (DC steerer excitation )</a:t>
            </a:r>
          </a:p>
          <a:p>
            <a:r>
              <a:rPr lang="en-GB" sz="2400" dirty="0"/>
              <a:t>~3’    (AC steerer excitation )</a:t>
            </a:r>
            <a:endParaRPr lang="en-GB" sz="24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C5B0D6-8D19-1D4E-B411-C803415C2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145" y="705791"/>
            <a:ext cx="4641295" cy="34748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BA6729-0124-2347-A1C3-D7CA6E061A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631" y="745590"/>
            <a:ext cx="5023575" cy="376101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3FDD4A1-CDF2-774F-A23F-93B2555FAABF}"/>
              </a:ext>
            </a:extLst>
          </p:cNvPr>
          <p:cNvSpPr/>
          <p:nvPr/>
        </p:nvSpPr>
        <p:spPr>
          <a:xfrm>
            <a:off x="100589" y="5670043"/>
            <a:ext cx="5404808" cy="1200329"/>
          </a:xfrm>
          <a:prstGeom prst="rect">
            <a:avLst/>
          </a:prstGeom>
          <a:solidFill>
            <a:srgbClr val="FFEA00"/>
          </a:solidFill>
        </p:spPr>
        <p:txBody>
          <a:bodyPr wrap="square">
            <a:spAutoFit/>
          </a:bodyPr>
          <a:lstStyle/>
          <a:p>
            <a:r>
              <a:rPr lang="en-GB" sz="2400" dirty="0"/>
              <a:t>beam-based measurement of skew-quadrupole fields induced by undulators &amp; skew quad correctors</a:t>
            </a:r>
            <a:endParaRPr lang="en-GB" sz="2400" b="1" dirty="0"/>
          </a:p>
        </p:txBody>
      </p:sp>
      <p:pic>
        <p:nvPicPr>
          <p:cNvPr id="28" name="Picture 7" descr="ug12-undul.jpg">
            <a:extLst>
              <a:ext uri="{FF2B5EF4-FFF2-40B4-BE49-F238E27FC236}">
                <a16:creationId xmlns:a16="http://schemas.microsoft.com/office/drawing/2014/main" id="{1689865B-B187-B945-B4B3-303D29DD1B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 r="48462"/>
          <a:stretch/>
        </p:blipFill>
        <p:spPr bwMode="auto">
          <a:xfrm>
            <a:off x="0" y="4192023"/>
            <a:ext cx="1979157" cy="140873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12858B-A8A9-8B4B-9F11-5A43E04EB7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0956" y="3496659"/>
            <a:ext cx="1752600" cy="17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03809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59522" y="6942672"/>
            <a:ext cx="820933" cy="238311"/>
          </a:xfrm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85" y="5477"/>
            <a:ext cx="10194660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Applications of AC Orbit data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D7ECDE-7DBA-D346-B3F5-6509CE22F842}"/>
              </a:ext>
            </a:extLst>
          </p:cNvPr>
          <p:cNvSpPr txBox="1"/>
          <p:nvPr/>
        </p:nvSpPr>
        <p:spPr>
          <a:xfrm>
            <a:off x="152399" y="6197599"/>
            <a:ext cx="4651829" cy="40011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Z. Marti e. al. PRAB 23, 012802 (2019)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1C2C67F-E4A9-8C40-95A8-D7493377622C}"/>
              </a:ext>
            </a:extLst>
          </p:cNvPr>
          <p:cNvGraphicFramePr>
            <a:graphicFrameLocks noGrp="1"/>
          </p:cNvGraphicFramePr>
          <p:nvPr/>
        </p:nvGraphicFramePr>
        <p:xfrm>
          <a:off x="695811" y="891077"/>
          <a:ext cx="10247960" cy="38014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4703">
                  <a:extLst>
                    <a:ext uri="{9D8B030D-6E8A-4147-A177-3AD203B41FA5}">
                      <a16:colId xmlns:a16="http://schemas.microsoft.com/office/drawing/2014/main" val="1935461585"/>
                    </a:ext>
                  </a:extLst>
                </a:gridCol>
                <a:gridCol w="2656115">
                  <a:extLst>
                    <a:ext uri="{9D8B030D-6E8A-4147-A177-3AD203B41FA5}">
                      <a16:colId xmlns:a16="http://schemas.microsoft.com/office/drawing/2014/main" val="1205375983"/>
                    </a:ext>
                  </a:extLst>
                </a:gridCol>
                <a:gridCol w="2467428">
                  <a:extLst>
                    <a:ext uri="{9D8B030D-6E8A-4147-A177-3AD203B41FA5}">
                      <a16:colId xmlns:a16="http://schemas.microsoft.com/office/drawing/2014/main" val="1894191966"/>
                    </a:ext>
                  </a:extLst>
                </a:gridCol>
                <a:gridCol w="2249714">
                  <a:extLst>
                    <a:ext uri="{9D8B030D-6E8A-4147-A177-3AD203B41FA5}">
                      <a16:colId xmlns:a16="http://schemas.microsoft.com/office/drawing/2014/main" val="328858219"/>
                    </a:ext>
                  </a:extLst>
                </a:gridCol>
              </a:tblGrid>
              <a:tr h="633573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ampli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TbT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&amp; tune 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orbit &amp; 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60088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299347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BPM synchro.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769658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Nonlinear. &amp; chroma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620582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time consuming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264609"/>
                  </a:ext>
                </a:extLst>
              </a:tr>
              <a:tr h="63357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model 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434448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21C7EDF-E023-FA44-89BE-A58379D2E1AB}"/>
              </a:ext>
            </a:extLst>
          </p:cNvPr>
          <p:cNvCxnSpPr>
            <a:cxnSpLocks/>
          </p:cNvCxnSpPr>
          <p:nvPr/>
        </p:nvCxnSpPr>
        <p:spPr>
          <a:xfrm>
            <a:off x="695811" y="876563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8AD7E2E-590A-EC44-A740-C0B7D54E8489}"/>
              </a:ext>
            </a:extLst>
          </p:cNvPr>
          <p:cNvCxnSpPr>
            <a:cxnSpLocks/>
          </p:cNvCxnSpPr>
          <p:nvPr/>
        </p:nvCxnSpPr>
        <p:spPr>
          <a:xfrm>
            <a:off x="695811" y="1406334"/>
            <a:ext cx="10247960" cy="0"/>
          </a:xfrm>
          <a:prstGeom prst="line">
            <a:avLst/>
          </a:prstGeom>
          <a:ln w="412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E7FB7FDD-BDEA-5348-98E4-2BC8323A9933}"/>
              </a:ext>
            </a:extLst>
          </p:cNvPr>
          <p:cNvSpPr/>
          <p:nvPr/>
        </p:nvSpPr>
        <p:spPr>
          <a:xfrm flipH="1">
            <a:off x="8665029" y="3449963"/>
            <a:ext cx="2264228" cy="590742"/>
          </a:xfrm>
          <a:prstGeom prst="rtTriangl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1D9D02-DFC2-124E-BA7B-02751E739E23}"/>
              </a:ext>
            </a:extLst>
          </p:cNvPr>
          <p:cNvSpPr/>
          <p:nvPr/>
        </p:nvSpPr>
        <p:spPr>
          <a:xfrm>
            <a:off x="8849426" y="3435449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DC</a:t>
            </a:r>
            <a:endParaRPr lang="en-GB" sz="2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71ECCA-8168-F74F-85FA-608BEDFFDE9C}"/>
              </a:ext>
            </a:extLst>
          </p:cNvPr>
          <p:cNvSpPr/>
          <p:nvPr/>
        </p:nvSpPr>
        <p:spPr>
          <a:xfrm>
            <a:off x="10339530" y="3642457"/>
            <a:ext cx="74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11E1E"/>
                </a:solidFill>
                <a:latin typeface="AdvOT483a8203"/>
              </a:rPr>
              <a:t>AC</a:t>
            </a:r>
            <a:endParaRPr lang="en-GB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01DF56-992F-2544-8765-C5014AE6ACEC}"/>
              </a:ext>
            </a:extLst>
          </p:cNvPr>
          <p:cNvSpPr txBox="1"/>
          <p:nvPr/>
        </p:nvSpPr>
        <p:spPr>
          <a:xfrm>
            <a:off x="8665030" y="3412153"/>
            <a:ext cx="2278742" cy="628551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5E3CA5-4DD8-C248-94F2-8DABB2FCC783}"/>
              </a:ext>
            </a:extLst>
          </p:cNvPr>
          <p:cNvSpPr/>
          <p:nvPr/>
        </p:nvSpPr>
        <p:spPr>
          <a:xfrm>
            <a:off x="570064" y="927785"/>
            <a:ext cx="8094965" cy="27938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/>
              <a:t>Digression: fast AC beam-based quadrupole alignment derived &amp; applied to ALBA light source (120 quadrupoles):</a:t>
            </a:r>
          </a:p>
          <a:p>
            <a:endParaRPr lang="en-GB" sz="2400" dirty="0"/>
          </a:p>
          <a:p>
            <a:pPr marL="3429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serial DC steerer excitation:   </a:t>
            </a:r>
            <a:r>
              <a:rPr lang="en-GB" sz="2000" dirty="0"/>
              <a:t>  </a:t>
            </a:r>
            <a:r>
              <a:rPr lang="en-GB" sz="2400" dirty="0"/>
              <a:t>5h, precision ~50 </a:t>
            </a:r>
            <a:r>
              <a:rPr lang="en-GB" sz="2400" dirty="0">
                <a:latin typeface="Symbol" pitchFamily="2" charset="2"/>
              </a:rPr>
              <a:t>m</a:t>
            </a:r>
            <a:r>
              <a:rPr lang="en-GB" sz="2400" dirty="0"/>
              <a:t>m</a:t>
            </a:r>
          </a:p>
          <a:p>
            <a:pPr marL="3429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parallel AC steerer excitation: 10’, precision ~15 </a:t>
            </a:r>
            <a:r>
              <a:rPr lang="en-GB" sz="2400" dirty="0">
                <a:latin typeface="Symbol" pitchFamily="2" charset="2"/>
              </a:rPr>
              <a:t>m</a:t>
            </a:r>
            <a:r>
              <a:rPr lang="en-GB" sz="2400" dirty="0"/>
              <a:t>m</a:t>
            </a:r>
          </a:p>
          <a:p>
            <a:pPr marL="0" lvl="1">
              <a:lnSpc>
                <a:spcPct val="150000"/>
              </a:lnSpc>
            </a:pPr>
            <a:r>
              <a:rPr lang="en-GB" sz="2400" dirty="0"/>
              <a:t>applied to </a:t>
            </a:r>
            <a:r>
              <a:rPr lang="en-GB" sz="2400" dirty="0" err="1"/>
              <a:t>sextupoles</a:t>
            </a:r>
            <a:r>
              <a:rPr lang="en-GB" sz="2400" dirty="0"/>
              <a:t> too.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4564400-F590-CC4D-A44F-40B39300EB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7180" y="4210847"/>
            <a:ext cx="3502350" cy="262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7463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9621160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285" y="817511"/>
            <a:ext cx="10877850" cy="5394598"/>
          </a:xfrm>
        </p:spPr>
        <p:txBody>
          <a:bodyPr/>
          <a:lstStyle/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Understanding &amp; correcting linear coupling (2009-2010)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Nonlinear optics &amp; magnet calibration via turn-by-turn (</a:t>
            </a:r>
            <a:r>
              <a:rPr lang="en-US" sz="3273" dirty="0" err="1">
                <a:solidFill>
                  <a:schemeClr val="bg1">
                    <a:lumMod val="7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75000"/>
                  </a:schemeClr>
                </a:solidFill>
              </a:rPr>
              <a:t>) BPM data (2010-2013)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65000"/>
                  </a:schemeClr>
                </a:solidFill>
              </a:rPr>
              <a:t>Error analysis of linear optics measurements via orbit &amp; </a:t>
            </a:r>
            <a:r>
              <a:rPr lang="en-US" sz="3273" dirty="0" err="1">
                <a:solidFill>
                  <a:schemeClr val="bg1">
                    <a:lumMod val="65000"/>
                  </a:schemeClr>
                </a:solidFill>
              </a:rPr>
              <a:t>TbT</a:t>
            </a:r>
            <a:r>
              <a:rPr lang="en-US" sz="3273" dirty="0">
                <a:solidFill>
                  <a:schemeClr val="bg1">
                    <a:lumMod val="65000"/>
                  </a:schemeClr>
                </a:solidFill>
              </a:rPr>
              <a:t> analysis (2016-2017)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>
                <a:solidFill>
                  <a:schemeClr val="bg1">
                    <a:lumMod val="65000"/>
                  </a:schemeClr>
                </a:solidFill>
              </a:rPr>
              <a:t>Applications of AC Orbit data (2016-2019) 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Experience of AC dipole &amp; </a:t>
            </a:r>
            <a:r>
              <a:rPr lang="en-US" sz="3273" dirty="0" err="1"/>
              <a:t>TbT</a:t>
            </a:r>
            <a:r>
              <a:rPr lang="en-US" sz="3273" dirty="0"/>
              <a:t> BPM data (2016-2018)</a:t>
            </a:r>
          </a:p>
          <a:p>
            <a:pPr marL="0" indent="0" eaLnBrk="1" hangingPunct="1">
              <a:spcAft>
                <a:spcPts val="701"/>
              </a:spcAft>
              <a:buClrTx/>
              <a:buNone/>
            </a:pPr>
            <a:endParaRPr lang="en-US" sz="2923" dirty="0"/>
          </a:p>
        </p:txBody>
      </p:sp>
    </p:spTree>
    <p:extLst>
      <p:ext uri="{BB962C8B-B14F-4D97-AF65-F5344CB8AC3E}">
        <p14:creationId xmlns:p14="http://schemas.microsoft.com/office/powerpoint/2010/main" val="50127695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605472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Experience of AC dipole &amp; </a:t>
            </a:r>
            <a:r>
              <a:rPr lang="en-US" dirty="0" err="1">
                <a:solidFill>
                  <a:schemeClr val="bg1"/>
                </a:solidFill>
              </a:rPr>
              <a:t>TbT</a:t>
            </a:r>
            <a:r>
              <a:rPr lang="en-US" dirty="0">
                <a:solidFill>
                  <a:schemeClr val="bg1"/>
                </a:solidFill>
              </a:rPr>
              <a:t> BPM data</a:t>
            </a:r>
          </a:p>
        </p:txBody>
      </p:sp>
      <p:pic>
        <p:nvPicPr>
          <p:cNvPr id="8" name="Picture 7" descr="coupling_rdt_ampli_170704LowChroma1.png">
            <a:extLst>
              <a:ext uri="{FF2B5EF4-FFF2-40B4-BE49-F238E27FC236}">
                <a16:creationId xmlns:a16="http://schemas.microsoft.com/office/drawing/2014/main" id="{E0C6E191-259B-AA4F-BA8A-414FF4E67970}"/>
              </a:ext>
            </a:extLst>
          </p:cNvPr>
          <p:cNvPicPr>
            <a:picLocks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495513" y="2472532"/>
            <a:ext cx="4871358" cy="4341086"/>
          </a:xfrm>
          <a:prstGeom prst="rect">
            <a:avLst/>
          </a:prstGeom>
        </p:spPr>
      </p:pic>
      <p:pic>
        <p:nvPicPr>
          <p:cNvPr id="9" name="Picture 8" descr="coupling_rdt_phase_170704LowChroma1.png">
            <a:extLst>
              <a:ext uri="{FF2B5EF4-FFF2-40B4-BE49-F238E27FC236}">
                <a16:creationId xmlns:a16="http://schemas.microsoft.com/office/drawing/2014/main" id="{90FC4432-333F-FA40-9FF7-AD800EDC28BC}"/>
              </a:ext>
            </a:extLst>
          </p:cNvPr>
          <p:cNvPicPr>
            <a:picLocks/>
          </p:cNvPicPr>
          <p:nvPr/>
        </p:nvPicPr>
        <p:blipFill>
          <a:blip r:embed="rId4">
            <a:lum bright="-20000" contrast="40000"/>
          </a:blip>
          <a:srcRect r="8948"/>
          <a:stretch>
            <a:fillRect/>
          </a:stretch>
        </p:blipFill>
        <p:spPr>
          <a:xfrm>
            <a:off x="5738585" y="2477944"/>
            <a:ext cx="4871358" cy="4341086"/>
          </a:xfrm>
          <a:prstGeom prst="rect">
            <a:avLst/>
          </a:prstGeom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5BF7B9AF-DCD3-B647-8263-F2C6BF4E1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634999"/>
            <a:ext cx="10613572" cy="181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kumimoji="0" 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Betatron coupling described by two CRDTs </a:t>
            </a:r>
          </a:p>
          <a:p>
            <a:pPr algn="ctr">
              <a:spcBef>
                <a:spcPct val="20000"/>
              </a:spcBef>
            </a:pPr>
            <a:r>
              <a:rPr lang="en-US" sz="2300" i="1" kern="0" dirty="0" err="1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i="1" kern="0" dirty="0" err="1">
                <a:solidFill>
                  <a:srgbClr val="000000"/>
                </a:solidFill>
                <a:latin typeface="Times"/>
                <a:ea typeface="ＭＳ Ｐゴシック" charset="-128"/>
                <a:cs typeface="Times"/>
              </a:rPr>
              <a:t>xy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=(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1001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- 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1010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*) &amp; </a:t>
            </a:r>
            <a:r>
              <a:rPr lang="en-US" sz="2300" i="1" kern="0" dirty="0" err="1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i="1" kern="0" dirty="0" err="1">
                <a:solidFill>
                  <a:srgbClr val="000000"/>
                </a:solidFill>
                <a:latin typeface="Times"/>
                <a:ea typeface="ＭＳ Ｐゴシック" charset="-128"/>
                <a:cs typeface="Times"/>
              </a:rPr>
              <a:t>yx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=(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1001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* - 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1010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*)</a:t>
            </a:r>
          </a:p>
          <a:p>
            <a:pPr lvl="0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300" kern="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Measurement with </a:t>
            </a:r>
            <a:r>
              <a:rPr lang="en-US" sz="2300" b="1" u="sng" kern="0" dirty="0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low chroma (0,0) &amp; detuning sext. optics</a:t>
            </a:r>
            <a:endParaRPr lang="en-US" sz="2300" b="1" u="sng" kern="0" dirty="0">
              <a:solidFill>
                <a:srgbClr val="008000"/>
              </a:solidFill>
              <a:latin typeface="+mn-lt"/>
              <a:ea typeface="ＭＳ Ｐゴシック" charset="-128"/>
              <a:cs typeface="ＭＳ Ｐゴシック" charset="-128"/>
            </a:endParaRPr>
          </a:p>
          <a:p>
            <a:pPr lvl="0">
              <a:spcBef>
                <a:spcPct val="20000"/>
              </a:spcBef>
              <a:spcAft>
                <a:spcPts val="0"/>
              </a:spcAft>
            </a:pPr>
            <a:r>
              <a:rPr kumimoji="0" 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compare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(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ε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y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/ε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x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~1‰) 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ORM model ...</a:t>
            </a:r>
            <a:endParaRPr kumimoji="0" lang="en-US" sz="2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0AF205-3A86-BA4D-8B07-64A56FC057EB}"/>
              </a:ext>
            </a:extLst>
          </p:cNvPr>
          <p:cNvSpPr txBox="1"/>
          <p:nvPr/>
        </p:nvSpPr>
        <p:spPr>
          <a:xfrm>
            <a:off x="2931192" y="2451600"/>
            <a:ext cx="1652936" cy="33855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AMPLITUDE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FD4EDA-5B59-A843-9C25-B691002E8623}"/>
              </a:ext>
            </a:extLst>
          </p:cNvPr>
          <p:cNvSpPr txBox="1"/>
          <p:nvPr/>
        </p:nvSpPr>
        <p:spPr>
          <a:xfrm>
            <a:off x="8578789" y="2535101"/>
            <a:ext cx="1652936" cy="33855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PHASE</a:t>
            </a:r>
          </a:p>
        </p:txBody>
      </p:sp>
    </p:spTree>
    <p:extLst>
      <p:ext uri="{BB962C8B-B14F-4D97-AF65-F5344CB8AC3E}">
        <p14:creationId xmlns:p14="http://schemas.microsoft.com/office/powerpoint/2010/main" val="3017079859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upling_rdt_phase_170704LowChroma1.png">
            <a:extLst>
              <a:ext uri="{FF2B5EF4-FFF2-40B4-BE49-F238E27FC236}">
                <a16:creationId xmlns:a16="http://schemas.microsoft.com/office/drawing/2014/main" id="{9CD64841-4B6C-6B48-A1CA-6FF070A102D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20000" contrast="40000"/>
          </a:blip>
          <a:srcRect r="8948"/>
          <a:stretch>
            <a:fillRect/>
          </a:stretch>
        </p:blipFill>
        <p:spPr>
          <a:xfrm>
            <a:off x="5738400" y="2476800"/>
            <a:ext cx="4867200" cy="4341016"/>
          </a:xfrm>
          <a:prstGeom prst="rect">
            <a:avLst/>
          </a:prstGeom>
        </p:spPr>
      </p:pic>
      <p:pic>
        <p:nvPicPr>
          <p:cNvPr id="13" name="Picture 12" descr="coupling_rdt_ampli_170704LowChroma1.png">
            <a:extLst>
              <a:ext uri="{FF2B5EF4-FFF2-40B4-BE49-F238E27FC236}">
                <a16:creationId xmlns:a16="http://schemas.microsoft.com/office/drawing/2014/main" id="{F1055C15-ECAE-CE4A-A08E-F1E1F7CFDE39}"/>
              </a:ext>
            </a:extLst>
          </p:cNvPr>
          <p:cNvPicPr>
            <a:picLocks/>
          </p:cNvPicPr>
          <p:nvPr/>
        </p:nvPicPr>
        <p:blipFill>
          <a:blip r:embed="rId4">
            <a:lum bright="-20000" contrast="40000"/>
          </a:blip>
          <a:stretch>
            <a:fillRect/>
          </a:stretch>
        </p:blipFill>
        <p:spPr>
          <a:xfrm>
            <a:off x="496800" y="2473200"/>
            <a:ext cx="4860000" cy="4341086"/>
          </a:xfrm>
          <a:prstGeom prst="rect">
            <a:avLst/>
          </a:prstGeom>
        </p:spPr>
      </p:pic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38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605472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Experience of AC dipole &amp; </a:t>
            </a:r>
            <a:r>
              <a:rPr lang="en-US" dirty="0" err="1">
                <a:solidFill>
                  <a:schemeClr val="bg1"/>
                </a:solidFill>
              </a:rPr>
              <a:t>TbT</a:t>
            </a:r>
            <a:r>
              <a:rPr lang="en-US" dirty="0">
                <a:solidFill>
                  <a:schemeClr val="bg1"/>
                </a:solidFill>
              </a:rPr>
              <a:t> BPM data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5BF7B9AF-DCD3-B647-8263-F2C6BF4E1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634999"/>
            <a:ext cx="10613572" cy="181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kumimoji="0" 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Betatron coupling described by two CRDTs </a:t>
            </a:r>
          </a:p>
          <a:p>
            <a:pPr algn="ctr">
              <a:spcBef>
                <a:spcPct val="20000"/>
              </a:spcBef>
            </a:pPr>
            <a:r>
              <a:rPr lang="en-US" sz="2300" i="1" kern="0" dirty="0" err="1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i="1" kern="0" dirty="0" err="1">
                <a:solidFill>
                  <a:srgbClr val="000000"/>
                </a:solidFill>
                <a:latin typeface="Times"/>
                <a:ea typeface="ＭＳ Ｐゴシック" charset="-128"/>
                <a:cs typeface="Times"/>
              </a:rPr>
              <a:t>xy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=(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1001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- 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1010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*) &amp; </a:t>
            </a:r>
            <a:r>
              <a:rPr lang="en-US" sz="2300" i="1" kern="0" dirty="0" err="1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i="1" kern="0" dirty="0" err="1">
                <a:solidFill>
                  <a:srgbClr val="000000"/>
                </a:solidFill>
                <a:latin typeface="Times"/>
                <a:ea typeface="ＭＳ Ｐゴシック" charset="-128"/>
                <a:cs typeface="Times"/>
              </a:rPr>
              <a:t>yx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=(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1001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* - 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1010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*)</a:t>
            </a:r>
          </a:p>
          <a:p>
            <a:pPr lvl="0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300" kern="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Measurement with </a:t>
            </a:r>
            <a:r>
              <a:rPr lang="en-US" sz="2300" b="1" u="sng" kern="0" dirty="0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low chroma (0,0) &amp; detuning sext. optics</a:t>
            </a:r>
            <a:endParaRPr lang="en-US" sz="2300" b="1" u="sng" kern="0" dirty="0">
              <a:solidFill>
                <a:srgbClr val="008000"/>
              </a:solidFill>
              <a:latin typeface="+mn-lt"/>
              <a:ea typeface="ＭＳ Ｐゴシック" charset="-128"/>
              <a:cs typeface="ＭＳ Ｐゴシック" charset="-128"/>
            </a:endParaRPr>
          </a:p>
          <a:p>
            <a:pPr lvl="0">
              <a:spcBef>
                <a:spcPct val="20000"/>
              </a:spcBef>
              <a:spcAft>
                <a:spcPts val="0"/>
              </a:spcAft>
            </a:pPr>
            <a:r>
              <a:rPr kumimoji="0" 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compare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(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ε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y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/ε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x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~1‰) 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ORM model with </a:t>
            </a:r>
            <a:r>
              <a:rPr kumimoji="0" lang="en-US" sz="23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TbT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harmonic analysis</a:t>
            </a:r>
            <a:endParaRPr kumimoji="0" lang="en-US" sz="2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0AF205-3A86-BA4D-8B07-64A56FC057EB}"/>
              </a:ext>
            </a:extLst>
          </p:cNvPr>
          <p:cNvSpPr txBox="1"/>
          <p:nvPr/>
        </p:nvSpPr>
        <p:spPr>
          <a:xfrm>
            <a:off x="2931192" y="2451600"/>
            <a:ext cx="1652936" cy="33855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AMPLITUDE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FD4EDA-5B59-A843-9C25-B691002E8623}"/>
              </a:ext>
            </a:extLst>
          </p:cNvPr>
          <p:cNvSpPr txBox="1"/>
          <p:nvPr/>
        </p:nvSpPr>
        <p:spPr>
          <a:xfrm>
            <a:off x="8578789" y="2535101"/>
            <a:ext cx="1652936" cy="33855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PHASE</a:t>
            </a:r>
          </a:p>
        </p:txBody>
      </p:sp>
    </p:spTree>
    <p:extLst>
      <p:ext uri="{BB962C8B-B14F-4D97-AF65-F5344CB8AC3E}">
        <p14:creationId xmlns:p14="http://schemas.microsoft.com/office/powerpoint/2010/main" val="2754342739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39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605472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Experience of AC dipole &amp; </a:t>
            </a:r>
            <a:r>
              <a:rPr lang="en-US" dirty="0" err="1">
                <a:solidFill>
                  <a:schemeClr val="bg1"/>
                </a:solidFill>
              </a:rPr>
              <a:t>TbT</a:t>
            </a:r>
            <a:r>
              <a:rPr lang="en-US" dirty="0">
                <a:solidFill>
                  <a:schemeClr val="bg1"/>
                </a:solidFill>
              </a:rPr>
              <a:t> BPM data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C6E191-259B-AA4F-BA8A-414FF4E6797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01276" y="2472532"/>
            <a:ext cx="4859832" cy="43410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FC4432-333F-FA40-9FF7-AD800EDC28BC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751174" y="2477944"/>
            <a:ext cx="4846180" cy="4341086"/>
          </a:xfrm>
          <a:prstGeom prst="rect">
            <a:avLst/>
          </a:prstGeom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5BF7B9AF-DCD3-B647-8263-F2C6BF4E1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634999"/>
            <a:ext cx="10613572" cy="181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kumimoji="0" 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Betatron coupling described by two CRDTs </a:t>
            </a:r>
          </a:p>
          <a:p>
            <a:pPr algn="ctr">
              <a:spcBef>
                <a:spcPct val="20000"/>
              </a:spcBef>
            </a:pPr>
            <a:r>
              <a:rPr lang="en-US" sz="2300" i="1" kern="0" dirty="0" err="1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i="1" kern="0" dirty="0" err="1">
                <a:solidFill>
                  <a:srgbClr val="000000"/>
                </a:solidFill>
                <a:latin typeface="Times"/>
                <a:ea typeface="ＭＳ Ｐゴシック" charset="-128"/>
                <a:cs typeface="Times"/>
              </a:rPr>
              <a:t>xy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=(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1001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- 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1010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*) &amp; </a:t>
            </a:r>
            <a:r>
              <a:rPr lang="en-US" sz="2300" i="1" kern="0" dirty="0" err="1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i="1" kern="0" dirty="0" err="1">
                <a:solidFill>
                  <a:srgbClr val="000000"/>
                </a:solidFill>
                <a:latin typeface="Times"/>
                <a:ea typeface="ＭＳ Ｐゴシック" charset="-128"/>
                <a:cs typeface="Times"/>
              </a:rPr>
              <a:t>yx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=(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1001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* - </a:t>
            </a:r>
            <a:r>
              <a:rPr lang="en-US" sz="2300" i="1" kern="0" dirty="0">
                <a:solidFill>
                  <a:srgbClr val="000000"/>
                </a:solidFill>
                <a:latin typeface="Times" pitchFamily="2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1010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*)</a:t>
            </a:r>
          </a:p>
          <a:p>
            <a:pPr lvl="0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300" kern="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Measurement with </a:t>
            </a:r>
            <a:r>
              <a:rPr lang="en-US" sz="2300" b="1" u="sng" kern="0" dirty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large chroma (8,13) operational optics</a:t>
            </a:r>
            <a:endParaRPr lang="en-US" sz="2300" b="1" u="sng" kern="0" dirty="0">
              <a:solidFill>
                <a:srgbClr val="008000"/>
              </a:solidFill>
              <a:latin typeface="+mn-lt"/>
              <a:ea typeface="ＭＳ Ｐゴシック" charset="-128"/>
              <a:cs typeface="ＭＳ Ｐゴシック" charset="-128"/>
            </a:endParaRPr>
          </a:p>
          <a:p>
            <a:pPr lvl="0">
              <a:spcBef>
                <a:spcPct val="20000"/>
              </a:spcBef>
              <a:spcAft>
                <a:spcPts val="0"/>
              </a:spcAft>
            </a:pPr>
            <a:r>
              <a:rPr kumimoji="0" 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compare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(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ε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y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/ε</a:t>
            </a:r>
            <a:r>
              <a:rPr lang="en-US" sz="2300" kern="0" baseline="-25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x</a:t>
            </a:r>
            <a:r>
              <a:rPr lang="en-US" sz="2300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~1‰) 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ORM model with </a:t>
            </a:r>
            <a:r>
              <a:rPr kumimoji="0" lang="en-US" sz="23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TbT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harmonic analysis</a:t>
            </a:r>
            <a:endParaRPr kumimoji="0" lang="en-US" sz="2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0AF205-3A86-BA4D-8B07-64A56FC057EB}"/>
              </a:ext>
            </a:extLst>
          </p:cNvPr>
          <p:cNvSpPr txBox="1"/>
          <p:nvPr/>
        </p:nvSpPr>
        <p:spPr>
          <a:xfrm>
            <a:off x="2931192" y="2451600"/>
            <a:ext cx="1652936" cy="33855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AMPLITUDE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FD4EDA-5B59-A843-9C25-B691002E8623}"/>
              </a:ext>
            </a:extLst>
          </p:cNvPr>
          <p:cNvSpPr txBox="1"/>
          <p:nvPr/>
        </p:nvSpPr>
        <p:spPr>
          <a:xfrm>
            <a:off x="8578789" y="2535101"/>
            <a:ext cx="1652936" cy="33855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PHASE</a:t>
            </a:r>
          </a:p>
        </p:txBody>
      </p:sp>
    </p:spTree>
    <p:extLst>
      <p:ext uri="{BB962C8B-B14F-4D97-AF65-F5344CB8AC3E}">
        <p14:creationId xmlns:p14="http://schemas.microsoft.com/office/powerpoint/2010/main" val="299839060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49020"/>
            <a:ext cx="8634501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Understanding &amp; correcting linear coupling 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31AFF59C-69B2-B143-94A6-ACF208A8C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43863"/>
            <a:ext cx="11074400" cy="5909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2" tIns="53451" rIns="106902" bIns="53451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2547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73150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240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978025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35225" indent="-188913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892425" indent="-188913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349625" indent="-188913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06825" indent="-188913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spcAft>
                <a:spcPts val="1403"/>
              </a:spcAft>
              <a:buClrTx/>
            </a:pPr>
            <a:r>
              <a:rPr lang="en-US" sz="2800" kern="0" dirty="0"/>
              <a:t>Misconception #1: In the presence of coupling we deal with vertical emittance</a:t>
            </a:r>
            <a:r>
              <a:rPr lang="en-US" sz="2800" u="sng" kern="0" dirty="0">
                <a:solidFill>
                  <a:srgbClr val="FF0000"/>
                </a:solidFill>
              </a:rPr>
              <a:t>s</a:t>
            </a:r>
            <a:r>
              <a:rPr lang="en-US" sz="2800" kern="0" dirty="0"/>
              <a:t> (plural is not a typo)</a:t>
            </a:r>
          </a:p>
          <a:p>
            <a:pPr eaLnBrk="1" hangingPunct="1">
              <a:spcAft>
                <a:spcPts val="1403"/>
              </a:spcAft>
              <a:buClrTx/>
            </a:pPr>
            <a:r>
              <a:rPr lang="en-US" sz="2800" kern="0" dirty="0"/>
              <a:t>Misconception #2: Coupling correction is a linear problem not needing CPU-intense random/genetic/non-linear optimizers</a:t>
            </a:r>
          </a:p>
          <a:p>
            <a:pPr eaLnBrk="1" hangingPunct="1">
              <a:spcAft>
                <a:spcPts val="1403"/>
              </a:spcAft>
              <a:buClrTx/>
            </a:pPr>
            <a:r>
              <a:rPr lang="en-US" sz="2800" kern="0" dirty="0"/>
              <a:t>Misconception #3: </a:t>
            </a:r>
            <a:r>
              <a:rPr lang="en-US" sz="2800" kern="0" dirty="0" err="1"/>
              <a:t>Guignard</a:t>
            </a:r>
            <a:r>
              <a:rPr lang="en-US" sz="2800" kern="0" dirty="0"/>
              <a:t> formulas don’t apply to modern synchrotron light sources &amp; damping rings (</a:t>
            </a:r>
            <a:r>
              <a:rPr lang="en-US" sz="2800" b="1" u="sng" kern="0" dirty="0"/>
              <a:t>integer part</a:t>
            </a:r>
            <a:r>
              <a:rPr lang="en-US" sz="2800" kern="0" dirty="0"/>
              <a:t> of tunes </a:t>
            </a:r>
            <a:r>
              <a:rPr lang="en-US" sz="2800" kern="0" dirty="0" err="1"/>
              <a:t>Q</a:t>
            </a:r>
            <a:r>
              <a:rPr lang="en-US" sz="2800" kern="0" baseline="-25000" dirty="0" err="1"/>
              <a:t>x</a:t>
            </a:r>
            <a:r>
              <a:rPr lang="en-US" sz="2800" kern="0" dirty="0"/>
              <a:t>&gt;&gt;</a:t>
            </a:r>
            <a:r>
              <a:rPr lang="en-US" sz="2800" kern="0" dirty="0" err="1"/>
              <a:t>Q</a:t>
            </a:r>
            <a:r>
              <a:rPr lang="en-US" sz="2800" kern="0" baseline="-25000" dirty="0" err="1"/>
              <a:t>y</a:t>
            </a:r>
            <a:r>
              <a:rPr lang="en-US" sz="2800" kern="0" dirty="0"/>
              <a:t>)</a:t>
            </a:r>
          </a:p>
          <a:p>
            <a:pPr eaLnBrk="1" hangingPunct="1">
              <a:spcAft>
                <a:spcPts val="1403"/>
              </a:spcAft>
              <a:buClrTx/>
            </a:pPr>
            <a:r>
              <a:rPr lang="en-US" sz="2800" kern="0" dirty="0"/>
              <a:t>Misconception #4: “indirect measurements” of vertical emittance should be avoided</a:t>
            </a:r>
          </a:p>
        </p:txBody>
      </p:sp>
    </p:spTree>
    <p:extLst>
      <p:ext uri="{BB962C8B-B14F-4D97-AF65-F5344CB8AC3E}">
        <p14:creationId xmlns:p14="http://schemas.microsoft.com/office/powerpoint/2010/main" val="1900387809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40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605472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Experience of AC dipole &amp; </a:t>
            </a:r>
            <a:r>
              <a:rPr lang="en-US" dirty="0" err="1">
                <a:solidFill>
                  <a:schemeClr val="bg1"/>
                </a:solidFill>
              </a:rPr>
              <a:t>TbT</a:t>
            </a:r>
            <a:r>
              <a:rPr lang="en-US" dirty="0">
                <a:solidFill>
                  <a:schemeClr val="bg1"/>
                </a:solidFill>
              </a:rPr>
              <a:t> BPM data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566214-3F8B-C84C-B235-F5D37CD3632A}"/>
              </a:ext>
            </a:extLst>
          </p:cNvPr>
          <p:cNvSpPr txBox="1"/>
          <p:nvPr/>
        </p:nvSpPr>
        <p:spPr>
          <a:xfrm>
            <a:off x="209981" y="861460"/>
            <a:ext cx="10917802" cy="769441"/>
          </a:xfrm>
          <a:prstGeom prst="rect">
            <a:avLst/>
          </a:prstGeom>
          <a:solidFill>
            <a:srgbClr val="FFB6EC"/>
          </a:solidFill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b="1" dirty="0">
                <a:solidFill>
                  <a:schemeClr val="tx1"/>
                </a:solidFill>
              </a:rPr>
              <a:t>1</a:t>
            </a:r>
            <a:r>
              <a:rPr lang="en-GB" sz="2200" b="1" baseline="30000" dirty="0">
                <a:solidFill>
                  <a:schemeClr val="tx1"/>
                </a:solidFill>
              </a:rPr>
              <a:t>st</a:t>
            </a:r>
            <a:r>
              <a:rPr lang="en-GB" sz="2200" b="1" dirty="0">
                <a:solidFill>
                  <a:schemeClr val="tx1"/>
                </a:solidFill>
              </a:rPr>
              <a:t> experimental observation</a:t>
            </a:r>
            <a:r>
              <a:rPr lang="en-GB" sz="2200" dirty="0">
                <a:solidFill>
                  <a:schemeClr val="tx1"/>
                </a:solidFill>
              </a:rPr>
              <a:t>: AC dipole tuning tedious with high chromaticity: beam lost with setting used for low-chroma optics. </a:t>
            </a: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31F0B43F-68F5-7C45-A6F4-753F3F928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140" y="1734553"/>
            <a:ext cx="11126654" cy="113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spcAft>
                <a:spcPts val="0"/>
              </a:spcAft>
            </a:pPr>
            <a:r>
              <a:rPr lang="en-US" sz="2300" b="1" u="sng" kern="0" dirty="0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High (8,13) chroma sextupole optics: </a:t>
            </a:r>
          </a:p>
          <a:p>
            <a:pPr algn="ctr">
              <a:spcBef>
                <a:spcPct val="20000"/>
              </a:spcBef>
              <a:spcAft>
                <a:spcPts val="0"/>
              </a:spcAft>
            </a:pPr>
            <a:r>
              <a:rPr lang="en-US" sz="2300" b="1" u="sng" kern="0" dirty="0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RAD OFF &amp; ON (multi-particle simulations)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AAAD9CC-72B6-AB4E-AC37-8F3ED88C6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2900" y="2624578"/>
            <a:ext cx="5451963" cy="42128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A9EA631-6AFF-9E49-B0D5-823645FD8E3A}"/>
              </a:ext>
            </a:extLst>
          </p:cNvPr>
          <p:cNvSpPr txBox="1"/>
          <p:nvPr/>
        </p:nvSpPr>
        <p:spPr>
          <a:xfrm>
            <a:off x="6306848" y="3800792"/>
            <a:ext cx="1415786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200" dirty="0" err="1">
                <a:solidFill>
                  <a:schemeClr val="tx1"/>
                </a:solidFill>
              </a:rPr>
              <a:t>Qx</a:t>
            </a:r>
            <a:r>
              <a:rPr lang="en-GB" sz="2200" dirty="0">
                <a:solidFill>
                  <a:schemeClr val="tx1"/>
                </a:solidFill>
              </a:rPr>
              <a:t>=0.44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297498-BE68-0249-ABAA-18E278552DEF}"/>
              </a:ext>
            </a:extLst>
          </p:cNvPr>
          <p:cNvSpPr txBox="1"/>
          <p:nvPr/>
        </p:nvSpPr>
        <p:spPr>
          <a:xfrm>
            <a:off x="3939442" y="3037447"/>
            <a:ext cx="1415786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tx1"/>
                </a:solidFill>
              </a:rPr>
              <a:t>Q</a:t>
            </a:r>
            <a:r>
              <a:rPr lang="en-GB" sz="2200" baseline="-25000" dirty="0">
                <a:solidFill>
                  <a:schemeClr val="tx1"/>
                </a:solidFill>
              </a:rPr>
              <a:t>AC</a:t>
            </a:r>
            <a:r>
              <a:rPr lang="en-GB" sz="2200" dirty="0">
                <a:solidFill>
                  <a:schemeClr val="tx1"/>
                </a:solidFill>
              </a:rPr>
              <a:t>=0.39</a:t>
            </a:r>
          </a:p>
        </p:txBody>
      </p:sp>
    </p:spTree>
    <p:extLst>
      <p:ext uri="{BB962C8B-B14F-4D97-AF65-F5344CB8AC3E}">
        <p14:creationId xmlns:p14="http://schemas.microsoft.com/office/powerpoint/2010/main" val="4256374347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8605472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Experience of AC dipole &amp; </a:t>
            </a:r>
            <a:r>
              <a:rPr lang="en-US" dirty="0" err="1">
                <a:solidFill>
                  <a:schemeClr val="bg1"/>
                </a:solidFill>
              </a:rPr>
              <a:t>TbT</a:t>
            </a:r>
            <a:r>
              <a:rPr lang="en-US" dirty="0">
                <a:solidFill>
                  <a:schemeClr val="bg1"/>
                </a:solidFill>
              </a:rPr>
              <a:t> BPM data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DC3FEB-DF1C-6E45-BF48-A9184C4EB246}"/>
              </a:ext>
            </a:extLst>
          </p:cNvPr>
          <p:cNvSpPr txBox="1"/>
          <p:nvPr/>
        </p:nvSpPr>
        <p:spPr>
          <a:xfrm>
            <a:off x="7720999" y="890020"/>
            <a:ext cx="3406783" cy="3370153"/>
          </a:xfrm>
          <a:prstGeom prst="rect">
            <a:avLst/>
          </a:prstGeom>
          <a:solidFill>
            <a:srgbClr val="FFB6EC"/>
          </a:solidFill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2700" indent="-12700">
              <a:spcAft>
                <a:spcPts val="600"/>
              </a:spcAft>
            </a:pPr>
            <a:r>
              <a:rPr lang="en-GB" sz="2200" b="1" dirty="0">
                <a:solidFill>
                  <a:schemeClr val="tx1"/>
                </a:solidFill>
                <a:latin typeface="+mj-lt"/>
              </a:rPr>
              <a:t>2</a:t>
            </a:r>
            <a:r>
              <a:rPr lang="en-GB" sz="2200" b="1" baseline="30000" dirty="0">
                <a:solidFill>
                  <a:schemeClr val="tx1"/>
                </a:solidFill>
                <a:latin typeface="+mj-lt"/>
              </a:rPr>
              <a:t>nd</a:t>
            </a:r>
            <a:r>
              <a:rPr lang="en-GB" sz="2200" b="1" dirty="0">
                <a:solidFill>
                  <a:schemeClr val="tx1"/>
                </a:solidFill>
                <a:latin typeface="+mj-lt"/>
              </a:rPr>
              <a:t> experimental &amp; numerical observation</a:t>
            </a:r>
            <a:r>
              <a:rPr lang="en-GB" sz="2200" dirty="0">
                <a:solidFill>
                  <a:schemeClr val="tx1"/>
                </a:solidFill>
                <a:latin typeface="+mj-lt"/>
              </a:rPr>
              <a:t>: </a:t>
            </a:r>
          </a:p>
          <a:p>
            <a:pPr marL="12700" indent="-12700"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j-lt"/>
              </a:rPr>
              <a:t>synchrotron radiation + diffusion &amp; high chroma =&gt; limited accuracy.</a:t>
            </a:r>
          </a:p>
          <a:p>
            <a:pPr marL="12700" indent="-12700">
              <a:spcAft>
                <a:spcPts val="600"/>
              </a:spcAft>
            </a:pPr>
            <a:endParaRPr lang="en-GB" sz="2200" dirty="0">
              <a:solidFill>
                <a:schemeClr val="tx1"/>
              </a:solidFill>
              <a:latin typeface="+mj-lt"/>
              <a:cs typeface="Avenir Next Medium"/>
            </a:endParaRPr>
          </a:p>
          <a:p>
            <a:pPr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j-lt"/>
                <a:cs typeface="Avenir Next Medium"/>
              </a:rPr>
              <a:t>AC dipole &amp; data cleaning OK for low-chroma lepton rings.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A90792-02BA-1D41-8CB2-B91B95937F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78" y="845273"/>
            <a:ext cx="7550522" cy="58344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71008F-DA35-2148-95FB-F046D66DD518}"/>
              </a:ext>
            </a:extLst>
          </p:cNvPr>
          <p:cNvSpPr txBox="1"/>
          <p:nvPr/>
        </p:nvSpPr>
        <p:spPr>
          <a:xfrm>
            <a:off x="1231259" y="705790"/>
            <a:ext cx="5721084" cy="382781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rtlCol="0">
            <a:noAutofit/>
          </a:bodyPr>
          <a:lstStyle/>
          <a:p>
            <a:endParaRPr lang="en-GB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246211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42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5477"/>
            <a:ext cx="9621160" cy="60317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285" y="817511"/>
            <a:ext cx="10877850" cy="5394598"/>
          </a:xfrm>
        </p:spPr>
        <p:txBody>
          <a:bodyPr/>
          <a:lstStyle/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Understanding &amp; correcting linear coupling (2009-2010)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Nonlinear optics &amp; magnet calibration via turn-by-turn (</a:t>
            </a:r>
            <a:r>
              <a:rPr lang="en-US" sz="3273" dirty="0" err="1"/>
              <a:t>TbT</a:t>
            </a:r>
            <a:r>
              <a:rPr lang="en-US" sz="3273" dirty="0"/>
              <a:t>) BPM data (2010-2013)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Error analysis of linear optics measurements via orbit &amp; </a:t>
            </a:r>
            <a:r>
              <a:rPr lang="en-US" sz="3273" dirty="0" err="1"/>
              <a:t>TbT</a:t>
            </a:r>
            <a:r>
              <a:rPr lang="en-US" sz="3273" dirty="0"/>
              <a:t> analysis (2016-2017)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Applications of AC Orbit data (2016-2019) </a:t>
            </a:r>
          </a:p>
          <a:p>
            <a:pPr eaLnBrk="1" hangingPunct="1">
              <a:spcAft>
                <a:spcPts val="701"/>
              </a:spcAft>
              <a:buClrTx/>
            </a:pPr>
            <a:r>
              <a:rPr lang="en-US" sz="3273" dirty="0"/>
              <a:t>Experience of AC dipole &amp; </a:t>
            </a:r>
            <a:r>
              <a:rPr lang="en-US" sz="3273" dirty="0" err="1"/>
              <a:t>TbT</a:t>
            </a:r>
            <a:r>
              <a:rPr lang="en-US" sz="3273" dirty="0"/>
              <a:t> BPM data (2016-2018)</a:t>
            </a:r>
          </a:p>
          <a:p>
            <a:pPr marL="0" indent="0" eaLnBrk="1" hangingPunct="1">
              <a:spcAft>
                <a:spcPts val="701"/>
              </a:spcAft>
              <a:buClrTx/>
              <a:buNone/>
            </a:pPr>
            <a:endParaRPr lang="en-US" sz="2923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01FBB8-2B2F-FC4D-8C8C-71E91A86B523}"/>
              </a:ext>
            </a:extLst>
          </p:cNvPr>
          <p:cNvSpPr txBox="1"/>
          <p:nvPr/>
        </p:nvSpPr>
        <p:spPr>
          <a:xfrm>
            <a:off x="1402160" y="5683285"/>
            <a:ext cx="7674042" cy="707886"/>
          </a:xfrm>
          <a:prstGeom prst="rect">
            <a:avLst/>
          </a:prstGeom>
          <a:solidFill>
            <a:srgbClr val="92D050"/>
          </a:solidFill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2700" indent="-12700" algn="ctr">
              <a:spcAft>
                <a:spcPts val="600"/>
              </a:spcAft>
            </a:pPr>
            <a:r>
              <a:rPr lang="en-GB" sz="4000" b="1" dirty="0">
                <a:solidFill>
                  <a:schemeClr val="tx1"/>
                </a:solidFill>
                <a:latin typeface="+mj-lt"/>
              </a:rPr>
              <a:t>Thank you for your attention</a:t>
            </a:r>
            <a:endParaRPr lang="en-GB" sz="4000" dirty="0">
              <a:solidFill>
                <a:schemeClr val="tx1"/>
              </a:solidFill>
              <a:latin typeface="+mj-lt"/>
              <a:cs typeface="Avenir Next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9885708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49020"/>
            <a:ext cx="8634501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Understanding &amp; correcting linear coupling 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31AFF59C-69B2-B143-94A6-ACF208A8C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43863"/>
            <a:ext cx="11074400" cy="5909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2" tIns="53451" rIns="106902" bIns="53451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2547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73150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240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978025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35225" indent="-188913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892425" indent="-188913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349625" indent="-188913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06825" indent="-188913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spcAft>
                <a:spcPts val="1403"/>
              </a:spcAft>
              <a:buClrTx/>
            </a:pPr>
            <a:r>
              <a:rPr lang="en-US" sz="2800" kern="0" dirty="0"/>
              <a:t>Misconception #1: In the presence of coupling we deal with vertical emittance</a:t>
            </a:r>
            <a:r>
              <a:rPr lang="en-US" sz="2800" u="sng" kern="0" dirty="0">
                <a:solidFill>
                  <a:srgbClr val="FF0000"/>
                </a:solidFill>
              </a:rPr>
              <a:t>s</a:t>
            </a:r>
            <a:r>
              <a:rPr lang="en-US" sz="2800" kern="0" dirty="0"/>
              <a:t> (plural is not a typo)</a:t>
            </a:r>
          </a:p>
          <a:p>
            <a:pPr eaLnBrk="1" hangingPunct="1">
              <a:spcAft>
                <a:spcPts val="1403"/>
              </a:spcAft>
              <a:buClrTx/>
            </a:pPr>
            <a:r>
              <a:rPr lang="en-US" sz="2800" kern="0" dirty="0"/>
              <a:t>Misconception #2: Coupling correction is a linear problem not needing CPU-intense random/genetic/non-linear optimizers</a:t>
            </a:r>
          </a:p>
          <a:p>
            <a:pPr eaLnBrk="1" hangingPunct="1">
              <a:spcAft>
                <a:spcPts val="1403"/>
              </a:spcAft>
              <a:buClrTx/>
            </a:pPr>
            <a:r>
              <a:rPr lang="en-US" sz="2800" kern="0" dirty="0">
                <a:solidFill>
                  <a:schemeClr val="bg1">
                    <a:lumMod val="75000"/>
                  </a:schemeClr>
                </a:solidFill>
              </a:rPr>
              <a:t>Misconception #3: </a:t>
            </a:r>
            <a:r>
              <a:rPr lang="en-US" sz="2800" kern="0" dirty="0" err="1">
                <a:solidFill>
                  <a:schemeClr val="bg1">
                    <a:lumMod val="75000"/>
                  </a:schemeClr>
                </a:solidFill>
              </a:rPr>
              <a:t>Guignard</a:t>
            </a:r>
            <a:r>
              <a:rPr lang="en-US" sz="2800" kern="0" dirty="0">
                <a:solidFill>
                  <a:schemeClr val="bg1">
                    <a:lumMod val="75000"/>
                  </a:schemeClr>
                </a:solidFill>
              </a:rPr>
              <a:t> formulas don’t apply to modern synchrotron light sources &amp; damping rings (</a:t>
            </a:r>
            <a:r>
              <a:rPr lang="en-US" sz="2800" b="1" u="sng" kern="0" dirty="0">
                <a:solidFill>
                  <a:schemeClr val="bg1">
                    <a:lumMod val="75000"/>
                  </a:schemeClr>
                </a:solidFill>
              </a:rPr>
              <a:t>integer part</a:t>
            </a:r>
            <a:r>
              <a:rPr lang="en-US" sz="2800" kern="0" dirty="0">
                <a:solidFill>
                  <a:schemeClr val="bg1">
                    <a:lumMod val="75000"/>
                  </a:schemeClr>
                </a:solidFill>
              </a:rPr>
              <a:t> of tunes </a:t>
            </a:r>
            <a:r>
              <a:rPr lang="en-US" sz="2800" kern="0" dirty="0" err="1">
                <a:solidFill>
                  <a:schemeClr val="bg1">
                    <a:lumMod val="75000"/>
                  </a:schemeClr>
                </a:solidFill>
              </a:rPr>
              <a:t>Q</a:t>
            </a:r>
            <a:r>
              <a:rPr lang="en-US" sz="2800" kern="0" baseline="-25000" dirty="0" err="1">
                <a:solidFill>
                  <a:schemeClr val="bg1">
                    <a:lumMod val="75000"/>
                  </a:schemeClr>
                </a:solidFill>
              </a:rPr>
              <a:t>x</a:t>
            </a:r>
            <a:r>
              <a:rPr lang="en-US" sz="2800" kern="0" dirty="0">
                <a:solidFill>
                  <a:schemeClr val="bg1">
                    <a:lumMod val="75000"/>
                  </a:schemeClr>
                </a:solidFill>
              </a:rPr>
              <a:t>&gt;&gt;</a:t>
            </a:r>
            <a:r>
              <a:rPr lang="en-US" sz="2800" kern="0" dirty="0" err="1">
                <a:solidFill>
                  <a:schemeClr val="bg1">
                    <a:lumMod val="75000"/>
                  </a:schemeClr>
                </a:solidFill>
              </a:rPr>
              <a:t>Q</a:t>
            </a:r>
            <a:r>
              <a:rPr lang="en-US" sz="2800" kern="0" baseline="-25000" dirty="0" err="1">
                <a:solidFill>
                  <a:schemeClr val="bg1">
                    <a:lumMod val="75000"/>
                  </a:schemeClr>
                </a:solidFill>
              </a:rPr>
              <a:t>y</a:t>
            </a:r>
            <a:r>
              <a:rPr lang="en-US" sz="2800" kern="0" dirty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eaLnBrk="1" hangingPunct="1">
              <a:spcAft>
                <a:spcPts val="1403"/>
              </a:spcAft>
              <a:buClrTx/>
            </a:pPr>
            <a:r>
              <a:rPr lang="en-US" sz="2800" kern="0" dirty="0">
                <a:solidFill>
                  <a:schemeClr val="bg1">
                    <a:lumMod val="75000"/>
                  </a:schemeClr>
                </a:solidFill>
              </a:rPr>
              <a:t>Misconception #4: “indirect measurements” of vertical emittance should be avoided</a:t>
            </a:r>
          </a:p>
        </p:txBody>
      </p:sp>
    </p:spTree>
    <p:extLst>
      <p:ext uri="{BB962C8B-B14F-4D97-AF65-F5344CB8AC3E}">
        <p14:creationId xmlns:p14="http://schemas.microsoft.com/office/powerpoint/2010/main" val="212827716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49020"/>
            <a:ext cx="8634501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Understanding &amp; correcting linear coupling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8231065-B610-7A48-BA04-FC4D3C32C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977" y="698269"/>
            <a:ext cx="10205562" cy="60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534515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6pPr>
            <a:lvl7pPr marL="1069030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7pPr>
            <a:lvl8pPr marL="1603545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8pPr>
            <a:lvl9pPr marL="2138059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ts val="1403"/>
              </a:spcAft>
            </a:pPr>
            <a:r>
              <a:rPr lang="en-US" kern="0" dirty="0"/>
              <a:t>Vertical emittance </a:t>
            </a:r>
            <a:r>
              <a:rPr lang="en-US" sz="2104" kern="0" dirty="0"/>
              <a:t>   </a:t>
            </a:r>
            <a:r>
              <a:rPr lang="en-US" kern="0" dirty="0"/>
              <a:t>in the </a:t>
            </a:r>
            <a:r>
              <a:rPr lang="en-US" kern="0" dirty="0">
                <a:solidFill>
                  <a:srgbClr val="0000FF"/>
                </a:solidFill>
              </a:rPr>
              <a:t>absence </a:t>
            </a:r>
            <a:r>
              <a:rPr lang="en-US" sz="2339" kern="0" dirty="0"/>
              <a:t>  </a:t>
            </a:r>
            <a:r>
              <a:rPr lang="en-US" kern="0" dirty="0"/>
              <a:t>of coupling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F88AF145-1B23-4B4B-82A5-D30B6EDAF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313" y="1307582"/>
            <a:ext cx="11020199" cy="59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spcAft>
                <a:spcPts val="0"/>
              </a:spcAft>
              <a:defRPr/>
            </a:pPr>
            <a:r>
              <a:rPr lang="en-US" sz="3273" kern="0" dirty="0">
                <a:ea typeface="+mn-ea"/>
                <a:cs typeface="+mn-cs"/>
              </a:rPr>
              <a:t>Eigen-emittance </a:t>
            </a:r>
            <a:r>
              <a:rPr lang="en-US" sz="3273" kern="0" dirty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3273" kern="0" dirty="0">
                <a:ea typeface="+mn-ea"/>
                <a:cs typeface="+mn-cs"/>
              </a:rPr>
              <a:t>: constant along the ring, with </a:t>
            </a:r>
            <a:r>
              <a:rPr lang="en-US" sz="3740" kern="0" dirty="0">
                <a:solidFill>
                  <a:srgbClr val="0000FF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3273" i="1" kern="0" dirty="0">
                <a:solidFill>
                  <a:srgbClr val="0000FF"/>
                </a:solidFill>
                <a:latin typeface="Times New Roman"/>
                <a:cs typeface="Times New Roman"/>
              </a:rPr>
              <a:t>v</a:t>
            </a:r>
            <a:r>
              <a:rPr lang="en-US" sz="3273" kern="0" dirty="0">
                <a:solidFill>
                  <a:srgbClr val="0000FF"/>
                </a:solidFill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3273" kern="0" dirty="0">
                <a:solidFill>
                  <a:srgbClr val="0000FF"/>
                </a:solidFill>
              </a:rPr>
              <a:t>0</a:t>
            </a:r>
            <a:endParaRPr lang="en-US" sz="3273" kern="0" dirty="0">
              <a:solidFill>
                <a:srgbClr val="0000FF"/>
              </a:solidFill>
              <a:ea typeface="+mn-ea"/>
              <a:cs typeface="+mn-cs"/>
            </a:endParaRPr>
          </a:p>
          <a:p>
            <a:pPr eaLnBrk="1" hangingPunct="1">
              <a:spcAft>
                <a:spcPts val="8418"/>
              </a:spcAft>
              <a:defRPr/>
            </a:pPr>
            <a:r>
              <a:rPr lang="en-US" sz="3273" kern="0" dirty="0">
                <a:ea typeface="+mn-ea"/>
                <a:cs typeface="+mn-cs"/>
              </a:rPr>
              <a:t>Non measurable RMS emittance: </a:t>
            </a:r>
          </a:p>
          <a:p>
            <a:pPr eaLnBrk="1" hangingPunct="1">
              <a:spcAft>
                <a:spcPts val="3508"/>
              </a:spcAft>
              <a:defRPr/>
            </a:pPr>
            <a:r>
              <a:rPr lang="en-US" sz="3273" kern="0" dirty="0">
                <a:ea typeface="+mn-ea"/>
                <a:cs typeface="+mn-cs"/>
              </a:rPr>
              <a:t>Measurable emittance from RMS beam size:</a:t>
            </a:r>
          </a:p>
          <a:p>
            <a:pPr marL="0" indent="0" eaLnBrk="1" hangingPunct="1">
              <a:spcBef>
                <a:spcPts val="351"/>
              </a:spcBef>
              <a:spcAft>
                <a:spcPts val="0"/>
              </a:spcAft>
              <a:buFontTx/>
              <a:buNone/>
              <a:defRPr/>
            </a:pPr>
            <a:endParaRPr lang="en-US" sz="3273" kern="0" dirty="0">
              <a:ea typeface="+mn-ea"/>
              <a:cs typeface="+mn-cs"/>
            </a:endParaRPr>
          </a:p>
          <a:p>
            <a:pPr marL="0" indent="0" eaLnBrk="1" hangingPunct="1">
              <a:spcBef>
                <a:spcPts val="351"/>
              </a:spcBef>
              <a:spcAft>
                <a:spcPts val="0"/>
              </a:spcAft>
              <a:buFontTx/>
              <a:buNone/>
              <a:defRPr/>
            </a:pPr>
            <a:r>
              <a:rPr lang="en-US" sz="374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3273" i="1" kern="0" dirty="0" err="1">
                <a:latin typeface="Times New Roman"/>
                <a:cs typeface="Times New Roman"/>
              </a:rPr>
              <a:t>v</a:t>
            </a:r>
            <a:r>
              <a:rPr lang="en-US" sz="3273" kern="0" dirty="0"/>
              <a:t>=</a:t>
            </a:r>
            <a:r>
              <a:rPr lang="en-US" sz="4676" kern="0" dirty="0" err="1"/>
              <a:t>ε</a:t>
            </a:r>
            <a:r>
              <a:rPr lang="en-US" sz="3273" kern="0" dirty="0" err="1"/>
              <a:t>y</a:t>
            </a:r>
            <a:r>
              <a:rPr lang="en-US" sz="3273" kern="0" dirty="0"/>
              <a:t>=</a:t>
            </a:r>
            <a:r>
              <a:rPr lang="en-US" sz="3273" kern="0" dirty="0" err="1"/>
              <a:t>E</a:t>
            </a:r>
            <a:r>
              <a:rPr lang="en-US" sz="3273" i="1" kern="0" dirty="0" err="1">
                <a:latin typeface="Times New Roman"/>
                <a:cs typeface="Times New Roman"/>
              </a:rPr>
              <a:t>y</a:t>
            </a:r>
            <a:r>
              <a:rPr lang="en-US" sz="3273" kern="0" dirty="0"/>
              <a:t>=const.  </a:t>
            </a:r>
            <a:r>
              <a:rPr lang="en-US" sz="3273" kern="0" dirty="0">
                <a:ea typeface="+mn-ea"/>
                <a:cs typeface="+mn-cs"/>
              </a:rPr>
              <a:t>  </a:t>
            </a:r>
          </a:p>
          <a:p>
            <a:pPr marL="0" indent="0" eaLnBrk="1" hangingPunct="1">
              <a:spcBef>
                <a:spcPts val="351"/>
              </a:spcBef>
              <a:spcAft>
                <a:spcPts val="0"/>
              </a:spcAft>
              <a:buFontTx/>
              <a:buNone/>
              <a:defRPr/>
            </a:pPr>
            <a:r>
              <a:rPr lang="en-US" sz="3273" kern="0" dirty="0">
                <a:ea typeface="+mn-ea"/>
                <a:cs typeface="+mn-cs"/>
              </a:rPr>
              <a:t>With zero vertical dispersion, </a:t>
            </a:r>
            <a:r>
              <a:rPr lang="en-US" sz="374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3273" i="1" kern="0" dirty="0" err="1">
                <a:latin typeface="Times New Roman"/>
                <a:ea typeface="+mn-ea"/>
                <a:cs typeface="Times New Roman"/>
              </a:rPr>
              <a:t>v</a:t>
            </a:r>
            <a:r>
              <a:rPr lang="en-US" sz="3273" kern="0" dirty="0">
                <a:ea typeface="+mn-ea"/>
                <a:cs typeface="+mn-cs"/>
              </a:rPr>
              <a:t>=</a:t>
            </a:r>
            <a:r>
              <a:rPr lang="en-US" sz="4676" kern="0" dirty="0" err="1">
                <a:ea typeface="+mn-ea"/>
                <a:cs typeface="+mn-cs"/>
              </a:rPr>
              <a:t>ε</a:t>
            </a:r>
            <a:r>
              <a:rPr lang="en-US" sz="3273" kern="0" dirty="0" err="1">
                <a:ea typeface="+mn-ea"/>
                <a:cs typeface="+mn-cs"/>
              </a:rPr>
              <a:t>y</a:t>
            </a:r>
            <a:r>
              <a:rPr lang="en-US" sz="3273" kern="0" dirty="0">
                <a:ea typeface="+mn-ea"/>
                <a:cs typeface="+mn-cs"/>
              </a:rPr>
              <a:t>=</a:t>
            </a:r>
            <a:r>
              <a:rPr lang="en-US" sz="3273" kern="0" dirty="0"/>
              <a:t>E</a:t>
            </a:r>
            <a:r>
              <a:rPr lang="en-US" sz="3273" i="1" kern="0" dirty="0">
                <a:latin typeface="Times New Roman"/>
                <a:cs typeface="Times New Roman"/>
              </a:rPr>
              <a:t>y</a:t>
            </a:r>
            <a:r>
              <a:rPr lang="en-US" sz="3273" kern="0" dirty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3273" kern="0" dirty="0">
                <a:ea typeface="+mn-ea"/>
                <a:cs typeface="+mn-cs"/>
              </a:rPr>
              <a:t>0 </a:t>
            </a:r>
          </a:p>
        </p:txBody>
      </p:sp>
      <p:pic>
        <p:nvPicPr>
          <p:cNvPr id="9" name="Picture 8" descr="Eq3.gif">
            <a:extLst>
              <a:ext uri="{FF2B5EF4-FFF2-40B4-BE49-F238E27FC236}">
                <a16:creationId xmlns:a16="http://schemas.microsoft.com/office/drawing/2014/main" id="{AB94B658-C8EA-284E-AB87-D7DE0942C6E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5649342" y="2579801"/>
            <a:ext cx="4771604" cy="10756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6" descr="Eq4.gif">
            <a:extLst>
              <a:ext uri="{FF2B5EF4-FFF2-40B4-BE49-F238E27FC236}">
                <a16:creationId xmlns:a16="http://schemas.microsoft.com/office/drawing/2014/main" id="{FF1B374B-C054-A243-8666-84057A27BE7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5261451" y="4346884"/>
            <a:ext cx="5166920" cy="10604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659842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49020"/>
            <a:ext cx="8634501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Understanding &amp; correcting linear coupling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8231065-B610-7A48-BA04-FC4D3C32C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977" y="698269"/>
            <a:ext cx="10205562" cy="60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534515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6pPr>
            <a:lvl7pPr marL="1069030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7pPr>
            <a:lvl8pPr marL="1603545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8pPr>
            <a:lvl9pPr marL="2138059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ts val="1403"/>
              </a:spcAft>
            </a:pPr>
            <a:r>
              <a:rPr lang="en-US" dirty="0"/>
              <a:t>Vertical emittance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 in the </a:t>
            </a:r>
            <a:r>
              <a:rPr lang="en-US" dirty="0">
                <a:solidFill>
                  <a:srgbClr val="FF0000"/>
                </a:solidFill>
              </a:rPr>
              <a:t>presence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of coupling</a:t>
            </a:r>
            <a:endParaRPr lang="en-US" kern="0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F88AF145-1B23-4B4B-82A5-D30B6EDAF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313" y="1307582"/>
            <a:ext cx="11020199" cy="59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spcAft>
                <a:spcPts val="0"/>
              </a:spcAft>
              <a:defRPr/>
            </a:pPr>
            <a:r>
              <a:rPr lang="en-US" sz="3273" dirty="0"/>
              <a:t>Eigen-emittance </a:t>
            </a:r>
            <a:r>
              <a:rPr lang="en-US" sz="3273" dirty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3273" dirty="0"/>
              <a:t>: </a:t>
            </a:r>
            <a:r>
              <a:rPr lang="en-US" sz="3273" b="1" dirty="0"/>
              <a:t>constant </a:t>
            </a:r>
            <a:r>
              <a:rPr lang="en-US" sz="3273" dirty="0"/>
              <a:t>along the ring, but </a:t>
            </a:r>
            <a:r>
              <a:rPr lang="en-US" sz="3740" dirty="0">
                <a:solidFill>
                  <a:srgbClr val="FF0000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3273" i="1" dirty="0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lang="en-US" sz="3273" dirty="0">
                <a:solidFill>
                  <a:srgbClr val="FF0000"/>
                </a:solidFill>
              </a:rPr>
              <a:t>≠0</a:t>
            </a:r>
            <a:r>
              <a:rPr lang="en-US" sz="3273" dirty="0"/>
              <a:t> </a:t>
            </a:r>
          </a:p>
          <a:p>
            <a:pPr eaLnBrk="1" hangingPunct="1">
              <a:spcAft>
                <a:spcPts val="309"/>
              </a:spcAft>
              <a:defRPr/>
            </a:pPr>
            <a:r>
              <a:rPr lang="en-US" sz="3273" dirty="0"/>
              <a:t>Non measurable </a:t>
            </a:r>
            <a:r>
              <a:rPr lang="en-US" sz="3273" dirty="0">
                <a:solidFill>
                  <a:srgbClr val="FF0000"/>
                </a:solidFill>
              </a:rPr>
              <a:t>projected</a:t>
            </a:r>
            <a:r>
              <a:rPr lang="en-US" sz="3273" dirty="0"/>
              <a:t> </a:t>
            </a:r>
            <a:r>
              <a:rPr lang="en-US" sz="3273" b="1" i="1" dirty="0"/>
              <a:t>s</a:t>
            </a:r>
            <a:r>
              <a:rPr lang="en-US" sz="3273" b="1" dirty="0"/>
              <a:t>-dependent </a:t>
            </a:r>
            <a:r>
              <a:rPr lang="en-US" sz="3273" dirty="0"/>
              <a:t>RMS emittance:</a:t>
            </a:r>
          </a:p>
          <a:p>
            <a:pPr eaLnBrk="1" hangingPunct="1">
              <a:spcAft>
                <a:spcPts val="4209"/>
              </a:spcAft>
              <a:defRPr/>
            </a:pPr>
            <a:endParaRPr lang="en-US" sz="3273" dirty="0"/>
          </a:p>
          <a:p>
            <a:pPr eaLnBrk="1" hangingPunct="1">
              <a:spcBef>
                <a:spcPts val="0"/>
              </a:spcBef>
              <a:spcAft>
                <a:spcPts val="2409"/>
              </a:spcAft>
              <a:defRPr/>
            </a:pPr>
            <a:r>
              <a:rPr lang="en-US" sz="3273" dirty="0"/>
              <a:t>Measurable </a:t>
            </a:r>
            <a:r>
              <a:rPr lang="en-US" sz="3273" dirty="0">
                <a:solidFill>
                  <a:srgbClr val="FF0000"/>
                </a:solidFill>
              </a:rPr>
              <a:t>apparent</a:t>
            </a:r>
            <a:r>
              <a:rPr lang="en-US" sz="3273" dirty="0"/>
              <a:t> </a:t>
            </a:r>
            <a:r>
              <a:rPr lang="en-US" sz="3273" b="1" i="1" dirty="0"/>
              <a:t>s</a:t>
            </a:r>
            <a:r>
              <a:rPr lang="en-US" sz="3273" b="1" dirty="0"/>
              <a:t>-dependent</a:t>
            </a:r>
            <a:r>
              <a:rPr lang="en-US" sz="3273" dirty="0"/>
              <a:t> emittance from RMS beam size:</a:t>
            </a:r>
          </a:p>
          <a:p>
            <a:pPr marL="0" indent="0" eaLnBrk="1" hangingPunct="1">
              <a:spcBef>
                <a:spcPts val="351"/>
              </a:spcBef>
              <a:spcAft>
                <a:spcPts val="0"/>
              </a:spcAft>
              <a:buNone/>
              <a:defRPr/>
            </a:pPr>
            <a:endParaRPr lang="en-US" sz="4209" dirty="0">
              <a:solidFill>
                <a:srgbClr val="FF0000"/>
              </a:solidFill>
              <a:latin typeface="Brush Script MT Italic"/>
              <a:ea typeface="华文楷体"/>
              <a:cs typeface="Brush Script MT Italic"/>
            </a:endParaRPr>
          </a:p>
          <a:p>
            <a:pPr marL="0" indent="0" eaLnBrk="1" hangingPunct="1">
              <a:spcBef>
                <a:spcPts val="351"/>
              </a:spcBef>
              <a:spcAft>
                <a:spcPts val="0"/>
              </a:spcAft>
              <a:buNone/>
              <a:defRPr/>
            </a:pPr>
            <a:r>
              <a:rPr lang="en-US" sz="4209" dirty="0" err="1">
                <a:solidFill>
                  <a:srgbClr val="FF0000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3740" i="1" dirty="0" err="1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lang="en-US" sz="3740" dirty="0">
                <a:solidFill>
                  <a:srgbClr val="FF0000"/>
                </a:solidFill>
              </a:rPr>
              <a:t>=</a:t>
            </a:r>
            <a:r>
              <a:rPr lang="en-US" sz="3740" dirty="0" err="1">
                <a:solidFill>
                  <a:srgbClr val="FF0000"/>
                </a:solidFill>
              </a:rPr>
              <a:t>const</a:t>
            </a:r>
            <a:r>
              <a:rPr lang="en-US" sz="3740" dirty="0">
                <a:solidFill>
                  <a:srgbClr val="FF0000"/>
                </a:solidFill>
              </a:rPr>
              <a:t> ≠ </a:t>
            </a:r>
            <a:r>
              <a:rPr lang="en-US" sz="5143" dirty="0" err="1">
                <a:solidFill>
                  <a:srgbClr val="FF0000"/>
                </a:solidFill>
              </a:rPr>
              <a:t>ε</a:t>
            </a:r>
            <a:r>
              <a:rPr lang="en-US" sz="3740" dirty="0" err="1">
                <a:solidFill>
                  <a:srgbClr val="FF0000"/>
                </a:solidFill>
              </a:rPr>
              <a:t>y</a:t>
            </a:r>
            <a:r>
              <a:rPr lang="en-US" sz="3740" dirty="0">
                <a:solidFill>
                  <a:srgbClr val="FF0000"/>
                </a:solidFill>
              </a:rPr>
              <a:t>(s) ≠ </a:t>
            </a:r>
            <a:r>
              <a:rPr lang="en-US" sz="3740" dirty="0" err="1">
                <a:solidFill>
                  <a:srgbClr val="FF0000"/>
                </a:solidFill>
              </a:rPr>
              <a:t>E</a:t>
            </a:r>
            <a:r>
              <a:rPr lang="en-US" sz="3740" i="1" dirty="0" err="1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lang="en-US" sz="3740" dirty="0">
                <a:solidFill>
                  <a:srgbClr val="FF0000"/>
                </a:solidFill>
              </a:rPr>
              <a:t>(s)</a:t>
            </a:r>
          </a:p>
        </p:txBody>
      </p:sp>
      <p:pic>
        <p:nvPicPr>
          <p:cNvPr id="9" name="Picture 8" descr="Eq3.gif">
            <a:extLst>
              <a:ext uri="{FF2B5EF4-FFF2-40B4-BE49-F238E27FC236}">
                <a16:creationId xmlns:a16="http://schemas.microsoft.com/office/drawing/2014/main" id="{AB94B658-C8EA-284E-AB87-D7DE0942C6E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5649342" y="2579801"/>
            <a:ext cx="4771604" cy="10756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6" descr="Eq4.gif">
            <a:extLst>
              <a:ext uri="{FF2B5EF4-FFF2-40B4-BE49-F238E27FC236}">
                <a16:creationId xmlns:a16="http://schemas.microsoft.com/office/drawing/2014/main" id="{FF1B374B-C054-A243-8666-84057A27BE7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5261451" y="4346884"/>
            <a:ext cx="5166920" cy="10604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7" descr="Eq3.gif">
            <a:extLst>
              <a:ext uri="{FF2B5EF4-FFF2-40B4-BE49-F238E27FC236}">
                <a16:creationId xmlns:a16="http://schemas.microsoft.com/office/drawing/2014/main" id="{0EC86FB5-B94C-FA4C-B047-B22E7649643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-30000" contrast="50000"/>
          </a:blip>
          <a:stretch>
            <a:fillRect/>
          </a:stretch>
        </p:blipFill>
        <p:spPr bwMode="auto">
          <a:xfrm>
            <a:off x="5649342" y="2576300"/>
            <a:ext cx="4771604" cy="10756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6" descr="Eq4.gif">
            <a:extLst>
              <a:ext uri="{FF2B5EF4-FFF2-40B4-BE49-F238E27FC236}">
                <a16:creationId xmlns:a16="http://schemas.microsoft.com/office/drawing/2014/main" id="{F175A047-979D-1446-889F-BB89717CD58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30000" contrast="50000"/>
          </a:blip>
          <a:stretch>
            <a:fillRect/>
          </a:stretch>
        </p:blipFill>
        <p:spPr bwMode="auto">
          <a:xfrm>
            <a:off x="5267653" y="4348174"/>
            <a:ext cx="5167606" cy="10605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188961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49020"/>
            <a:ext cx="8634501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Understanding &amp; correcting linear coupling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8231065-B610-7A48-BA04-FC4D3C32C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977" y="698269"/>
            <a:ext cx="10205562" cy="60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534515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6pPr>
            <a:lvl7pPr marL="1069030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7pPr>
            <a:lvl8pPr marL="1603545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8pPr>
            <a:lvl9pPr marL="2138059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ts val="1403"/>
              </a:spcAft>
            </a:pPr>
            <a:r>
              <a:rPr lang="en-US" dirty="0"/>
              <a:t>Vertical emittance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 in the </a:t>
            </a:r>
            <a:r>
              <a:rPr lang="en-US" dirty="0">
                <a:solidFill>
                  <a:srgbClr val="FF0000"/>
                </a:solidFill>
              </a:rPr>
              <a:t>presence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of coupling</a:t>
            </a:r>
            <a:endParaRPr lang="en-US" kern="0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5F10C4EF-CC30-6F45-920B-A976AC04C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468438"/>
            <a:ext cx="9399856" cy="2162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kern="0">
                <a:solidFill>
                  <a:srgbClr val="FF0000"/>
                </a:solidFill>
              </a:rPr>
              <a:t>Measurable apparent</a:t>
            </a:r>
            <a:r>
              <a:rPr lang="en-US" sz="2200" kern="0"/>
              <a:t> emittance: </a:t>
            </a:r>
          </a:p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kern="0">
                <a:solidFill>
                  <a:srgbClr val="008000"/>
                </a:solidFill>
              </a:rPr>
              <a:t>Non measurable projected </a:t>
            </a:r>
            <a:r>
              <a:rPr lang="en-US" sz="2200" kern="0"/>
              <a:t>emittance:</a:t>
            </a:r>
            <a:endParaRPr lang="en-US" sz="2200" kern="0" dirty="0"/>
          </a:p>
        </p:txBody>
      </p:sp>
      <p:pic>
        <p:nvPicPr>
          <p:cNvPr id="14" name="Picture 8" descr="Eq1.gif">
            <a:extLst>
              <a:ext uri="{FF2B5EF4-FFF2-40B4-BE49-F238E27FC236}">
                <a16:creationId xmlns:a16="http://schemas.microsoft.com/office/drawing/2014/main" id="{629F6A29-6B21-6842-843C-A97EF71F8D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950" y="2943225"/>
            <a:ext cx="8059964" cy="3873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6B79DB-4D2D-7647-B100-A3CA9E80A998}"/>
              </a:ext>
            </a:extLst>
          </p:cNvPr>
          <p:cNvSpPr txBox="1"/>
          <p:nvPr/>
        </p:nvSpPr>
        <p:spPr>
          <a:xfrm rot="5400000">
            <a:off x="9378333" y="4796376"/>
            <a:ext cx="1415772" cy="156753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en-US" sz="2400" i="1" kern="0" dirty="0">
                <a:cs typeface="Times New Roman"/>
              </a:rPr>
              <a:t>eigen-emittance </a:t>
            </a:r>
          </a:p>
          <a:p>
            <a:pPr>
              <a:defRPr/>
            </a:pPr>
            <a:r>
              <a:rPr lang="en-US" sz="32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kern="0" dirty="0" err="1">
                <a:latin typeface="Times New Roman"/>
                <a:cs typeface="Times New Roman"/>
              </a:rPr>
              <a:t>v</a:t>
            </a:r>
            <a:r>
              <a:rPr lang="en-US" sz="2400" i="1" kern="0" dirty="0">
                <a:latin typeface="+mj-lt"/>
                <a:cs typeface="Times New Roman"/>
              </a:rPr>
              <a:t>= </a:t>
            </a:r>
            <a:r>
              <a:rPr lang="en-US" sz="2400" i="1" kern="0" dirty="0">
                <a:solidFill>
                  <a:srgbClr val="000000"/>
                </a:solidFill>
                <a:latin typeface="+mj-lt"/>
                <a:cs typeface="Times New Roman"/>
              </a:rPr>
              <a:t>9</a:t>
            </a:r>
            <a:r>
              <a:rPr lang="en-US" sz="2400" i="1" kern="0" dirty="0">
                <a:latin typeface="+mj-lt"/>
                <a:cs typeface="Times New Roman"/>
              </a:rPr>
              <a:t> pm</a:t>
            </a:r>
            <a:endParaRPr lang="en-US" dirty="0">
              <a:latin typeface="+mj-lt"/>
            </a:endParaRPr>
          </a:p>
        </p:txBody>
      </p:sp>
      <p:pic>
        <p:nvPicPr>
          <p:cNvPr id="16" name="Picture 7" descr="Eq3.gif">
            <a:extLst>
              <a:ext uri="{FF2B5EF4-FFF2-40B4-BE49-F238E27FC236}">
                <a16:creationId xmlns:a16="http://schemas.microsoft.com/office/drawing/2014/main" id="{26B7E340-847A-2142-A938-0EC16B05E89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5380038" y="2209800"/>
            <a:ext cx="3303348" cy="7283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Picture 6" descr="Eq4.gif">
            <a:extLst>
              <a:ext uri="{FF2B5EF4-FFF2-40B4-BE49-F238E27FC236}">
                <a16:creationId xmlns:a16="http://schemas.microsoft.com/office/drawing/2014/main" id="{EED0DEFE-509A-9E46-87C9-CEE5C3370C53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-30000" contrast="50000"/>
          </a:blip>
          <a:stretch>
            <a:fillRect/>
          </a:stretch>
        </p:blipFill>
        <p:spPr bwMode="auto">
          <a:xfrm>
            <a:off x="4610100" y="1365641"/>
            <a:ext cx="4136486" cy="8489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TextBox 12">
            <a:extLst>
              <a:ext uri="{FF2B5EF4-FFF2-40B4-BE49-F238E27FC236}">
                <a16:creationId xmlns:a16="http://schemas.microsoft.com/office/drawing/2014/main" id="{12DEC4AB-8C2F-7D43-A607-BAF55CF4E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624" y="3051174"/>
            <a:ext cx="3294289" cy="830997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600" b="1" i="1" dirty="0"/>
              <a:t>Lattice errors from Orbit Response Matrix  measurement + </a:t>
            </a:r>
            <a:r>
              <a:rPr lang="en-US" sz="1600" b="1" i="1" dirty="0" err="1"/>
              <a:t>Accel</a:t>
            </a:r>
            <a:r>
              <a:rPr lang="en-US" sz="1600" b="1" i="1" dirty="0"/>
              <a:t>. Toolbox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A7E3199-5D77-7D46-A4E4-E7FD3AF595EC}"/>
              </a:ext>
            </a:extLst>
          </p:cNvPr>
          <p:cNvCxnSpPr>
            <a:cxnSpLocks/>
          </p:cNvCxnSpPr>
          <p:nvPr/>
        </p:nvCxnSpPr>
        <p:spPr>
          <a:xfrm>
            <a:off x="2394857" y="6052457"/>
            <a:ext cx="6487886" cy="0"/>
          </a:xfrm>
          <a:prstGeom prst="line">
            <a:avLst/>
          </a:prstGeom>
          <a:ln w="4445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313868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9181" y="7278119"/>
            <a:ext cx="6212990" cy="309941"/>
          </a:xfrm>
          <a:noFill/>
        </p:spPr>
        <p:txBody>
          <a:bodyPr/>
          <a:lstStyle/>
          <a:p>
            <a:r>
              <a:rPr lang="en-GB" dirty="0"/>
              <a:t>Andrea Franchi 	Optics Measurements  @ ESRF (2010-2018)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799785" y="49020"/>
            <a:ext cx="8634501" cy="60317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bg1"/>
                </a:solidFill>
              </a:rPr>
              <a:t>Understanding &amp; correcting linear coupling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8231065-B610-7A48-BA04-FC4D3C32C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977" y="698269"/>
            <a:ext cx="10205562" cy="60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534515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6pPr>
            <a:lvl7pPr marL="1069030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7pPr>
            <a:lvl8pPr marL="1603545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8pPr>
            <a:lvl9pPr marL="2138059" algn="ctr" rtl="0" fontAlgn="base">
              <a:spcBef>
                <a:spcPct val="0"/>
              </a:spcBef>
              <a:spcAft>
                <a:spcPct val="0"/>
              </a:spcAft>
              <a:defRPr sz="3273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Aft>
                <a:spcPts val="1403"/>
              </a:spcAft>
            </a:pPr>
            <a:r>
              <a:rPr lang="en-US" dirty="0"/>
              <a:t>Vertical emittance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 in the </a:t>
            </a:r>
            <a:r>
              <a:rPr lang="en-US" dirty="0">
                <a:solidFill>
                  <a:srgbClr val="FF0000"/>
                </a:solidFill>
              </a:rPr>
              <a:t>presence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of coupling</a:t>
            </a:r>
            <a:endParaRPr lang="en-US" kern="0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5F10C4EF-CC30-6F45-920B-A976AC04C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468438"/>
            <a:ext cx="9399856" cy="2162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9723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3124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339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254624" indent="-20972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2806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781716" indent="-2134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87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312520" indent="-22085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84703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38154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916064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4450578" indent="-220859" algn="l" rtl="0" fontAlgn="base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Char char="•"/>
              <a:defRPr sz="1637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kern="0">
                <a:solidFill>
                  <a:srgbClr val="FF0000"/>
                </a:solidFill>
              </a:rPr>
              <a:t>Measurable apparent</a:t>
            </a:r>
            <a:r>
              <a:rPr lang="en-US" sz="2200" kern="0"/>
              <a:t> emittance: </a:t>
            </a:r>
          </a:p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kern="0">
                <a:solidFill>
                  <a:srgbClr val="008000"/>
                </a:solidFill>
              </a:rPr>
              <a:t>Non measurable projected </a:t>
            </a:r>
            <a:r>
              <a:rPr lang="en-US" sz="2200" kern="0"/>
              <a:t>emittance:</a:t>
            </a:r>
            <a:endParaRPr lang="en-US" sz="2200" kern="0" dirty="0"/>
          </a:p>
        </p:txBody>
      </p:sp>
      <p:pic>
        <p:nvPicPr>
          <p:cNvPr id="14" name="Picture 8" descr="Eq1.gif">
            <a:extLst>
              <a:ext uri="{FF2B5EF4-FFF2-40B4-BE49-F238E27FC236}">
                <a16:creationId xmlns:a16="http://schemas.microsoft.com/office/drawing/2014/main" id="{629F6A29-6B21-6842-843C-A97EF71F8D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950" y="2943225"/>
            <a:ext cx="8059964" cy="3873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7" descr="Eq3.gif">
            <a:extLst>
              <a:ext uri="{FF2B5EF4-FFF2-40B4-BE49-F238E27FC236}">
                <a16:creationId xmlns:a16="http://schemas.microsoft.com/office/drawing/2014/main" id="{26B7E340-847A-2142-A938-0EC16B05E89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5380038" y="2209800"/>
            <a:ext cx="3303348" cy="7283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Picture 6" descr="Eq4.gif">
            <a:extLst>
              <a:ext uri="{FF2B5EF4-FFF2-40B4-BE49-F238E27FC236}">
                <a16:creationId xmlns:a16="http://schemas.microsoft.com/office/drawing/2014/main" id="{EED0DEFE-509A-9E46-87C9-CEE5C3370C53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-30000" contrast="50000"/>
          </a:blip>
          <a:stretch>
            <a:fillRect/>
          </a:stretch>
        </p:blipFill>
        <p:spPr bwMode="auto">
          <a:xfrm>
            <a:off x="4610100" y="1365641"/>
            <a:ext cx="4136486" cy="8489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TextBox 12">
            <a:extLst>
              <a:ext uri="{FF2B5EF4-FFF2-40B4-BE49-F238E27FC236}">
                <a16:creationId xmlns:a16="http://schemas.microsoft.com/office/drawing/2014/main" id="{12DEC4AB-8C2F-7D43-A607-BAF55CF4E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624" y="3051174"/>
            <a:ext cx="3294289" cy="830997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600" b="1" i="1" dirty="0"/>
              <a:t>Lattice errors from Orbit Response Matrix  measurement + </a:t>
            </a:r>
            <a:r>
              <a:rPr lang="en-US" sz="1600" b="1" i="1" dirty="0" err="1"/>
              <a:t>Accel</a:t>
            </a:r>
            <a:r>
              <a:rPr lang="en-US" sz="1600" b="1" i="1" dirty="0"/>
              <a:t>. Toolbox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A7E3199-5D77-7D46-A4E4-E7FD3AF595EC}"/>
              </a:ext>
            </a:extLst>
          </p:cNvPr>
          <p:cNvCxnSpPr>
            <a:cxnSpLocks/>
          </p:cNvCxnSpPr>
          <p:nvPr/>
        </p:nvCxnSpPr>
        <p:spPr>
          <a:xfrm>
            <a:off x="2394857" y="6052457"/>
            <a:ext cx="6487886" cy="0"/>
          </a:xfrm>
          <a:prstGeom prst="line">
            <a:avLst/>
          </a:prstGeom>
          <a:ln w="4445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AF6B4083-B774-3A46-B73E-EFCBCA5BEA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042" y="2875672"/>
            <a:ext cx="8898871" cy="3931568"/>
          </a:xfrm>
          <a:prstGeom prst="rect">
            <a:avLst/>
          </a:prstGeom>
          <a:ln w="25400">
            <a:solidFill>
              <a:srgbClr val="FF20FF"/>
            </a:solidFill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6B7A56E-7C8F-F34A-9B83-081625F251C3}"/>
              </a:ext>
            </a:extLst>
          </p:cNvPr>
          <p:cNvSpPr/>
          <p:nvPr/>
        </p:nvSpPr>
        <p:spPr>
          <a:xfrm>
            <a:off x="8098971" y="3035289"/>
            <a:ext cx="883573" cy="334912"/>
          </a:xfrm>
          <a:prstGeom prst="rect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F671CB-8DDF-F741-8502-9F8AAFF9E7EC}"/>
              </a:ext>
            </a:extLst>
          </p:cNvPr>
          <p:cNvSpPr/>
          <p:nvPr/>
        </p:nvSpPr>
        <p:spPr>
          <a:xfrm>
            <a:off x="309628" y="4963474"/>
            <a:ext cx="3754372" cy="421325"/>
          </a:xfrm>
          <a:prstGeom prst="rect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60EE4CA-5FA4-6445-B42B-F0BC224C79EE}"/>
              </a:ext>
            </a:extLst>
          </p:cNvPr>
          <p:cNvCxnSpPr>
            <a:cxnSpLocks/>
          </p:cNvCxnSpPr>
          <p:nvPr/>
        </p:nvCxnSpPr>
        <p:spPr>
          <a:xfrm>
            <a:off x="1593996" y="6183085"/>
            <a:ext cx="4313318" cy="0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9CF1711-AB2A-EF47-9A93-16345350A1C0}"/>
              </a:ext>
            </a:extLst>
          </p:cNvPr>
          <p:cNvCxnSpPr>
            <a:cxnSpLocks/>
          </p:cNvCxnSpPr>
          <p:nvPr/>
        </p:nvCxnSpPr>
        <p:spPr>
          <a:xfrm>
            <a:off x="457200" y="6524171"/>
            <a:ext cx="5450114" cy="0"/>
          </a:xfrm>
          <a:prstGeom prst="line">
            <a:avLst/>
          </a:prstGeom>
          <a:ln>
            <a:solidFill>
              <a:srgbClr val="FF2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13714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SRF_presentation_silver">
  <a:themeElements>
    <a:clrScheme name="ESRF_presentation_silver 13">
      <a:dk1>
        <a:srgbClr val="000000"/>
      </a:dk1>
      <a:lt1>
        <a:srgbClr val="FFFFFF"/>
      </a:lt1>
      <a:dk2>
        <a:srgbClr val="000000"/>
      </a:dk2>
      <a:lt2>
        <a:srgbClr val="8A8B8E"/>
      </a:lt2>
      <a:accent1>
        <a:srgbClr val="7DA9DA"/>
      </a:accent1>
      <a:accent2>
        <a:srgbClr val="1B5092"/>
      </a:accent2>
      <a:accent3>
        <a:srgbClr val="FFFFFF"/>
      </a:accent3>
      <a:accent4>
        <a:srgbClr val="000000"/>
      </a:accent4>
      <a:accent5>
        <a:srgbClr val="BFD1EA"/>
      </a:accent5>
      <a:accent6>
        <a:srgbClr val="174884"/>
      </a:accent6>
      <a:hlink>
        <a:srgbClr val="DD2026"/>
      </a:hlink>
      <a:folHlink>
        <a:srgbClr val="9E1C20"/>
      </a:folHlink>
    </a:clrScheme>
    <a:fontScheme name="ESRF_presentation_silv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SRF_presentation_sil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3">
        <a:dk1>
          <a:srgbClr val="000000"/>
        </a:dk1>
        <a:lt1>
          <a:srgbClr val="FFFFFF"/>
        </a:lt1>
        <a:dk2>
          <a:srgbClr val="000000"/>
        </a:dk2>
        <a:lt2>
          <a:srgbClr val="8A8B8E"/>
        </a:lt2>
        <a:accent1>
          <a:srgbClr val="7DA9DA"/>
        </a:accent1>
        <a:accent2>
          <a:srgbClr val="1B5092"/>
        </a:accent2>
        <a:accent3>
          <a:srgbClr val="FFFFFF"/>
        </a:accent3>
        <a:accent4>
          <a:srgbClr val="000000"/>
        </a:accent4>
        <a:accent5>
          <a:srgbClr val="BFD1EA"/>
        </a:accent5>
        <a:accent6>
          <a:srgbClr val="174884"/>
        </a:accent6>
        <a:hlink>
          <a:srgbClr val="DD2026"/>
        </a:hlink>
        <a:folHlink>
          <a:srgbClr val="9E1C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</TotalTime>
  <Words>2139</Words>
  <Application>Microsoft Macintosh PowerPoint</Application>
  <PresentationFormat>Custom</PresentationFormat>
  <Paragraphs>424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6" baseType="lpstr">
      <vt:lpstr>Brush Script MT Italic</vt:lpstr>
      <vt:lpstr>ＭＳ ゴシック</vt:lpstr>
      <vt:lpstr>ＭＳ Ｐゴシック</vt:lpstr>
      <vt:lpstr>AdvOT483a8203</vt:lpstr>
      <vt:lpstr>AdvOT483a8203+20</vt:lpstr>
      <vt:lpstr>AdvOTdd3b7348.I+03</vt:lpstr>
      <vt:lpstr>Arial</vt:lpstr>
      <vt:lpstr>Avenir Next Medium</vt:lpstr>
      <vt:lpstr>Calibri</vt:lpstr>
      <vt:lpstr>华文楷体</vt:lpstr>
      <vt:lpstr>Symbol</vt:lpstr>
      <vt:lpstr>Times</vt:lpstr>
      <vt:lpstr>Times New Roman</vt:lpstr>
      <vt:lpstr>ESRF_presentation_silver</vt:lpstr>
      <vt:lpstr>PowerPoint Presentation</vt:lpstr>
      <vt:lpstr>Outlines</vt:lpstr>
      <vt:lpstr>Outlines</vt:lpstr>
      <vt:lpstr>Understanding &amp; correcting linear coupling </vt:lpstr>
      <vt:lpstr>Understanding &amp; correcting linear coupling </vt:lpstr>
      <vt:lpstr>Understanding &amp; correcting linear coupling </vt:lpstr>
      <vt:lpstr>Understanding &amp; correcting linear coupling </vt:lpstr>
      <vt:lpstr>Understanding &amp; correcting linear coupling </vt:lpstr>
      <vt:lpstr>Understanding &amp; correcting linear coupling </vt:lpstr>
      <vt:lpstr>Understanding &amp; correcting linear coupling </vt:lpstr>
      <vt:lpstr>Understanding &amp; correcting linear coupling </vt:lpstr>
      <vt:lpstr>Understanding &amp; correcting linear coupling </vt:lpstr>
      <vt:lpstr>Outlines</vt:lpstr>
      <vt:lpstr>Nonlinear optics &amp; magnet calibration</vt:lpstr>
      <vt:lpstr>Nonlinear optics &amp; magnet calibration</vt:lpstr>
      <vt:lpstr>Nonlinear optics &amp; magnet calibration</vt:lpstr>
      <vt:lpstr>Nonlinear optics &amp; magnet calibration</vt:lpstr>
      <vt:lpstr>Nonlinear optics &amp; magnet calibration</vt:lpstr>
      <vt:lpstr>Nonlinear optics &amp; magnet calibration</vt:lpstr>
      <vt:lpstr>Nonlinear optics &amp; magnet calibration</vt:lpstr>
      <vt:lpstr>Nonlinear optics &amp; magnet calibration</vt:lpstr>
      <vt:lpstr>Nonlinear optics &amp; magnet calibration</vt:lpstr>
      <vt:lpstr>Outlines</vt:lpstr>
      <vt:lpstr>Error analysis of linear optics measurements</vt:lpstr>
      <vt:lpstr>Error analysis of linear optics measurements</vt:lpstr>
      <vt:lpstr>Error analysis of linear optics measurements</vt:lpstr>
      <vt:lpstr>Error analysis of linear optics measurements</vt:lpstr>
      <vt:lpstr>Error analysis of linear optics measurements</vt:lpstr>
      <vt:lpstr>Error analysis of linear optics measurements</vt:lpstr>
      <vt:lpstr>Error analysis of linear optics measurements</vt:lpstr>
      <vt:lpstr>Error analysis of linear optics measurements</vt:lpstr>
      <vt:lpstr>Outlines</vt:lpstr>
      <vt:lpstr>Applications of AC Orbit data</vt:lpstr>
      <vt:lpstr>Applications of AC Orbit data</vt:lpstr>
      <vt:lpstr>Applications of AC Orbit data</vt:lpstr>
      <vt:lpstr>Outlines</vt:lpstr>
      <vt:lpstr>Experience of AC dipole &amp; TbT BPM data</vt:lpstr>
      <vt:lpstr>Experience of AC dipole &amp; TbT BPM data</vt:lpstr>
      <vt:lpstr>Experience of AC dipole &amp; TbT BPM data</vt:lpstr>
      <vt:lpstr>Experience of AC dipole &amp; TbT BPM data</vt:lpstr>
      <vt:lpstr>Experience of AC dipole &amp; TbT BPM data</vt:lpstr>
      <vt:lpstr>Outlines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108</cp:revision>
  <cp:lastPrinted>2020-04-23T17:22:06Z</cp:lastPrinted>
  <dcterms:created xsi:type="dcterms:W3CDTF">2020-04-23T06:48:33Z</dcterms:created>
  <dcterms:modified xsi:type="dcterms:W3CDTF">2022-05-11T15:42:02Z</dcterms:modified>
</cp:coreProperties>
</file>