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76" r:id="rId3"/>
    <p:sldId id="281" r:id="rId4"/>
    <p:sldId id="277" r:id="rId5"/>
    <p:sldId id="278" r:id="rId6"/>
    <p:sldId id="279" r:id="rId7"/>
    <p:sldId id="280" r:id="rId8"/>
  </p:sldIdLst>
  <p:sldSz cx="12192000" cy="6858000"/>
  <p:notesSz cx="7099300" cy="1023461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4ADE"/>
    <a:srgbClr val="003FBC"/>
    <a:srgbClr val="002E8A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45"/>
    <p:restoredTop sz="99821" autoAdjust="0"/>
  </p:normalViewPr>
  <p:slideViewPr>
    <p:cSldViewPr snapToGrid="0">
      <p:cViewPr>
        <p:scale>
          <a:sx n="160" d="100"/>
          <a:sy n="160" d="100"/>
        </p:scale>
        <p:origin x="-144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294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9100CC-7E80-0A4E-A694-EC391BAE0D0E}" type="datetimeFigureOut">
              <a:rPr lang="en-US"/>
              <a:t>5/10/2022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0600" y="576263"/>
            <a:ext cx="5118100" cy="2878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930" y="3646081"/>
            <a:ext cx="5679440" cy="34541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294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C2FEBE-04E2-2949-ACFA-1F7B99823A8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197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5ADD75-35EA-EA42-A9B9-F4CAF35E61B5}" type="datetime1">
              <a:rPr lang="en-US"/>
              <a:t>5/10/2022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9C4228-A435-CF4A-AB1E-A6957B1B34D6}" type="datetime1">
              <a:rPr lang="en-US"/>
              <a:t>5/10/2022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833FF9-F8D0-A64E-BAA5-F88E466D267A}" type="datetime1">
              <a:rPr lang="en-US"/>
              <a:t>5/10/2022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8E15D9-E517-F64D-8595-7BEC0356D83D}" type="datetime1">
              <a:rPr lang="en-US"/>
              <a:t>5/10/2022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5D2C5AD-4902-8747-9B57-E99CBA4FF034}" type="datetime1">
              <a:rPr lang="en-US"/>
              <a:t>5/10/2022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D33EF3-4619-F44A-9167-B3445F4395B1}" type="datetime1">
              <a:rPr lang="en-US"/>
              <a:t>5/10/2022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1AA866-3CFE-054A-91A8-222A7BC51759}" type="datetime1">
              <a:rPr lang="en-US"/>
              <a:t>5/10/2022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B98234-DED0-6A49-990A-20F492ACC1A2}" type="datetime1">
              <a:rPr lang="en-US"/>
              <a:t>5/10/2022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3FD2B9-9BAD-4140-A444-DF4A71B50114}" type="datetime1">
              <a:rPr lang="en-US"/>
              <a:t>5/10/2022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F9A4AD-10ED-DE4A-AA8B-87CACE40C81A}" type="datetime1">
              <a:rPr lang="en-US"/>
              <a:t>5/10/2022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E525E3-D914-6E48-9FB3-BF8773628134}" type="datetime1">
              <a:rPr lang="en-US"/>
              <a:t>5/10/2022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198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7F3518-A001-374A-BBBB-2286D010B2D1}" type="datetime1">
              <a:rPr lang="en-US"/>
              <a:t>5/10/2022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 b="1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4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image" Target="../media/image6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134400"/>
            <a:ext cx="2114550" cy="723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40000"/>
            <a:ext cx="12191998" cy="15204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4000" b="1" dirty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Effects of </a:t>
            </a:r>
            <a:r>
              <a:rPr lang="en-US" sz="4000" b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Misalignments </a:t>
            </a:r>
            <a:r>
              <a:rPr lang="en-US" sz="4000" b="1" dirty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4000" b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Dynamic Aperture </a:t>
            </a:r>
            <a:r>
              <a:rPr lang="en-US" sz="4000" b="1" dirty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4000" b="1" dirty="0" smtClean="0">
                <a:solidFill>
                  <a:srgbClr val="002E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</a:t>
            </a: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-31025" y="2740134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D. </a:t>
            </a:r>
            <a:r>
              <a:rPr lang="en-US" sz="2800" b="1" dirty="0" err="1" smtClean="0"/>
              <a:t>Shatilov</a:t>
            </a:r>
            <a:r>
              <a:rPr lang="en-US" sz="2800" b="1" dirty="0" smtClean="0"/>
              <a:t> (BINP/CERN</a:t>
            </a:r>
            <a:r>
              <a:rPr lang="en-US" sz="2800" b="1" dirty="0" smtClean="0"/>
              <a:t>)</a:t>
            </a:r>
          </a:p>
          <a:p>
            <a:pPr algn="ctr"/>
            <a:endParaRPr lang="en-US" sz="1200" b="1" dirty="0"/>
          </a:p>
          <a:p>
            <a:pPr algn="ctr"/>
            <a:r>
              <a:rPr lang="en-US" b="1" dirty="0" smtClean="0"/>
              <a:t>Acknowledgements:  </a:t>
            </a:r>
            <a:r>
              <a:rPr lang="en-US" sz="2000" b="1" dirty="0" smtClean="0"/>
              <a:t>T. Charles</a:t>
            </a:r>
            <a:endParaRPr lang="en-US" sz="2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156000"/>
            <a:ext cx="12192000" cy="707886"/>
          </a:xfrm>
          <a:prstGeom prst="rect">
            <a:avLst/>
          </a:prstGeom>
          <a:solidFill>
            <a:schemeClr val="accent1">
              <a:lumMod val="40000"/>
              <a:lumOff val="60000"/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FCC-</a:t>
            </a:r>
            <a:r>
              <a:rPr lang="en-US" sz="2000" dirty="0" err="1" smtClean="0"/>
              <a:t>ee</a:t>
            </a:r>
            <a:r>
              <a:rPr lang="en-US" sz="2000" dirty="0" smtClean="0"/>
              <a:t> </a:t>
            </a:r>
            <a:r>
              <a:rPr lang="en-US" sz="2000" dirty="0"/>
              <a:t>optics tuning and alignment mini-workshop</a:t>
            </a:r>
            <a:endParaRPr lang="en-US" sz="2000" dirty="0"/>
          </a:p>
          <a:p>
            <a:pPr algn="ctr"/>
            <a:r>
              <a:rPr lang="en-US" sz="2000" dirty="0" smtClean="0"/>
              <a:t>11</a:t>
            </a:r>
            <a:r>
              <a:rPr lang="en-US" sz="2000" dirty="0" smtClean="0"/>
              <a:t> </a:t>
            </a:r>
            <a:r>
              <a:rPr lang="en-US" sz="2000" dirty="0" smtClean="0"/>
              <a:t>May</a:t>
            </a:r>
            <a:r>
              <a:rPr lang="en-US" sz="2000" dirty="0" smtClean="0"/>
              <a:t> </a:t>
            </a:r>
            <a:r>
              <a:rPr lang="en-US" sz="2000" dirty="0" smtClean="0"/>
              <a:t>2022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837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Box 105"/>
          <p:cNvSpPr txBox="1"/>
          <p:nvPr/>
        </p:nvSpPr>
        <p:spPr>
          <a:xfrm>
            <a:off x="6660000" y="1080000"/>
            <a:ext cx="3899161" cy="5201424"/>
          </a:xfrm>
          <a:prstGeom prst="rect">
            <a:avLst/>
          </a:prstGeom>
          <a:noFill/>
          <a:ln w="63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How beamstrahlung  increases the energy spread: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800" dirty="0" smtClean="0"/>
          </a:p>
          <a:p>
            <a:endParaRPr lang="en-US" sz="800" dirty="0"/>
          </a:p>
          <a:p>
            <a:endParaRPr lang="en-US" sz="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0" y="6624000"/>
            <a:ext cx="12189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D.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</a:rPr>
              <a:t>Shatilov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       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FCC-</a:t>
            </a:r>
            <a:r>
              <a:rPr lang="en-US" sz="1000" dirty="0" err="1" smtClean="0">
                <a:solidFill>
                  <a:schemeClr val="bg1">
                    <a:lumMod val="75000"/>
                  </a:schemeClr>
                </a:solidFill>
              </a:rPr>
              <a:t>ee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optics tuning and alignment mini-workshop,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11 May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2022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678" y="7135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 and Momentum Acceptance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391011"/>
              </p:ext>
            </p:extLst>
          </p:nvPr>
        </p:nvGraphicFramePr>
        <p:xfrm>
          <a:off x="2052000" y="1080000"/>
          <a:ext cx="1601028" cy="610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6" name="Equation" r:id="rId3" imgW="1231560" imgH="469800" progId="Equation.DSMT4">
                  <p:embed/>
                </p:oleObj>
              </mc:Choice>
              <mc:Fallback>
                <p:oleObj name="Equation" r:id="rId3" imgW="1231560" imgH="46980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000" y="1080000"/>
                        <a:ext cx="1601028" cy="6107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00000" y="1188000"/>
            <a:ext cx="1075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Luminosity:</a:t>
            </a:r>
            <a:endParaRPr lang="ru-RU" sz="1400" dirty="0"/>
          </a:p>
        </p:txBody>
      </p:sp>
      <p:graphicFrame>
        <p:nvGraphicFramePr>
          <p:cNvPr id="31" name="Объект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040025"/>
              </p:ext>
            </p:extLst>
          </p:nvPr>
        </p:nvGraphicFramePr>
        <p:xfrm>
          <a:off x="468000" y="1836000"/>
          <a:ext cx="3674088" cy="614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7" name="Equation" r:id="rId5" imgW="3340080" imgH="558720" progId="Equation.DSMT4">
                  <p:embed/>
                </p:oleObj>
              </mc:Choice>
              <mc:Fallback>
                <p:oleObj name="Equation" r:id="rId5" imgW="3340080" imgH="558720" progId="Equation.DSMT4">
                  <p:embed/>
                  <p:pic>
                    <p:nvPicPr>
                      <p:cNvPr id="0" name="Объект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000" y="1836000"/>
                        <a:ext cx="3674088" cy="6145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Объект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238224"/>
              </p:ext>
            </p:extLst>
          </p:nvPr>
        </p:nvGraphicFramePr>
        <p:xfrm>
          <a:off x="1260000" y="3348000"/>
          <a:ext cx="1906632" cy="573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8" name="Equation" r:id="rId7" imgW="1815840" imgH="545760" progId="Equation.DSMT4">
                  <p:embed/>
                </p:oleObj>
              </mc:Choice>
              <mc:Fallback>
                <p:oleObj name="Equation" r:id="rId7" imgW="1815840" imgH="545760" progId="Equation.DSMT4">
                  <p:embed/>
                  <p:pic>
                    <p:nvPicPr>
                      <p:cNvPr id="0" name="Объект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000" y="3348000"/>
                        <a:ext cx="1906632" cy="5730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504000" y="2916000"/>
            <a:ext cx="3798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Bending radius in the field of the opposite </a:t>
            </a:r>
            <a:r>
              <a:rPr lang="en-US" sz="1400" dirty="0" smtClean="0"/>
              <a:t>bunch:</a:t>
            </a:r>
            <a:endParaRPr lang="en-US" sz="1400" dirty="0"/>
          </a:p>
        </p:txBody>
      </p:sp>
      <p:sp>
        <p:nvSpPr>
          <p:cNvPr id="89" name="TextBox 88"/>
          <p:cNvSpPr txBox="1"/>
          <p:nvPr/>
        </p:nvSpPr>
        <p:spPr>
          <a:xfrm>
            <a:off x="504000" y="4248000"/>
            <a:ext cx="3798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Critical energy of beamstrahlung  photons:</a:t>
            </a:r>
            <a:endParaRPr lang="en-US" sz="1400" dirty="0"/>
          </a:p>
        </p:txBody>
      </p:sp>
      <p:graphicFrame>
        <p:nvGraphicFramePr>
          <p:cNvPr id="77" name="Объект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762554"/>
              </p:ext>
            </p:extLst>
          </p:nvPr>
        </p:nvGraphicFramePr>
        <p:xfrm>
          <a:off x="1404000" y="4608000"/>
          <a:ext cx="10922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9" name="Equation" r:id="rId9" imgW="1091880" imgH="444240" progId="Equation.DSMT4">
                  <p:embed/>
                </p:oleObj>
              </mc:Choice>
              <mc:Fallback>
                <p:oleObj name="Equation" r:id="rId9" imgW="109188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04000" y="4608000"/>
                        <a:ext cx="10922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8" name="Группа 77"/>
          <p:cNvGrpSpPr/>
          <p:nvPr/>
        </p:nvGrpSpPr>
        <p:grpSpPr>
          <a:xfrm>
            <a:off x="6840000" y="1620000"/>
            <a:ext cx="3472417" cy="4526496"/>
            <a:chOff x="5256000" y="1188000"/>
            <a:chExt cx="3472417" cy="452649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6053803" y="1294272"/>
              <a:ext cx="39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8039018" y="3686572"/>
              <a:ext cx="288000" cy="1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7718618" y="3668572"/>
              <a:ext cx="288000" cy="1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3" name="Рисунок 92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0" t="5757" r="6030" b="-844"/>
            <a:stretch/>
          </p:blipFill>
          <p:spPr>
            <a:xfrm>
              <a:off x="5256000" y="1188000"/>
              <a:ext cx="3468050" cy="2016000"/>
            </a:xfrm>
            <a:prstGeom prst="rect">
              <a:avLst/>
            </a:prstGeom>
          </p:spPr>
        </p:pic>
        <p:pic>
          <p:nvPicPr>
            <p:cNvPr id="94" name="Рисунок 93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" t="4983" r="5970" b="9"/>
            <a:stretch/>
          </p:blipFill>
          <p:spPr>
            <a:xfrm>
              <a:off x="5256000" y="3528000"/>
              <a:ext cx="3472417" cy="2014421"/>
            </a:xfrm>
            <a:prstGeom prst="rect">
              <a:avLst/>
            </a:prstGeom>
          </p:spPr>
        </p:pic>
        <p:sp>
          <p:nvSpPr>
            <p:cNvPr id="95" name="TextBox 94"/>
            <p:cNvSpPr txBox="1"/>
            <p:nvPr/>
          </p:nvSpPr>
          <p:spPr>
            <a:xfrm>
              <a:off x="5477086" y="1224828"/>
              <a:ext cx="7747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45.6 GeV</a:t>
              </a:r>
              <a:endParaRPr lang="ru-RU" sz="1200" b="1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477086" y="3584072"/>
              <a:ext cx="8617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182.5 GeV</a:t>
              </a:r>
              <a:endParaRPr lang="ru-RU" sz="1200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812000" y="4320000"/>
              <a:ext cx="8617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i="1" dirty="0" smtClean="0">
                  <a:sym typeface="Symbol"/>
                </a:rPr>
                <a:t></a:t>
              </a:r>
              <a:r>
                <a:rPr lang="ru-RU" sz="1200" baseline="-25000" dirty="0" smtClean="0">
                  <a:sym typeface="Symbol"/>
                </a:rPr>
                <a:t></a:t>
              </a:r>
              <a:r>
                <a:rPr lang="en-US" sz="1200" dirty="0" smtClean="0">
                  <a:sym typeface="Symbol"/>
                </a:rPr>
                <a:t> = 1.3</a:t>
              </a:r>
              <a:r>
                <a:rPr lang="ru-RU" sz="1200" i="1" dirty="0" smtClean="0">
                  <a:sym typeface="Symbol"/>
                </a:rPr>
                <a:t></a:t>
              </a:r>
              <a:r>
                <a:rPr lang="ru-RU" sz="1200" baseline="-25000" dirty="0" smtClean="0">
                  <a:sym typeface="Symbol"/>
                </a:rPr>
                <a:t></a:t>
              </a:r>
              <a:r>
                <a:rPr lang="en-US" sz="1200" baseline="-25000" dirty="0" smtClean="0">
                  <a:sym typeface="Symbol"/>
                </a:rPr>
                <a:t>0</a:t>
              </a:r>
              <a:endParaRPr lang="ru-RU" sz="1200" baseline="-250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7287742" y="2631949"/>
              <a:ext cx="8617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i="1" dirty="0" smtClean="0">
                  <a:sym typeface="Symbol"/>
                </a:rPr>
                <a:t></a:t>
              </a:r>
              <a:r>
                <a:rPr lang="ru-RU" sz="1200" baseline="-25000" dirty="0" smtClean="0">
                  <a:sym typeface="Symbol"/>
                </a:rPr>
                <a:t></a:t>
              </a:r>
              <a:r>
                <a:rPr lang="en-US" sz="1200" dirty="0" smtClean="0">
                  <a:sym typeface="Symbol"/>
                </a:rPr>
                <a:t> = 3.5</a:t>
              </a:r>
              <a:r>
                <a:rPr lang="ru-RU" sz="1200" i="1" dirty="0" smtClean="0">
                  <a:sym typeface="Symbol"/>
                </a:rPr>
                <a:t></a:t>
              </a:r>
              <a:r>
                <a:rPr lang="ru-RU" sz="1200" baseline="-25000" dirty="0" smtClean="0">
                  <a:sym typeface="Symbol"/>
                </a:rPr>
                <a:t></a:t>
              </a:r>
              <a:r>
                <a:rPr lang="en-US" sz="1200" baseline="-25000" dirty="0" smtClean="0">
                  <a:sym typeface="Symbol"/>
                </a:rPr>
                <a:t>0</a:t>
              </a:r>
              <a:endParaRPr lang="ru-RU" sz="1200" baseline="-25000" dirty="0"/>
            </a:p>
          </p:txBody>
        </p:sp>
        <p:cxnSp>
          <p:nvCxnSpPr>
            <p:cNvPr id="99" name="Прямая со стрелкой 98"/>
            <p:cNvCxnSpPr/>
            <p:nvPr/>
          </p:nvCxnSpPr>
          <p:spPr>
            <a:xfrm flipH="1">
              <a:off x="7668000" y="4536000"/>
              <a:ext cx="432000" cy="39591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 стрелкой 99"/>
            <p:cNvCxnSpPr/>
            <p:nvPr/>
          </p:nvCxnSpPr>
          <p:spPr>
            <a:xfrm flipV="1">
              <a:off x="7632000" y="2448000"/>
              <a:ext cx="468000" cy="252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Прямоугольник 100"/>
            <p:cNvSpPr/>
            <p:nvPr/>
          </p:nvSpPr>
          <p:spPr>
            <a:xfrm>
              <a:off x="5258446" y="3168000"/>
              <a:ext cx="3465604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840000" y="3078000"/>
              <a:ext cx="504000" cy="257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36000" rIns="0" bIns="36000" rtlCol="0">
              <a:spAutoFit/>
            </a:bodyPr>
            <a:lstStyle/>
            <a:p>
              <a:pPr algn="ctr"/>
              <a:r>
                <a:rPr lang="ru-RU" sz="1200" dirty="0" smtClean="0">
                  <a:sym typeface="Symbol" panose="05050102010706020507" pitchFamily="18" charset="2"/>
                </a:rPr>
                <a:t></a:t>
              </a:r>
              <a:r>
                <a:rPr lang="en-US" sz="1200" dirty="0" smtClean="0">
                  <a:sym typeface="Symbol" panose="05050102010706020507" pitchFamily="18" charset="2"/>
                </a:rPr>
                <a:t>E/</a:t>
              </a:r>
              <a:r>
                <a:rPr lang="en-US" sz="1200" baseline="-25000" dirty="0">
                  <a:sym typeface="Symbol" panose="05050102010706020507" pitchFamily="18" charset="2"/>
                </a:rPr>
                <a:t></a:t>
              </a:r>
              <a:r>
                <a:rPr lang="en-US" sz="1200" baseline="-25000" dirty="0" smtClean="0">
                  <a:sym typeface="Symbol" panose="05050102010706020507" pitchFamily="18" charset="2"/>
                </a:rPr>
                <a:t>0</a:t>
              </a:r>
              <a:endParaRPr lang="ru-RU" sz="1200" baseline="-25000" dirty="0"/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5256000" y="5534496"/>
              <a:ext cx="3472417" cy="18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840000" y="5436000"/>
              <a:ext cx="504000" cy="2573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36000" rIns="0" bIns="36000" rtlCol="0">
              <a:spAutoFit/>
            </a:bodyPr>
            <a:lstStyle/>
            <a:p>
              <a:pPr algn="ctr"/>
              <a:r>
                <a:rPr lang="ru-RU" sz="1200" dirty="0" smtClean="0">
                  <a:sym typeface="Symbol" panose="05050102010706020507" pitchFamily="18" charset="2"/>
                </a:rPr>
                <a:t></a:t>
              </a:r>
              <a:r>
                <a:rPr lang="en-US" sz="1200" dirty="0" smtClean="0">
                  <a:sym typeface="Symbol" panose="05050102010706020507" pitchFamily="18" charset="2"/>
                </a:rPr>
                <a:t>E/</a:t>
              </a:r>
              <a:r>
                <a:rPr lang="en-US" sz="1200" baseline="-25000" dirty="0">
                  <a:sym typeface="Symbol" panose="05050102010706020507" pitchFamily="18" charset="2"/>
                </a:rPr>
                <a:t></a:t>
              </a:r>
              <a:r>
                <a:rPr lang="en-US" sz="1200" baseline="-25000" dirty="0" smtClean="0">
                  <a:sym typeface="Symbol" panose="05050102010706020507" pitchFamily="18" charset="2"/>
                </a:rPr>
                <a:t>0</a:t>
              </a:r>
              <a:endParaRPr lang="ru-RU" sz="1200" baseline="-25000" dirty="0"/>
            </a:p>
          </p:txBody>
        </p:sp>
      </p:grpSp>
      <p:sp>
        <p:nvSpPr>
          <p:cNvPr id="105" name="TextBox 104"/>
          <p:cNvSpPr txBox="1"/>
          <p:nvPr/>
        </p:nvSpPr>
        <p:spPr>
          <a:xfrm>
            <a:off x="504000" y="5328000"/>
            <a:ext cx="4644000" cy="978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dirty="0" smtClean="0"/>
              <a:t>igh </a:t>
            </a:r>
            <a:r>
              <a:rPr lang="en-US" sz="1400" dirty="0"/>
              <a:t>luminosity means working with a strong </a:t>
            </a:r>
            <a:r>
              <a:rPr lang="en-US" sz="1400" dirty="0" smtClean="0"/>
              <a:t>beamstrahlung.</a:t>
            </a:r>
          </a:p>
          <a:p>
            <a:endParaRPr lang="en-US" sz="800" dirty="0" smtClean="0"/>
          </a:p>
          <a:p>
            <a:pPr>
              <a:lnSpc>
                <a:spcPct val="120000"/>
              </a:lnSpc>
            </a:pPr>
            <a:r>
              <a:rPr lang="en-US" sz="1400" dirty="0"/>
              <a:t>It follows that the luminosity is to some extent proportional to the </a:t>
            </a:r>
            <a:r>
              <a:rPr lang="en-US" sz="1400" dirty="0" smtClean="0"/>
              <a:t>momentum acceptance.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065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89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D.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</a:rPr>
              <a:t>Shatilov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       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FCC-</a:t>
            </a:r>
            <a:r>
              <a:rPr lang="en-US" sz="1000" dirty="0" err="1" smtClean="0">
                <a:solidFill>
                  <a:schemeClr val="bg1">
                    <a:lumMod val="75000"/>
                  </a:schemeClr>
                </a:solidFill>
              </a:rPr>
              <a:t>ee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optics tuning and alignment mini-workshop,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11 May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2022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3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678" y="7135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Misalignments for Simulations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2868" y="1199408"/>
            <a:ext cx="8247413" cy="4044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The baseline values for misalignments (sigma):</a:t>
            </a:r>
          </a:p>
          <a:p>
            <a:endParaRPr lang="en-US" sz="400" dirty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Quads, DX </a:t>
            </a:r>
            <a:r>
              <a:rPr lang="en-US" sz="1400" dirty="0"/>
              <a:t>and DY: </a:t>
            </a:r>
            <a:r>
              <a:rPr lang="en-US" sz="1400" dirty="0" smtClean="0"/>
              <a:t>         50 microns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S</a:t>
            </a:r>
            <a:r>
              <a:rPr lang="en-US" sz="1400" dirty="0" smtClean="0"/>
              <a:t>extupoles</a:t>
            </a:r>
            <a:r>
              <a:rPr lang="en-US" sz="1400" dirty="0"/>
              <a:t>, DX and DY: </a:t>
            </a:r>
            <a:r>
              <a:rPr lang="en-US" sz="1400" dirty="0" smtClean="0"/>
              <a:t> 50 microns</a:t>
            </a:r>
            <a:endParaRPr lang="en-US" sz="1400" dirty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Dipoles, </a:t>
            </a:r>
            <a:r>
              <a:rPr lang="en-US" sz="1400" dirty="0"/>
              <a:t>DX and DY: </a:t>
            </a:r>
            <a:r>
              <a:rPr lang="en-US" sz="1400" dirty="0" smtClean="0"/>
              <a:t>       1000 microns</a:t>
            </a:r>
          </a:p>
          <a:p>
            <a:pPr lvl="1"/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The previous examples have shown that </a:t>
            </a:r>
            <a:r>
              <a:rPr lang="en-US" sz="1600" dirty="0" smtClean="0"/>
              <a:t>dynamic aperture and </a:t>
            </a:r>
            <a:r>
              <a:rPr lang="en-US" sz="1600" dirty="0"/>
              <a:t>momentum acceptance drop off significantly at these </a:t>
            </a:r>
            <a:r>
              <a:rPr lang="en-US" sz="1600" dirty="0" smtClean="0"/>
              <a:t>misalignments.</a:t>
            </a:r>
          </a:p>
          <a:p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To continue beam-beam simulations, we reduced the misalignments to the following values:</a:t>
            </a:r>
            <a:endParaRPr lang="en-US" sz="1600" dirty="0"/>
          </a:p>
          <a:p>
            <a:endParaRPr lang="en-US" sz="400" dirty="0"/>
          </a:p>
          <a:p>
            <a:pPr lvl="1">
              <a:lnSpc>
                <a:spcPct val="120000"/>
              </a:lnSpc>
            </a:pPr>
            <a:r>
              <a:rPr lang="en-US" sz="1400" dirty="0"/>
              <a:t>Quads, DX and DY:          </a:t>
            </a:r>
            <a:r>
              <a:rPr lang="en-US" sz="1400" dirty="0" smtClean="0"/>
              <a:t>11.5 </a:t>
            </a:r>
            <a:r>
              <a:rPr lang="en-US" sz="1400" dirty="0"/>
              <a:t>microns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Sextupoles, DX and DY:  </a:t>
            </a:r>
            <a:r>
              <a:rPr lang="en-US" sz="1400" dirty="0" smtClean="0"/>
              <a:t>13.6 </a:t>
            </a:r>
            <a:r>
              <a:rPr lang="en-US" sz="1400" dirty="0"/>
              <a:t>microns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Dipoles, DX and DY:        </a:t>
            </a:r>
            <a:r>
              <a:rPr lang="en-US" sz="1400" dirty="0" smtClean="0"/>
              <a:t>76.7 </a:t>
            </a:r>
            <a:r>
              <a:rPr lang="en-US" sz="1400" dirty="0"/>
              <a:t>microns</a:t>
            </a:r>
          </a:p>
          <a:p>
            <a:pPr lvl="1"/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So far, such examples have been made only for high </a:t>
            </a:r>
            <a:r>
              <a:rPr lang="en-US" sz="1600" dirty="0" smtClean="0"/>
              <a:t>energy (</a:t>
            </a:r>
            <a:r>
              <a:rPr lang="en-US" sz="1600" dirty="0" err="1" smtClean="0"/>
              <a:t>ttbar</a:t>
            </a:r>
            <a:r>
              <a:rPr lang="en-US" sz="1600" dirty="0" smtClean="0"/>
              <a:t>), </a:t>
            </a:r>
            <a:r>
              <a:rPr lang="en-US" sz="1600" dirty="0"/>
              <a:t>the last version of the lattice. The </a:t>
            </a:r>
            <a:r>
              <a:rPr lang="en-US" sz="1600" dirty="0" smtClean="0"/>
              <a:t>corrections were </a:t>
            </a:r>
            <a:r>
              <a:rPr lang="en-US" sz="1600" dirty="0"/>
              <a:t>made by Tessa, then I converted all the </a:t>
            </a:r>
            <a:r>
              <a:rPr lang="en-US" sz="1600" dirty="0" smtClean="0"/>
              <a:t>MADX </a:t>
            </a:r>
            <a:r>
              <a:rPr lang="en-US" sz="1600" dirty="0"/>
              <a:t>data to my format and continued </a:t>
            </a:r>
            <a:r>
              <a:rPr lang="en-US" sz="1600" dirty="0" smtClean="0"/>
              <a:t>modeling with Lifetrac.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47017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89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D.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</a:rPr>
              <a:t>Shatilov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       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FCC-</a:t>
            </a:r>
            <a:r>
              <a:rPr lang="en-US" sz="1000" dirty="0" err="1" smtClean="0">
                <a:solidFill>
                  <a:schemeClr val="bg1">
                    <a:lumMod val="75000"/>
                  </a:schemeClr>
                </a:solidFill>
              </a:rPr>
              <a:t>ee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optics tuning and alignment mini-workshop,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11 May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2022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4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678" y="7135"/>
            <a:ext cx="1219199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FMA w/o Beam-Beam, A</a:t>
            </a:r>
            <a:r>
              <a:rPr lang="en-US" sz="3600" b="1" baseline="-25000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0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800000"/>
            <a:ext cx="2424113" cy="2028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4320000"/>
            <a:ext cx="2424113" cy="2028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000" y="1800000"/>
            <a:ext cx="2424113" cy="20288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000" y="4320000"/>
            <a:ext cx="2424113" cy="20288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000" y="1800000"/>
            <a:ext cx="2424113" cy="20288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000" y="4320000"/>
            <a:ext cx="2424113" cy="20288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604000" y="3870000"/>
            <a:ext cx="641268" cy="276999"/>
          </a:xfrm>
          <a:prstGeom prst="rect">
            <a:avLst/>
          </a:prstGeom>
          <a:noFill/>
          <a:ln w="63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3</a:t>
            </a:r>
            <a:r>
              <a:rPr lang="en-US" sz="1200" i="1" dirty="0" smtClean="0">
                <a:sym typeface="Symbol"/>
              </a:rPr>
              <a:t></a:t>
            </a:r>
            <a:r>
              <a:rPr lang="en-US" sz="1200" baseline="-25000" dirty="0" smtClean="0">
                <a:sym typeface="Symbol"/>
              </a:rPr>
              <a:t>y</a:t>
            </a:r>
            <a:r>
              <a:rPr lang="en-US" sz="1200" dirty="0" smtClean="0">
                <a:sym typeface="Symbol"/>
              </a:rPr>
              <a:t> = 1</a:t>
            </a:r>
            <a:endParaRPr lang="ru-RU" sz="12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6601802" y="4008499"/>
            <a:ext cx="2002198" cy="1326817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8137092" y="2296225"/>
            <a:ext cx="466908" cy="1712274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9245268" y="2296225"/>
            <a:ext cx="1812199" cy="1712274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9245268" y="4008499"/>
            <a:ext cx="508332" cy="1369694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Рисунок 3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000" y="4320000"/>
            <a:ext cx="2424113" cy="2028825"/>
          </a:xfrm>
          <a:prstGeom prst="rect">
            <a:avLst/>
          </a:prstGeom>
        </p:spPr>
      </p:pic>
      <p:cxnSp>
        <p:nvCxnSpPr>
          <p:cNvPr id="34" name="Прямая соединительная линия 33"/>
          <p:cNvCxnSpPr/>
          <p:nvPr/>
        </p:nvCxnSpPr>
        <p:spPr>
          <a:xfrm>
            <a:off x="432000" y="1548000"/>
            <a:ext cx="114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3240000" y="1080000"/>
            <a:ext cx="0" cy="529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6120000" y="1080000"/>
            <a:ext cx="0" cy="529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9000000" y="1080000"/>
            <a:ext cx="0" cy="529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000" y="1800000"/>
            <a:ext cx="2424113" cy="2028825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90222" y="1152000"/>
            <a:ext cx="208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Ideal lattice (no errors)</a:t>
            </a:r>
            <a:endParaRPr lang="ru-RU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3672000" y="1152000"/>
            <a:ext cx="208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Seed 2, </a:t>
            </a:r>
            <a:r>
              <a:rPr lang="en-US" sz="1400" u="sng" dirty="0" smtClean="0"/>
              <a:t>4-fold symmetry</a:t>
            </a:r>
            <a:endParaRPr lang="ru-RU" sz="1400" u="sng" dirty="0"/>
          </a:p>
        </p:txBody>
      </p:sp>
      <p:sp>
        <p:nvSpPr>
          <p:cNvPr id="43" name="TextBox 42"/>
          <p:cNvSpPr txBox="1"/>
          <p:nvPr/>
        </p:nvSpPr>
        <p:spPr>
          <a:xfrm>
            <a:off x="6552000" y="1152000"/>
            <a:ext cx="1756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Seed 2</a:t>
            </a:r>
            <a:endParaRPr lang="ru-RU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9432000" y="1150511"/>
            <a:ext cx="1756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Seed 4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71718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89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D.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</a:rPr>
              <a:t>Shatilov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       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FCC-</a:t>
            </a:r>
            <a:r>
              <a:rPr lang="en-US" sz="1000" dirty="0" err="1" smtClean="0">
                <a:solidFill>
                  <a:schemeClr val="bg1">
                    <a:lumMod val="75000"/>
                  </a:schemeClr>
                </a:solidFill>
              </a:rPr>
              <a:t>ee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optics tuning and alignment mini-workshop,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11 May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2022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5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678" y="7135"/>
            <a:ext cx="1219199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FMA w/o Beam-Beam, A</a:t>
            </a:r>
            <a:r>
              <a:rPr lang="en-US" sz="3600" b="1" baseline="-25000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10 (</a:t>
            </a:r>
            <a:r>
              <a:rPr lang="en-US" sz="3600" b="1" i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</a:t>
            </a:r>
            <a:r>
              <a:rPr lang="en-US" sz="3600" b="1" i="1" baseline="-25000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E 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 1.6%)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32000" y="1548000"/>
            <a:ext cx="114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3240000" y="1080000"/>
            <a:ext cx="0" cy="29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120000" y="1080000"/>
            <a:ext cx="0" cy="29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9000000" y="1080000"/>
            <a:ext cx="0" cy="298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90222" y="1152000"/>
            <a:ext cx="208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Ideal lattice (no errors)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672000" y="1152000"/>
            <a:ext cx="2082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Seed 2, </a:t>
            </a:r>
            <a:r>
              <a:rPr lang="en-US" sz="1400" u="sng" dirty="0" smtClean="0"/>
              <a:t>4-fold symmetry</a:t>
            </a:r>
            <a:endParaRPr lang="ru-RU" sz="14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6552000" y="1152000"/>
            <a:ext cx="1756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Seed 2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9432000" y="1150511"/>
            <a:ext cx="1756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Seed 4</a:t>
            </a:r>
            <a:endParaRPr lang="ru-RU" sz="14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800000"/>
            <a:ext cx="2424113" cy="20288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000" y="1800000"/>
            <a:ext cx="2424113" cy="20288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000" y="1764000"/>
            <a:ext cx="2424113" cy="20288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000" y="1800000"/>
            <a:ext cx="2424113" cy="2028825"/>
          </a:xfrm>
          <a:prstGeom prst="rect">
            <a:avLst/>
          </a:prstGeom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432000" y="4068000"/>
            <a:ext cx="1144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36000" y="4392000"/>
            <a:ext cx="10309136" cy="1071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/>
              <a:t>There is no damping and no noise in these simulations. The color </a:t>
            </a:r>
            <a:r>
              <a:rPr lang="en-US" sz="1400" dirty="0" smtClean="0"/>
              <a:t>(logarithmic</a:t>
            </a:r>
            <a:r>
              <a:rPr lang="en-US" sz="1400" dirty="0"/>
              <a:t> scale</a:t>
            </a:r>
            <a:r>
              <a:rPr lang="en-US" sz="1400" dirty="0" smtClean="0"/>
              <a:t>) </a:t>
            </a:r>
            <a:r>
              <a:rPr lang="en-US" sz="1400" dirty="0"/>
              <a:t>shows how many turns the particle made before death. Dark blue color </a:t>
            </a:r>
            <a:r>
              <a:rPr lang="en-US" sz="1400" dirty="0" smtClean="0"/>
              <a:t>– for </a:t>
            </a:r>
            <a:r>
              <a:rPr lang="en-US" sz="1400" dirty="0"/>
              <a:t>particles that survived after 1012 </a:t>
            </a:r>
            <a:r>
              <a:rPr lang="en-US" sz="1400" dirty="0" smtClean="0"/>
              <a:t>turns. Dark red – for particle died at the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turn.</a:t>
            </a:r>
          </a:p>
          <a:p>
            <a:pPr>
              <a:lnSpc>
                <a:spcPct val="150000"/>
              </a:lnSpc>
            </a:pPr>
            <a:endParaRPr lang="en-US" sz="600" dirty="0" smtClean="0"/>
          </a:p>
          <a:p>
            <a:pPr>
              <a:lnSpc>
                <a:spcPct val="150000"/>
              </a:lnSpc>
            </a:pPr>
            <a:r>
              <a:rPr lang="en-US" sz="1400" dirty="0" smtClean="0"/>
              <a:t>With </a:t>
            </a:r>
            <a:r>
              <a:rPr lang="en-US" sz="1400" dirty="0"/>
              <a:t>account of damping, the dynamic aperture roughly corresponds to the border between green and </a:t>
            </a:r>
            <a:r>
              <a:rPr lang="en-US" sz="1400" dirty="0" smtClean="0"/>
              <a:t>yellow (</a:t>
            </a:r>
            <a:r>
              <a:rPr lang="en-US" sz="1400" dirty="0" smtClean="0">
                <a:sym typeface="Symbol"/>
              </a:rPr>
              <a:t>10 turns</a:t>
            </a:r>
            <a:r>
              <a:rPr lang="en-US" sz="1400" dirty="0" smtClean="0"/>
              <a:t>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72481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89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D.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</a:rPr>
              <a:t>Shatilov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       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FCC-</a:t>
            </a:r>
            <a:r>
              <a:rPr lang="en-US" sz="1000" dirty="0" err="1" smtClean="0">
                <a:solidFill>
                  <a:schemeClr val="bg1">
                    <a:lumMod val="75000"/>
                  </a:schemeClr>
                </a:solidFill>
              </a:rPr>
              <a:t>ee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optics tuning and alignment mini-workshop,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11 May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2022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6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678" y="7135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Beam-Beam Simulations with Misalignments 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0000" y="1440000"/>
            <a:ext cx="9494323" cy="387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Corrections at the IPs: betatron tune advances between IPs, beta-functions, dispersions (should be zero), and equilibrium orbit (should be zero).</a:t>
            </a:r>
          </a:p>
          <a:p>
            <a:pPr lvl="1"/>
            <a:endParaRPr lang="en-US" sz="600" dirty="0" smtClean="0"/>
          </a:p>
          <a:p>
            <a:pPr lvl="1"/>
            <a:r>
              <a:rPr lang="en-US" sz="1400" dirty="0" smtClean="0"/>
              <a:t>In </a:t>
            </a:r>
            <a:r>
              <a:rPr lang="en-US" sz="1400" dirty="0"/>
              <a:t>simulations, this can be done artificially by inserting transport matrices and "orbit shifts" around the IP</a:t>
            </a:r>
            <a:r>
              <a:rPr lang="en-US" sz="1400" dirty="0" smtClean="0"/>
              <a:t>.</a:t>
            </a:r>
          </a:p>
          <a:p>
            <a:pPr lvl="1"/>
            <a:endParaRPr lang="en-US" sz="1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Correction at the crab sextupoles: </a:t>
            </a:r>
            <a:r>
              <a:rPr lang="en-US" dirty="0"/>
              <a:t>betatron tune advances </a:t>
            </a:r>
            <a:r>
              <a:rPr lang="en-US" dirty="0" smtClean="0"/>
              <a:t>between CS and IP, beta-functions.</a:t>
            </a:r>
            <a:endParaRPr lang="en-US" dirty="0"/>
          </a:p>
          <a:p>
            <a:pPr lvl="1"/>
            <a:endParaRPr lang="en-US" sz="600" dirty="0"/>
          </a:p>
          <a:p>
            <a:pPr lvl="1">
              <a:lnSpc>
                <a:spcPct val="120000"/>
              </a:lnSpc>
            </a:pPr>
            <a:r>
              <a:rPr lang="en-US" sz="1400" dirty="0"/>
              <a:t>In simulations, this can be done artificially by inserting transport matrices </a:t>
            </a:r>
            <a:r>
              <a:rPr lang="en-US" sz="1400" dirty="0" smtClean="0"/>
              <a:t>around </a:t>
            </a:r>
            <a:r>
              <a:rPr lang="en-US" sz="1400" dirty="0"/>
              <a:t>the </a:t>
            </a:r>
            <a:r>
              <a:rPr lang="en-US" sz="1400" dirty="0" smtClean="0"/>
              <a:t>pair of  SY1, SY2 sextupoles. But this greatly increases the chromaticity, so the DA drops</a:t>
            </a:r>
            <a:r>
              <a:rPr lang="en-US" sz="1400" dirty="0"/>
              <a:t>. Therefore, </a:t>
            </a:r>
            <a:r>
              <a:rPr lang="en-US" sz="1400" i="1" dirty="0"/>
              <a:t>these requirements must be taken into account from the very beginning when making any corrections</a:t>
            </a:r>
            <a:r>
              <a:rPr lang="en-US" sz="1400" dirty="0"/>
              <a:t>.</a:t>
            </a:r>
          </a:p>
          <a:p>
            <a:pPr lvl="1"/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Large </a:t>
            </a:r>
            <a:r>
              <a:rPr lang="en-US" i="1" dirty="0" smtClean="0">
                <a:sym typeface="Symbol"/>
              </a:rPr>
              <a:t></a:t>
            </a:r>
            <a:r>
              <a:rPr lang="en-US" baseline="-25000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 at </a:t>
            </a:r>
            <a:r>
              <a:rPr lang="en-US" dirty="0" err="1" smtClean="0">
                <a:sym typeface="Symbol"/>
              </a:rPr>
              <a:t>ttbar</a:t>
            </a:r>
            <a:r>
              <a:rPr lang="en-US" dirty="0" smtClean="0">
                <a:sym typeface="Symbol"/>
              </a:rPr>
              <a:t>, so the footprint crosses the main coupling resonance.</a:t>
            </a:r>
            <a:endParaRPr lang="en-US" dirty="0"/>
          </a:p>
          <a:p>
            <a:pPr lvl="1"/>
            <a:endParaRPr lang="en-US" sz="600" dirty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This </a:t>
            </a:r>
            <a:r>
              <a:rPr lang="en-US" sz="1400" dirty="0"/>
              <a:t>problem appeared only in the model with </a:t>
            </a:r>
            <a:r>
              <a:rPr lang="en-US" sz="1400" dirty="0" smtClean="0"/>
              <a:t>realistic betatron coupling, and only at </a:t>
            </a:r>
            <a:r>
              <a:rPr lang="en-US" sz="1400" dirty="0" err="1" smtClean="0"/>
              <a:t>ttbar</a:t>
            </a:r>
            <a:r>
              <a:rPr lang="en-US" sz="1400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Further </a:t>
            </a:r>
            <a:r>
              <a:rPr lang="en-US" sz="1400" dirty="0" smtClean="0"/>
              <a:t>parameter optimization at </a:t>
            </a:r>
            <a:r>
              <a:rPr lang="en-US" sz="1400" dirty="0"/>
              <a:t>this energy will be required: a decrease in </a:t>
            </a:r>
            <a:r>
              <a:rPr lang="en-US" sz="1400" i="1" dirty="0" smtClean="0">
                <a:sym typeface="Symbol"/>
              </a:rPr>
              <a:t></a:t>
            </a:r>
            <a:r>
              <a:rPr lang="en-US" sz="1400" baseline="-25000" dirty="0" smtClean="0">
                <a:sym typeface="Symbol"/>
              </a:rPr>
              <a:t>x</a:t>
            </a:r>
            <a:r>
              <a:rPr lang="en-US" sz="1400" dirty="0" smtClean="0"/>
              <a:t>  and </a:t>
            </a:r>
            <a:r>
              <a:rPr lang="en-US" sz="1400" dirty="0"/>
              <a:t>a shift in the </a:t>
            </a:r>
            <a:r>
              <a:rPr lang="en-US" sz="1400" dirty="0" smtClean="0"/>
              <a:t>working point. But </a:t>
            </a:r>
            <a:r>
              <a:rPr lang="en-US" sz="1400" dirty="0"/>
              <a:t>everything will depend on what kind of actual </a:t>
            </a:r>
            <a:r>
              <a:rPr lang="en-US" sz="1400" dirty="0" smtClean="0"/>
              <a:t>momentum acceptance </a:t>
            </a:r>
            <a:r>
              <a:rPr lang="en-US" sz="1400" dirty="0"/>
              <a:t>can be obtained, taking into account </a:t>
            </a:r>
            <a:r>
              <a:rPr lang="en-US" sz="1400" dirty="0" smtClean="0"/>
              <a:t>misalignments </a:t>
            </a:r>
            <a:r>
              <a:rPr lang="en-US" sz="1400" dirty="0"/>
              <a:t>and their </a:t>
            </a:r>
            <a:r>
              <a:rPr lang="en-US" sz="1400" dirty="0" smtClean="0"/>
              <a:t>corrections. </a:t>
            </a:r>
            <a:r>
              <a:rPr lang="en-US" sz="1400" dirty="0"/>
              <a:t>This will </a:t>
            </a:r>
            <a:r>
              <a:rPr lang="en-US" sz="1400" dirty="0" smtClean="0"/>
              <a:t>determine </a:t>
            </a:r>
            <a:r>
              <a:rPr lang="en-US" sz="1400" dirty="0"/>
              <a:t>possible </a:t>
            </a:r>
            <a:r>
              <a:rPr lang="en-US" sz="1400" dirty="0" smtClean="0"/>
              <a:t>beam-beam tune shifts and the distance to the coupling resonance.</a:t>
            </a:r>
          </a:p>
        </p:txBody>
      </p:sp>
    </p:spTree>
    <p:extLst>
      <p:ext uri="{BB962C8B-B14F-4D97-AF65-F5344CB8AC3E}">
        <p14:creationId xmlns:p14="http://schemas.microsoft.com/office/powerpoint/2010/main" val="3517335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624000"/>
            <a:ext cx="12189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D. </a:t>
            </a:r>
            <a:r>
              <a:rPr lang="en-US" sz="1000" dirty="0" err="1">
                <a:solidFill>
                  <a:schemeClr val="bg1">
                    <a:lumMod val="75000"/>
                  </a:schemeClr>
                </a:solidFill>
              </a:rPr>
              <a:t>Shatilov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       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FCC-</a:t>
            </a:r>
            <a:r>
              <a:rPr lang="en-US" sz="1000" dirty="0" err="1" smtClean="0">
                <a:solidFill>
                  <a:schemeClr val="bg1">
                    <a:lumMod val="75000"/>
                  </a:schemeClr>
                </a:solidFill>
              </a:rPr>
              <a:t>ee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optics tuning and alignment mini-workshop,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11 May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2022     </a:t>
            </a: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              7</a:t>
            </a:r>
            <a:endParaRPr lang="ru-RU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678" y="7135"/>
            <a:ext cx="12191998" cy="712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 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0000" y="1440000"/>
            <a:ext cx="895352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dirty="0"/>
              <a:t>We need to develop methods that allow us to restore the orbit and linear optics at critical points </a:t>
            </a:r>
            <a:r>
              <a:rPr lang="en-US" dirty="0" smtClean="0"/>
              <a:t>(IPs, crab sextupoles) </a:t>
            </a:r>
            <a:r>
              <a:rPr lang="en-US" dirty="0"/>
              <a:t>and further maximize </a:t>
            </a:r>
            <a:r>
              <a:rPr lang="en-US" dirty="0" smtClean="0"/>
              <a:t>the dynamic aperture and momentum acceptance.</a:t>
            </a:r>
          </a:p>
          <a:p>
            <a:pPr marL="342900" indent="-342900">
              <a:buFont typeface="+mj-lt"/>
              <a:buAutoNum type="arabicParenR"/>
            </a:pPr>
            <a:endParaRPr lang="en-US" sz="1200" dirty="0"/>
          </a:p>
          <a:p>
            <a:pPr marL="342900" indent="-342900">
              <a:buFont typeface="+mj-lt"/>
              <a:buAutoNum type="arabicParenR"/>
            </a:pPr>
            <a:r>
              <a:rPr lang="en-US" dirty="0"/>
              <a:t>Probably, we need to prepare for the fact that we will have to reduce </a:t>
            </a:r>
            <a:r>
              <a:rPr lang="en-US" dirty="0" smtClean="0"/>
              <a:t>misalignments and errors </a:t>
            </a:r>
            <a:r>
              <a:rPr lang="en-US" dirty="0"/>
              <a:t>several times</a:t>
            </a:r>
            <a:r>
              <a:rPr lang="en-US" dirty="0" smtClean="0"/>
              <a:t>.</a:t>
            </a:r>
          </a:p>
          <a:p>
            <a:pPr lvl="1"/>
            <a:endParaRPr lang="en-US" sz="600" dirty="0"/>
          </a:p>
          <a:p>
            <a:pPr lvl="1"/>
            <a:r>
              <a:rPr lang="en-US" sz="1400" dirty="0"/>
              <a:t>Of course, this increases the cost of the positioning system, but it must be compared with the total cost of the collider. If the total cost increases by a few percent, and the luminosity </a:t>
            </a:r>
            <a:r>
              <a:rPr lang="en-US" sz="1400" dirty="0" smtClean="0"/>
              <a:t>by fifty, </a:t>
            </a:r>
            <a:r>
              <a:rPr lang="en-US" sz="1400" dirty="0"/>
              <a:t>then it probably makes sense.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448000" y="5040000"/>
            <a:ext cx="7125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Thank you for your attention!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6503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22731</TotalTime>
  <Words>773</Words>
  <Application>Microsoft Office PowerPoint</Application>
  <DocSecurity>0</DocSecurity>
  <PresentationFormat>Произвольный</PresentationFormat>
  <Paragraphs>98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Office Theme</vt:lpstr>
      <vt:lpstr>Equation</vt:lpstr>
      <vt:lpstr>MathType 6.0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User</cp:lastModifiedBy>
  <cp:revision>983</cp:revision>
  <cp:lastPrinted>2021-04-19T12:35:47Z</cp:lastPrinted>
  <dcterms:created xsi:type="dcterms:W3CDTF">2016-07-07T11:05:41Z</dcterms:created>
  <dcterms:modified xsi:type="dcterms:W3CDTF">2022-05-11T11:51:49Z</dcterms:modified>
  <dc:identifier/>
  <dc:language/>
  <cp:version/>
</cp:coreProperties>
</file>