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58" r:id="rId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593"/>
    <p:restoredTop sz="94592"/>
  </p:normalViewPr>
  <p:slideViewPr>
    <p:cSldViewPr snapToGrid="0" showGuides="1">
      <p:cViewPr varScale="1">
        <p:scale>
          <a:sx n="75" d="100"/>
          <a:sy n="75" d="100"/>
        </p:scale>
        <p:origin x="60" y="223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9A62E1-F7AD-4D0C-ADBD-601C3235DD90}" type="datetimeFigureOut">
              <a:rPr lang="fr-FR" smtClean="0"/>
              <a:t>22/03/2019</a:t>
            </a:fld>
            <a:endParaRPr lang="fr-FR"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CB64F0-3502-44BD-86D4-EF4A18C6389C}" type="slidenum">
              <a:rPr lang="fr-FR" smtClean="0"/>
              <a:t>‹#›</a:t>
            </a:fld>
            <a:endParaRPr lang="fr-FR" dirty="0"/>
          </a:p>
        </p:txBody>
      </p:sp>
    </p:spTree>
    <p:extLst>
      <p:ext uri="{BB962C8B-B14F-4D97-AF65-F5344CB8AC3E}">
        <p14:creationId xmlns:p14="http://schemas.microsoft.com/office/powerpoint/2010/main" val="1870038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5" name="Espace réservé du pied de page 4"/>
          <p:cNvSpPr>
            <a:spLocks noGrp="1"/>
          </p:cNvSpPr>
          <p:nvPr>
            <p:ph type="ftr" sz="quarter" idx="11"/>
          </p:nvPr>
        </p:nvSpPr>
        <p:spPr/>
        <p:txBody>
          <a:bodyPr/>
          <a:lstStyle>
            <a:lvl1pPr>
              <a:defRPr/>
            </a:lvl1pPr>
          </a:lstStyle>
          <a:p>
            <a:r>
              <a:rPr lang="en-US" dirty="0"/>
              <a:t>FuSuMaTech Meeting PSI  14 November 2018    Daniel Calcoen</a:t>
            </a:r>
            <a:endParaRPr lang="fr-FR" dirty="0"/>
          </a:p>
        </p:txBody>
      </p:sp>
      <p:sp>
        <p:nvSpPr>
          <p:cNvPr id="6" name="Espace réservé du numéro de diapositive 5"/>
          <p:cNvSpPr>
            <a:spLocks noGrp="1"/>
          </p:cNvSpPr>
          <p:nvPr>
            <p:ph type="sldNum" sz="quarter" idx="12"/>
          </p:nvPr>
        </p:nvSpPr>
        <p:spPr/>
        <p:txBody>
          <a:bodyPr/>
          <a:lstStyle/>
          <a:p>
            <a:fld id="{A9AB9CD9-4788-4CA0-BCBC-E41B790C236C}" type="slidenum">
              <a:rPr lang="fr-FR" smtClean="0"/>
              <a:t>‹#›</a:t>
            </a:fld>
            <a:endParaRPr lang="fr-FR" dirty="0"/>
          </a:p>
        </p:txBody>
      </p:sp>
    </p:spTree>
    <p:extLst>
      <p:ext uri="{BB962C8B-B14F-4D97-AF65-F5344CB8AC3E}">
        <p14:creationId xmlns:p14="http://schemas.microsoft.com/office/powerpoint/2010/main" val="1096826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p:cNvSpPr>
            <a:spLocks noGrp="1"/>
          </p:cNvSpPr>
          <p:nvPr>
            <p:ph type="ftr" sz="quarter" idx="11"/>
          </p:nvPr>
        </p:nvSpPr>
        <p:spPr>
          <a:xfrm>
            <a:off x="846658" y="6356350"/>
            <a:ext cx="4580476" cy="365125"/>
          </a:xfrm>
        </p:spPr>
        <p:txBody>
          <a:bodyPr/>
          <a:lstStyle>
            <a:lvl1pPr>
              <a:defRPr/>
            </a:lvl1pPr>
          </a:lstStyle>
          <a:p>
            <a:r>
              <a:rPr lang="en-US" dirty="0"/>
              <a:t>FuSuMaTech Meeting PSI  14 November 2018    Daniel Calcoen</a:t>
            </a:r>
            <a:endParaRPr lang="fr-FR" dirty="0"/>
          </a:p>
        </p:txBody>
      </p:sp>
      <p:sp>
        <p:nvSpPr>
          <p:cNvPr id="6" name="Espace réservé du numéro de diapositive 5"/>
          <p:cNvSpPr>
            <a:spLocks noGrp="1"/>
          </p:cNvSpPr>
          <p:nvPr>
            <p:ph type="sldNum" sz="quarter" idx="12"/>
          </p:nvPr>
        </p:nvSpPr>
        <p:spPr/>
        <p:txBody>
          <a:bodyPr/>
          <a:lstStyle/>
          <a:p>
            <a:fld id="{A9AB9CD9-4788-4CA0-BCBC-E41B790C236C}" type="slidenum">
              <a:rPr lang="fr-FR" smtClean="0"/>
              <a:t>‹#›</a:t>
            </a:fld>
            <a:endParaRPr lang="fr-FR" dirty="0"/>
          </a:p>
        </p:txBody>
      </p:sp>
    </p:spTree>
    <p:extLst>
      <p:ext uri="{BB962C8B-B14F-4D97-AF65-F5344CB8AC3E}">
        <p14:creationId xmlns:p14="http://schemas.microsoft.com/office/powerpoint/2010/main" val="3090725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p:cNvSpPr>
            <a:spLocks noGrp="1"/>
          </p:cNvSpPr>
          <p:nvPr>
            <p:ph type="ftr" sz="quarter" idx="11"/>
          </p:nvPr>
        </p:nvSpPr>
        <p:spPr/>
        <p:txBody>
          <a:bodyPr/>
          <a:lstStyle>
            <a:lvl1pPr>
              <a:defRPr/>
            </a:lvl1pPr>
          </a:lstStyle>
          <a:p>
            <a:r>
              <a:rPr lang="en-US" dirty="0"/>
              <a:t>FuSuMaTech Meeting PSI  14 November 2018    Daniel Calcoen</a:t>
            </a:r>
            <a:endParaRPr lang="fr-FR" dirty="0"/>
          </a:p>
        </p:txBody>
      </p:sp>
      <p:sp>
        <p:nvSpPr>
          <p:cNvPr id="6" name="Espace réservé du numéro de diapositive 5"/>
          <p:cNvSpPr>
            <a:spLocks noGrp="1"/>
          </p:cNvSpPr>
          <p:nvPr>
            <p:ph type="sldNum" sz="quarter" idx="12"/>
          </p:nvPr>
        </p:nvSpPr>
        <p:spPr/>
        <p:txBody>
          <a:bodyPr/>
          <a:lstStyle/>
          <a:p>
            <a:fld id="{A9AB9CD9-4788-4CA0-BCBC-E41B790C236C}" type="slidenum">
              <a:rPr lang="fr-FR" smtClean="0"/>
              <a:t>‹#›</a:t>
            </a:fld>
            <a:endParaRPr lang="fr-FR" dirty="0"/>
          </a:p>
        </p:txBody>
      </p:sp>
    </p:spTree>
    <p:extLst>
      <p:ext uri="{BB962C8B-B14F-4D97-AF65-F5344CB8AC3E}">
        <p14:creationId xmlns:p14="http://schemas.microsoft.com/office/powerpoint/2010/main" val="655136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838200" y="702733"/>
            <a:ext cx="10515600" cy="987956"/>
          </a:xfrm>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p:cNvSpPr>
            <a:spLocks noGrp="1"/>
          </p:cNvSpPr>
          <p:nvPr>
            <p:ph type="ftr" sz="quarter" idx="11"/>
          </p:nvPr>
        </p:nvSpPr>
        <p:spPr/>
        <p:txBody>
          <a:bodyPr/>
          <a:lstStyle>
            <a:lvl1pPr>
              <a:defRPr/>
            </a:lvl1pPr>
          </a:lstStyle>
          <a:p>
            <a:r>
              <a:rPr lang="en-US" dirty="0"/>
              <a:t>FuSuMaTech Meeting PSI  14 November 2018    Daniel Calcoen</a:t>
            </a:r>
            <a:endParaRPr lang="fr-FR" dirty="0"/>
          </a:p>
        </p:txBody>
      </p:sp>
      <p:sp>
        <p:nvSpPr>
          <p:cNvPr id="6" name="Espace réservé du numéro de diapositive 5"/>
          <p:cNvSpPr>
            <a:spLocks noGrp="1"/>
          </p:cNvSpPr>
          <p:nvPr>
            <p:ph type="sldNum" sz="quarter" idx="12"/>
          </p:nvPr>
        </p:nvSpPr>
        <p:spPr/>
        <p:txBody>
          <a:bodyPr/>
          <a:lstStyle/>
          <a:p>
            <a:fld id="{A9AB9CD9-4788-4CA0-BCBC-E41B790C236C}" type="slidenum">
              <a:rPr lang="fr-FR" smtClean="0"/>
              <a:t>‹#›</a:t>
            </a:fld>
            <a:endParaRPr lang="fr-FR" dirty="0"/>
          </a:p>
        </p:txBody>
      </p:sp>
    </p:spTree>
    <p:extLst>
      <p:ext uri="{BB962C8B-B14F-4D97-AF65-F5344CB8AC3E}">
        <p14:creationId xmlns:p14="http://schemas.microsoft.com/office/powerpoint/2010/main" val="1599850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5" name="Espace réservé du pied de page 4"/>
          <p:cNvSpPr>
            <a:spLocks noGrp="1"/>
          </p:cNvSpPr>
          <p:nvPr>
            <p:ph type="ftr" sz="quarter" idx="11"/>
          </p:nvPr>
        </p:nvSpPr>
        <p:spPr/>
        <p:txBody>
          <a:bodyPr/>
          <a:lstStyle>
            <a:lvl1pPr>
              <a:defRPr/>
            </a:lvl1pPr>
          </a:lstStyle>
          <a:p>
            <a:r>
              <a:rPr lang="en-US" dirty="0"/>
              <a:t>FuSuMaTech Meeting PSI  14 November 2018    Daniel Calcoen</a:t>
            </a:r>
            <a:endParaRPr lang="fr-FR" dirty="0"/>
          </a:p>
        </p:txBody>
      </p:sp>
      <p:sp>
        <p:nvSpPr>
          <p:cNvPr id="6" name="Espace réservé du numéro de diapositive 5"/>
          <p:cNvSpPr>
            <a:spLocks noGrp="1"/>
          </p:cNvSpPr>
          <p:nvPr>
            <p:ph type="sldNum" sz="quarter" idx="12"/>
          </p:nvPr>
        </p:nvSpPr>
        <p:spPr/>
        <p:txBody>
          <a:bodyPr/>
          <a:lstStyle/>
          <a:p>
            <a:fld id="{A9AB9CD9-4788-4CA0-BCBC-E41B790C236C}" type="slidenum">
              <a:rPr lang="fr-FR" smtClean="0"/>
              <a:t>‹#›</a:t>
            </a:fld>
            <a:endParaRPr lang="fr-FR" dirty="0"/>
          </a:p>
        </p:txBody>
      </p:sp>
    </p:spTree>
    <p:extLst>
      <p:ext uri="{BB962C8B-B14F-4D97-AF65-F5344CB8AC3E}">
        <p14:creationId xmlns:p14="http://schemas.microsoft.com/office/powerpoint/2010/main" val="2975246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11"/>
          </p:nvPr>
        </p:nvSpPr>
        <p:spPr/>
        <p:txBody>
          <a:bodyPr/>
          <a:lstStyle>
            <a:lvl1pPr>
              <a:defRPr/>
            </a:lvl1pPr>
          </a:lstStyle>
          <a:p>
            <a:r>
              <a:rPr lang="en-US" dirty="0"/>
              <a:t>FuSuMaTech Meeting PSI  14 November 2018    Daniel Calcoen</a:t>
            </a:r>
            <a:endParaRPr lang="fr-FR" dirty="0"/>
          </a:p>
        </p:txBody>
      </p:sp>
      <p:sp>
        <p:nvSpPr>
          <p:cNvPr id="7" name="Espace réservé du numéro de diapositive 6"/>
          <p:cNvSpPr>
            <a:spLocks noGrp="1"/>
          </p:cNvSpPr>
          <p:nvPr>
            <p:ph type="sldNum" sz="quarter" idx="12"/>
          </p:nvPr>
        </p:nvSpPr>
        <p:spPr/>
        <p:txBody>
          <a:bodyPr/>
          <a:lstStyle/>
          <a:p>
            <a:fld id="{A9AB9CD9-4788-4CA0-BCBC-E41B790C236C}" type="slidenum">
              <a:rPr lang="fr-FR" smtClean="0"/>
              <a:t>‹#›</a:t>
            </a:fld>
            <a:endParaRPr lang="fr-FR" dirty="0"/>
          </a:p>
        </p:txBody>
      </p:sp>
    </p:spTree>
    <p:extLst>
      <p:ext uri="{BB962C8B-B14F-4D97-AF65-F5344CB8AC3E}">
        <p14:creationId xmlns:p14="http://schemas.microsoft.com/office/powerpoint/2010/main" val="1903773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702733"/>
            <a:ext cx="10515600" cy="987955"/>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8" name="Espace réservé du pied de page 7"/>
          <p:cNvSpPr>
            <a:spLocks noGrp="1"/>
          </p:cNvSpPr>
          <p:nvPr>
            <p:ph type="ftr" sz="quarter" idx="11"/>
          </p:nvPr>
        </p:nvSpPr>
        <p:spPr/>
        <p:txBody>
          <a:bodyPr/>
          <a:lstStyle>
            <a:lvl1pPr>
              <a:defRPr/>
            </a:lvl1pPr>
          </a:lstStyle>
          <a:p>
            <a:r>
              <a:rPr lang="en-US" dirty="0"/>
              <a:t>FuSuMaTech Meeting PSI  14 November 2018    Daniel Calcoen</a:t>
            </a:r>
            <a:endParaRPr lang="fr-FR" dirty="0"/>
          </a:p>
        </p:txBody>
      </p:sp>
      <p:sp>
        <p:nvSpPr>
          <p:cNvPr id="9" name="Espace réservé du numéro de diapositive 8"/>
          <p:cNvSpPr>
            <a:spLocks noGrp="1"/>
          </p:cNvSpPr>
          <p:nvPr>
            <p:ph type="sldNum" sz="quarter" idx="12"/>
          </p:nvPr>
        </p:nvSpPr>
        <p:spPr/>
        <p:txBody>
          <a:bodyPr/>
          <a:lstStyle/>
          <a:p>
            <a:fld id="{A9AB9CD9-4788-4CA0-BCBC-E41B790C236C}" type="slidenum">
              <a:rPr lang="fr-FR" smtClean="0"/>
              <a:t>‹#›</a:t>
            </a:fld>
            <a:endParaRPr lang="fr-FR" dirty="0"/>
          </a:p>
        </p:txBody>
      </p:sp>
    </p:spTree>
    <p:extLst>
      <p:ext uri="{BB962C8B-B14F-4D97-AF65-F5344CB8AC3E}">
        <p14:creationId xmlns:p14="http://schemas.microsoft.com/office/powerpoint/2010/main" val="2030492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4" name="Espace réservé du pied de page 3"/>
          <p:cNvSpPr>
            <a:spLocks noGrp="1"/>
          </p:cNvSpPr>
          <p:nvPr>
            <p:ph type="ftr" sz="quarter" idx="11"/>
          </p:nvPr>
        </p:nvSpPr>
        <p:spPr/>
        <p:txBody>
          <a:bodyPr/>
          <a:lstStyle>
            <a:lvl1pPr>
              <a:defRPr/>
            </a:lvl1pPr>
          </a:lstStyle>
          <a:p>
            <a:r>
              <a:rPr lang="en-US" dirty="0"/>
              <a:t>FuSuMaTech Meeting PSI  14 November 2018    Daniel Calcoen</a:t>
            </a:r>
            <a:endParaRPr lang="fr-FR" dirty="0"/>
          </a:p>
        </p:txBody>
      </p:sp>
      <p:sp>
        <p:nvSpPr>
          <p:cNvPr id="5" name="Espace réservé du numéro de diapositive 4"/>
          <p:cNvSpPr>
            <a:spLocks noGrp="1"/>
          </p:cNvSpPr>
          <p:nvPr>
            <p:ph type="sldNum" sz="quarter" idx="12"/>
          </p:nvPr>
        </p:nvSpPr>
        <p:spPr/>
        <p:txBody>
          <a:bodyPr/>
          <a:lstStyle/>
          <a:p>
            <a:fld id="{A9AB9CD9-4788-4CA0-BCBC-E41B790C236C}" type="slidenum">
              <a:rPr lang="fr-FR" smtClean="0"/>
              <a:t>‹#›</a:t>
            </a:fld>
            <a:endParaRPr lang="fr-FR" dirty="0"/>
          </a:p>
        </p:txBody>
      </p:sp>
    </p:spTree>
    <p:extLst>
      <p:ext uri="{BB962C8B-B14F-4D97-AF65-F5344CB8AC3E}">
        <p14:creationId xmlns:p14="http://schemas.microsoft.com/office/powerpoint/2010/main" val="904157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lvl1pPr>
              <a:defRPr/>
            </a:lvl1pPr>
          </a:lstStyle>
          <a:p>
            <a:r>
              <a:rPr lang="en-US" dirty="0"/>
              <a:t>FuSuMaTech Meeting PSI  14 November 2018    Daniel Calcoen</a:t>
            </a:r>
            <a:endParaRPr lang="fr-FR" dirty="0"/>
          </a:p>
        </p:txBody>
      </p:sp>
      <p:sp>
        <p:nvSpPr>
          <p:cNvPr id="4" name="Espace réservé du numéro de diapositive 3"/>
          <p:cNvSpPr>
            <a:spLocks noGrp="1"/>
          </p:cNvSpPr>
          <p:nvPr>
            <p:ph type="sldNum" sz="quarter" idx="12"/>
          </p:nvPr>
        </p:nvSpPr>
        <p:spPr/>
        <p:txBody>
          <a:bodyPr/>
          <a:lstStyle/>
          <a:p>
            <a:fld id="{A9AB9CD9-4788-4CA0-BCBC-E41B790C236C}" type="slidenum">
              <a:rPr lang="fr-FR" smtClean="0"/>
              <a:t>‹#›</a:t>
            </a:fld>
            <a:endParaRPr lang="fr-FR" dirty="0"/>
          </a:p>
        </p:txBody>
      </p:sp>
    </p:spTree>
    <p:extLst>
      <p:ext uri="{BB962C8B-B14F-4D97-AF65-F5344CB8AC3E}">
        <p14:creationId xmlns:p14="http://schemas.microsoft.com/office/powerpoint/2010/main" val="2358523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6" name="Espace réservé du pied de page 5"/>
          <p:cNvSpPr>
            <a:spLocks noGrp="1"/>
          </p:cNvSpPr>
          <p:nvPr>
            <p:ph type="ftr" sz="quarter" idx="11"/>
          </p:nvPr>
        </p:nvSpPr>
        <p:spPr/>
        <p:txBody>
          <a:bodyPr/>
          <a:lstStyle>
            <a:lvl1pPr>
              <a:defRPr/>
            </a:lvl1pPr>
          </a:lstStyle>
          <a:p>
            <a:r>
              <a:rPr lang="en-US" dirty="0"/>
              <a:t>FuSuMaTech Meeting PSI  14 November 2018    Daniel Calcoen</a:t>
            </a:r>
            <a:endParaRPr lang="fr-FR" dirty="0"/>
          </a:p>
        </p:txBody>
      </p:sp>
      <p:sp>
        <p:nvSpPr>
          <p:cNvPr id="7" name="Espace réservé du numéro de diapositive 6"/>
          <p:cNvSpPr>
            <a:spLocks noGrp="1"/>
          </p:cNvSpPr>
          <p:nvPr>
            <p:ph type="sldNum" sz="quarter" idx="12"/>
          </p:nvPr>
        </p:nvSpPr>
        <p:spPr/>
        <p:txBody>
          <a:bodyPr/>
          <a:lstStyle/>
          <a:p>
            <a:fld id="{A9AB9CD9-4788-4CA0-BCBC-E41B790C236C}" type="slidenum">
              <a:rPr lang="fr-FR" smtClean="0"/>
              <a:t>‹#›</a:t>
            </a:fld>
            <a:endParaRPr lang="fr-FR" dirty="0"/>
          </a:p>
        </p:txBody>
      </p:sp>
    </p:spTree>
    <p:extLst>
      <p:ext uri="{BB962C8B-B14F-4D97-AF65-F5344CB8AC3E}">
        <p14:creationId xmlns:p14="http://schemas.microsoft.com/office/powerpoint/2010/main" val="3523588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6" name="Espace réservé du pied de page 5"/>
          <p:cNvSpPr>
            <a:spLocks noGrp="1"/>
          </p:cNvSpPr>
          <p:nvPr>
            <p:ph type="ftr" sz="quarter" idx="11"/>
          </p:nvPr>
        </p:nvSpPr>
        <p:spPr/>
        <p:txBody>
          <a:bodyPr/>
          <a:lstStyle>
            <a:lvl1pPr>
              <a:defRPr/>
            </a:lvl1pPr>
          </a:lstStyle>
          <a:p>
            <a:r>
              <a:rPr lang="en-US" dirty="0"/>
              <a:t>FuSuMaTech Meeting PSI  14 November 2018    Daniel Calcoen</a:t>
            </a:r>
            <a:endParaRPr lang="fr-FR" dirty="0"/>
          </a:p>
        </p:txBody>
      </p:sp>
      <p:sp>
        <p:nvSpPr>
          <p:cNvPr id="7" name="Espace réservé du numéro de diapositive 6"/>
          <p:cNvSpPr>
            <a:spLocks noGrp="1"/>
          </p:cNvSpPr>
          <p:nvPr>
            <p:ph type="sldNum" sz="quarter" idx="12"/>
          </p:nvPr>
        </p:nvSpPr>
        <p:spPr/>
        <p:txBody>
          <a:bodyPr/>
          <a:lstStyle/>
          <a:p>
            <a:fld id="{A9AB9CD9-4788-4CA0-BCBC-E41B790C236C}" type="slidenum">
              <a:rPr lang="fr-FR" smtClean="0"/>
              <a:t>‹#›</a:t>
            </a:fld>
            <a:endParaRPr lang="fr-FR" dirty="0"/>
          </a:p>
        </p:txBody>
      </p:sp>
    </p:spTree>
    <p:extLst>
      <p:ext uri="{BB962C8B-B14F-4D97-AF65-F5344CB8AC3E}">
        <p14:creationId xmlns:p14="http://schemas.microsoft.com/office/powerpoint/2010/main" val="2730619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694267"/>
            <a:ext cx="10515600" cy="996421"/>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u pied de page 4"/>
          <p:cNvSpPr>
            <a:spLocks noGrp="1"/>
          </p:cNvSpPr>
          <p:nvPr>
            <p:ph type="ftr" sz="quarter" idx="3"/>
          </p:nvPr>
        </p:nvSpPr>
        <p:spPr>
          <a:xfrm>
            <a:off x="846658" y="6356350"/>
            <a:ext cx="4580476" cy="365125"/>
          </a:xfrm>
          <a:prstGeom prst="rect">
            <a:avLst/>
          </a:prstGeom>
        </p:spPr>
        <p:txBody>
          <a:bodyPr vert="horz" lIns="91440" tIns="45720" rIns="91440" bIns="45720" rtlCol="0" anchor="ctr"/>
          <a:lstStyle>
            <a:lvl1pPr algn="ctr">
              <a:defRPr sz="1200">
                <a:solidFill>
                  <a:schemeClr val="tx1"/>
                </a:solidFill>
              </a:defRPr>
            </a:lvl1pPr>
          </a:lstStyle>
          <a:p>
            <a:r>
              <a:rPr lang="en-US" dirty="0"/>
              <a:t>FuSuMaTech Meeting PSI  14 November 2018    Daniel Calcoen</a:t>
            </a:r>
            <a:endParaRPr lang="fr-FR" dirty="0"/>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solidFill>
              </a:defRPr>
            </a:lvl1pPr>
          </a:lstStyle>
          <a:p>
            <a:fld id="{A9AB9CD9-4788-4CA0-BCBC-E41B790C236C}" type="slidenum">
              <a:rPr lang="fr-FR" smtClean="0"/>
              <a:pPr/>
              <a:t>‹#›</a:t>
            </a:fld>
            <a:endParaRPr lang="fr-FR" dirty="0"/>
          </a:p>
        </p:txBody>
      </p:sp>
      <p:pic>
        <p:nvPicPr>
          <p:cNvPr id="8" name="Image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405990" y="145990"/>
            <a:ext cx="1718441" cy="780464"/>
          </a:xfrm>
          <a:prstGeom prst="rect">
            <a:avLst/>
          </a:prstGeom>
        </p:spPr>
      </p:pic>
      <p:grpSp>
        <p:nvGrpSpPr>
          <p:cNvPr id="4" name="Groupe 3"/>
          <p:cNvGrpSpPr/>
          <p:nvPr userDrawn="1"/>
        </p:nvGrpSpPr>
        <p:grpSpPr>
          <a:xfrm>
            <a:off x="5280908" y="351556"/>
            <a:ext cx="1630185" cy="369332"/>
            <a:chOff x="2213681" y="158046"/>
            <a:chExt cx="1630185" cy="369332"/>
          </a:xfrm>
        </p:grpSpPr>
        <p:sp>
          <p:nvSpPr>
            <p:cNvPr id="7" name="ZoneTexte 6"/>
            <p:cNvSpPr txBox="1"/>
            <p:nvPr userDrawn="1"/>
          </p:nvSpPr>
          <p:spPr>
            <a:xfrm>
              <a:off x="2213681" y="158046"/>
              <a:ext cx="1630185" cy="369332"/>
            </a:xfrm>
            <a:prstGeom prst="rect">
              <a:avLst/>
            </a:prstGeom>
            <a:solidFill>
              <a:srgbClr val="F3CC49"/>
            </a:solidFill>
            <a:effectLst>
              <a:outerShdw blurRad="50800" dist="38100" dir="2700000" algn="tl" rotWithShape="0">
                <a:prstClr val="black">
                  <a:alpha val="40000"/>
                </a:prstClr>
              </a:outerShdw>
            </a:effectLst>
          </p:spPr>
          <p:txBody>
            <a:bodyPr wrap="square" rtlCol="0">
              <a:spAutoFit/>
            </a:bodyPr>
            <a:lstStyle/>
            <a:p>
              <a:endParaRPr lang="fr-FR" dirty="0"/>
            </a:p>
          </p:txBody>
        </p:sp>
        <p:sp>
          <p:nvSpPr>
            <p:cNvPr id="9" name="ZoneTexte 8"/>
            <p:cNvSpPr txBox="1"/>
            <p:nvPr userDrawn="1"/>
          </p:nvSpPr>
          <p:spPr>
            <a:xfrm>
              <a:off x="2318331" y="158046"/>
              <a:ext cx="1420885" cy="369332"/>
            </a:xfrm>
            <a:prstGeom prst="rect">
              <a:avLst/>
            </a:prstGeom>
            <a:noFill/>
          </p:spPr>
          <p:txBody>
            <a:bodyPr wrap="square" rtlCol="0">
              <a:spAutoFit/>
            </a:bodyPr>
            <a:lstStyle/>
            <a:p>
              <a:pPr algn="ctr"/>
              <a:r>
                <a:rPr lang="en-US" b="1" dirty="0">
                  <a:solidFill>
                    <a:schemeClr val="bg1"/>
                  </a:solidFill>
                </a:rPr>
                <a:t>FuSuMaTech</a:t>
              </a:r>
              <a:endParaRPr lang="fr-FR" dirty="0">
                <a:solidFill>
                  <a:schemeClr val="bg1"/>
                </a:solidFill>
              </a:endParaRPr>
            </a:p>
          </p:txBody>
        </p:sp>
      </p:grpSp>
      <p:pic>
        <p:nvPicPr>
          <p:cNvPr id="11" name="Image 7"/>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1022176" y="140005"/>
            <a:ext cx="823976" cy="78306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1665909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 Id="rId5" Type="http://schemas.openxmlformats.org/officeDocument/2006/relationships/image" Target="../media/image2.jp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2"/>
          <p:cNvPicPr>
            <a:picLocks noChangeAspect="1"/>
          </p:cNvPicPr>
          <p:nvPr/>
        </p:nvPicPr>
        <p:blipFill>
          <a:blip r:embed="rId2"/>
          <a:stretch>
            <a:fillRect/>
          </a:stretch>
        </p:blipFill>
        <p:spPr>
          <a:xfrm>
            <a:off x="7259849" y="4093506"/>
            <a:ext cx="3434690" cy="2611729"/>
          </a:xfrm>
          <a:prstGeom prst="rect">
            <a:avLst/>
          </a:prstGeom>
        </p:spPr>
      </p:pic>
      <p:sp>
        <p:nvSpPr>
          <p:cNvPr id="4" name="Espace réservé du pied de page 3"/>
          <p:cNvSpPr>
            <a:spLocks noGrp="1"/>
          </p:cNvSpPr>
          <p:nvPr>
            <p:ph type="ftr" sz="quarter" idx="11"/>
          </p:nvPr>
        </p:nvSpPr>
        <p:spPr/>
        <p:txBody>
          <a:bodyPr/>
          <a:lstStyle/>
          <a:p>
            <a:r>
              <a:rPr lang="en-US" dirty="0"/>
              <a:t>FuSuMaTech WP 4.3  - </a:t>
            </a:r>
            <a:r>
              <a:rPr lang="en-US" dirty="0" smtClean="0"/>
              <a:t>1 April 2019</a:t>
            </a:r>
            <a:endParaRPr lang="fr-FR" dirty="0"/>
          </a:p>
        </p:txBody>
      </p:sp>
      <p:sp>
        <p:nvSpPr>
          <p:cNvPr id="5" name="Espace réservé du numéro de diapositive 4"/>
          <p:cNvSpPr>
            <a:spLocks noGrp="1"/>
          </p:cNvSpPr>
          <p:nvPr>
            <p:ph type="sldNum" sz="quarter" idx="12"/>
          </p:nvPr>
        </p:nvSpPr>
        <p:spPr/>
        <p:txBody>
          <a:bodyPr/>
          <a:lstStyle/>
          <a:p>
            <a:fld id="{A9AB9CD9-4788-4CA0-BCBC-E41B790C236C}" type="slidenum">
              <a:rPr lang="fr-FR" smtClean="0"/>
              <a:t>1</a:t>
            </a:fld>
            <a:endParaRPr lang="fr-FR" dirty="0"/>
          </a:p>
        </p:txBody>
      </p:sp>
      <p:sp>
        <p:nvSpPr>
          <p:cNvPr id="9" name="Rectangle 8"/>
          <p:cNvSpPr/>
          <p:nvPr/>
        </p:nvSpPr>
        <p:spPr>
          <a:xfrm>
            <a:off x="1284835" y="1274078"/>
            <a:ext cx="9622331" cy="400110"/>
          </a:xfrm>
          <a:prstGeom prst="rect">
            <a:avLst/>
          </a:prstGeom>
        </p:spPr>
        <p:txBody>
          <a:bodyPr wrap="square">
            <a:spAutoFit/>
          </a:bodyPr>
          <a:lstStyle/>
          <a:p>
            <a:pPr algn="ctr"/>
            <a:r>
              <a:rPr lang="en-US" sz="2000" b="1" i="1" dirty="0" smtClean="0">
                <a:solidFill>
                  <a:srgbClr val="FF0000"/>
                </a:solidFill>
              </a:rPr>
              <a:t>Task 4.3 : </a:t>
            </a:r>
            <a:r>
              <a:rPr lang="en-US" sz="2000" b="1" i="1" dirty="0">
                <a:solidFill>
                  <a:srgbClr val="FF0000"/>
                </a:solidFill>
              </a:rPr>
              <a:t>Smart </a:t>
            </a:r>
            <a:r>
              <a:rPr lang="en-US" sz="2000" b="1" i="1" dirty="0" smtClean="0">
                <a:solidFill>
                  <a:srgbClr val="FF0000"/>
                </a:solidFill>
              </a:rPr>
              <a:t>Wireless Diagnostics for Superconducting and Cryogenic Applications</a:t>
            </a:r>
            <a:endParaRPr lang="fr-FR" sz="2000" i="1" dirty="0"/>
          </a:p>
        </p:txBody>
      </p:sp>
      <p:sp>
        <p:nvSpPr>
          <p:cNvPr id="10" name="Espace réservé du contenu 2"/>
          <p:cNvSpPr txBox="1">
            <a:spLocks/>
          </p:cNvSpPr>
          <p:nvPr/>
        </p:nvSpPr>
        <p:spPr>
          <a:xfrm>
            <a:off x="1284835" y="2085309"/>
            <a:ext cx="10507142" cy="222929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600" dirty="0">
                <a:latin typeface="Verdana" panose="020B0604030504040204" pitchFamily="34" charset="0"/>
                <a:ea typeface="Verdana" panose="020B0604030504040204" pitchFamily="34" charset="0"/>
                <a:cs typeface="Verdana" panose="020B0604030504040204" pitchFamily="34" charset="0"/>
              </a:rPr>
              <a:t>The long-term objective is to access a superconducting magnet efficiently and conveniently from remote devices (like smart phones, tablets or intelligent screens). Provide abundant and high precision data for the monitoring, diagnostics, control and protection functionalities, with real-time algorithms using intelligent applications such as Neural Networks, Deep Learning, Artificial Intelligent, </a:t>
            </a:r>
            <a:r>
              <a:rPr lang="en-GB" sz="1600" dirty="0" smtClean="0">
                <a:latin typeface="Verdana" panose="020B0604030504040204" pitchFamily="34" charset="0"/>
                <a:ea typeface="Verdana" panose="020B0604030504040204" pitchFamily="34" charset="0"/>
                <a:cs typeface="Verdana" panose="020B0604030504040204" pitchFamily="34" charset="0"/>
              </a:rPr>
              <a:t>etc…</a:t>
            </a:r>
            <a:endParaRPr lang="en-GB" sz="1600" dirty="0">
              <a:latin typeface="Verdana" panose="020B0604030504040204" pitchFamily="34" charset="0"/>
              <a:ea typeface="Verdana" panose="020B0604030504040204" pitchFamily="34" charset="0"/>
              <a:cs typeface="Verdana" panose="020B0604030504040204" pitchFamily="34" charset="0"/>
            </a:endParaRPr>
          </a:p>
          <a:p>
            <a:pPr algn="l"/>
            <a:r>
              <a:rPr lang="en-GB" sz="1600" dirty="0">
                <a:latin typeface="Verdana" panose="020B0604030504040204" pitchFamily="34" charset="0"/>
                <a:ea typeface="Verdana" panose="020B0604030504040204" pitchFamily="34" charset="0"/>
                <a:cs typeface="Verdana" panose="020B0604030504040204" pitchFamily="34" charset="0"/>
              </a:rPr>
              <a:t>To make this real, the ambitious step forward of this program is to have the instrumentation electronics embedded inside the low temperature vessel with the powering and communication provided by wireless links.</a:t>
            </a:r>
            <a:endParaRPr lang="en-GB" sz="1600" dirty="0">
              <a:latin typeface="Verdana" panose="020B0604030504040204" pitchFamily="34" charset="0"/>
              <a:ea typeface="Verdana" panose="020B0604030504040204" pitchFamily="34" charset="0"/>
              <a:cs typeface="Verdana" panose="020B0604030504040204" pitchFamily="34" charset="0"/>
            </a:endParaRPr>
          </a:p>
        </p:txBody>
      </p:sp>
      <p:pic>
        <p:nvPicPr>
          <p:cNvPr id="6" name="Image 16"/>
          <p:cNvPicPr>
            <a:picLocks noChangeAspect="1"/>
          </p:cNvPicPr>
          <p:nvPr/>
        </p:nvPicPr>
        <p:blipFill rotWithShape="1">
          <a:blip r:embed="rId3">
            <a:extLst>
              <a:ext uri="{28A0092B-C50C-407E-A947-70E740481C1C}">
                <a14:useLocalDpi xmlns:a14="http://schemas.microsoft.com/office/drawing/2010/main" val="0"/>
              </a:ext>
            </a:extLst>
          </a:blip>
          <a:srcRect b="24174"/>
          <a:stretch/>
        </p:blipFill>
        <p:spPr>
          <a:xfrm>
            <a:off x="2989813" y="4305175"/>
            <a:ext cx="1685027" cy="578215"/>
          </a:xfrm>
          <a:prstGeom prst="rect">
            <a:avLst/>
          </a:prstGeom>
          <a:ln>
            <a:noFill/>
          </a:ln>
          <a:effectLst>
            <a:outerShdw blurRad="190500" algn="tl" rotWithShape="0">
              <a:srgbClr val="000000">
                <a:alpha val="70000"/>
              </a:srgbClr>
            </a:outerShdw>
          </a:effectLst>
        </p:spPr>
      </p:pic>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51245" y="4629912"/>
            <a:ext cx="1014125" cy="785698"/>
          </a:xfrm>
          <a:prstGeom prst="rect">
            <a:avLst/>
          </a:prstGeom>
          <a:ln>
            <a:noFill/>
          </a:ln>
          <a:effectLst>
            <a:outerShdw blurRad="190500" algn="tl" rotWithShape="0">
              <a:srgbClr val="000000">
                <a:alpha val="70000"/>
              </a:srgbClr>
            </a:outerShdw>
          </a:effectLst>
        </p:spPr>
      </p:pic>
      <p:sp>
        <p:nvSpPr>
          <p:cNvPr id="2" name="TextBox 1"/>
          <p:cNvSpPr txBox="1"/>
          <p:nvPr/>
        </p:nvSpPr>
        <p:spPr>
          <a:xfrm>
            <a:off x="1790700" y="4409617"/>
            <a:ext cx="1207190" cy="338554"/>
          </a:xfrm>
          <a:prstGeom prst="rect">
            <a:avLst/>
          </a:prstGeom>
          <a:noFill/>
        </p:spPr>
        <p:txBody>
          <a:bodyPr wrap="none" rtlCol="0">
            <a:spAutoFit/>
          </a:bodyPr>
          <a:lstStyle/>
          <a:p>
            <a:r>
              <a:rPr lang="en-GB" sz="1600" dirty="0" smtClean="0">
                <a:latin typeface="Verdana" panose="020B0604030504040204" pitchFamily="34" charset="0"/>
                <a:ea typeface="Verdana" panose="020B0604030504040204" pitchFamily="34" charset="0"/>
                <a:cs typeface="Verdana" panose="020B0604030504040204" pitchFamily="34" charset="0"/>
              </a:rPr>
              <a:t>Partners :</a:t>
            </a:r>
            <a:endParaRPr lang="en-GB" sz="1600" dirty="0">
              <a:latin typeface="Verdana" panose="020B0604030504040204" pitchFamily="34" charset="0"/>
              <a:ea typeface="Verdana" panose="020B0604030504040204" pitchFamily="34" charset="0"/>
              <a:cs typeface="Verdana" panose="020B0604030504040204" pitchFamily="34" charset="0"/>
            </a:endParaRPr>
          </a:p>
        </p:txBody>
      </p:sp>
      <p:pic>
        <p:nvPicPr>
          <p:cNvPr id="11" name="Imag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14029" y="4093506"/>
            <a:ext cx="823976" cy="78306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0792269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r>
              <a:rPr lang="en-US" dirty="0"/>
              <a:t>FuSuMaTech</a:t>
            </a:r>
            <a:r>
              <a:rPr lang="en-US" dirty="0"/>
              <a:t> WP 4.3  - 1 April 2019</a:t>
            </a:r>
            <a:endParaRPr lang="fr-FR" dirty="0"/>
          </a:p>
        </p:txBody>
      </p:sp>
      <p:sp>
        <p:nvSpPr>
          <p:cNvPr id="5" name="Espace réservé du numéro de diapositive 4"/>
          <p:cNvSpPr>
            <a:spLocks noGrp="1"/>
          </p:cNvSpPr>
          <p:nvPr>
            <p:ph type="sldNum" sz="quarter" idx="12"/>
          </p:nvPr>
        </p:nvSpPr>
        <p:spPr/>
        <p:txBody>
          <a:bodyPr/>
          <a:lstStyle/>
          <a:p>
            <a:fld id="{A9AB9CD9-4788-4CA0-BCBC-E41B790C236C}" type="slidenum">
              <a:rPr lang="fr-FR" smtClean="0"/>
              <a:t>2</a:t>
            </a:fld>
            <a:endParaRPr lang="fr-FR" dirty="0"/>
          </a:p>
        </p:txBody>
      </p:sp>
      <p:sp>
        <p:nvSpPr>
          <p:cNvPr id="7" name="Rectangle 6"/>
          <p:cNvSpPr/>
          <p:nvPr/>
        </p:nvSpPr>
        <p:spPr>
          <a:xfrm>
            <a:off x="1284835" y="1274078"/>
            <a:ext cx="9622331" cy="400110"/>
          </a:xfrm>
          <a:prstGeom prst="rect">
            <a:avLst/>
          </a:prstGeom>
        </p:spPr>
        <p:txBody>
          <a:bodyPr wrap="square">
            <a:spAutoFit/>
          </a:bodyPr>
          <a:lstStyle/>
          <a:p>
            <a:pPr algn="ctr"/>
            <a:r>
              <a:rPr lang="en-US" sz="2000" b="1" i="1" dirty="0" smtClean="0">
                <a:solidFill>
                  <a:srgbClr val="FF0000"/>
                </a:solidFill>
              </a:rPr>
              <a:t>Task 4.3</a:t>
            </a:r>
            <a:r>
              <a:rPr lang="en-US" sz="2000" b="1" i="1">
                <a:solidFill>
                  <a:srgbClr val="FF0000"/>
                </a:solidFill>
              </a:rPr>
              <a:t>: </a:t>
            </a:r>
            <a:r>
              <a:rPr lang="en-US" sz="2000" b="1" i="1" smtClean="0">
                <a:solidFill>
                  <a:srgbClr val="FF0000"/>
                </a:solidFill>
              </a:rPr>
              <a:t>plan, schedule</a:t>
            </a:r>
            <a:r>
              <a:rPr lang="en-US" sz="2000" b="1" i="1" dirty="0" smtClean="0">
                <a:solidFill>
                  <a:srgbClr val="FF0000"/>
                </a:solidFill>
              </a:rPr>
              <a:t>, cost</a:t>
            </a:r>
            <a:endParaRPr lang="fr-FR" sz="2000" i="1"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1500" y="1923991"/>
            <a:ext cx="6946900" cy="2250573"/>
          </a:xfrm>
          <a:prstGeom prst="rect">
            <a:avLst/>
          </a:prstGeom>
        </p:spPr>
      </p:pic>
      <p:sp>
        <p:nvSpPr>
          <p:cNvPr id="6" name="TextBox 5"/>
          <p:cNvSpPr txBox="1"/>
          <p:nvPr/>
        </p:nvSpPr>
        <p:spPr>
          <a:xfrm>
            <a:off x="7810500" y="2861107"/>
            <a:ext cx="4076700" cy="2308324"/>
          </a:xfrm>
          <a:prstGeom prst="rect">
            <a:avLst/>
          </a:prstGeom>
          <a:noFill/>
        </p:spPr>
        <p:txBody>
          <a:bodyPr wrap="square" rtlCol="0">
            <a:spAutoFit/>
          </a:bodyPr>
          <a:lstStyle/>
          <a:p>
            <a:pPr algn="ctr"/>
            <a:r>
              <a:rPr lang="en-GB" sz="1600" dirty="0" smtClean="0">
                <a:latin typeface="Verdana" panose="020B0604030504040204" pitchFamily="34" charset="0"/>
                <a:ea typeface="Verdana" panose="020B0604030504040204" pitchFamily="34" charset="0"/>
                <a:cs typeface="Verdana" panose="020B0604030504040204" pitchFamily="34" charset="0"/>
              </a:rPr>
              <a:t>Sub-Tasks</a:t>
            </a:r>
          </a:p>
          <a:p>
            <a:pPr marL="342900" indent="-342900">
              <a:buFont typeface="+mj-lt"/>
              <a:buAutoNum type="arabicPeriod"/>
            </a:pPr>
            <a:r>
              <a:rPr lang="en-GB" sz="1600" dirty="0" smtClean="0">
                <a:latin typeface="Verdana" panose="020B0604030504040204" pitchFamily="34" charset="0"/>
                <a:ea typeface="Verdana" panose="020B0604030504040204" pitchFamily="34" charset="0"/>
                <a:cs typeface="Verdana" panose="020B0604030504040204" pitchFamily="34" charset="0"/>
              </a:rPr>
              <a:t>electronics 1 - Sensors</a:t>
            </a:r>
          </a:p>
          <a:p>
            <a:pPr marL="342900" indent="-342900">
              <a:buFont typeface="+mj-lt"/>
              <a:buAutoNum type="arabicPeriod"/>
            </a:pPr>
            <a:r>
              <a:rPr lang="en-GB" sz="1600" dirty="0" smtClean="0">
                <a:latin typeface="Verdana" panose="020B0604030504040204" pitchFamily="34" charset="0"/>
                <a:ea typeface="Verdana" panose="020B0604030504040204" pitchFamily="34" charset="0"/>
                <a:cs typeface="Verdana" panose="020B0604030504040204" pitchFamily="34" charset="0"/>
              </a:rPr>
              <a:t>electronics 2 - Control, acquisition and data processing</a:t>
            </a:r>
          </a:p>
          <a:p>
            <a:pPr marL="342900" indent="-342900">
              <a:buFont typeface="+mj-lt"/>
              <a:buAutoNum type="arabicPeriod"/>
            </a:pPr>
            <a:r>
              <a:rPr lang="en-GB" sz="1600" dirty="0" smtClean="0">
                <a:latin typeface="Verdana" panose="020B0604030504040204" pitchFamily="34" charset="0"/>
                <a:ea typeface="Verdana" panose="020B0604030504040204" pitchFamily="34" charset="0"/>
                <a:cs typeface="Verdana" panose="020B0604030504040204" pitchFamily="34" charset="0"/>
              </a:rPr>
              <a:t>electronics 3 - Wireless communication link</a:t>
            </a:r>
          </a:p>
          <a:p>
            <a:pPr marL="342900" indent="-342900">
              <a:buFont typeface="+mj-lt"/>
              <a:buAutoNum type="arabicPeriod"/>
            </a:pPr>
            <a:r>
              <a:rPr lang="en-GB" sz="1600" dirty="0" smtClean="0">
                <a:latin typeface="Verdana" panose="020B0604030504040204" pitchFamily="34" charset="0"/>
                <a:ea typeface="Verdana" panose="020B0604030504040204" pitchFamily="34" charset="0"/>
                <a:cs typeface="Verdana" panose="020B0604030504040204" pitchFamily="34" charset="0"/>
              </a:rPr>
              <a:t>electronics 4 - Wireless powering</a:t>
            </a:r>
          </a:p>
          <a:p>
            <a:pPr marL="342900" indent="-342900">
              <a:buFont typeface="+mj-lt"/>
              <a:buAutoNum type="arabicPeriod"/>
            </a:pPr>
            <a:r>
              <a:rPr lang="en-GB" sz="1600" dirty="0" smtClean="0">
                <a:latin typeface="Verdana" panose="020B0604030504040204" pitchFamily="34" charset="0"/>
                <a:ea typeface="Verdana" panose="020B0604030504040204" pitchFamily="34" charset="0"/>
                <a:cs typeface="Verdana" panose="020B0604030504040204" pitchFamily="34" charset="0"/>
              </a:rPr>
              <a:t>Materials</a:t>
            </a:r>
          </a:p>
          <a:p>
            <a:pPr marL="342900" indent="-342900">
              <a:buFont typeface="+mj-lt"/>
              <a:buAutoNum type="arabicPeriod"/>
            </a:pPr>
            <a:r>
              <a:rPr lang="en-GB" sz="1600" dirty="0" smtClean="0">
                <a:latin typeface="Verdana" panose="020B0604030504040204" pitchFamily="34" charset="0"/>
                <a:ea typeface="Verdana" panose="020B0604030504040204" pitchFamily="34" charset="0"/>
                <a:cs typeface="Verdana" panose="020B0604030504040204" pitchFamily="34" charset="0"/>
              </a:rPr>
              <a:t>Integration</a:t>
            </a:r>
            <a:endParaRPr lang="en-GB" sz="16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83630004"/>
              </p:ext>
            </p:extLst>
          </p:nvPr>
        </p:nvGraphicFramePr>
        <p:xfrm>
          <a:off x="846658" y="4623631"/>
          <a:ext cx="6633642" cy="1750236"/>
        </p:xfrm>
        <a:graphic>
          <a:graphicData uri="http://schemas.openxmlformats.org/drawingml/2006/table">
            <a:tbl>
              <a:tblPr firstRow="1" firstCol="1" bandRow="1">
                <a:tableStyleId>{5C22544A-7EE6-4342-B048-85BDC9FD1C3A}</a:tableStyleId>
              </a:tblPr>
              <a:tblGrid>
                <a:gridCol w="982142">
                  <a:extLst>
                    <a:ext uri="{9D8B030D-6E8A-4147-A177-3AD203B41FA5}">
                      <a16:colId xmlns:a16="http://schemas.microsoft.com/office/drawing/2014/main" val="1807122124"/>
                    </a:ext>
                  </a:extLst>
                </a:gridCol>
                <a:gridCol w="838200">
                  <a:extLst>
                    <a:ext uri="{9D8B030D-6E8A-4147-A177-3AD203B41FA5}">
                      <a16:colId xmlns:a16="http://schemas.microsoft.com/office/drawing/2014/main" val="341499213"/>
                    </a:ext>
                  </a:extLst>
                </a:gridCol>
                <a:gridCol w="838200">
                  <a:extLst>
                    <a:ext uri="{9D8B030D-6E8A-4147-A177-3AD203B41FA5}">
                      <a16:colId xmlns:a16="http://schemas.microsoft.com/office/drawing/2014/main" val="2501348242"/>
                    </a:ext>
                  </a:extLst>
                </a:gridCol>
                <a:gridCol w="838200">
                  <a:extLst>
                    <a:ext uri="{9D8B030D-6E8A-4147-A177-3AD203B41FA5}">
                      <a16:colId xmlns:a16="http://schemas.microsoft.com/office/drawing/2014/main" val="4110891552"/>
                    </a:ext>
                  </a:extLst>
                </a:gridCol>
                <a:gridCol w="838200">
                  <a:extLst>
                    <a:ext uri="{9D8B030D-6E8A-4147-A177-3AD203B41FA5}">
                      <a16:colId xmlns:a16="http://schemas.microsoft.com/office/drawing/2014/main" val="2555815269"/>
                    </a:ext>
                  </a:extLst>
                </a:gridCol>
                <a:gridCol w="838200">
                  <a:extLst>
                    <a:ext uri="{9D8B030D-6E8A-4147-A177-3AD203B41FA5}">
                      <a16:colId xmlns:a16="http://schemas.microsoft.com/office/drawing/2014/main" val="3329492011"/>
                    </a:ext>
                  </a:extLst>
                </a:gridCol>
                <a:gridCol w="863600">
                  <a:extLst>
                    <a:ext uri="{9D8B030D-6E8A-4147-A177-3AD203B41FA5}">
                      <a16:colId xmlns:a16="http://schemas.microsoft.com/office/drawing/2014/main" val="3205339418"/>
                    </a:ext>
                  </a:extLst>
                </a:gridCol>
                <a:gridCol w="596900">
                  <a:extLst>
                    <a:ext uri="{9D8B030D-6E8A-4147-A177-3AD203B41FA5}">
                      <a16:colId xmlns:a16="http://schemas.microsoft.com/office/drawing/2014/main" val="2931716491"/>
                    </a:ext>
                  </a:extLst>
                </a:gridCol>
              </a:tblGrid>
              <a:tr h="338719">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 </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Sub-Task 1</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Sub-Task 2</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Sub-Task 3</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Sub-Task 4</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Sub-Task 5</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Sub-Task 6</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 </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extLst>
                  <a:ext uri="{0D108BD9-81ED-4DB2-BD59-A6C34878D82A}">
                    <a16:rowId xmlns:a16="http://schemas.microsoft.com/office/drawing/2014/main" val="448326703"/>
                  </a:ext>
                </a:extLst>
              </a:tr>
              <a:tr h="270050">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 </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3 years</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3 years</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3 years</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3 years</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1.5 years</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1 year</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 </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extLst>
                  <a:ext uri="{0D108BD9-81ED-4DB2-BD59-A6C34878D82A}">
                    <a16:rowId xmlns:a16="http://schemas.microsoft.com/office/drawing/2014/main" val="613149244"/>
                  </a:ext>
                </a:extLst>
              </a:tr>
              <a:tr h="208433">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Material</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100K</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200K</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150K</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150K</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80K</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100K</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 </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extLst>
                  <a:ext uri="{0D108BD9-81ED-4DB2-BD59-A6C34878D82A}">
                    <a16:rowId xmlns:a16="http://schemas.microsoft.com/office/drawing/2014/main" val="3722143288"/>
                  </a:ext>
                </a:extLst>
              </a:tr>
              <a:tr h="284984">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Manpower</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150K/year</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250K/year</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180K/year</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180K/year</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180K/year</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150K/year</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 </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extLst>
                  <a:ext uri="{0D108BD9-81ED-4DB2-BD59-A6C34878D82A}">
                    <a16:rowId xmlns:a16="http://schemas.microsoft.com/office/drawing/2014/main" val="2839166968"/>
                  </a:ext>
                </a:extLst>
              </a:tr>
              <a:tr h="416867">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Use of installation</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80K/year</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80K/year</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80K/year</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80K/year</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80K/year</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80K/year</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 </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extLst>
                  <a:ext uri="{0D108BD9-81ED-4DB2-BD59-A6C34878D82A}">
                    <a16:rowId xmlns:a16="http://schemas.microsoft.com/office/drawing/2014/main" val="147752392"/>
                  </a:ext>
                </a:extLst>
              </a:tr>
              <a:tr h="231183">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Total</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790K</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1190K</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930K</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930K</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470K</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330K</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algn="just">
                        <a:spcBef>
                          <a:spcPts val="0"/>
                        </a:spcBef>
                        <a:spcAft>
                          <a:spcPts val="0"/>
                        </a:spcAft>
                      </a:pPr>
                      <a:r>
                        <a:rPr lang="en-GB" sz="1050" dirty="0">
                          <a:effectLst/>
                          <a:latin typeface="Verdana" panose="020B0604030504040204" pitchFamily="34" charset="0"/>
                          <a:ea typeface="Verdana" panose="020B0604030504040204" pitchFamily="34" charset="0"/>
                          <a:cs typeface="Verdana" panose="020B0604030504040204" pitchFamily="34" charset="0"/>
                        </a:rPr>
                        <a:t>4640K</a:t>
                      </a:r>
                      <a:endParaRPr lang="en-US" sz="105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extLst>
                  <a:ext uri="{0D108BD9-81ED-4DB2-BD59-A6C34878D82A}">
                    <a16:rowId xmlns:a16="http://schemas.microsoft.com/office/drawing/2014/main" val="3141632696"/>
                  </a:ext>
                </a:extLst>
              </a:tr>
            </a:tbl>
          </a:graphicData>
        </a:graphic>
      </p:graphicFrame>
      <p:sp>
        <p:nvSpPr>
          <p:cNvPr id="12" name="Rectangle 11"/>
          <p:cNvSpPr/>
          <p:nvPr/>
        </p:nvSpPr>
        <p:spPr>
          <a:xfrm>
            <a:off x="2940708" y="4297546"/>
            <a:ext cx="2445541" cy="369332"/>
          </a:xfrm>
          <a:prstGeom prst="rect">
            <a:avLst/>
          </a:prstGeom>
        </p:spPr>
        <p:txBody>
          <a:bodyPr wrap="none">
            <a:spAutoFit/>
          </a:bodyPr>
          <a:lstStyle/>
          <a:p>
            <a:r>
              <a:rPr lang="en-GB" dirty="0" smtClean="0"/>
              <a:t>Estimated costs in Euros</a:t>
            </a:r>
            <a:endParaRPr lang="en-GB" dirty="0"/>
          </a:p>
        </p:txBody>
      </p:sp>
    </p:spTree>
    <p:extLst>
      <p:ext uri="{BB962C8B-B14F-4D97-AF65-F5344CB8AC3E}">
        <p14:creationId xmlns:p14="http://schemas.microsoft.com/office/powerpoint/2010/main" val="14751641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r>
              <a:rPr lang="en-US" dirty="0"/>
              <a:t>FuSuMaTech</a:t>
            </a:r>
            <a:r>
              <a:rPr lang="en-US" dirty="0"/>
              <a:t> WP 4.3  - 1 April 2019</a:t>
            </a:r>
            <a:endParaRPr lang="fr-FR" dirty="0"/>
          </a:p>
        </p:txBody>
      </p:sp>
      <p:sp>
        <p:nvSpPr>
          <p:cNvPr id="3" name="Espace réservé du numéro de diapositive 2"/>
          <p:cNvSpPr>
            <a:spLocks noGrp="1"/>
          </p:cNvSpPr>
          <p:nvPr>
            <p:ph type="sldNum" sz="quarter" idx="12"/>
          </p:nvPr>
        </p:nvSpPr>
        <p:spPr/>
        <p:txBody>
          <a:bodyPr/>
          <a:lstStyle/>
          <a:p>
            <a:fld id="{A9AB9CD9-4788-4CA0-BCBC-E41B790C236C}" type="slidenum">
              <a:rPr lang="fr-FR" smtClean="0"/>
              <a:t>3</a:t>
            </a:fld>
            <a:endParaRPr lang="fr-FR" dirty="0"/>
          </a:p>
        </p:txBody>
      </p:sp>
      <p:sp>
        <p:nvSpPr>
          <p:cNvPr id="7" name="Rectangle 6"/>
          <p:cNvSpPr/>
          <p:nvPr/>
        </p:nvSpPr>
        <p:spPr>
          <a:xfrm>
            <a:off x="411700" y="1335821"/>
            <a:ext cx="4764599" cy="400110"/>
          </a:xfrm>
          <a:prstGeom prst="rect">
            <a:avLst/>
          </a:prstGeom>
        </p:spPr>
        <p:txBody>
          <a:bodyPr wrap="square">
            <a:spAutoFit/>
          </a:bodyPr>
          <a:lstStyle/>
          <a:p>
            <a:pPr algn="ctr"/>
            <a:r>
              <a:rPr lang="en-US" sz="2000" b="1" i="1" dirty="0" smtClean="0">
                <a:solidFill>
                  <a:srgbClr val="FF0000"/>
                </a:solidFill>
              </a:rPr>
              <a:t>Who </a:t>
            </a:r>
            <a:r>
              <a:rPr lang="en-US" sz="2000" b="1" i="1" dirty="0">
                <a:solidFill>
                  <a:srgbClr val="FF0000"/>
                </a:solidFill>
              </a:rPr>
              <a:t>can benefit from this </a:t>
            </a:r>
            <a:r>
              <a:rPr lang="en-US" sz="2000" b="1" i="1" dirty="0" smtClean="0">
                <a:solidFill>
                  <a:srgbClr val="FF0000"/>
                </a:solidFill>
              </a:rPr>
              <a:t>?</a:t>
            </a:r>
            <a:endParaRPr lang="fr-FR" sz="2000" i="1" dirty="0"/>
          </a:p>
        </p:txBody>
      </p:sp>
      <p:sp>
        <p:nvSpPr>
          <p:cNvPr id="9" name="Espace réservé du contenu 2"/>
          <p:cNvSpPr txBox="1">
            <a:spLocks/>
          </p:cNvSpPr>
          <p:nvPr/>
        </p:nvSpPr>
        <p:spPr>
          <a:xfrm>
            <a:off x="838198" y="1853575"/>
            <a:ext cx="5105401" cy="293432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400" dirty="0">
                <a:latin typeface="Verdana" panose="020B0604030504040204" pitchFamily="34" charset="0"/>
                <a:ea typeface="Verdana" panose="020B0604030504040204" pitchFamily="34" charset="0"/>
                <a:cs typeface="Verdana" panose="020B0604030504040204" pitchFamily="34" charset="0"/>
              </a:rPr>
              <a:t>Any </a:t>
            </a:r>
            <a:r>
              <a:rPr lang="en-GB" sz="1400" dirty="0" smtClean="0">
                <a:latin typeface="Verdana" panose="020B0604030504040204" pitchFamily="34" charset="0"/>
                <a:ea typeface="Verdana" panose="020B0604030504040204" pitchFamily="34" charset="0"/>
                <a:cs typeface="Verdana" panose="020B0604030504040204" pitchFamily="34" charset="0"/>
              </a:rPr>
              <a:t>application doing measurement at low temperatures (cryogenics environments).</a:t>
            </a:r>
            <a:endParaRPr lang="en-GB" sz="1400" dirty="0">
              <a:latin typeface="Verdana" panose="020B0604030504040204" pitchFamily="34" charset="0"/>
              <a:ea typeface="Verdana" panose="020B0604030504040204" pitchFamily="34" charset="0"/>
              <a:cs typeface="Verdana" panose="020B0604030504040204" pitchFamily="34" charset="0"/>
            </a:endParaRPr>
          </a:p>
          <a:p>
            <a:r>
              <a:rPr lang="en-GB" sz="1400" dirty="0" smtClean="0">
                <a:latin typeface="Verdana" panose="020B0604030504040204" pitchFamily="34" charset="0"/>
                <a:ea typeface="Verdana" panose="020B0604030504040204" pitchFamily="34" charset="0"/>
                <a:cs typeface="Verdana" panose="020B0604030504040204" pitchFamily="34" charset="0"/>
              </a:rPr>
              <a:t>superconducting </a:t>
            </a:r>
            <a:r>
              <a:rPr lang="en-GB" sz="1400" dirty="0">
                <a:latin typeface="Verdana" panose="020B0604030504040204" pitchFamily="34" charset="0"/>
                <a:ea typeface="Verdana" panose="020B0604030504040204" pitchFamily="34" charset="0"/>
                <a:cs typeface="Verdana" panose="020B0604030504040204" pitchFamily="34" charset="0"/>
              </a:rPr>
              <a:t>magnets (MRI, </a:t>
            </a:r>
            <a:r>
              <a:rPr lang="en-GB" sz="1400" dirty="0" smtClean="0">
                <a:latin typeface="Verdana" panose="020B0604030504040204" pitchFamily="34" charset="0"/>
                <a:ea typeface="Verdana" panose="020B0604030504040204" pitchFamily="34" charset="0"/>
                <a:cs typeface="Verdana" panose="020B0604030504040204" pitchFamily="34" charset="0"/>
              </a:rPr>
              <a:t>research accelerators </a:t>
            </a:r>
            <a:r>
              <a:rPr lang="en-GB" sz="1400" dirty="0">
                <a:latin typeface="Verdana" panose="020B0604030504040204" pitchFamily="34" charset="0"/>
                <a:ea typeface="Verdana" panose="020B0604030504040204" pitchFamily="34" charset="0"/>
                <a:cs typeface="Verdana" panose="020B0604030504040204" pitchFamily="34" charset="0"/>
              </a:rPr>
              <a:t>and colliders)</a:t>
            </a:r>
          </a:p>
          <a:p>
            <a:r>
              <a:rPr lang="en-GB" sz="1400" dirty="0" smtClean="0">
                <a:latin typeface="Verdana" panose="020B0604030504040204" pitchFamily="34" charset="0"/>
                <a:ea typeface="Verdana" panose="020B0604030504040204" pitchFamily="34" charset="0"/>
                <a:cs typeface="Verdana" panose="020B0604030504040204" pitchFamily="34" charset="0"/>
              </a:rPr>
              <a:t>superconducting </a:t>
            </a:r>
            <a:r>
              <a:rPr lang="en-GB" sz="1400" dirty="0">
                <a:latin typeface="Verdana" panose="020B0604030504040204" pitchFamily="34" charset="0"/>
                <a:ea typeface="Verdana" panose="020B0604030504040204" pitchFamily="34" charset="0"/>
                <a:cs typeface="Verdana" panose="020B0604030504040204" pitchFamily="34" charset="0"/>
              </a:rPr>
              <a:t>links (electrical distribution)</a:t>
            </a:r>
          </a:p>
          <a:p>
            <a:r>
              <a:rPr lang="en-GB" sz="1400" dirty="0" smtClean="0">
                <a:latin typeface="Verdana" panose="020B0604030504040204" pitchFamily="34" charset="0"/>
                <a:ea typeface="Verdana" panose="020B0604030504040204" pitchFamily="34" charset="0"/>
                <a:cs typeface="Verdana" panose="020B0604030504040204" pitchFamily="34" charset="0"/>
              </a:rPr>
              <a:t>superconducting </a:t>
            </a:r>
            <a:r>
              <a:rPr lang="en-GB" sz="1400" dirty="0">
                <a:latin typeface="Verdana" panose="020B0604030504040204" pitchFamily="34" charset="0"/>
                <a:ea typeface="Verdana" panose="020B0604030504040204" pitchFamily="34" charset="0"/>
                <a:cs typeface="Verdana" panose="020B0604030504040204" pitchFamily="34" charset="0"/>
              </a:rPr>
              <a:t>generators </a:t>
            </a:r>
            <a:r>
              <a:rPr lang="en-GB" sz="1400" dirty="0" smtClean="0">
                <a:latin typeface="Verdana" panose="020B0604030504040204" pitchFamily="34" charset="0"/>
                <a:ea typeface="Verdana" panose="020B0604030504040204" pitchFamily="34" charset="0"/>
                <a:cs typeface="Verdana" panose="020B0604030504040204" pitchFamily="34" charset="0"/>
              </a:rPr>
              <a:t>(windmills)</a:t>
            </a:r>
          </a:p>
          <a:p>
            <a:r>
              <a:rPr lang="en-GB" sz="1400" dirty="0" smtClean="0">
                <a:latin typeface="Verdana" panose="020B0604030504040204" pitchFamily="34" charset="0"/>
                <a:ea typeface="Verdana" panose="020B0604030504040204" pitchFamily="34" charset="0"/>
                <a:cs typeface="Verdana" panose="020B0604030504040204" pitchFamily="34" charset="0"/>
              </a:rPr>
              <a:t>quantum computers</a:t>
            </a:r>
          </a:p>
          <a:p>
            <a:r>
              <a:rPr lang="en-GB" sz="1400" dirty="0">
                <a:latin typeface="Verdana" panose="020B0604030504040204" pitchFamily="34" charset="0"/>
                <a:ea typeface="Verdana" panose="020B0604030504040204" pitchFamily="34" charset="0"/>
                <a:cs typeface="Verdana" panose="020B0604030504040204" pitchFamily="34" charset="0"/>
              </a:rPr>
              <a:t>low cost aerospace </a:t>
            </a:r>
            <a:r>
              <a:rPr lang="en-GB" sz="1400" dirty="0" smtClean="0">
                <a:latin typeface="Verdana" panose="020B0604030504040204" pitchFamily="34" charset="0"/>
                <a:ea typeface="Verdana" panose="020B0604030504040204" pitchFamily="34" charset="0"/>
                <a:cs typeface="Verdana" panose="020B0604030504040204" pitchFamily="34" charset="0"/>
              </a:rPr>
              <a:t>devices</a:t>
            </a:r>
            <a:endParaRPr lang="en-GB" sz="1400" dirty="0">
              <a:latin typeface="Verdana" panose="020B0604030504040204" pitchFamily="34" charset="0"/>
              <a:ea typeface="Verdana" panose="020B0604030504040204" pitchFamily="34" charset="0"/>
              <a:cs typeface="Verdana" panose="020B0604030504040204" pitchFamily="34" charset="0"/>
            </a:endParaRPr>
          </a:p>
          <a:p>
            <a:r>
              <a:rPr lang="en-GB" sz="1400" dirty="0" smtClean="0">
                <a:latin typeface="Verdana" panose="020B0604030504040204" pitchFamily="34" charset="0"/>
                <a:ea typeface="Verdana" panose="020B0604030504040204" pitchFamily="34" charset="0"/>
                <a:cs typeface="Verdana" panose="020B0604030504040204" pitchFamily="34" charset="0"/>
              </a:rPr>
              <a:t>intelligent </a:t>
            </a:r>
            <a:r>
              <a:rPr lang="en-GB" sz="1400" dirty="0">
                <a:latin typeface="Verdana" panose="020B0604030504040204" pitchFamily="34" charset="0"/>
                <a:ea typeface="Verdana" panose="020B0604030504040204" pitchFamily="34" charset="0"/>
                <a:cs typeface="Verdana" panose="020B0604030504040204" pitchFamily="34" charset="0"/>
              </a:rPr>
              <a:t>transport of </a:t>
            </a:r>
            <a:r>
              <a:rPr lang="en-GB" sz="1400" dirty="0" smtClean="0">
                <a:latin typeface="Verdana" panose="020B0604030504040204" pitchFamily="34" charset="0"/>
                <a:ea typeface="Verdana" panose="020B0604030504040204" pitchFamily="34" charset="0"/>
                <a:cs typeface="Verdana" panose="020B0604030504040204" pitchFamily="34" charset="0"/>
              </a:rPr>
              <a:t>liquefied </a:t>
            </a:r>
            <a:r>
              <a:rPr lang="en-GB" sz="1400" dirty="0">
                <a:latin typeface="Verdana" panose="020B0604030504040204" pitchFamily="34" charset="0"/>
                <a:ea typeface="Verdana" panose="020B0604030504040204" pitchFamily="34" charset="0"/>
                <a:cs typeface="Verdana" panose="020B0604030504040204" pitchFamily="34" charset="0"/>
              </a:rPr>
              <a:t>gases on </a:t>
            </a:r>
            <a:r>
              <a:rPr lang="en-GB" sz="1400" dirty="0">
                <a:latin typeface="Verdana" panose="020B0604030504040204" pitchFamily="34" charset="0"/>
                <a:ea typeface="Verdana" panose="020B0604030504040204" pitchFamily="34" charset="0"/>
                <a:cs typeface="Verdana" panose="020B0604030504040204" pitchFamily="34" charset="0"/>
              </a:rPr>
              <a:t>gasoducts</a:t>
            </a:r>
            <a:r>
              <a:rPr lang="en-GB" sz="1400" dirty="0">
                <a:latin typeface="Verdana" panose="020B0604030504040204" pitchFamily="34" charset="0"/>
                <a:ea typeface="Verdana" panose="020B0604030504040204" pitchFamily="34" charset="0"/>
                <a:cs typeface="Verdana" panose="020B0604030504040204" pitchFamily="34" charset="0"/>
              </a:rPr>
              <a:t> at low </a:t>
            </a:r>
            <a:r>
              <a:rPr lang="en-GB" sz="1400" dirty="0" smtClean="0">
                <a:latin typeface="Verdana" panose="020B0604030504040204" pitchFamily="34" charset="0"/>
                <a:ea typeface="Verdana" panose="020B0604030504040204" pitchFamily="34" charset="0"/>
                <a:cs typeface="Verdana" panose="020B0604030504040204" pitchFamily="34" charset="0"/>
              </a:rPr>
              <a:t>temperature</a:t>
            </a:r>
            <a:endParaRPr lang="en-GB" sz="1400" dirty="0">
              <a:latin typeface="Verdana" panose="020B0604030504040204" pitchFamily="34" charset="0"/>
              <a:ea typeface="Verdana" panose="020B0604030504040204" pitchFamily="34" charset="0"/>
              <a:cs typeface="Verdana" panose="020B0604030504040204" pitchFamily="34" charset="0"/>
            </a:endParaRPr>
          </a:p>
        </p:txBody>
      </p:sp>
      <p:sp>
        <p:nvSpPr>
          <p:cNvPr id="6" name="TextBox 5"/>
          <p:cNvSpPr txBox="1"/>
          <p:nvPr/>
        </p:nvSpPr>
        <p:spPr>
          <a:xfrm>
            <a:off x="6438900" y="1853575"/>
            <a:ext cx="5194269" cy="2031325"/>
          </a:xfrm>
          <a:prstGeom prst="rect">
            <a:avLst/>
          </a:prstGeom>
          <a:noFill/>
        </p:spPr>
        <p:txBody>
          <a:bodyPr wrap="square" rtlCol="0">
            <a:spAutoFit/>
          </a:bodyPr>
          <a:lstStyle/>
          <a:p>
            <a:r>
              <a:rPr lang="en-GB" sz="1400" dirty="0" smtClean="0">
                <a:latin typeface="Verdana" panose="020B0604030504040204" pitchFamily="34" charset="0"/>
                <a:ea typeface="Verdana" panose="020B0604030504040204" pitchFamily="34" charset="0"/>
                <a:cs typeface="Verdana" panose="020B0604030504040204" pitchFamily="34" charset="0"/>
              </a:rPr>
              <a:t>This proposal is open for more partners willing to collaborate.</a:t>
            </a:r>
          </a:p>
          <a:p>
            <a:endParaRPr lang="en-GB" sz="1400" dirty="0" smtClean="0">
              <a:latin typeface="Verdana" panose="020B0604030504040204" pitchFamily="34" charset="0"/>
              <a:ea typeface="Verdana" panose="020B0604030504040204" pitchFamily="34" charset="0"/>
              <a:cs typeface="Verdana" panose="020B0604030504040204" pitchFamily="34" charset="0"/>
            </a:endParaRPr>
          </a:p>
          <a:p>
            <a:r>
              <a:rPr lang="en-GB" sz="1400" dirty="0" smtClean="0">
                <a:latin typeface="Verdana" panose="020B0604030504040204" pitchFamily="34" charset="0"/>
                <a:ea typeface="Verdana" panose="020B0604030504040204" pitchFamily="34" charset="0"/>
                <a:cs typeface="Verdana" panose="020B0604030504040204" pitchFamily="34" charset="0"/>
              </a:rPr>
              <a:t>These institutions :</a:t>
            </a:r>
            <a:endParaRPr lang="en-GB" sz="1400" dirty="0" smtClean="0">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en-GB" sz="1400" dirty="0" smtClean="0">
                <a:latin typeface="Verdana" panose="020B0604030504040204" pitchFamily="34" charset="0"/>
                <a:ea typeface="Verdana" panose="020B0604030504040204" pitchFamily="34" charset="0"/>
                <a:cs typeface="Verdana" panose="020B0604030504040204" pitchFamily="34" charset="0"/>
              </a:rPr>
              <a:t>VTT</a:t>
            </a:r>
            <a:r>
              <a:rPr lang="en-GB" sz="1400" dirty="0" smtClean="0">
                <a:latin typeface="Verdana" panose="020B0604030504040204" pitchFamily="34" charset="0"/>
                <a:ea typeface="Verdana" panose="020B0604030504040204" pitchFamily="34" charset="0"/>
                <a:cs typeface="Verdana" panose="020B0604030504040204" pitchFamily="34" charset="0"/>
              </a:rPr>
              <a:t> Technical Research Centre of Finland</a:t>
            </a:r>
          </a:p>
          <a:p>
            <a:pPr marL="285750" indent="-285750">
              <a:buFont typeface="Arial" panose="020B0604020202020204" pitchFamily="34" charset="0"/>
              <a:buChar char="•"/>
            </a:pPr>
            <a:r>
              <a:rPr lang="en-GB" sz="1400" dirty="0" smtClean="0">
                <a:latin typeface="Verdana" panose="020B0604030504040204" pitchFamily="34" charset="0"/>
                <a:ea typeface="Verdana" panose="020B0604030504040204" pitchFamily="34" charset="0"/>
                <a:cs typeface="Verdana" panose="020B0604030504040204" pitchFamily="34" charset="0"/>
              </a:rPr>
              <a:t>KU Leuven - Department of Electrical Engineering - ADVISE and MICAS</a:t>
            </a:r>
          </a:p>
          <a:p>
            <a:r>
              <a:rPr lang="en-GB" sz="1400" dirty="0">
                <a:latin typeface="Verdana" panose="020B0604030504040204" pitchFamily="34" charset="0"/>
                <a:ea typeface="Verdana" panose="020B0604030504040204" pitchFamily="34" charset="0"/>
                <a:cs typeface="Verdana" panose="020B0604030504040204" pitchFamily="34" charset="0"/>
              </a:rPr>
              <a:t>w</a:t>
            </a:r>
            <a:r>
              <a:rPr lang="en-GB" sz="1400" smtClean="0">
                <a:latin typeface="Verdana" panose="020B0604030504040204" pitchFamily="34" charset="0"/>
                <a:ea typeface="Verdana" panose="020B0604030504040204" pitchFamily="34" charset="0"/>
                <a:cs typeface="Verdana" panose="020B0604030504040204" pitchFamily="34" charset="0"/>
              </a:rPr>
              <a:t>ere </a:t>
            </a:r>
            <a:r>
              <a:rPr lang="en-GB" sz="1400" dirty="0" smtClean="0">
                <a:latin typeface="Verdana" panose="020B0604030504040204" pitchFamily="34" charset="0"/>
                <a:ea typeface="Verdana" panose="020B0604030504040204" pitchFamily="34" charset="0"/>
                <a:cs typeface="Verdana" panose="020B0604030504040204" pitchFamily="34" charset="0"/>
              </a:rPr>
              <a:t>interested only in the case of custom electronics (</a:t>
            </a:r>
            <a:r>
              <a:rPr lang="en-GB" sz="1400" dirty="0" smtClean="0">
                <a:latin typeface="Verdana" panose="020B0604030504040204" pitchFamily="34" charset="0"/>
                <a:ea typeface="Verdana" panose="020B0604030504040204" pitchFamily="34" charset="0"/>
                <a:cs typeface="Verdana" panose="020B0604030504040204" pitchFamily="34" charset="0"/>
              </a:rPr>
              <a:t>ASIC</a:t>
            </a:r>
            <a:r>
              <a:rPr lang="en-GB" sz="1400" dirty="0" smtClean="0">
                <a:latin typeface="Verdana" panose="020B0604030504040204" pitchFamily="34" charset="0"/>
                <a:ea typeface="Verdana" panose="020B0604030504040204" pitchFamily="34" charset="0"/>
                <a:cs typeface="Verdana" panose="020B0604030504040204" pitchFamily="34" charset="0"/>
              </a:rPr>
              <a:t>) development for low temperature</a:t>
            </a:r>
            <a:endParaRPr lang="en-GB" sz="1400" dirty="0">
              <a:latin typeface="Verdana" panose="020B0604030504040204" pitchFamily="34" charset="0"/>
              <a:ea typeface="Verdana" panose="020B0604030504040204" pitchFamily="34" charset="0"/>
              <a:cs typeface="Verdana" panose="020B0604030504040204" pitchFamily="34" charset="0"/>
            </a:endParaRPr>
          </a:p>
        </p:txBody>
      </p:sp>
      <p:sp>
        <p:nvSpPr>
          <p:cNvPr id="8" name="Rectangle 7">
            <a:extLst>
              <a:ext uri="{FF2B5EF4-FFF2-40B4-BE49-F238E27FC236}">
                <a16:creationId xmlns:a16="http://schemas.microsoft.com/office/drawing/2014/main" id="{D5CF8500-63CE-5646-8C6B-75B99577F295}"/>
              </a:ext>
            </a:extLst>
          </p:cNvPr>
          <p:cNvSpPr/>
          <p:nvPr/>
        </p:nvSpPr>
        <p:spPr>
          <a:xfrm>
            <a:off x="6527800" y="1335821"/>
            <a:ext cx="4165600" cy="400110"/>
          </a:xfrm>
          <a:prstGeom prst="rect">
            <a:avLst/>
          </a:prstGeom>
        </p:spPr>
        <p:txBody>
          <a:bodyPr wrap="square">
            <a:spAutoFit/>
          </a:bodyPr>
          <a:lstStyle/>
          <a:p>
            <a:pPr algn="ctr"/>
            <a:r>
              <a:rPr lang="en-US" sz="2000" b="1" i="1" dirty="0" smtClean="0">
                <a:solidFill>
                  <a:srgbClr val="FF0000"/>
                </a:solidFill>
              </a:rPr>
              <a:t>Potential </a:t>
            </a:r>
            <a:r>
              <a:rPr lang="en-US" sz="2000" b="1" i="1" dirty="0">
                <a:solidFill>
                  <a:srgbClr val="FF0000"/>
                </a:solidFill>
              </a:rPr>
              <a:t>partners</a:t>
            </a:r>
            <a:endParaRPr lang="fr-FR" sz="2000" i="1" dirty="0"/>
          </a:p>
        </p:txBody>
      </p:sp>
      <p:sp>
        <p:nvSpPr>
          <p:cNvPr id="10" name="TextBox 9"/>
          <p:cNvSpPr txBox="1"/>
          <p:nvPr/>
        </p:nvSpPr>
        <p:spPr>
          <a:xfrm>
            <a:off x="1841500" y="4966736"/>
            <a:ext cx="8978900" cy="954107"/>
          </a:xfrm>
          <a:prstGeom prst="rect">
            <a:avLst/>
          </a:prstGeom>
          <a:noFill/>
        </p:spPr>
        <p:txBody>
          <a:bodyPr wrap="square" rtlCol="0">
            <a:spAutoFit/>
          </a:bodyPr>
          <a:lstStyle/>
          <a:p>
            <a:r>
              <a:rPr lang="en-GB" sz="1400" dirty="0" smtClean="0">
                <a:latin typeface="Verdana" panose="020B0604030504040204" pitchFamily="34" charset="0"/>
                <a:ea typeface="Verdana" panose="020B0604030504040204" pitchFamily="34" charset="0"/>
                <a:cs typeface="Verdana" panose="020B0604030504040204" pitchFamily="34" charset="0"/>
              </a:rPr>
              <a:t>In the context of </a:t>
            </a:r>
            <a:r>
              <a:rPr lang="en-GB" sz="1400" dirty="0" smtClean="0">
                <a:latin typeface="Verdana" panose="020B0604030504040204" pitchFamily="34" charset="0"/>
                <a:ea typeface="Verdana" panose="020B0604030504040204" pitchFamily="34" charset="0"/>
                <a:cs typeface="Verdana" panose="020B0604030504040204" pitchFamily="34" charset="0"/>
              </a:rPr>
              <a:t>FuSuMaTech</a:t>
            </a:r>
            <a:r>
              <a:rPr lang="en-GB" sz="1400" dirty="0" smtClean="0">
                <a:latin typeface="Verdana" panose="020B0604030504040204" pitchFamily="34" charset="0"/>
                <a:ea typeface="Verdana" panose="020B0604030504040204" pitchFamily="34" charset="0"/>
                <a:cs typeface="Verdana" panose="020B0604030504040204" pitchFamily="34" charset="0"/>
              </a:rPr>
              <a:t> the outcome of Task 4.3 will provide the abundant information needed by Task 4.1 and will allow to monitor and control any technological pilot (Task 5).</a:t>
            </a:r>
          </a:p>
          <a:p>
            <a:r>
              <a:rPr lang="en-GB" sz="1400" dirty="0" smtClean="0">
                <a:latin typeface="Verdana" panose="020B0604030504040204" pitchFamily="34" charset="0"/>
                <a:ea typeface="Verdana" panose="020B0604030504040204" pitchFamily="34" charset="0"/>
                <a:cs typeface="Verdana" panose="020B0604030504040204" pitchFamily="34" charset="0"/>
              </a:rPr>
              <a:t>The knowledge collected from the studies of electronics components at low temperature will be stored in the database (Task 4.2) and shared among the members of the Consortium.</a:t>
            </a:r>
            <a:endParaRPr lang="en-GB" sz="1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2264922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1322</TotalTime>
  <Words>393</Words>
  <Application>Microsoft Office PowerPoint</Application>
  <PresentationFormat>Widescreen</PresentationFormat>
  <Paragraphs>84</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Verdana</vt:lpstr>
      <vt:lpstr>Thème Office</vt:lpstr>
      <vt:lpstr>PowerPoint Presentation</vt:lpstr>
      <vt:lpstr>PowerPoint Presentation</vt:lpstr>
      <vt:lpstr>PowerPoint Presentation</vt:lpstr>
    </vt:vector>
  </TitlesOfParts>
  <Company>CEA Saclay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RAGON Florence</dc:creator>
  <cp:lastModifiedBy>Daniel Calcoen</cp:lastModifiedBy>
  <cp:revision>42</cp:revision>
  <dcterms:created xsi:type="dcterms:W3CDTF">2017-10-19T07:10:28Z</dcterms:created>
  <dcterms:modified xsi:type="dcterms:W3CDTF">2019-03-22T16:46:24Z</dcterms:modified>
</cp:coreProperties>
</file>