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4" r:id="rId2"/>
    <p:sldId id="311" r:id="rId3"/>
    <p:sldId id="343" r:id="rId4"/>
    <p:sldId id="338" r:id="rId5"/>
    <p:sldId id="325" r:id="rId6"/>
    <p:sldId id="419" r:id="rId7"/>
    <p:sldId id="418" r:id="rId8"/>
    <p:sldId id="420" r:id="rId9"/>
    <p:sldId id="422" r:id="rId10"/>
    <p:sldId id="421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>
    <p:extLst/>
  </p:cmAuthor>
  <p:cmAuthor id="2" name="Microsoft Office User" initials="MOU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C4D3"/>
    <a:srgbClr val="6698CB"/>
    <a:srgbClr val="6E2466"/>
    <a:srgbClr val="61C5D3"/>
    <a:srgbClr val="00559F"/>
    <a:srgbClr val="0033A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8"/>
    <p:restoredTop sz="81130"/>
  </p:normalViewPr>
  <p:slideViewPr>
    <p:cSldViewPr snapToGrid="0" snapToObjects="1">
      <p:cViewPr varScale="1">
        <p:scale>
          <a:sx n="82" d="100"/>
          <a:sy n="82" d="100"/>
        </p:scale>
        <p:origin x="571" y="58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64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5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81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656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78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04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022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250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968750"/>
            <a:ext cx="11376025" cy="1731502"/>
          </a:xfrm>
        </p:spPr>
        <p:txBody>
          <a:bodyPr/>
          <a:lstStyle/>
          <a:p>
            <a:pPr algn="ctr"/>
            <a:r>
              <a:rPr lang="en-US" altLang="fr-FR" sz="4800" dirty="0" smtClean="0"/>
              <a:t>Doing </a:t>
            </a:r>
            <a:r>
              <a:rPr lang="en-US" altLang="fr-FR" sz="4800" dirty="0"/>
              <a:t>Business with </a:t>
            </a:r>
            <a:r>
              <a:rPr lang="en-US" altLang="fr-FR" sz="4800" dirty="0" smtClean="0"/>
              <a:t>CERN</a:t>
            </a:r>
            <a:br>
              <a:rPr lang="en-US" altLang="fr-FR" sz="4800" dirty="0" smtClean="0"/>
            </a:br>
            <a:r>
              <a:rPr lang="en-US" altLang="fr-FR" sz="4800" dirty="0" smtClean="0"/>
              <a:t>Finland and CERN</a:t>
            </a:r>
            <a:r>
              <a:rPr lang="en-US" altLang="fr-FR" sz="4800" dirty="0"/>
              <a:t/>
            </a:r>
            <a:br>
              <a:rPr lang="en-US" altLang="fr-FR" sz="4800" dirty="0"/>
            </a:b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600" dirty="0" smtClean="0"/>
              <a:t>Anders Unnervik, Head of Procurement and Industrial Services</a:t>
            </a:r>
            <a:endParaRPr lang="en-US" sz="1600" dirty="0"/>
          </a:p>
          <a:p>
            <a:pPr algn="l"/>
            <a:r>
              <a:rPr lang="en-US" sz="1600" dirty="0" smtClean="0"/>
              <a:t>25 May 2022</a:t>
            </a:r>
            <a:endParaRPr lang="en-US" sz="1600" dirty="0"/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A490D5E-9254-7443-B68C-572C1F20F732}"/>
              </a:ext>
            </a:extLst>
          </p:cNvPr>
          <p:cNvGrpSpPr/>
          <p:nvPr/>
        </p:nvGrpSpPr>
        <p:grpSpPr>
          <a:xfrm>
            <a:off x="-1" y="823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98DBC4-0DCD-E74F-A5BB-804AFF8611A1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191512-9730-A84B-BEE9-A4F67B05B201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C3DD523-0EEB-8C40-9CC2-468669C898F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F3269A-CC4D-8B4E-9823-0115BA1D036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0C5F83-DBD5-4C4B-A9C2-C036F5FC2C8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4D340A-80F7-5540-B01D-7AA89F380ED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378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BD212-7E72-C44D-8DC8-E1ED97429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0D01B-451F-9C49-9C75-1E52FA435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729E7-645C-D34E-8536-6467A416B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33402F5-4E11-BC4E-9B3D-006D06485231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9C1FBC-068F-4D48-9962-53D16126AB45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15ECA06-D249-E945-96D5-AD78B982E6C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3F3CEC-B761-DC4A-8291-B336F9A980F5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43A99A-7921-C044-9169-176790D6D8B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F74515-2D81-A842-BAC2-7F5BA0F8A1E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B56091A-A21E-E042-A9AB-52A2C1DBA89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return to Finland (Supplies)</a:t>
            </a:r>
            <a:br>
              <a:rPr lang="en-US" dirty="0" smtClean="0"/>
            </a:br>
            <a:r>
              <a:rPr lang="en-GB" sz="3000" b="0" dirty="0">
                <a:latin typeface="Calibri"/>
              </a:rPr>
              <a:t>List of contract/orders with the highest turnover in 2022 for Finland</a:t>
            </a:r>
            <a:r>
              <a:rPr lang="en-GB" b="0" dirty="0">
                <a:latin typeface="Calibri"/>
              </a:rPr>
              <a:t/>
            </a:r>
            <a:br>
              <a:rPr lang="en-GB" b="0" dirty="0">
                <a:latin typeface="Calibri"/>
              </a:rPr>
            </a:b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989841"/>
            <a:ext cx="11635880" cy="28714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576" y="5160947"/>
            <a:ext cx="7500704" cy="503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15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24CE7C6-9095-0B4E-BE10-F23315D08569}"/>
              </a:ext>
            </a:extLst>
          </p:cNvPr>
          <p:cNvSpPr txBox="1"/>
          <p:nvPr/>
        </p:nvSpPr>
        <p:spPr>
          <a:xfrm>
            <a:off x="4905937" y="1126222"/>
            <a:ext cx="2443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9377-A335-5345-BC48-BEC7100C7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is entitled to establish its own internal rules necessary for its proper functioning, including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3DD0AD00-3CD0-6443-8AA9-D15BD120A45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4" y="1987680"/>
            <a:ext cx="12192000" cy="294587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4A09A7-B201-6D43-93C6-78DA42675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676961"/>
            <a:ext cx="3708400" cy="671217"/>
          </a:xfrm>
        </p:spPr>
        <p:txBody>
          <a:bodyPr/>
          <a:lstStyle/>
          <a:p>
            <a:r>
              <a:rPr lang="en-US" b="0" dirty="0"/>
              <a:t>Procurement Rules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39565C-D9F9-AA40-9A62-B21295B1D4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676961"/>
            <a:ext cx="3665537" cy="671217"/>
          </a:xfrm>
        </p:spPr>
        <p:txBody>
          <a:bodyPr/>
          <a:lstStyle/>
          <a:p>
            <a:r>
              <a:rPr lang="en-US" b="0" dirty="0"/>
              <a:t>Safety Rules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11F4D21-3678-024D-9C57-19B660BCC98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E6E34E8-672B-064C-B181-3979078F9CA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9E68E39-375E-DC4D-9CFA-01CDE5A4DC4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6707F8-6B7D-BE43-B552-3363A99A204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676961"/>
            <a:ext cx="3703132" cy="671217"/>
          </a:xfrm>
        </p:spPr>
        <p:txBody>
          <a:bodyPr/>
          <a:lstStyle/>
          <a:p>
            <a:r>
              <a:rPr lang="en-US" b="0" dirty="0">
                <a:cs typeface="Calibri" panose="020F0502020204030204" pitchFamily="34" charset="0"/>
              </a:rPr>
              <a:t>Staff Regulation of its own personnel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723A3BF-62E5-B84F-9FAD-D4850ADD87FD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1AA9AC-355F-9549-8E03-EDEDE356473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21426BB-E552-4C4F-8A28-DE685A1C7ACD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0DDA047-31D8-E944-930A-16D7A671C9F6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7CFB1C4-A7CC-5E4F-92F3-1B695F32D4F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1BBEC2F-7244-0144-AEC1-49F4F3A6727C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93F25CC-2F99-CC44-8307-C47506A77BC0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406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5" grpId="0" uiExpand="1" build="p" animBg="1"/>
      <p:bldP spid="9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1A3D1EF-E5BA-D348-AFEC-D79946ACBE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3852" y="78198"/>
            <a:ext cx="4034940" cy="209930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EEB0BB-90D7-DC4D-9D20-64317125F697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46E913-9747-454E-BEDF-EE99321843E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2CB17D-270A-F14D-BB15-AF38F5A49D5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995B4B7-F352-F547-8425-515901C0267A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7BBB50D-11DE-EF4D-B484-137AEF98E67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42BFAF-DB18-A446-A68E-0EA4A8166D4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D86383E-6301-974E-B59B-E39DBA6AA72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8080400" y="-8313"/>
            <a:ext cx="4111600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0400" y="1051088"/>
            <a:ext cx="3708400" cy="4608512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Civil engineering: 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ea typeface="Calibri" charset="0"/>
                <a:cs typeface="Calibri" charset="0"/>
              </a:rPr>
              <a:t>Cooling </a:t>
            </a:r>
            <a:r>
              <a:rPr lang="en-US" altLang="en-US" dirty="0">
                <a:ea typeface="Calibri" charset="0"/>
                <a:cs typeface="Calibri" charset="0"/>
              </a:rPr>
              <a:t>and ventilation</a:t>
            </a:r>
            <a:br>
              <a:rPr lang="en-US" altLang="en-US" dirty="0">
                <a:ea typeface="Calibri" charset="0"/>
                <a:cs typeface="Calibri" charset="0"/>
              </a:rPr>
            </a:br>
            <a:r>
              <a:rPr lang="en-US" altLang="en-US" dirty="0" smtClean="0">
                <a:ea typeface="Calibri" charset="0"/>
                <a:cs typeface="Calibri" charset="0"/>
              </a:rPr>
              <a:t>equipment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dirty="0" smtClean="0"/>
              <a:t>Electrical </a:t>
            </a:r>
            <a:r>
              <a:rPr lang="en-US" dirty="0"/>
              <a:t>engineering and </a:t>
            </a:r>
            <a:r>
              <a:rPr lang="en-US" dirty="0" smtClean="0"/>
              <a:t>magnets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 smtClean="0">
                <a:ea typeface="Calibri" charset="0"/>
                <a:cs typeface="Calibri" charset="0"/>
              </a:rPr>
              <a:t>ICT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Mechanical engineering and raw materials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fr-CH" altLang="en-US" dirty="0">
                <a:cs typeface="Calibri" panose="020F0502020204030204" pitchFamily="34" charset="0"/>
              </a:rPr>
              <a:t>Electronics and </a:t>
            </a:r>
            <a:r>
              <a:rPr lang="fr-CH" altLang="en-US" dirty="0" err="1" smtClean="0">
                <a:cs typeface="Calibri" panose="020F0502020204030204" pitchFamily="34" charset="0"/>
              </a:rPr>
              <a:t>radiofrequency</a:t>
            </a:r>
            <a:endParaRPr lang="fr-CH" altLang="en-US" dirty="0" smtClean="0"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Cryogenic and vacuum equipment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dirty="0" smtClean="0"/>
              <a:t>Etc….</a:t>
            </a:r>
            <a:endParaRPr lang="en-US" dirty="0"/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do we buy?</a:t>
            </a:r>
            <a:endParaRPr lang="en-US" sz="3200" dirty="0">
              <a:solidFill>
                <a:schemeClr val="bg2"/>
              </a:solidFill>
            </a:endParaRPr>
          </a:p>
        </p:txBody>
      </p:sp>
      <p:pic>
        <p:nvPicPr>
          <p:cNvPr id="18" name="Picture Placeholder 10">
            <a:extLst>
              <a:ext uri="{FF2B5EF4-FFF2-40B4-BE49-F238E27FC236}">
                <a16:creationId xmlns:a16="http://schemas.microsoft.com/office/drawing/2014/main" id="{B4C0E200-0DEE-6542-9B63-A9D142BC75B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27563" y="106304"/>
            <a:ext cx="3959453" cy="2058031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D5D41DC-FD78-E343-A6E7-27A46128083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413" y="2122087"/>
            <a:ext cx="4033477" cy="20900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024C9B6-F1A1-4F4B-8D4A-D2693404DB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4017851" y="2164334"/>
            <a:ext cx="3969165" cy="2060257"/>
          </a:xfrm>
          <a:prstGeom prst="rect">
            <a:avLst/>
          </a:prstGeom>
        </p:spPr>
      </p:pic>
      <p:pic>
        <p:nvPicPr>
          <p:cNvPr id="21" name="Picture Placeholder 10">
            <a:extLst>
              <a:ext uri="{FF2B5EF4-FFF2-40B4-BE49-F238E27FC236}">
                <a16:creationId xmlns:a16="http://schemas.microsoft.com/office/drawing/2014/main" id="{95DBACEC-2B80-1145-B373-6E0C205E19D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96" y="4212060"/>
            <a:ext cx="4129358" cy="215124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E9B8291-535C-2246-B1E4-B99CA3D1E00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3063" y="4234005"/>
            <a:ext cx="3973953" cy="215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6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cs typeface="Calibri" panose="020F0502020204030204" pitchFamily="34" charset="0"/>
              </a:rPr>
              <a:t>How do we buy?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EB7D6C-E5AA-604D-B63E-030827003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1719348"/>
          </a:xfrm>
        </p:spPr>
        <p:txBody>
          <a:bodyPr/>
          <a:lstStyle/>
          <a:p>
            <a:pPr marL="0" lvl="1">
              <a:buClr>
                <a:srgbClr val="3861AA"/>
              </a:buClr>
            </a:pPr>
            <a:r>
              <a:rPr lang="en-US" altLang="fr-FR" sz="2200" dirty="0"/>
              <a:t>Off-the shelf or non-standard products which can be produced with existing manufacturing techniques or technologies:</a:t>
            </a:r>
          </a:p>
          <a:p>
            <a:pPr marL="342900" lvl="1" indent="-342900">
              <a:buClrTx/>
              <a:buFont typeface="Arial" panose="020B0604020202020204" pitchFamily="34" charset="0"/>
              <a:buChar char="•"/>
            </a:pPr>
            <a:r>
              <a:rPr lang="en-US" altLang="fr-FR" sz="2200" dirty="0">
                <a:solidFill>
                  <a:schemeClr val="tx1"/>
                </a:solidFill>
              </a:rPr>
              <a:t>Functional specification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5"/>
            <a:ext cx="5616600" cy="1706645"/>
          </a:xfrm>
        </p:spPr>
        <p:txBody>
          <a:bodyPr/>
          <a:lstStyle/>
          <a:p>
            <a:pPr marL="0" lvl="1">
              <a:buClr>
                <a:srgbClr val="3861AA"/>
              </a:buClr>
            </a:pPr>
            <a:r>
              <a:rPr lang="en-US" altLang="fr-FR" sz="2200" dirty="0"/>
              <a:t>Non-standard products where industry has neither the required know-how nor the interest to develop and design the products:</a:t>
            </a:r>
          </a:p>
          <a:p>
            <a:pPr marL="342900" lvl="1" indent="-342900">
              <a:buClrTx/>
              <a:buFont typeface="Arial" panose="020B0604020202020204" pitchFamily="34" charset="0"/>
              <a:buChar char="•"/>
            </a:pPr>
            <a:r>
              <a:rPr lang="en-US" altLang="fr-FR" sz="2200" dirty="0">
                <a:solidFill>
                  <a:schemeClr val="tx1"/>
                </a:solidFill>
              </a:rPr>
              <a:t>Build-to-Print specification</a:t>
            </a:r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EC00B3-18D8-D64C-81E2-315F92F9E4FF}"/>
              </a:ext>
            </a:extLst>
          </p:cNvPr>
          <p:cNvSpPr txBox="1"/>
          <p:nvPr/>
        </p:nvSpPr>
        <p:spPr>
          <a:xfrm>
            <a:off x="9131742" y="3634644"/>
            <a:ext cx="268670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en-US" sz="1000" dirty="0"/>
              <a:t>Prototypes and or Pre-series might be required.</a:t>
            </a:r>
          </a:p>
          <a:p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5509C4EC-E6E7-944C-9079-CD741B40084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3"/>
          <a:stretch/>
        </p:blipFill>
        <p:spPr>
          <a:xfrm>
            <a:off x="6162773" y="3824288"/>
            <a:ext cx="5616575" cy="2371725"/>
          </a:xfr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66803F0-CAAF-B349-BE2C-32A55F67E481}"/>
              </a:ext>
            </a:extLst>
          </p:cNvPr>
          <p:cNvGrpSpPr/>
          <p:nvPr/>
        </p:nvGrpSpPr>
        <p:grpSpPr>
          <a:xfrm>
            <a:off x="407988" y="3824288"/>
            <a:ext cx="5616574" cy="2371725"/>
            <a:chOff x="407988" y="3824288"/>
            <a:chExt cx="5616574" cy="237172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94C20EA-BCA4-5849-98A8-14CD65C797B5}"/>
                </a:ext>
              </a:extLst>
            </p:cNvPr>
            <p:cNvSpPr/>
            <p:nvPr/>
          </p:nvSpPr>
          <p:spPr>
            <a:xfrm>
              <a:off x="407988" y="3824288"/>
              <a:ext cx="5616574" cy="23717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140B95C-3C78-D949-B2E9-F40FA212C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006" y="4374290"/>
              <a:ext cx="5130247" cy="1604105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AD6BE5C-DFF2-2245-BF14-AC285BC1B9C1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6BE2DA-1382-884E-8115-253D99483710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B121C41-DE5E-FD4D-9EDE-B4FC014681F3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49AE147-3008-1C4B-AB48-CE1E02E19733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EAE12CC-686B-6945-81C9-C2B79284C7BB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FC927-75E0-754F-893E-83879936DF7D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95AA82A-5BF5-5047-B613-813D511EFF96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285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1982B-3DCC-D149-98AC-E88B6F86C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Yearly Budget (contributions </a:t>
            </a:r>
            <a:r>
              <a:rPr lang="en-US" dirty="0" smtClean="0"/>
              <a:t>2022)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423E5B-ABC9-6B46-AEE5-1328B48B0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1B67E1-7918-7141-96C8-8679F49D6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C9218A-0F97-E244-AFAF-286DBB97F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164C4B-686C-4149-B121-77A15E71389F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8D2869-6972-DE46-A89A-FA7A6E7A58F7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2A391E-4DA9-F043-ADD7-CA484FD932AF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A7DB460-3A34-CC4E-9AA5-560DA33F07E0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C2965B8-CE6C-784C-A9E4-3309B7F05875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5114EAC-3B32-CE4B-818E-BE8B1ABD4D01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EF7740E-DFC0-0A4E-8D80-8EDA78E06AC7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237" y="773834"/>
            <a:ext cx="8718909" cy="537733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E92BD7F-BAC0-6748-B978-AC5960EA8616}"/>
              </a:ext>
            </a:extLst>
          </p:cNvPr>
          <p:cNvSpPr/>
          <p:nvPr/>
        </p:nvSpPr>
        <p:spPr>
          <a:xfrm>
            <a:off x="1320552" y="5337108"/>
            <a:ext cx="4490469" cy="293249"/>
          </a:xfrm>
          <a:prstGeom prst="rect">
            <a:avLst/>
          </a:prstGeom>
          <a:noFill/>
          <a:ln w="38100" cmpd="dbl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38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Procurement Expenditure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03AB4-AC56-814B-9797-66BB3A0E2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353BE-AD74-7243-93C1-9EB2ABD9E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855CE2-22C0-1F4D-A2FD-20443A92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8942EF1-7824-FD41-8EED-7DEF9BAF3802}"/>
              </a:ext>
            </a:extLst>
          </p:cNvPr>
          <p:cNvGrpSpPr/>
          <p:nvPr/>
        </p:nvGrpSpPr>
        <p:grpSpPr>
          <a:xfrm>
            <a:off x="0" y="-7951"/>
            <a:ext cx="12187669" cy="98854"/>
            <a:chOff x="-1" y="0"/>
            <a:chExt cx="12187669" cy="9885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BE693F-0081-E24C-8317-9A84B7C487D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3290AE5-4436-9B48-AAFA-902DEA77463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BD3F997-C58A-D749-A15B-4E499932474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71655EE-6166-F847-9DB6-C979BECC355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22D4E4B-3B90-B644-B0B8-52672221BA49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28BA0D3-3F22-FF4D-BEDA-8416D4FAE30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01" y="872789"/>
            <a:ext cx="10082482" cy="543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18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BD212-7E72-C44D-8DC8-E1ED97429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0D01B-451F-9C49-9C75-1E52FA435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729E7-645C-D34E-8536-6467A416B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33402F5-4E11-BC4E-9B3D-006D06485231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9C1FBC-068F-4D48-9962-53D16126AB45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15ECA06-D249-E945-96D5-AD78B982E6C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3F3CEC-B761-DC4A-8291-B336F9A980F5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43A99A-7921-C044-9169-176790D6D8B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F74515-2D81-A842-BAC2-7F5BA0F8A1E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B56091A-A21E-E042-A9AB-52A2C1DBA89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return to Member States (Supplies)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129" y="1114968"/>
            <a:ext cx="9859222" cy="52164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222" y="1158842"/>
            <a:ext cx="5853668" cy="385702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E92BD7F-BAC0-6748-B978-AC5960EA8616}"/>
              </a:ext>
            </a:extLst>
          </p:cNvPr>
          <p:cNvSpPr/>
          <p:nvPr/>
        </p:nvSpPr>
        <p:spPr>
          <a:xfrm>
            <a:off x="6727370" y="2043404"/>
            <a:ext cx="1827075" cy="251927"/>
          </a:xfrm>
          <a:prstGeom prst="rect">
            <a:avLst/>
          </a:prstGeom>
          <a:noFill/>
          <a:ln w="38100" cmpd="dbl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92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BD212-7E72-C44D-8DC8-E1ED97429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0D01B-451F-9C49-9C75-1E52FA435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729E7-645C-D34E-8536-6467A416B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33402F5-4E11-BC4E-9B3D-006D06485231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9C1FBC-068F-4D48-9962-53D16126AB45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15ECA06-D249-E945-96D5-AD78B982E6C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3F3CEC-B761-DC4A-8291-B336F9A980F5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43A99A-7921-C044-9169-176790D6D8B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F74515-2D81-A842-BAC2-7F5BA0F8A1E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B56091A-A21E-E042-A9AB-52A2C1DBA89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return to Finland (Supplies)</a:t>
            </a:r>
            <a:endParaRPr lang="en-GB" dirty="0"/>
          </a:p>
        </p:txBody>
      </p:sp>
      <p:pic>
        <p:nvPicPr>
          <p:cNvPr id="14" name="IRSuppl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3975" y="1430629"/>
            <a:ext cx="7159274" cy="416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4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BD212-7E72-C44D-8DC8-E1ED97429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25.05.2022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0D01B-451F-9C49-9C75-1E52FA435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Anders Unnervik | Doing business with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729E7-645C-D34E-8536-6467A416B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33402F5-4E11-BC4E-9B3D-006D06485231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9C1FBC-068F-4D48-9962-53D16126AB45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15ECA06-D249-E945-96D5-AD78B982E6C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3F3CEC-B761-DC4A-8291-B336F9A980F5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43A99A-7921-C044-9169-176790D6D8B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F74515-2D81-A842-BAC2-7F5BA0F8A1E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B56091A-A21E-E042-A9AB-52A2C1DBA89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return to Finland (Supplies)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861" y="1417047"/>
            <a:ext cx="8115626" cy="49338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98851" y="1042215"/>
            <a:ext cx="4732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333333"/>
                </a:solidFill>
                <a:latin typeface="PT Sans"/>
              </a:rPr>
              <a:t>Expenditure by (</a:t>
            </a:r>
            <a:r>
              <a:rPr lang="en-GB" dirty="0" err="1">
                <a:solidFill>
                  <a:srgbClr val="333333"/>
                </a:solidFill>
                <a:latin typeface="PT Sans"/>
              </a:rPr>
              <a:t>Activity|Procurement</a:t>
            </a:r>
            <a:r>
              <a:rPr lang="en-GB" dirty="0">
                <a:solidFill>
                  <a:srgbClr val="333333"/>
                </a:solidFill>
                <a:latin typeface="PT Sans"/>
              </a:rPr>
              <a:t>) Code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287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7497</TotalTime>
  <Words>282</Words>
  <Application>Microsoft Office PowerPoint</Application>
  <PresentationFormat>Widescreen</PresentationFormat>
  <Paragraphs>66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PT Sans</vt:lpstr>
      <vt:lpstr>Office Theme</vt:lpstr>
      <vt:lpstr>Doing Business with CERN Finland and CERN </vt:lpstr>
      <vt:lpstr>CERN is entitled to establish its own internal rules necessary for its proper functioning, including: </vt:lpstr>
      <vt:lpstr>What do we buy?</vt:lpstr>
      <vt:lpstr>How do we buy? </vt:lpstr>
      <vt:lpstr>Yearly Budget (contributions 2022)</vt:lpstr>
      <vt:lpstr>Procurement Expenditure</vt:lpstr>
      <vt:lpstr>Industrial return to Member States (Supplies)</vt:lpstr>
      <vt:lpstr>Industrial return to Finland (Supplies)</vt:lpstr>
      <vt:lpstr>Industrial return to Finland (Supplies)</vt:lpstr>
      <vt:lpstr>Industrial return to Finland (Supplies) List of contract/orders with the highest turnover in 2022 for Finland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Anders Unnervik</cp:lastModifiedBy>
  <cp:revision>314</cp:revision>
  <cp:lastPrinted>2019-04-30T10:39:04Z</cp:lastPrinted>
  <dcterms:created xsi:type="dcterms:W3CDTF">2019-03-14T08:20:25Z</dcterms:created>
  <dcterms:modified xsi:type="dcterms:W3CDTF">2022-05-25T07:57:28Z</dcterms:modified>
</cp:coreProperties>
</file>