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91" r:id="rId2"/>
    <p:sldId id="304" r:id="rId3"/>
    <p:sldId id="292" r:id="rId4"/>
    <p:sldId id="303" r:id="rId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9" autoAdjust="0"/>
    <p:restoredTop sz="97505"/>
  </p:normalViewPr>
  <p:slideViewPr>
    <p:cSldViewPr>
      <p:cViewPr varScale="1">
        <p:scale>
          <a:sx n="99" d="100"/>
          <a:sy n="99" d="100"/>
        </p:scale>
        <p:origin x="772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5/24/2022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5/24/2022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5/24/2022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5/24/2022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5/24/2022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5/24/2022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5/24/2022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0" indent="0">
              <a:buFont typeface="Arial"/>
              <a:buNone/>
              <a:defRPr sz="1800">
                <a:solidFill>
                  <a:schemeClr val="tx2"/>
                </a:solidFill>
              </a:defRPr>
            </a:lvl2pPr>
            <a:lvl3pPr marL="324000" indent="0">
              <a:buSzPct val="100000"/>
              <a:buFont typeface="Arial"/>
              <a:buNone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-Second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A18281-E8A7-446B-A136-835627F9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DD1933-E90B-7840-9B80-3952FF1C8C56}" type="datetime1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52723A-6C80-4F75-946A-676E2274D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9DCE8B-7E27-421B-ACBC-5DC8FAA8D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5/24/2022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5/24/2022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5/24/2022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5/24/2022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emf"/><Relationship Id="rId5" Type="http://schemas.openxmlformats.org/officeDocument/2006/relationships/image" Target="../media/image12.png"/><Relationship Id="rId4" Type="http://schemas.openxmlformats.org/officeDocument/2006/relationships/image" Target="cid:image001.jpg@01D5AC3C.BF1187B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google.com/url?sa=i&amp;url=https%3A%2F%2Fcerncourier.com%2Fa%2Fice-cool-beams-just-keep-on-going%2F&amp;psig=AOvVaw0V8gBQSJeFV9t01cNjNLJa&amp;ust=1611914934306000&amp;source=images&amp;cd=vfe&amp;ved=0CAIQjRxqFwoTCJjQvKSxvu4CFQAAAAAdAAAAABAi" TargetMode="Externa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373593"/>
            <a:ext cx="11376026" cy="1065742"/>
          </a:xfrm>
        </p:spPr>
        <p:txBody>
          <a:bodyPr/>
          <a:lstStyle/>
          <a:p>
            <a:pPr>
              <a:tabLst>
                <a:tab pos="9420225" algn="l"/>
              </a:tabLst>
              <a:defRPr/>
            </a:pPr>
            <a:r>
              <a:rPr lang="en-US" dirty="0"/>
              <a:t>Beam Instrumentation</a:t>
            </a:r>
            <a:r>
              <a:rPr lang="en-US" sz="3600" dirty="0"/>
              <a:t>	Mandate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124744"/>
            <a:ext cx="3884230" cy="5092568"/>
          </a:xfrm>
        </p:spPr>
        <p:txBody>
          <a:bodyPr/>
          <a:lstStyle/>
          <a:p>
            <a:pPr>
              <a:defRPr/>
            </a:pPr>
            <a:r>
              <a:rPr lang="en-GB" sz="2200" dirty="0"/>
              <a:t>The </a:t>
            </a:r>
            <a:r>
              <a:rPr lang="en-GB" sz="2200" u="sng" dirty="0"/>
              <a:t>BI Group</a:t>
            </a:r>
            <a:r>
              <a:rPr lang="en-GB" sz="2200" dirty="0"/>
              <a:t> is responsible for &gt; 10000 instruments that allow observation of the particle beams and the measurement of related parameters: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sz="2200" dirty="0"/>
              <a:t>Beam losses;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sz="2200" dirty="0"/>
              <a:t>Beam position;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sz="2200" dirty="0"/>
              <a:t>Intensity and Tune;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sz="2200" dirty="0"/>
              <a:t>Beam profiles;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sz="2200" dirty="0"/>
              <a:t>Associated equipment control systems and software.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</a:t>
            </a:fld>
            <a:endParaRPr lang="en-US"/>
          </a:p>
        </p:txBody>
      </p:sp>
      <p:pic>
        <p:nvPicPr>
          <p:cNvPr id="17" name="Picture Placeholder 13" descr="A picture containing platform&#10;&#10;Description automatically generated">
            <a:extLst>
              <a:ext uri="{FF2B5EF4-FFF2-40B4-BE49-F238E27FC236}">
                <a16:creationId xmlns:a16="http://schemas.microsoft.com/office/drawing/2014/main" id="{FFBCEDEB-A810-1C48-9DFF-246954080E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286" r="37718" b="507"/>
          <a:stretch/>
        </p:blipFill>
        <p:spPr bwMode="auto">
          <a:xfrm>
            <a:off x="8256587" y="1124744"/>
            <a:ext cx="3814763" cy="2485231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</p:pic>
      <p:pic>
        <p:nvPicPr>
          <p:cNvPr id="18" name="Picture Placeholder 28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1C535C2A-A5BE-5549-BF31-E2CD5D18D0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812" b="7812"/>
          <a:stretch>
            <a:fillRect/>
          </a:stretch>
        </p:blipFill>
        <p:spPr bwMode="auto">
          <a:xfrm>
            <a:off x="8256587" y="3732230"/>
            <a:ext cx="3816350" cy="248508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A2334D7-7C3A-D443-9302-74F7B94177B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497" t="6404" r="8906" b="32492"/>
          <a:stretch/>
        </p:blipFill>
        <p:spPr bwMode="auto">
          <a:xfrm>
            <a:off x="4766556" y="4077072"/>
            <a:ext cx="3285528" cy="1863602"/>
          </a:xfrm>
          <a:prstGeom prst="rect">
            <a:avLst/>
          </a:prstGeom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DFFB1284-BA70-9A46-A713-FE5407A08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766556" y="1106420"/>
            <a:ext cx="3363935" cy="262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C9BAB-7B31-40B2-88C2-124673C8B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4" y="188640"/>
            <a:ext cx="8325514" cy="1065742"/>
          </a:xfrm>
        </p:spPr>
        <p:txBody>
          <a:bodyPr/>
          <a:lstStyle/>
          <a:p>
            <a:r>
              <a:rPr lang="en-US" dirty="0"/>
              <a:t>Example of a Beam Instrumentation System ‘Vertical Slice’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49CCD4-708F-45FF-B28A-FE71D933B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835E1D-B82E-4E9D-8CE8-E111571257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7728" y="1916832"/>
            <a:ext cx="8040738" cy="39924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473E50-65AE-459D-89E6-F471A69B6734}"/>
              </a:ext>
            </a:extLst>
          </p:cNvPr>
          <p:cNvSpPr txBox="1"/>
          <p:nvPr/>
        </p:nvSpPr>
        <p:spPr bwMode="auto">
          <a:xfrm>
            <a:off x="119336" y="1460519"/>
            <a:ext cx="403192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Electro-Mechanics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Vacuum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Precision machining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Exotic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Motors</a:t>
            </a:r>
          </a:p>
          <a:p>
            <a:r>
              <a:rPr lang="en-US" dirty="0"/>
              <a:t>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Opto-electronics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Radiation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Switches</a:t>
            </a:r>
          </a:p>
          <a:p>
            <a:r>
              <a:rPr lang="en-US" dirty="0"/>
              <a:t>Control and acquisition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Analogue electronics cards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Digital electronics cards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Motor controllers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Communications</a:t>
            </a:r>
          </a:p>
          <a:p>
            <a:r>
              <a:rPr lang="en-US" dirty="0"/>
              <a:t>Software</a:t>
            </a:r>
          </a:p>
          <a:p>
            <a:r>
              <a:rPr lang="en-US" dirty="0"/>
              <a:t>Special cables</a:t>
            </a:r>
            <a:endParaRPr lang="en-GB" dirty="0"/>
          </a:p>
        </p:txBody>
      </p:sp>
      <p:pic>
        <p:nvPicPr>
          <p:cNvPr id="12" name="Picture 11" descr="CERN Control Centre">
            <a:extLst>
              <a:ext uri="{FF2B5EF4-FFF2-40B4-BE49-F238E27FC236}">
                <a16:creationId xmlns:a16="http://schemas.microsoft.com/office/drawing/2014/main" id="{E0C2DE48-F33F-4859-82CE-577E51E94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3419" y="0"/>
            <a:ext cx="2695847" cy="202188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0F3FF7B-B570-467C-8560-EA0B21776477}"/>
              </a:ext>
            </a:extLst>
          </p:cNvPr>
          <p:cNvSpPr/>
          <p:nvPr/>
        </p:nvSpPr>
        <p:spPr>
          <a:xfrm>
            <a:off x="3647728" y="2636912"/>
            <a:ext cx="1584176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3643D8-AD95-47C7-A1C0-4CDC722A32B9}"/>
              </a:ext>
            </a:extLst>
          </p:cNvPr>
          <p:cNvSpPr/>
          <p:nvPr/>
        </p:nvSpPr>
        <p:spPr>
          <a:xfrm>
            <a:off x="3788550" y="5049362"/>
            <a:ext cx="1731385" cy="1066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93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373593"/>
            <a:ext cx="11376026" cy="1065742"/>
          </a:xfrm>
        </p:spPr>
        <p:txBody>
          <a:bodyPr/>
          <a:lstStyle/>
          <a:p>
            <a:pPr>
              <a:tabLst>
                <a:tab pos="8251825" algn="l"/>
              </a:tabLst>
              <a:defRPr/>
            </a:pPr>
            <a:r>
              <a:rPr lang="en-US" dirty="0"/>
              <a:t>Beam Instrumentation</a:t>
            </a:r>
            <a:r>
              <a:rPr lang="en-US" sz="3600" dirty="0"/>
              <a:t>: Current and Future Needs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D7D21D-C71F-F243-86EA-DC7A9A08FC7A}"/>
              </a:ext>
            </a:extLst>
          </p:cNvPr>
          <p:cNvSpPr txBox="1">
            <a:spLocks/>
          </p:cNvSpPr>
          <p:nvPr/>
        </p:nvSpPr>
        <p:spPr bwMode="auto">
          <a:xfrm>
            <a:off x="246230" y="1051896"/>
            <a:ext cx="3960440" cy="50925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2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Production of electronics boards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Production of mini racks for installation in accelerator tunnels</a:t>
            </a:r>
            <a:endParaRPr lang="en-US" sz="1700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 err="1"/>
              <a:t>Industrialisation</a:t>
            </a:r>
            <a:r>
              <a:rPr lang="en-US" sz="2200" dirty="0"/>
              <a:t> and production of ionization chambers</a:t>
            </a:r>
            <a:endParaRPr lang="en-GB" sz="2200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Production of specific cables and RF vacuum feedthroughs</a:t>
            </a:r>
          </a:p>
        </p:txBody>
      </p:sp>
      <p:pic>
        <p:nvPicPr>
          <p:cNvPr id="17" name="Picture Placeholder 5">
            <a:extLst>
              <a:ext uri="{FF2B5EF4-FFF2-40B4-BE49-F238E27FC236}">
                <a16:creationId xmlns:a16="http://schemas.microsoft.com/office/drawing/2014/main" id="{8A6EC423-BFD1-FC40-B8C7-22C847FBD0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22600" y="4716983"/>
            <a:ext cx="3093303" cy="537702"/>
          </a:xfrm>
          <a:prstGeom prst="rect">
            <a:avLst/>
          </a:prstGeom>
        </p:spPr>
      </p:pic>
      <p:pic>
        <p:nvPicPr>
          <p:cNvPr id="22" name="Picture 5" descr="cid:image001.jpg@01D5AC3C.BF1187B0">
            <a:extLst>
              <a:ext uri="{FF2B5EF4-FFF2-40B4-BE49-F238E27FC236}">
                <a16:creationId xmlns:a16="http://schemas.microsoft.com/office/drawing/2014/main" id="{06BBAF6E-10F4-9D4F-9A2D-3DB0946CF7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r:link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800" y="3493461"/>
            <a:ext cx="4365165" cy="26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579F44D-D10E-9D4A-86D8-8924F4A46CF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6198" y="5422245"/>
            <a:ext cx="3041011" cy="72221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1968393-3E5D-8646-9DED-F8CE34BF59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0397" y="1274170"/>
            <a:ext cx="3646689" cy="15804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04BAC83-08BF-2541-9192-A07EDA51E79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50610"/>
          <a:stretch/>
        </p:blipFill>
        <p:spPr>
          <a:xfrm>
            <a:off x="8910770" y="3453153"/>
            <a:ext cx="3096439" cy="109627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3CC991D-1B5F-9D4B-92C8-AF7C538B13F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" r="49211"/>
          <a:stretch/>
        </p:blipFill>
        <p:spPr>
          <a:xfrm>
            <a:off x="8900921" y="1051897"/>
            <a:ext cx="2970161" cy="222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4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373593"/>
            <a:ext cx="11376026" cy="1065742"/>
          </a:xfrm>
        </p:spPr>
        <p:txBody>
          <a:bodyPr/>
          <a:lstStyle/>
          <a:p>
            <a:pPr>
              <a:tabLst>
                <a:tab pos="8251825" algn="l"/>
              </a:tabLst>
              <a:defRPr/>
            </a:pPr>
            <a:r>
              <a:rPr lang="en-US" dirty="0"/>
              <a:t>Beam Instrumentation: Current and </a:t>
            </a:r>
            <a:r>
              <a:rPr lang="en-US" sz="3600" dirty="0"/>
              <a:t>Future Needs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D7D21D-C71F-F243-86EA-DC7A9A08FC7A}"/>
              </a:ext>
            </a:extLst>
          </p:cNvPr>
          <p:cNvSpPr txBox="1">
            <a:spLocks/>
          </p:cNvSpPr>
          <p:nvPr/>
        </p:nvSpPr>
        <p:spPr bwMode="auto">
          <a:xfrm>
            <a:off x="263352" y="1661481"/>
            <a:ext cx="3960440" cy="50925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2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Production of high precision UHV mechanical objects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Production of electron gun and collector at 80kV</a:t>
            </a:r>
            <a:endParaRPr lang="en-US" sz="1700" dirty="0"/>
          </a:p>
        </p:txBody>
      </p:sp>
      <p:pic>
        <p:nvPicPr>
          <p:cNvPr id="11" name="Picture 10" descr="ICE-cool beams just keep on going – CERN Courier">
            <a:hlinkClick r:id="rId2"/>
            <a:extLst>
              <a:ext uri="{FF2B5EF4-FFF2-40B4-BE49-F238E27FC236}">
                <a16:creationId xmlns:a16="http://schemas.microsoft.com/office/drawing/2014/main" id="{342DD05D-3B7A-F544-A726-4F4226082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3462" y="3858675"/>
            <a:ext cx="3920387" cy="223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picture containing indoor, control panel&#10;&#10;Description automatically generated">
            <a:extLst>
              <a:ext uri="{FF2B5EF4-FFF2-40B4-BE49-F238E27FC236}">
                <a16:creationId xmlns:a16="http://schemas.microsoft.com/office/drawing/2014/main" id="{EDBCBF9B-9303-4340-8108-49606F1313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186" b="44674"/>
          <a:stretch/>
        </p:blipFill>
        <p:spPr bwMode="auto">
          <a:xfrm>
            <a:off x="4933461" y="1303187"/>
            <a:ext cx="3987433" cy="21978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285579A-8ED4-634D-BEC4-87FCDDFBE1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186" b="20408"/>
          <a:stretch/>
        </p:blipFill>
        <p:spPr>
          <a:xfrm>
            <a:off x="9048328" y="1303186"/>
            <a:ext cx="3009157" cy="21978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56C2C4-E1A1-CF49-8F3B-5DDE9F6F40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6320" y="3855593"/>
            <a:ext cx="3006981" cy="239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593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6461</TotalTime>
  <Words>147</Words>
  <Application>Microsoft Office PowerPoint</Application>
  <DocSecurity>0</DocSecurity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Office Theme</vt:lpstr>
      <vt:lpstr>Beam Instrumentation Mandate</vt:lpstr>
      <vt:lpstr>Example of a Beam Instrumentation System ‘Vertical Slice’</vt:lpstr>
      <vt:lpstr>Beam Instrumentation: Current and Future Needs</vt:lpstr>
      <vt:lpstr>Beam Instrumentation: Current and Future Needs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Wim Weterings</dc:creator>
  <cp:keywords/>
  <dc:description/>
  <cp:lastModifiedBy>Raymond Veness</cp:lastModifiedBy>
  <cp:revision>43</cp:revision>
  <dcterms:created xsi:type="dcterms:W3CDTF">2021-09-28T09:40:34Z</dcterms:created>
  <dcterms:modified xsi:type="dcterms:W3CDTF">2022-05-25T07:06:06Z</dcterms:modified>
  <cp:category/>
  <dc:identifier/>
  <cp:contentStatus/>
  <dc:language/>
  <cp:version/>
</cp:coreProperties>
</file>