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600" r:id="rId3"/>
    <p:sldId id="658" r:id="rId4"/>
    <p:sldId id="666" r:id="rId5"/>
    <p:sldId id="662" r:id="rId6"/>
    <p:sldId id="669" r:id="rId7"/>
    <p:sldId id="621" r:id="rId8"/>
    <p:sldId id="259" r:id="rId9"/>
    <p:sldId id="670" r:id="rId10"/>
    <p:sldId id="671" r:id="rId11"/>
    <p:sldId id="672" r:id="rId12"/>
    <p:sldId id="673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00"/>
    <a:srgbClr val="FF9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80" autoAdjust="0"/>
    <p:restoredTop sz="93910" autoAdjust="0"/>
  </p:normalViewPr>
  <p:slideViewPr>
    <p:cSldViewPr snapToGrid="0" snapToObjects="1">
      <p:cViewPr varScale="1">
        <p:scale>
          <a:sx n="122" d="100"/>
          <a:sy n="122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2274C-5F51-4869-B02C-81804FD6B5AB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82E25-E35A-4AAB-A539-7A7FFBCE58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3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240A4-8986-4715-A028-188091868150}" type="datetimeFigureOut">
              <a:rPr lang="en-GB" smtClean="0"/>
              <a:t>25/05/2022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16CEB-4290-4CBE-AF6F-0EA2B06A4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45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415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884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869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21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069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16CEB-4290-4CBE-AF6F-0EA2B06A41D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594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/>
              <a:t>Workshop Finnish Industry - Fibre Optics - D. RICCI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ésultat de recherche d'images pour &quot;optical fibre interconnection&quot;">
            <a:extLst>
              <a:ext uri="{FF2B5EF4-FFF2-40B4-BE49-F238E27FC236}">
                <a16:creationId xmlns:a16="http://schemas.microsoft.com/office/drawing/2014/main" id="{FDD6B865-16CD-3883-EE5F-4877EB4B9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269182"/>
            <a:ext cx="8265984" cy="1172085"/>
          </a:xfrm>
        </p:spPr>
        <p:txBody>
          <a:bodyPr>
            <a:normAutofit fontScale="90000"/>
          </a:bodyPr>
          <a:lstStyle/>
          <a:p>
            <a:r>
              <a:rPr lang="it-IT" dirty="0"/>
              <a:t>Workshop on </a:t>
            </a:r>
            <a:r>
              <a:rPr lang="it-IT" dirty="0" err="1"/>
              <a:t>opportunities</a:t>
            </a:r>
            <a:r>
              <a:rPr lang="it-IT" dirty="0"/>
              <a:t> for </a:t>
            </a:r>
            <a:r>
              <a:rPr lang="it-IT" dirty="0" err="1"/>
              <a:t>Finnish</a:t>
            </a:r>
            <a:r>
              <a:rPr lang="it-IT" dirty="0"/>
              <a:t> </a:t>
            </a:r>
            <a:r>
              <a:rPr lang="it-IT" dirty="0" err="1"/>
              <a:t>industry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CERN – 25.5.2022</a:t>
            </a:r>
            <a:br>
              <a:rPr lang="it-IT" dirty="0"/>
            </a:br>
            <a:br>
              <a:rPr lang="it-IT" dirty="0"/>
            </a:br>
            <a:r>
              <a:rPr lang="it-IT" dirty="0"/>
              <a:t>FIBRE OPTICS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746487"/>
            <a:ext cx="8265984" cy="812742"/>
          </a:xfrm>
        </p:spPr>
        <p:txBody>
          <a:bodyPr>
            <a:normAutofit/>
          </a:bodyPr>
          <a:lstStyle/>
          <a:p>
            <a:r>
              <a:rPr lang="en-GB" sz="2000" dirty="0"/>
              <a:t>D. Ricci, M. </a:t>
            </a:r>
            <a:r>
              <a:rPr lang="en-GB" sz="2000" dirty="0" err="1"/>
              <a:t>Parodi</a:t>
            </a:r>
            <a:r>
              <a:rPr lang="en-GB" sz="2000" dirty="0"/>
              <a:t> on behalf  of EN-EL group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81477-1272-465A-80A8-9817576EA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 HV </a:t>
            </a:r>
            <a:r>
              <a:rPr lang="fr-CH" dirty="0" err="1"/>
              <a:t>Electrical</a:t>
            </a:r>
            <a:r>
              <a:rPr lang="fr-CH" dirty="0"/>
              <a:t> Network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FC58C-B116-4363-8DBA-0FC4F2333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9ED56-16C8-4798-B788-46A6DBEE4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Finnish Industry – Power Distribution – M. Parodi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E6E92A-44B1-4736-A138-FAE7A5DF4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CB0319-7AA4-4CDD-B0C7-9CBE2DF99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21044" y="116803"/>
            <a:ext cx="5107561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505C15-0D7D-4D11-8A39-D4E0E1C61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75" y="1105640"/>
            <a:ext cx="2453401" cy="289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141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92E4D-DA16-4BA3-A8D3-47E390F66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Upcoming</a:t>
            </a:r>
            <a:r>
              <a:rPr lang="fr-CH" dirty="0"/>
              <a:t> </a:t>
            </a:r>
            <a:r>
              <a:rPr lang="fr-CH" dirty="0" err="1"/>
              <a:t>Industrial</a:t>
            </a:r>
            <a:r>
              <a:rPr lang="fr-CH" dirty="0"/>
              <a:t> </a:t>
            </a:r>
            <a:r>
              <a:rPr lang="fr-CH" dirty="0" err="1"/>
              <a:t>Opportunities</a:t>
            </a:r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C28A39-CA00-48EE-9CB2-9F4E07DE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E83920-60C1-4FAA-84C8-73B29EAD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Finnish Industry - Power Distribution – M. Parodi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DD5EF-93F7-4838-901D-9A846778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76F3938-4809-4FFF-BD06-5947AE121DC3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20349571"/>
              </p:ext>
            </p:extLst>
          </p:nvPr>
        </p:nvGraphicFramePr>
        <p:xfrm>
          <a:off x="460375" y="1163453"/>
          <a:ext cx="8226425" cy="3942862"/>
        </p:xfrm>
        <a:graphic>
          <a:graphicData uri="http://schemas.openxmlformats.org/drawingml/2006/table">
            <a:tbl>
              <a:tblPr/>
              <a:tblGrid>
                <a:gridCol w="1195983">
                  <a:extLst>
                    <a:ext uri="{9D8B030D-6E8A-4147-A177-3AD203B41FA5}">
                      <a16:colId xmlns:a16="http://schemas.microsoft.com/office/drawing/2014/main" val="4030882234"/>
                    </a:ext>
                  </a:extLst>
                </a:gridCol>
                <a:gridCol w="3515221">
                  <a:extLst>
                    <a:ext uri="{9D8B030D-6E8A-4147-A177-3AD203B41FA5}">
                      <a16:colId xmlns:a16="http://schemas.microsoft.com/office/drawing/2014/main" val="1276165695"/>
                    </a:ext>
                  </a:extLst>
                </a:gridCol>
                <a:gridCol w="3515221">
                  <a:extLst>
                    <a:ext uri="{9D8B030D-6E8A-4147-A177-3AD203B41FA5}">
                      <a16:colId xmlns:a16="http://schemas.microsoft.com/office/drawing/2014/main" val="1905370234"/>
                    </a:ext>
                  </a:extLst>
                </a:gridCol>
              </a:tblGrid>
              <a:tr h="307278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 of Contract</a:t>
                      </a:r>
                    </a:p>
                  </a:txBody>
                  <a:tcPr marL="8086" marR="8086" marT="8086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8086" marR="8086" marT="8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Adjudication</a:t>
                      </a:r>
                    </a:p>
                  </a:txBody>
                  <a:tcPr marL="8086" marR="8086" marT="8086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316973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of water cooled cables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Mar-23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813919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 transformateurs HTB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Mar-23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239852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IS+Supply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Supply, installation, commissioning &amp; maintenance of electrical switchgear (18 and 3.3 kV)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Jun-22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7475"/>
                  </a:ext>
                </a:extLst>
              </a:tr>
              <a:tr h="435041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IS+Supply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Supply, commissionning, operation and maintenance of modular power converter systems (UPS 48 V  &amp; Central safety power supply systems 230 V)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Sep-22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3627480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 installation of UPS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Jun-23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009276"/>
                  </a:ext>
                </a:extLst>
              </a:tr>
              <a:tr h="435041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IS+Supply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Supply, Installation, Acceptance Tests, and Maintenance of modular metal-enclosed, 400/230 V low voltage switchboards for indoor use  (type 1 &amp; 2) 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Dec-22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9534134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66 kV line LHC5-LHC6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Mar-23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95948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 kV substation LHC5 and LHC6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Jun-23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850729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66/18 kV transformer LHC5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Jun-23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018771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LHC5 emergency gensets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Mar-24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915250"/>
                  </a:ext>
                </a:extLst>
              </a:tr>
              <a:tr h="307278"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Supply</a:t>
                      </a:r>
                    </a:p>
                  </a:txBody>
                  <a:tcPr marL="8086" marR="8086" marT="8086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UPS for Hostlab 2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Mar-24</a:t>
                      </a:r>
                    </a:p>
                  </a:txBody>
                  <a:tcPr marL="8086" marR="8086" marT="8086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01360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E028DD7-DE2B-4E36-B2C7-0238C7F6DDCB}"/>
              </a:ext>
            </a:extLst>
          </p:cNvPr>
          <p:cNvSpPr txBox="1"/>
          <p:nvPr/>
        </p:nvSpPr>
        <p:spPr>
          <a:xfrm>
            <a:off x="617415" y="5314462"/>
            <a:ext cx="5830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Target: Standard </a:t>
            </a:r>
            <a:r>
              <a:rPr lang="fr-CH" dirty="0" err="1"/>
              <a:t>industrial</a:t>
            </a:r>
            <a:r>
              <a:rPr lang="fr-CH" dirty="0"/>
              <a:t> </a:t>
            </a:r>
            <a:r>
              <a:rPr lang="fr-CH" dirty="0" err="1"/>
              <a:t>materials</a:t>
            </a:r>
            <a:r>
              <a:rPr lang="fr-CH" dirty="0"/>
              <a:t>/services</a:t>
            </a:r>
          </a:p>
        </p:txBody>
      </p:sp>
    </p:spTree>
    <p:extLst>
      <p:ext uri="{BB962C8B-B14F-4D97-AF65-F5344CB8AC3E}">
        <p14:creationId xmlns:p14="http://schemas.microsoft.com/office/powerpoint/2010/main" val="3470277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451432-48E8-4AD7-B430-7F0E4B288B7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3200" dirty="0"/>
              <a:t>We are keen to explore opportunities with sufficiently experienced companies for Super-Conductivity applications (particularly HSC) in AC power distribution domain.</a:t>
            </a:r>
          </a:p>
          <a:p>
            <a:r>
              <a:rPr lang="en-GB" sz="3200" dirty="0"/>
              <a:t>Strong experience on SC magnets and SC DC links at CERN, not in specific HSC AC distribution applications.</a:t>
            </a:r>
          </a:p>
          <a:p>
            <a:r>
              <a:rPr lang="en-GB" sz="3200" dirty="0"/>
              <a:t>Potential impact:</a:t>
            </a:r>
          </a:p>
          <a:p>
            <a:pPr lvl="1"/>
            <a:r>
              <a:rPr lang="en-GB" sz="3200" dirty="0"/>
              <a:t>Existing infrastructures</a:t>
            </a:r>
          </a:p>
          <a:p>
            <a:pPr lvl="1"/>
            <a:r>
              <a:rPr lang="en-GB" sz="3200" dirty="0"/>
              <a:t>Future facilities under conceptual study</a:t>
            </a:r>
          </a:p>
          <a:p>
            <a:r>
              <a:rPr lang="en-GB" sz="3200" dirty="0"/>
              <a:t>No specific initiatives on this topic are active at the moment in EN-EL group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492E4D-DA16-4BA3-A8D3-47E390F66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Future </a:t>
            </a:r>
            <a:r>
              <a:rPr lang="fr-CH" dirty="0" err="1"/>
              <a:t>Opportunities</a:t>
            </a:r>
            <a:endParaRPr lang="fr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C28A39-CA00-48EE-9CB2-9F4E07DE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E83920-60C1-4FAA-84C8-73B29EAD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Finnish Industry - Power Distribution – M. Parodi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DD5EF-93F7-4838-901D-9A846778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33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/>
              <a:t>Agenda</a:t>
            </a:r>
            <a:endParaRPr lang="en-US" sz="30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2</a:t>
            </a:fld>
            <a:endParaRPr lang="en-US" b="1" dirty="0"/>
          </a:p>
        </p:txBody>
      </p:sp>
      <p:sp>
        <p:nvSpPr>
          <p:cNvPr id="17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853" cy="5016068"/>
          </a:xfrm>
        </p:spPr>
        <p:txBody>
          <a:bodyPr>
            <a:normAutofit/>
          </a:bodyPr>
          <a:lstStyle/>
          <a:p>
            <a:pPr marL="342900" lvl="1" indent="-342900" algn="just">
              <a:buClr>
                <a:schemeClr val="accent1"/>
              </a:buClr>
              <a:buFont typeface="+mj-lt"/>
              <a:buAutoNum type="arabicPeriod"/>
            </a:pPr>
            <a:r>
              <a:rPr lang="fr-CH" sz="1800" b="1" dirty="0"/>
              <a:t>CERN </a:t>
            </a:r>
            <a:r>
              <a:rPr lang="fr-CH" sz="1800" b="1" dirty="0" err="1"/>
              <a:t>optical</a:t>
            </a:r>
            <a:r>
              <a:rPr lang="fr-CH" sz="1800" b="1" dirty="0"/>
              <a:t> fibre infrastructure</a:t>
            </a:r>
          </a:p>
          <a:p>
            <a:pPr marL="342900" lvl="1" indent="-342900" algn="just">
              <a:buClr>
                <a:schemeClr val="accent1"/>
              </a:buClr>
              <a:buFont typeface="+mj-lt"/>
              <a:buAutoNum type="arabicPeriod"/>
            </a:pPr>
            <a:endParaRPr lang="fr-CH" sz="1800" b="1" dirty="0"/>
          </a:p>
          <a:p>
            <a:pPr marL="342900" lvl="1" indent="-342900" algn="just">
              <a:buClr>
                <a:schemeClr val="accent1"/>
              </a:buClr>
              <a:buFont typeface="+mj-lt"/>
              <a:buAutoNum type="arabicPeriod"/>
            </a:pPr>
            <a:r>
              <a:rPr lang="fr-CH" sz="1800" b="1" dirty="0"/>
              <a:t>Type of </a:t>
            </a:r>
            <a:r>
              <a:rPr lang="fr-CH" sz="1800" b="1" dirty="0" err="1"/>
              <a:t>Contracts</a:t>
            </a:r>
            <a:r>
              <a:rPr lang="fr-CH" sz="1800" b="1" dirty="0"/>
              <a:t> and </a:t>
            </a:r>
            <a:r>
              <a:rPr lang="fr-CH" sz="1800" b="1" dirty="0" err="1"/>
              <a:t>examples</a:t>
            </a:r>
            <a:endParaRPr lang="fr-CH" sz="1800" b="1" dirty="0"/>
          </a:p>
          <a:p>
            <a:pPr marL="342900" lvl="1" indent="-342900" algn="just">
              <a:buClr>
                <a:schemeClr val="accent1"/>
              </a:buClr>
              <a:buFont typeface="+mj-lt"/>
              <a:buAutoNum type="arabicPeriod"/>
            </a:pPr>
            <a:endParaRPr lang="fr-CH" sz="1800" b="1" dirty="0"/>
          </a:p>
          <a:p>
            <a:pPr marL="342900" lvl="1" indent="-342900" algn="just">
              <a:buClr>
                <a:schemeClr val="accent1"/>
              </a:buClr>
              <a:buFont typeface="+mj-lt"/>
              <a:buAutoNum type="arabicPeriod"/>
            </a:pPr>
            <a:r>
              <a:rPr lang="fr-CH" sz="1800" b="1" dirty="0" err="1"/>
              <a:t>Upcoming</a:t>
            </a:r>
            <a:r>
              <a:rPr lang="fr-CH" sz="1800" b="1" dirty="0"/>
              <a:t> </a:t>
            </a:r>
            <a:r>
              <a:rPr lang="fr-CH" sz="1800" b="1" dirty="0" err="1"/>
              <a:t>industrial</a:t>
            </a:r>
            <a:r>
              <a:rPr lang="fr-CH" sz="1800" b="1" dirty="0"/>
              <a:t> </a:t>
            </a:r>
            <a:r>
              <a:rPr lang="fr-CH" sz="1800" b="1" dirty="0" err="1"/>
              <a:t>opportunities</a:t>
            </a:r>
            <a:endParaRPr lang="fr-CH" sz="1800" b="1" dirty="0"/>
          </a:p>
          <a:p>
            <a:pPr marL="0" lvl="1" indent="0" algn="just">
              <a:buClr>
                <a:schemeClr val="accent1"/>
              </a:buClr>
              <a:buNone/>
            </a:pPr>
            <a:endParaRPr lang="fr-CH" sz="1800" b="1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1800" b="1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800" b="1" dirty="0"/>
          </a:p>
        </p:txBody>
      </p:sp>
    </p:spTree>
    <p:extLst>
      <p:ext uri="{BB962C8B-B14F-4D97-AF65-F5344CB8AC3E}">
        <p14:creationId xmlns:p14="http://schemas.microsoft.com/office/powerpoint/2010/main" val="947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/>
              <a:t>Optical </a:t>
            </a:r>
            <a:r>
              <a:rPr lang="en-US" sz="3000" b="1" dirty="0" err="1"/>
              <a:t>fibre</a:t>
            </a:r>
            <a:r>
              <a:rPr lang="en-US" sz="3000" b="1" dirty="0"/>
              <a:t> infrastructure at CERN</a:t>
            </a:r>
            <a:endParaRPr lang="en-US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3</a:t>
            </a:fld>
            <a:endParaRPr lang="en-US" b="1" dirty="0"/>
          </a:p>
        </p:txBody>
      </p:sp>
      <p:sp>
        <p:nvSpPr>
          <p:cNvPr id="17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853" cy="5016068"/>
          </a:xfrm>
        </p:spPr>
        <p:txBody>
          <a:bodyPr>
            <a:normAutofit/>
          </a:bodyPr>
          <a:lstStyle/>
          <a:p>
            <a:pPr marL="0" lvl="1" indent="0" algn="just">
              <a:buClr>
                <a:schemeClr val="accent1"/>
              </a:buClr>
              <a:buNone/>
            </a:pPr>
            <a:r>
              <a:rPr lang="fr-CH" sz="1800" b="1" dirty="0" err="1"/>
              <a:t>Serving</a:t>
            </a:r>
            <a:r>
              <a:rPr lang="fr-CH" sz="1800" b="1" dirty="0"/>
              <a:t>: </a:t>
            </a:r>
            <a:r>
              <a:rPr lang="fr-CH" sz="1800" b="1" dirty="0" err="1"/>
              <a:t>accelerators</a:t>
            </a:r>
            <a:r>
              <a:rPr lang="fr-CH" sz="1800" b="1" dirty="0"/>
              <a:t>, </a:t>
            </a:r>
            <a:r>
              <a:rPr lang="fr-CH" sz="1800" b="1" dirty="0" err="1"/>
              <a:t>experiments</a:t>
            </a:r>
            <a:r>
              <a:rPr lang="fr-CH" sz="1800" b="1" dirty="0"/>
              <a:t>, </a:t>
            </a:r>
            <a:r>
              <a:rPr lang="fr-CH" sz="1800" b="1" dirty="0" err="1"/>
              <a:t>tertiary</a:t>
            </a:r>
            <a:r>
              <a:rPr lang="fr-CH" sz="1800" b="1" dirty="0"/>
              <a:t> and IT networks</a:t>
            </a:r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>
                <a:solidFill>
                  <a:srgbClr val="0070C0"/>
                </a:solidFill>
              </a:rPr>
              <a:t>Single-Mode fibres, </a:t>
            </a:r>
            <a:r>
              <a:rPr lang="fr-CH" sz="1600" dirty="0" err="1">
                <a:solidFill>
                  <a:srgbClr val="0070C0"/>
                </a:solidFill>
              </a:rPr>
              <a:t>Multi-Mode</a:t>
            </a:r>
            <a:r>
              <a:rPr lang="fr-CH" sz="1600" dirty="0">
                <a:solidFill>
                  <a:srgbClr val="0070C0"/>
                </a:solidFill>
              </a:rPr>
              <a:t> fibres and </a:t>
            </a:r>
            <a:r>
              <a:rPr lang="fr-CH" sz="1600" dirty="0" err="1">
                <a:solidFill>
                  <a:srgbClr val="0070C0"/>
                </a:solidFill>
              </a:rPr>
              <a:t>special</a:t>
            </a:r>
            <a:r>
              <a:rPr lang="fr-CH" sz="1600" dirty="0">
                <a:solidFill>
                  <a:srgbClr val="0070C0"/>
                </a:solidFill>
              </a:rPr>
              <a:t> fibres for </a:t>
            </a:r>
            <a:r>
              <a:rPr lang="fr-CH" sz="1600" dirty="0" err="1">
                <a:solidFill>
                  <a:srgbClr val="0070C0"/>
                </a:solidFill>
              </a:rPr>
              <a:t>specific</a:t>
            </a:r>
            <a:r>
              <a:rPr lang="fr-CH" sz="1600" dirty="0">
                <a:solidFill>
                  <a:srgbClr val="0070C0"/>
                </a:solidFill>
              </a:rPr>
              <a:t> applications</a:t>
            </a:r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 err="1">
                <a:solidFill>
                  <a:srgbClr val="0070C0"/>
                </a:solidFill>
              </a:rPr>
              <a:t>Projects</a:t>
            </a:r>
            <a:r>
              <a:rPr lang="fr-CH" sz="1600" dirty="0">
                <a:solidFill>
                  <a:srgbClr val="0070C0"/>
                </a:solidFill>
              </a:rPr>
              <a:t>, Consolidation &amp; Maintenance</a:t>
            </a:r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1600" dirty="0">
              <a:solidFill>
                <a:srgbClr val="0070C0"/>
              </a:solidFill>
            </a:endParaRPr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1800" b="1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800" b="1" dirty="0"/>
          </a:p>
        </p:txBody>
      </p:sp>
      <p:pic>
        <p:nvPicPr>
          <p:cNvPr id="11" name="Picture 10" descr="A large white building&#10;&#10;Description automatically generated">
            <a:extLst>
              <a:ext uri="{FF2B5EF4-FFF2-40B4-BE49-F238E27FC236}">
                <a16:creationId xmlns:a16="http://schemas.microsoft.com/office/drawing/2014/main" id="{818EF2D1-2FB1-4103-BEBF-800AD87771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611" y="2352840"/>
            <a:ext cx="2796923" cy="1861631"/>
          </a:xfrm>
          <a:prstGeom prst="rect">
            <a:avLst/>
          </a:prstGeom>
        </p:spPr>
      </p:pic>
      <p:pic>
        <p:nvPicPr>
          <p:cNvPr id="12" name="Picture 11" descr="A picture containing building, sitting, computer, covered&#10;&#10;Description automatically generated">
            <a:extLst>
              <a:ext uri="{FF2B5EF4-FFF2-40B4-BE49-F238E27FC236}">
                <a16:creationId xmlns:a16="http://schemas.microsoft.com/office/drawing/2014/main" id="{100C504D-95A3-4F7B-B290-20299744E8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611" y="4312289"/>
            <a:ext cx="2796776" cy="1861631"/>
          </a:xfrm>
          <a:prstGeom prst="rect">
            <a:avLst/>
          </a:prstGeom>
        </p:spPr>
      </p:pic>
      <p:pic>
        <p:nvPicPr>
          <p:cNvPr id="13" name="Picture 12" descr="A picture containing engine&#10;&#10;Description automatically generated">
            <a:extLst>
              <a:ext uri="{FF2B5EF4-FFF2-40B4-BE49-F238E27FC236}">
                <a16:creationId xmlns:a16="http://schemas.microsoft.com/office/drawing/2014/main" id="{6D745555-8844-4C79-8236-3B906CE035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314" y="2354282"/>
            <a:ext cx="2857922" cy="1861631"/>
          </a:xfrm>
          <a:prstGeom prst="rect">
            <a:avLst/>
          </a:prstGeom>
        </p:spPr>
      </p:pic>
      <p:pic>
        <p:nvPicPr>
          <p:cNvPr id="14" name="Picture 13" descr="A train on a steel track&#10;&#10;Description automatically generated">
            <a:extLst>
              <a:ext uri="{FF2B5EF4-FFF2-40B4-BE49-F238E27FC236}">
                <a16:creationId xmlns:a16="http://schemas.microsoft.com/office/drawing/2014/main" id="{C4CBD18F-32F3-48CA-B32B-139FB864E3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953" y="4312289"/>
            <a:ext cx="2796777" cy="1864518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31683959-893A-4A74-9BA7-D838AC0BCA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19" name="Footer Placeholder 5">
            <a:extLst>
              <a:ext uri="{FF2B5EF4-FFF2-40B4-BE49-F238E27FC236}">
                <a16:creationId xmlns:a16="http://schemas.microsoft.com/office/drawing/2014/main" id="{742AF5CC-8806-463F-9074-3770945EB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818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F9DBBBA-3F03-46A2-99E8-9303C6028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343" y="949333"/>
            <a:ext cx="3997457" cy="5197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/>
              <a:t>Optical </a:t>
            </a:r>
            <a:r>
              <a:rPr lang="en-US" sz="3000" b="1" dirty="0" err="1"/>
              <a:t>fibre</a:t>
            </a:r>
            <a:r>
              <a:rPr lang="en-US" sz="3000" b="1" dirty="0"/>
              <a:t> </a:t>
            </a:r>
            <a:r>
              <a:rPr lang="en-US" sz="3000" b="1" dirty="0" err="1"/>
              <a:t>insfrastructure</a:t>
            </a:r>
            <a:r>
              <a:rPr lang="en-US" sz="3000" b="1" dirty="0"/>
              <a:t> at CERN</a:t>
            </a:r>
            <a:endParaRPr lang="en-US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4</a:t>
            </a:fld>
            <a:endParaRPr lang="en-US" b="1" dirty="0"/>
          </a:p>
        </p:txBody>
      </p:sp>
      <p:sp>
        <p:nvSpPr>
          <p:cNvPr id="1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4232143" cy="5016068"/>
          </a:xfrm>
        </p:spPr>
        <p:txBody>
          <a:bodyPr>
            <a:normAutofit/>
          </a:bodyPr>
          <a:lstStyle/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/>
              <a:t>Star point </a:t>
            </a:r>
            <a:r>
              <a:rPr lang="fr-CH" sz="1800" b="1" dirty="0" err="1"/>
              <a:t>topology</a:t>
            </a:r>
            <a:endParaRPr lang="fr-CH" sz="1800" b="1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1800" b="1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/>
              <a:t>SMF, MMF, and </a:t>
            </a:r>
            <a:r>
              <a:rPr lang="fr-CH" sz="1800" b="1" dirty="0" err="1"/>
              <a:t>special</a:t>
            </a:r>
            <a:r>
              <a:rPr lang="fr-CH" sz="1800" b="1" dirty="0"/>
              <a:t> fibres</a:t>
            </a:r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1800" b="1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 err="1"/>
              <a:t>Quantities</a:t>
            </a:r>
            <a:endParaRPr lang="fr-CH" sz="1800" b="1" dirty="0"/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>
                <a:solidFill>
                  <a:srgbClr val="0070C0"/>
                </a:solidFill>
              </a:rPr>
              <a:t>Approx. 50’000 km of </a:t>
            </a:r>
            <a:r>
              <a:rPr lang="fr-CH" sz="1600" dirty="0" err="1">
                <a:solidFill>
                  <a:srgbClr val="0070C0"/>
                </a:solidFill>
              </a:rPr>
              <a:t>installed</a:t>
            </a:r>
            <a:r>
              <a:rPr lang="fr-CH" sz="1600" dirty="0">
                <a:solidFill>
                  <a:srgbClr val="0070C0"/>
                </a:solidFill>
              </a:rPr>
              <a:t> fibres</a:t>
            </a:r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 err="1">
                <a:solidFill>
                  <a:srgbClr val="0070C0"/>
                </a:solidFill>
              </a:rPr>
              <a:t>Approx</a:t>
            </a:r>
            <a:r>
              <a:rPr lang="fr-CH" sz="1600" dirty="0">
                <a:solidFill>
                  <a:srgbClr val="0070C0"/>
                </a:solidFill>
              </a:rPr>
              <a:t>. 200’000 </a:t>
            </a:r>
            <a:r>
              <a:rPr lang="fr-CH" sz="1600" dirty="0" err="1">
                <a:solidFill>
                  <a:srgbClr val="0070C0"/>
                </a:solidFill>
              </a:rPr>
              <a:t>connectors</a:t>
            </a:r>
            <a:endParaRPr lang="fr-CH" sz="1800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800" b="1" dirty="0"/>
          </a:p>
          <a:p>
            <a:pPr marL="225425" lvl="1" indent="-225425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/>
              <a:t> </a:t>
            </a:r>
            <a:r>
              <a:rPr lang="fr-CH" sz="1800" b="1" dirty="0" err="1"/>
              <a:t>Harsh</a:t>
            </a:r>
            <a:r>
              <a:rPr lang="fr-CH" sz="1800" b="1" dirty="0"/>
              <a:t> </a:t>
            </a:r>
            <a:r>
              <a:rPr lang="fr-CH" sz="1800" b="1" dirty="0" err="1"/>
              <a:t>environment</a:t>
            </a:r>
            <a:r>
              <a:rPr lang="fr-CH" sz="1800" b="1" dirty="0"/>
              <a:t> with</a:t>
            </a:r>
            <a:endParaRPr lang="fr-CH" sz="1600" dirty="0">
              <a:solidFill>
                <a:srgbClr val="0070C0"/>
              </a:solidFill>
            </a:endParaRPr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>
                <a:solidFill>
                  <a:srgbClr val="0070C0"/>
                </a:solidFill>
              </a:rPr>
              <a:t>High radiation </a:t>
            </a:r>
            <a:r>
              <a:rPr lang="fr-CH" sz="1600" dirty="0" err="1">
                <a:solidFill>
                  <a:srgbClr val="0070C0"/>
                </a:solidFill>
              </a:rPr>
              <a:t>levels</a:t>
            </a:r>
            <a:endParaRPr lang="fr-CH" sz="1600" dirty="0">
              <a:solidFill>
                <a:srgbClr val="0070C0"/>
              </a:solidFill>
            </a:endParaRPr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 err="1">
                <a:solidFill>
                  <a:srgbClr val="0070C0"/>
                </a:solidFill>
              </a:rPr>
              <a:t>Very</a:t>
            </a:r>
            <a:r>
              <a:rPr lang="fr-CH" sz="1600" dirty="0">
                <a:solidFill>
                  <a:srgbClr val="0070C0"/>
                </a:solidFill>
              </a:rPr>
              <a:t> </a:t>
            </a:r>
            <a:r>
              <a:rPr lang="fr-CH" sz="1600" dirty="0" err="1">
                <a:solidFill>
                  <a:srgbClr val="0070C0"/>
                </a:solidFill>
              </a:rPr>
              <a:t>low</a:t>
            </a:r>
            <a:r>
              <a:rPr lang="fr-CH" sz="1600" dirty="0">
                <a:solidFill>
                  <a:srgbClr val="0070C0"/>
                </a:solidFill>
              </a:rPr>
              <a:t> </a:t>
            </a:r>
            <a:r>
              <a:rPr lang="fr-CH" sz="1600" dirty="0" err="1">
                <a:solidFill>
                  <a:srgbClr val="0070C0"/>
                </a:solidFill>
              </a:rPr>
              <a:t>temperatures</a:t>
            </a:r>
            <a:endParaRPr lang="fr-CH" sz="1600" dirty="0">
              <a:solidFill>
                <a:srgbClr val="0070C0"/>
              </a:solidFill>
            </a:endParaRPr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800" b="1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01E9027-581A-4AF2-966E-EE21A7D55A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E39C99FC-7385-4356-B352-35337A529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40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/>
              <a:t>Types of Contracts</a:t>
            </a:r>
            <a:endParaRPr lang="en-US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5</a:t>
            </a:fld>
            <a:endParaRPr lang="en-US" b="1" dirty="0"/>
          </a:p>
        </p:txBody>
      </p:sp>
      <p:sp>
        <p:nvSpPr>
          <p:cNvPr id="17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853" cy="5016068"/>
          </a:xfrm>
        </p:spPr>
        <p:txBody>
          <a:bodyPr>
            <a:normAutofit/>
          </a:bodyPr>
          <a:lstStyle/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/>
              <a:t>In </a:t>
            </a:r>
            <a:r>
              <a:rPr lang="fr-CH" sz="1800" b="1" dirty="0" err="1"/>
              <a:t>general</a:t>
            </a:r>
            <a:r>
              <a:rPr lang="fr-CH" sz="1800" b="1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70C0"/>
                </a:solidFill>
              </a:rPr>
              <a:t>Blanket</a:t>
            </a:r>
            <a:r>
              <a:rPr lang="en-US" sz="1600" dirty="0">
                <a:solidFill>
                  <a:srgbClr val="0070C0"/>
                </a:solidFill>
              </a:rPr>
              <a:t> contracts for the supply of equipment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0070C0"/>
                </a:solidFill>
              </a:rPr>
              <a:t>Service</a:t>
            </a:r>
            <a:r>
              <a:rPr lang="en-US" sz="1600" dirty="0">
                <a:solidFill>
                  <a:srgbClr val="0070C0"/>
                </a:solidFill>
              </a:rPr>
              <a:t> contracts for installation and maintenance</a:t>
            </a:r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1800" b="1" dirty="0"/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 err="1"/>
              <a:t>Supply</a:t>
            </a:r>
            <a:r>
              <a:rPr lang="fr-CH" sz="1800" b="1" dirty="0"/>
              <a:t> </a:t>
            </a:r>
            <a:r>
              <a:rPr lang="fr-CH" sz="1800" b="1" dirty="0" err="1"/>
              <a:t>contracts</a:t>
            </a:r>
            <a:r>
              <a:rPr lang="fr-CH" sz="1800" b="1" dirty="0"/>
              <a:t> (</a:t>
            </a:r>
            <a:r>
              <a:rPr lang="fr-CH" sz="1800" b="1" dirty="0" err="1"/>
              <a:t>blanket</a:t>
            </a:r>
            <a:r>
              <a:rPr lang="fr-CH" sz="1800" b="1" dirty="0"/>
              <a:t> </a:t>
            </a:r>
            <a:r>
              <a:rPr lang="fr-CH" sz="1800" b="1" dirty="0" err="1"/>
              <a:t>purchase</a:t>
            </a:r>
            <a:r>
              <a:rPr lang="fr-CH" sz="1800" b="1" dirty="0"/>
              <a:t>)</a:t>
            </a:r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 err="1">
                <a:solidFill>
                  <a:srgbClr val="0070C0"/>
                </a:solidFill>
              </a:rPr>
              <a:t>Supply</a:t>
            </a:r>
            <a:r>
              <a:rPr lang="fr-CH" sz="1600" dirty="0">
                <a:solidFill>
                  <a:srgbClr val="0070C0"/>
                </a:solidFill>
              </a:rPr>
              <a:t> of </a:t>
            </a:r>
            <a:r>
              <a:rPr lang="fr-CH" sz="1600" dirty="0" err="1">
                <a:solidFill>
                  <a:srgbClr val="0070C0"/>
                </a:solidFill>
              </a:rPr>
              <a:t>optical</a:t>
            </a:r>
            <a:r>
              <a:rPr lang="fr-CH" sz="1600" dirty="0">
                <a:solidFill>
                  <a:srgbClr val="0070C0"/>
                </a:solidFill>
              </a:rPr>
              <a:t> fibre </a:t>
            </a:r>
            <a:r>
              <a:rPr lang="fr-CH" sz="1600" dirty="0" err="1">
                <a:solidFill>
                  <a:srgbClr val="0070C0"/>
                </a:solidFill>
              </a:rPr>
              <a:t>cables</a:t>
            </a:r>
            <a:r>
              <a:rPr lang="fr-CH" sz="1600" dirty="0">
                <a:solidFill>
                  <a:srgbClr val="0070C0"/>
                </a:solidFill>
              </a:rPr>
              <a:t>, </a:t>
            </a:r>
            <a:r>
              <a:rPr lang="fr-CH" sz="1600" dirty="0" err="1">
                <a:solidFill>
                  <a:srgbClr val="0070C0"/>
                </a:solidFill>
              </a:rPr>
              <a:t>pre-terminated</a:t>
            </a:r>
            <a:r>
              <a:rPr lang="fr-CH" sz="1600" dirty="0">
                <a:solidFill>
                  <a:srgbClr val="0070C0"/>
                </a:solidFill>
              </a:rPr>
              <a:t> </a:t>
            </a:r>
            <a:r>
              <a:rPr lang="fr-CH" sz="1600" dirty="0" err="1">
                <a:solidFill>
                  <a:srgbClr val="0070C0"/>
                </a:solidFill>
              </a:rPr>
              <a:t>cables</a:t>
            </a:r>
            <a:r>
              <a:rPr lang="fr-CH" sz="1600" dirty="0">
                <a:solidFill>
                  <a:srgbClr val="0070C0"/>
                </a:solidFill>
              </a:rPr>
              <a:t>, terminal hardware, etc…</a:t>
            </a:r>
          </a:p>
          <a:p>
            <a:pPr marL="735013" lvl="3" indent="-28575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fr-CH" sz="1600" b="1" dirty="0">
                <a:solidFill>
                  <a:srgbClr val="0070C0"/>
                </a:solidFill>
              </a:rPr>
              <a:t>2 </a:t>
            </a:r>
            <a:r>
              <a:rPr lang="fr-CH" sz="1600" b="1" dirty="0" err="1">
                <a:solidFill>
                  <a:srgbClr val="0070C0"/>
                </a:solidFill>
              </a:rPr>
              <a:t>currently</a:t>
            </a:r>
            <a:r>
              <a:rPr lang="fr-CH" sz="1600" b="1" dirty="0">
                <a:solidFill>
                  <a:srgbClr val="0070C0"/>
                </a:solidFill>
              </a:rPr>
              <a:t> in place, 1 </a:t>
            </a:r>
            <a:r>
              <a:rPr lang="fr-CH" sz="1600" b="1" dirty="0" err="1">
                <a:solidFill>
                  <a:srgbClr val="0070C0"/>
                </a:solidFill>
              </a:rPr>
              <a:t>completing</a:t>
            </a:r>
            <a:r>
              <a:rPr lang="fr-CH" sz="1600" b="1" dirty="0">
                <a:solidFill>
                  <a:srgbClr val="0070C0"/>
                </a:solidFill>
              </a:rPr>
              <a:t> </a:t>
            </a:r>
            <a:r>
              <a:rPr lang="fr-CH" sz="1600" b="1" dirty="0" err="1">
                <a:solidFill>
                  <a:srgbClr val="0070C0"/>
                </a:solidFill>
              </a:rPr>
              <a:t>tendering</a:t>
            </a:r>
            <a:r>
              <a:rPr lang="fr-CH" sz="1600" b="1" dirty="0">
                <a:solidFill>
                  <a:srgbClr val="0070C0"/>
                </a:solidFill>
              </a:rPr>
              <a:t> process</a:t>
            </a:r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 err="1">
                <a:solidFill>
                  <a:srgbClr val="0070C0"/>
                </a:solidFill>
              </a:rPr>
              <a:t>Supply</a:t>
            </a:r>
            <a:r>
              <a:rPr lang="fr-CH" sz="1600" dirty="0">
                <a:solidFill>
                  <a:srgbClr val="0070C0"/>
                </a:solidFill>
              </a:rPr>
              <a:t> of </a:t>
            </a:r>
            <a:r>
              <a:rPr lang="fr-CH" sz="1600" dirty="0" err="1">
                <a:solidFill>
                  <a:srgbClr val="0070C0"/>
                </a:solidFill>
              </a:rPr>
              <a:t>optical</a:t>
            </a:r>
            <a:r>
              <a:rPr lang="fr-CH" sz="1600" dirty="0">
                <a:solidFill>
                  <a:srgbClr val="0070C0"/>
                </a:solidFill>
              </a:rPr>
              <a:t> fibre </a:t>
            </a:r>
            <a:r>
              <a:rPr lang="fr-CH" sz="1600" dirty="0" err="1">
                <a:solidFill>
                  <a:srgbClr val="0070C0"/>
                </a:solidFill>
              </a:rPr>
              <a:t>ducts</a:t>
            </a:r>
            <a:r>
              <a:rPr lang="fr-CH" sz="1600" dirty="0">
                <a:solidFill>
                  <a:srgbClr val="0070C0"/>
                </a:solidFill>
              </a:rPr>
              <a:t> for </a:t>
            </a:r>
            <a:r>
              <a:rPr lang="fr-CH" sz="1600" dirty="0" err="1">
                <a:solidFill>
                  <a:srgbClr val="0070C0"/>
                </a:solidFill>
              </a:rPr>
              <a:t>cable</a:t>
            </a:r>
            <a:r>
              <a:rPr lang="fr-CH" sz="1600" dirty="0">
                <a:solidFill>
                  <a:srgbClr val="0070C0"/>
                </a:solidFill>
              </a:rPr>
              <a:t> </a:t>
            </a:r>
            <a:r>
              <a:rPr lang="fr-CH" sz="1600" dirty="0" err="1">
                <a:solidFill>
                  <a:srgbClr val="0070C0"/>
                </a:solidFill>
              </a:rPr>
              <a:t>blowing</a:t>
            </a:r>
            <a:endParaRPr lang="fr-CH" sz="1600" dirty="0">
              <a:solidFill>
                <a:srgbClr val="0070C0"/>
              </a:solidFill>
            </a:endParaRPr>
          </a:p>
          <a:p>
            <a:pPr marL="735013" lvl="3" indent="-28575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fr-CH" sz="1600" b="1" dirty="0">
                <a:solidFill>
                  <a:srgbClr val="0070C0"/>
                </a:solidFill>
              </a:rPr>
              <a:t>1 to tender </a:t>
            </a:r>
            <a:r>
              <a:rPr lang="fr-CH" sz="1600" b="1" dirty="0" err="1">
                <a:solidFill>
                  <a:srgbClr val="0070C0"/>
                </a:solidFill>
              </a:rPr>
              <a:t>soon</a:t>
            </a:r>
            <a:endParaRPr lang="fr-CH" sz="1600" b="1" dirty="0">
              <a:solidFill>
                <a:srgbClr val="0070C0"/>
              </a:solidFill>
            </a:endParaRPr>
          </a:p>
          <a:p>
            <a:pPr marL="225425" lvl="2" indent="0">
              <a:buClr>
                <a:schemeClr val="accent1"/>
              </a:buClr>
              <a:buNone/>
            </a:pPr>
            <a:r>
              <a:rPr lang="fr-CH" sz="1600" dirty="0">
                <a:solidFill>
                  <a:srgbClr val="00B050"/>
                </a:solidFill>
              </a:rPr>
              <a:t>		</a:t>
            </a:r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/>
              <a:t>Service </a:t>
            </a:r>
            <a:r>
              <a:rPr lang="fr-CH" sz="1800" b="1" dirty="0" err="1"/>
              <a:t>contract</a:t>
            </a:r>
            <a:endParaRPr lang="fr-CH" sz="1800" b="1" dirty="0"/>
          </a:p>
          <a:p>
            <a:pPr marL="511175" lvl="2" indent="-285750" algn="just"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fr-CH" sz="1600" dirty="0">
                <a:solidFill>
                  <a:srgbClr val="0070C0"/>
                </a:solidFill>
              </a:rPr>
              <a:t>Installation (by </a:t>
            </a:r>
            <a:r>
              <a:rPr lang="fr-CH" sz="1600" dirty="0" err="1">
                <a:solidFill>
                  <a:srgbClr val="0070C0"/>
                </a:solidFill>
              </a:rPr>
              <a:t>both</a:t>
            </a:r>
            <a:r>
              <a:rPr lang="fr-CH" sz="1600" dirty="0">
                <a:solidFill>
                  <a:srgbClr val="0070C0"/>
                </a:solidFill>
              </a:rPr>
              <a:t> air-</a:t>
            </a:r>
            <a:r>
              <a:rPr lang="fr-CH" sz="1600" dirty="0" err="1">
                <a:solidFill>
                  <a:srgbClr val="0070C0"/>
                </a:solidFill>
              </a:rPr>
              <a:t>blowing</a:t>
            </a:r>
            <a:r>
              <a:rPr lang="fr-CH" sz="1600" dirty="0">
                <a:solidFill>
                  <a:srgbClr val="0070C0"/>
                </a:solidFill>
              </a:rPr>
              <a:t> and </a:t>
            </a:r>
            <a:r>
              <a:rPr lang="fr-CH" sz="1600" dirty="0" err="1">
                <a:solidFill>
                  <a:srgbClr val="0070C0"/>
                </a:solidFill>
              </a:rPr>
              <a:t>convential</a:t>
            </a:r>
            <a:r>
              <a:rPr lang="fr-CH" sz="1600" dirty="0">
                <a:solidFill>
                  <a:srgbClr val="0070C0"/>
                </a:solidFill>
              </a:rPr>
              <a:t> </a:t>
            </a:r>
            <a:r>
              <a:rPr lang="fr-CH" sz="1600" dirty="0" err="1">
                <a:solidFill>
                  <a:srgbClr val="0070C0"/>
                </a:solidFill>
              </a:rPr>
              <a:t>cable</a:t>
            </a:r>
            <a:r>
              <a:rPr lang="fr-CH" sz="1600" dirty="0">
                <a:solidFill>
                  <a:srgbClr val="0070C0"/>
                </a:solidFill>
              </a:rPr>
              <a:t> </a:t>
            </a:r>
            <a:r>
              <a:rPr lang="fr-CH" sz="1600" dirty="0" err="1">
                <a:solidFill>
                  <a:srgbClr val="0070C0"/>
                </a:solidFill>
              </a:rPr>
              <a:t>pulling</a:t>
            </a:r>
            <a:r>
              <a:rPr lang="fr-CH" sz="1600" dirty="0">
                <a:solidFill>
                  <a:srgbClr val="0070C0"/>
                </a:solidFill>
              </a:rPr>
              <a:t> )</a:t>
            </a:r>
          </a:p>
          <a:p>
            <a:pPr marL="735013" lvl="3" indent="-28575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fr-CH" sz="1600" b="1" dirty="0">
                <a:solidFill>
                  <a:srgbClr val="0070C0"/>
                </a:solidFill>
              </a:rPr>
              <a:t>1 </a:t>
            </a:r>
            <a:r>
              <a:rPr lang="fr-CH" sz="1600" b="1" dirty="0" err="1">
                <a:solidFill>
                  <a:srgbClr val="0070C0"/>
                </a:solidFill>
              </a:rPr>
              <a:t>currently</a:t>
            </a:r>
            <a:r>
              <a:rPr lang="fr-CH" sz="1600" b="1" dirty="0">
                <a:solidFill>
                  <a:srgbClr val="0070C0"/>
                </a:solidFill>
              </a:rPr>
              <a:t> in place</a:t>
            </a:r>
          </a:p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fr-CH" sz="800" b="1" dirty="0"/>
          </a:p>
          <a:p>
            <a:pPr marL="0" lvl="1" indent="0" algn="just">
              <a:buClr>
                <a:schemeClr val="accent1"/>
              </a:buClr>
              <a:buNone/>
            </a:pPr>
            <a:endParaRPr lang="fr-CH" sz="800" b="1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AC3B113-52DF-4695-A9B1-294E366BF0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18AFD1B-D81D-4B3B-8FD7-30F0A5EE4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34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/>
              <a:t>Example – Optical </a:t>
            </a:r>
            <a:r>
              <a:rPr lang="en-US" sz="3000" b="1" dirty="0" err="1"/>
              <a:t>fibre</a:t>
            </a:r>
            <a:r>
              <a:rPr lang="en-US" sz="3000" b="1" dirty="0"/>
              <a:t> duct &amp; cable blowing</a:t>
            </a:r>
            <a:endParaRPr lang="en-US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6</a:t>
            </a:fld>
            <a:endParaRPr lang="en-US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337" y="1048634"/>
            <a:ext cx="3839779" cy="5018738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EDBEB40-58E6-4F23-940A-34D48BFE44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4D5B7626-9FEC-46B4-9D9A-981F48570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  <p:pic>
        <p:nvPicPr>
          <p:cNvPr id="1026" name="Picture 2" descr="Quality HDPE Microduct Fiber Optic Cable- 100% Free Sample,Low Cost">
            <a:extLst>
              <a:ext uri="{FF2B5EF4-FFF2-40B4-BE49-F238E27FC236}">
                <a16:creationId xmlns:a16="http://schemas.microsoft.com/office/drawing/2014/main" id="{03A32E35-3D85-F271-0AC1-F65DB4EA1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67" y="1048634"/>
            <a:ext cx="3474308" cy="230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2A824AC-3D30-A7D3-1214-BCC692D02226}"/>
              </a:ext>
            </a:extLst>
          </p:cNvPr>
          <p:cNvSpPr txBox="1"/>
          <p:nvPr/>
        </p:nvSpPr>
        <p:spPr>
          <a:xfrm>
            <a:off x="1151466" y="3036625"/>
            <a:ext cx="3474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Ducts with </a:t>
            </a:r>
            <a:r>
              <a:rPr lang="en-GB" sz="1600" dirty="0" err="1">
                <a:solidFill>
                  <a:schemeClr val="tx2"/>
                </a:solidFill>
              </a:rPr>
              <a:t>microducts</a:t>
            </a: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1028" name="Picture 4" descr="Introduction to Microducts for Air Blown Fiber ABF - TARLUZ - FIBER OPTIC  SUPPLIERS">
            <a:extLst>
              <a:ext uri="{FF2B5EF4-FFF2-40B4-BE49-F238E27FC236}">
                <a16:creationId xmlns:a16="http://schemas.microsoft.com/office/drawing/2014/main" id="{D9CD9F65-0F8E-C771-9913-7A31AD879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0" y="3429000"/>
            <a:ext cx="28448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D8A660-CC18-2E0E-64D0-87339189E48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27384" y="5557961"/>
            <a:ext cx="2377811" cy="71583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5171E01-5130-0572-C19E-91D27EAA7210}"/>
              </a:ext>
            </a:extLst>
          </p:cNvPr>
          <p:cNvSpPr txBox="1"/>
          <p:nvPr/>
        </p:nvSpPr>
        <p:spPr>
          <a:xfrm>
            <a:off x="2600589" y="5268983"/>
            <a:ext cx="23778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>
                <a:solidFill>
                  <a:schemeClr val="tx2"/>
                </a:solidFill>
              </a:rPr>
              <a:t>Microduct</a:t>
            </a:r>
            <a:r>
              <a:rPr lang="en-GB" sz="1600" dirty="0">
                <a:solidFill>
                  <a:schemeClr val="tx2"/>
                </a:solidFill>
              </a:rPr>
              <a:t> fibre cable</a:t>
            </a:r>
          </a:p>
        </p:txBody>
      </p:sp>
    </p:spTree>
    <p:extLst>
      <p:ext uri="{BB962C8B-B14F-4D97-AF65-F5344CB8AC3E}">
        <p14:creationId xmlns:p14="http://schemas.microsoft.com/office/powerpoint/2010/main" val="107268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000" b="1" dirty="0" err="1"/>
              <a:t>Upcoming</a:t>
            </a:r>
            <a:r>
              <a:rPr lang="fr-CH" sz="3000" b="1" dirty="0"/>
              <a:t> </a:t>
            </a:r>
            <a:r>
              <a:rPr lang="fr-CH" sz="3000" b="1" dirty="0" err="1"/>
              <a:t>industrial</a:t>
            </a:r>
            <a:r>
              <a:rPr lang="fr-CH" sz="3000" b="1" dirty="0"/>
              <a:t> </a:t>
            </a:r>
            <a:r>
              <a:rPr lang="fr-CH" sz="3000" b="1" dirty="0" err="1"/>
              <a:t>opportunities</a:t>
            </a:r>
            <a:endParaRPr lang="en-US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fld id="{8D6C380F-326D-3C40-9EE7-7FBAB0953422}" type="slidenum">
              <a:rPr lang="en-US" b="1" smtClean="0"/>
              <a:pPr/>
              <a:t>7</a:t>
            </a:fld>
            <a:endParaRPr lang="en-US" b="1" dirty="0"/>
          </a:p>
        </p:txBody>
      </p:sp>
      <p:sp>
        <p:nvSpPr>
          <p:cNvPr id="8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26853" cy="5016068"/>
          </a:xfrm>
        </p:spPr>
        <p:txBody>
          <a:bodyPr>
            <a:normAutofit/>
          </a:bodyPr>
          <a:lstStyle/>
          <a:p>
            <a:pPr marL="225425" lvl="1" indent="-225425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fr-CH" sz="1800" b="1" dirty="0" err="1"/>
              <a:t>Supply</a:t>
            </a:r>
            <a:r>
              <a:rPr lang="fr-CH" sz="1800" b="1" dirty="0"/>
              <a:t> </a:t>
            </a:r>
            <a:r>
              <a:rPr lang="fr-CH" sz="1800" b="1" dirty="0" err="1"/>
              <a:t>contracts</a:t>
            </a:r>
            <a:r>
              <a:rPr lang="fr-CH" sz="1800" b="1" dirty="0"/>
              <a:t> (</a:t>
            </a:r>
            <a:r>
              <a:rPr lang="fr-CH" sz="1800" b="1" dirty="0" err="1"/>
              <a:t>blanket</a:t>
            </a:r>
            <a:r>
              <a:rPr lang="fr-CH" sz="1800" b="1" dirty="0"/>
              <a:t> </a:t>
            </a:r>
            <a:r>
              <a:rPr lang="fr-CH" sz="1800" b="1" dirty="0" err="1"/>
              <a:t>purchase</a:t>
            </a:r>
            <a:r>
              <a:rPr lang="fr-CH" sz="1800" b="1" dirty="0"/>
              <a:t> </a:t>
            </a:r>
            <a:r>
              <a:rPr lang="fr-CH" sz="1800" b="1" dirty="0" err="1"/>
              <a:t>contracts</a:t>
            </a:r>
            <a:r>
              <a:rPr lang="fr-CH" sz="1800" b="1" dirty="0"/>
              <a:t> up to 5 </a:t>
            </a:r>
            <a:r>
              <a:rPr lang="fr-CH" sz="1800" b="1" dirty="0" err="1"/>
              <a:t>years</a:t>
            </a:r>
            <a:r>
              <a:rPr lang="fr-CH" sz="1800" b="1" dirty="0"/>
              <a:t>)</a:t>
            </a:r>
            <a:endParaRPr lang="fr-CH" sz="16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BBFDF403-121E-D844-AA99-3DF90933A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654470"/>
              </p:ext>
            </p:extLst>
          </p:nvPr>
        </p:nvGraphicFramePr>
        <p:xfrm>
          <a:off x="459947" y="1695411"/>
          <a:ext cx="8224105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379">
                  <a:extLst>
                    <a:ext uri="{9D8B030D-6E8A-4147-A177-3AD203B41FA5}">
                      <a16:colId xmlns:a16="http://schemas.microsoft.com/office/drawing/2014/main" val="3062506799"/>
                    </a:ext>
                  </a:extLst>
                </a:gridCol>
                <a:gridCol w="2532122">
                  <a:extLst>
                    <a:ext uri="{9D8B030D-6E8A-4147-A177-3AD203B41FA5}">
                      <a16:colId xmlns:a16="http://schemas.microsoft.com/office/drawing/2014/main" val="313924260"/>
                    </a:ext>
                  </a:extLst>
                </a:gridCol>
                <a:gridCol w="1035868">
                  <a:extLst>
                    <a:ext uri="{9D8B030D-6E8A-4147-A177-3AD203B41FA5}">
                      <a16:colId xmlns:a16="http://schemas.microsoft.com/office/drawing/2014/main" val="263790107"/>
                    </a:ext>
                  </a:extLst>
                </a:gridCol>
                <a:gridCol w="1035868">
                  <a:extLst>
                    <a:ext uri="{9D8B030D-6E8A-4147-A177-3AD203B41FA5}">
                      <a16:colId xmlns:a16="http://schemas.microsoft.com/office/drawing/2014/main" val="4000829571"/>
                    </a:ext>
                  </a:extLst>
                </a:gridCol>
                <a:gridCol w="1035868">
                  <a:extLst>
                    <a:ext uri="{9D8B030D-6E8A-4147-A177-3AD203B41FA5}">
                      <a16:colId xmlns:a16="http://schemas.microsoft.com/office/drawing/2014/main" val="4013729182"/>
                    </a:ext>
                  </a:extLst>
                </a:gridCol>
              </a:tblGrid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noProof="0" dirty="0"/>
                        <a:t>Contract description</a:t>
                      </a:r>
                      <a:endParaRPr lang="en-US" sz="11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/>
                        <a:t>Comments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/>
                        <a:t>Market</a:t>
                      </a:r>
                      <a:r>
                        <a:rPr lang="en-US" sz="1100" baseline="0" noProof="0" dirty="0"/>
                        <a:t> Survey</a:t>
                      </a:r>
                      <a:endParaRPr lang="en-US" sz="11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/>
                        <a:t>Invitation to Tender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noProof="0" dirty="0" err="1"/>
                        <a:t>Estimated</a:t>
                      </a:r>
                      <a:r>
                        <a:rPr lang="fr-CH" sz="1100" noProof="0" dirty="0"/>
                        <a:t> volume</a:t>
                      </a:r>
                      <a:endParaRPr lang="en-US" sz="11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665980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algn="ctr"/>
                      <a:r>
                        <a:rPr lang="fr-CH" sz="1100" b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Supply</a:t>
                      </a:r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lang="fr-CH" sz="1100" b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optical</a:t>
                      </a:r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fibre </a:t>
                      </a:r>
                      <a:r>
                        <a:rPr lang="fr-CH" sz="1100" b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ducts</a:t>
                      </a:r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fr-CH" sz="1100" b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microducts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  <a:r>
                        <a:rPr lang="fr-CH" sz="1100" b="0" baseline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100" b="0" baseline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contract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Q3 2022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Q4 2022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200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8192773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algn="ctr"/>
                      <a:r>
                        <a:rPr lang="en-US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Supply of optical fibre patch cords and assemblies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New</a:t>
                      </a:r>
                      <a:r>
                        <a:rPr lang="fr-CH" sz="1100" b="0" baseline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100" b="0" baseline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contract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b="0" i="1" noProof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b="0" i="1" noProof="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6500 pcs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2959918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algn="ctr"/>
                      <a:r>
                        <a:rPr lang="fr-CH" sz="1100" b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Supply</a:t>
                      </a:r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of radiation</a:t>
                      </a:r>
                      <a:r>
                        <a:rPr lang="fr-CH" sz="1100" b="0" baseline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100" b="0" baseline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resistant</a:t>
                      </a:r>
                      <a:r>
                        <a:rPr lang="fr-CH" sz="1100" b="0" baseline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single mode </a:t>
                      </a:r>
                      <a:r>
                        <a:rPr lang="fr-CH" sz="1100" b="0" baseline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optical</a:t>
                      </a:r>
                      <a:r>
                        <a:rPr lang="fr-CH" sz="1100" b="0" baseline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 fibres (Specialty)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New </a:t>
                      </a:r>
                      <a:r>
                        <a:rPr lang="fr-CH" sz="1100" b="0" noProof="0" dirty="0" err="1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contract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algn="ctr"/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fr-CH" sz="1100" b="0" noProof="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1500 km</a:t>
                      </a:r>
                      <a:endParaRPr lang="en-US" sz="1100" b="0" noProof="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0583449"/>
                  </a:ext>
                </a:extLst>
              </a:tr>
            </a:tbl>
          </a:graphicData>
        </a:graphic>
      </p:graphicFrame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17120C9-D19E-4746-966D-C0162E2E1F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325" y="6356350"/>
            <a:ext cx="1632241" cy="365125"/>
          </a:xfrm>
        </p:spPr>
        <p:txBody>
          <a:bodyPr/>
          <a:lstStyle/>
          <a:p>
            <a:r>
              <a:rPr lang="de-CH"/>
              <a:t>25.05.22</a:t>
            </a:r>
            <a:endParaRPr lang="en-US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1BD051C5-819B-4303-9AB4-DF8819418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/>
              <a:t>Workshop Finnish Industry - Fibre Optics - D. RICCI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6FEB4-32B3-6B28-2DD9-EA84DFC2646E}"/>
              </a:ext>
            </a:extLst>
          </p:cNvPr>
          <p:cNvSpPr txBox="1"/>
          <p:nvPr/>
        </p:nvSpPr>
        <p:spPr>
          <a:xfrm>
            <a:off x="711201" y="4254473"/>
            <a:ext cx="7670800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Concerning Specialty Fibres, we are also keen to explore opportunities with </a:t>
            </a:r>
            <a:r>
              <a:rPr lang="en-GB" sz="1400" u="sng" dirty="0"/>
              <a:t>sufficiently experienced</a:t>
            </a:r>
            <a:r>
              <a:rPr lang="en-GB" sz="1400" dirty="0"/>
              <a:t> companies, for manufacturing: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radiation-sensors (e.g. with Phosphorous-doped fibres or radio-luminescent fibres)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Polarization maintaining fibres</a:t>
            </a:r>
          </a:p>
        </p:txBody>
      </p:sp>
    </p:spTree>
    <p:extLst>
      <p:ext uri="{BB962C8B-B14F-4D97-AF65-F5344CB8AC3E}">
        <p14:creationId xmlns:p14="http://schemas.microsoft.com/office/powerpoint/2010/main" val="1992969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ésultat de recherche d'images pour &quot;optical fibre interconnection&quot;">
            <a:extLst>
              <a:ext uri="{FF2B5EF4-FFF2-40B4-BE49-F238E27FC236}">
                <a16:creationId xmlns:a16="http://schemas.microsoft.com/office/drawing/2014/main" id="{FDD6B865-16CD-3883-EE5F-4877EB4B9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269182"/>
            <a:ext cx="8265984" cy="1172085"/>
          </a:xfrm>
        </p:spPr>
        <p:txBody>
          <a:bodyPr>
            <a:normAutofit fontScale="90000"/>
          </a:bodyPr>
          <a:lstStyle/>
          <a:p>
            <a:r>
              <a:rPr lang="it-IT" dirty="0"/>
              <a:t>Workshop on opportunities for Finnish industry at CERN – 25.5.2022</a:t>
            </a:r>
            <a:br>
              <a:rPr lang="it-IT" dirty="0"/>
            </a:br>
            <a:br>
              <a:rPr lang="it-IT" dirty="0"/>
            </a:br>
            <a:r>
              <a:rPr lang="it-IT" dirty="0"/>
              <a:t>Power Distribution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746487"/>
            <a:ext cx="8265984" cy="812742"/>
          </a:xfrm>
        </p:spPr>
        <p:txBody>
          <a:bodyPr>
            <a:normAutofit/>
          </a:bodyPr>
          <a:lstStyle/>
          <a:p>
            <a:r>
              <a:rPr lang="en-GB" sz="2000" dirty="0"/>
              <a:t>D. Ricci, M. </a:t>
            </a:r>
            <a:r>
              <a:rPr lang="en-GB" sz="2000" dirty="0" err="1"/>
              <a:t>Parodi</a:t>
            </a:r>
            <a:r>
              <a:rPr lang="en-GB" sz="2000" dirty="0"/>
              <a:t> on behalf  of EN-EL group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89601039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12852</TotalTime>
  <Words>662</Words>
  <Application>Microsoft Office PowerPoint</Application>
  <PresentationFormat>On-screen Show (4:3)</PresentationFormat>
  <Paragraphs>148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Ubuntu</vt:lpstr>
      <vt:lpstr>Ubuntu Light</vt:lpstr>
      <vt:lpstr>Ubuntu Medium</vt:lpstr>
      <vt:lpstr>Wingdings</vt:lpstr>
      <vt:lpstr>CERN_ENdept_Presentation_ArialFont copy</vt:lpstr>
      <vt:lpstr>Workshop on opportunities for Finnish industry at CERN – 25.5.2022  FIBRE OPTICS</vt:lpstr>
      <vt:lpstr>Agenda</vt:lpstr>
      <vt:lpstr>Optical fibre infrastructure at CERN</vt:lpstr>
      <vt:lpstr>Optical fibre insfrastructure at CERN</vt:lpstr>
      <vt:lpstr>Types of Contracts</vt:lpstr>
      <vt:lpstr>Example – Optical fibre duct &amp; cable blowing</vt:lpstr>
      <vt:lpstr>Upcoming industrial opportunities</vt:lpstr>
      <vt:lpstr>PowerPoint Presentation</vt:lpstr>
      <vt:lpstr>Workshop on opportunities for Finnish industry at CERN – 25.5.2022  Power Distribution</vt:lpstr>
      <vt:lpstr>CERN HV Electrical Network</vt:lpstr>
      <vt:lpstr>Upcoming Industrial Opportunities</vt:lpstr>
      <vt:lpstr>Future Opportunities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Bellegarde</dc:creator>
  <cp:lastModifiedBy>Mario Parodi</cp:lastModifiedBy>
  <cp:revision>1491</cp:revision>
  <cp:lastPrinted>2021-02-22T07:50:18Z</cp:lastPrinted>
  <dcterms:created xsi:type="dcterms:W3CDTF">2016-11-11T08:59:17Z</dcterms:created>
  <dcterms:modified xsi:type="dcterms:W3CDTF">2022-05-25T15:46:16Z</dcterms:modified>
</cp:coreProperties>
</file>