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4" r:id="rId2"/>
    <p:sldId id="284" r:id="rId3"/>
    <p:sldId id="285" r:id="rId4"/>
    <p:sldId id="286" r:id="rId5"/>
    <p:sldId id="28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blo Garcia Tello" initials="PGT" lastIdx="1" clrIdx="0">
    <p:extLst>
      <p:ext uri="{19B8F6BF-5375-455C-9EA6-DF929625EA0E}">
        <p15:presenceInfo xmlns:p15="http://schemas.microsoft.com/office/powerpoint/2012/main" userId="S-1-5-21-1526224874-1540688658-1361462980-199584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54" autoAdjust="0"/>
    <p:restoredTop sz="93979" autoAdjust="0"/>
  </p:normalViewPr>
  <p:slideViewPr>
    <p:cSldViewPr snapToGrid="0" snapToObjects="1">
      <p:cViewPr varScale="1">
        <p:scale>
          <a:sx n="167" d="100"/>
          <a:sy n="167" d="100"/>
        </p:scale>
        <p:origin x="2452" y="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506"/>
          <a:stretch/>
        </p:blipFill>
        <p:spPr>
          <a:xfrm>
            <a:off x="3974592" y="2878269"/>
            <a:ext cx="1221946" cy="1216911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3096758" y="4394827"/>
            <a:ext cx="2943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cern.ch</a:t>
            </a:r>
            <a:r>
              <a:rPr lang="en-US" dirty="0" smtClean="0"/>
              <a:t>/</a:t>
            </a:r>
            <a:r>
              <a:rPr lang="en-US" dirty="0" err="1" smtClean="0"/>
              <a:t>knowledgetransfer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6949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9" y="6124202"/>
            <a:ext cx="9144000" cy="707202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4079172" y="6395431"/>
            <a:ext cx="462985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 smtClean="0">
                <a:latin typeface="Rockwell" panose="02060603020205020403" pitchFamily="18" charset="0"/>
                <a:cs typeface="Arial"/>
              </a:rPr>
              <a:t>Pablo Garcia Tello, CERN, IPT EU</a:t>
            </a:r>
            <a:endParaRPr lang="en-US" dirty="0">
              <a:latin typeface="Rockwell" panose="02060603020205020403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4" r:id="rId13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attract-eu.com/" TargetMode="Externa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81001" y="1750111"/>
            <a:ext cx="8331200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Rockwell" panose="02060603020205020403" pitchFamily="18" charset="0"/>
              </a:rPr>
              <a:t>Opportunities for Finnish Industry at CERN</a:t>
            </a:r>
            <a:endParaRPr lang="en-GB" sz="2400" b="1" dirty="0" smtClean="0">
              <a:latin typeface="Rockwell" panose="02060603020205020403" pitchFamily="18" charset="0"/>
            </a:endParaRPr>
          </a:p>
          <a:p>
            <a:endParaRPr lang="en-GB" sz="2400" b="1" dirty="0">
              <a:latin typeface="Rockwell" panose="02060603020205020403" pitchFamily="18" charset="0"/>
            </a:endParaRPr>
          </a:p>
          <a:p>
            <a:r>
              <a:rPr lang="en-GB" sz="2400" b="1" dirty="0" smtClean="0">
                <a:latin typeface="Rockwell" panose="02060603020205020403" pitchFamily="18" charset="0"/>
              </a:rPr>
              <a:t>EU Projects</a:t>
            </a:r>
            <a:endParaRPr lang="en-US" sz="2800" dirty="0" smtClean="0">
              <a:latin typeface="Rockwell" panose="02060603020205020403" pitchFamily="18" charset="0"/>
            </a:endParaRPr>
          </a:p>
          <a:p>
            <a:endParaRPr lang="en-US" sz="2800" dirty="0">
              <a:latin typeface="Rockwell" panose="02060603020205020403" pitchFamily="18" charset="0"/>
            </a:endParaRPr>
          </a:p>
          <a:p>
            <a:r>
              <a:rPr lang="en-US" dirty="0" smtClean="0">
                <a:latin typeface="Rockwell" panose="02060603020205020403" pitchFamily="18" charset="0"/>
              </a:rPr>
              <a:t>Pablo Garcia Tello</a:t>
            </a:r>
          </a:p>
          <a:p>
            <a:endParaRPr lang="en-US" dirty="0">
              <a:latin typeface="Rockwell" panose="02060603020205020403" pitchFamily="18" charset="0"/>
            </a:endParaRPr>
          </a:p>
          <a:p>
            <a:r>
              <a:rPr lang="en-US" dirty="0" smtClean="0">
                <a:latin typeface="Rockwell" panose="02060603020205020403" pitchFamily="18" charset="0"/>
              </a:rPr>
              <a:t>EU </a:t>
            </a:r>
            <a:r>
              <a:rPr lang="en-US" dirty="0" smtClean="0">
                <a:latin typeface="Rockwell" panose="02060603020205020403" pitchFamily="18" charset="0"/>
              </a:rPr>
              <a:t>Office</a:t>
            </a:r>
          </a:p>
          <a:p>
            <a:endParaRPr lang="en-US" dirty="0">
              <a:latin typeface="Rockwell" panose="02060603020205020403" pitchFamily="18" charset="0"/>
            </a:endParaRPr>
          </a:p>
          <a:p>
            <a:r>
              <a:rPr lang="en-US" dirty="0" smtClean="0">
                <a:latin typeface="Rockwell" panose="02060603020205020403" pitchFamily="18" charset="0"/>
              </a:rPr>
              <a:t>May 25</a:t>
            </a:r>
            <a:r>
              <a:rPr lang="en-US" baseline="30000" dirty="0" smtClean="0">
                <a:latin typeface="Rockwell" panose="02060603020205020403" pitchFamily="18" charset="0"/>
              </a:rPr>
              <a:t>th</a:t>
            </a:r>
            <a:r>
              <a:rPr lang="en-US" dirty="0" smtClean="0">
                <a:latin typeface="Rockwell" panose="02060603020205020403" pitchFamily="18" charset="0"/>
              </a:rPr>
              <a:t> 2022</a:t>
            </a:r>
            <a:endParaRPr lang="en-GB" dirty="0">
              <a:latin typeface="Rockwell" panose="02060603020205020403" pitchFamily="18" charset="0"/>
            </a:endParaRPr>
          </a:p>
          <a:p>
            <a:r>
              <a:rPr lang="en-GB" sz="2000" dirty="0">
                <a:latin typeface="Rockwell" panose="02060603020205020403" pitchFamily="18" charset="0"/>
              </a:rPr>
              <a:t/>
            </a:r>
            <a:br>
              <a:rPr lang="en-GB" sz="2000" dirty="0">
                <a:latin typeface="Rockwell" panose="02060603020205020403" pitchFamily="18" charset="0"/>
              </a:rPr>
            </a:br>
            <a:endParaRPr lang="en-GB" sz="2000" u="sng" dirty="0" smtClean="0"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092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4733" y="97792"/>
            <a:ext cx="854765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 smtClean="0">
                <a:latin typeface="Rockwell" panose="02060603020205020403" pitchFamily="18" charset="0"/>
              </a:rPr>
              <a:t>How EU Projects are “built” at CERN</a:t>
            </a:r>
            <a:endParaRPr lang="en-GB" sz="3200" b="1" dirty="0" smtClean="0">
              <a:latin typeface="Rockwell" panose="02060603020205020403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25673" y="1861509"/>
            <a:ext cx="8597833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dirty="0" smtClean="0">
                <a:latin typeface="Rockwell" panose="02060603020205020403" pitchFamily="18" charset="0"/>
              </a:rPr>
              <a:t>Bottom-up approach: Researchers interested in EU funding find their own partners for assembling a consortium and submitting a proposal.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dirty="0">
              <a:latin typeface="Rockwell" panose="02060603020205020403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dirty="0" smtClean="0">
                <a:latin typeface="Rockwell" panose="02060603020205020403" pitchFamily="18" charset="0"/>
              </a:rPr>
              <a:t>The EU Office does not intervene in the process of finding partners unless explicitly requested by the CERN researchers.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dirty="0">
              <a:latin typeface="Rockwell" panose="02060603020205020403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dirty="0" smtClean="0">
                <a:latin typeface="Rockwell" panose="02060603020205020403" pitchFamily="18" charset="0"/>
              </a:rPr>
              <a:t>BUT…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dirty="0">
              <a:latin typeface="Rockwell" panose="02060603020205020403" pitchFamily="18" charset="0"/>
            </a:endParaRPr>
          </a:p>
          <a:p>
            <a:pPr marL="1257300" lvl="2" indent="-342900" algn="just">
              <a:buFont typeface="Courier New" panose="02070309020205020404" pitchFamily="49" charset="0"/>
              <a:buChar char="o"/>
            </a:pPr>
            <a:r>
              <a:rPr lang="en-US" dirty="0" smtClean="0">
                <a:latin typeface="Rockwell" panose="02060603020205020403" pitchFamily="18" charset="0"/>
              </a:rPr>
              <a:t>It doesn’t mean that industrial and/or public R&amp;D&amp;I organizations interested in the possibility of incorporating CERN as a partner in an EU proposal in construction do not let us know about it.</a:t>
            </a:r>
          </a:p>
          <a:p>
            <a:pPr marL="1257300" lvl="2" indent="-342900" algn="just">
              <a:buFont typeface="Courier New" panose="02070309020205020404" pitchFamily="49" charset="0"/>
              <a:buChar char="o"/>
            </a:pPr>
            <a:endParaRPr lang="en-US" dirty="0">
              <a:latin typeface="Rockwell" panose="02060603020205020403" pitchFamily="18" charset="0"/>
            </a:endParaRPr>
          </a:p>
          <a:p>
            <a:pPr marL="1257300" lvl="2" indent="-342900" algn="just">
              <a:buFont typeface="Courier New" panose="02070309020205020404" pitchFamily="49" charset="0"/>
              <a:buChar char="o"/>
            </a:pPr>
            <a:r>
              <a:rPr lang="en-US" dirty="0" smtClean="0">
                <a:latin typeface="Rockwell" panose="02060603020205020403" pitchFamily="18" charset="0"/>
              </a:rPr>
              <a:t>If such case is given, the EU Office would help in raising the potential interest of relevant CERN Departments.</a:t>
            </a:r>
            <a:endParaRPr lang="en-US" dirty="0" smtClean="0">
              <a:latin typeface="Rockwell" panose="02060603020205020403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dirty="0" smtClean="0">
              <a:latin typeface="Rockwell" panose="02060603020205020403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000" dirty="0"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4155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4733" y="97792"/>
            <a:ext cx="854765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latin typeface="Rockwell" panose="02060603020205020403" pitchFamily="18" charset="0"/>
              </a:rPr>
              <a:t>E</a:t>
            </a:r>
            <a:r>
              <a:rPr lang="en-GB" sz="2000" b="1" dirty="0" smtClean="0">
                <a:latin typeface="Rockwell" panose="02060603020205020403" pitchFamily="18" charset="0"/>
              </a:rPr>
              <a:t>xceptions to this approach: The ATTRACT initiative </a:t>
            </a:r>
            <a:endParaRPr lang="en-GB" sz="2000" b="1" dirty="0" smtClean="0">
              <a:latin typeface="Rockwell" panose="02060603020205020403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24733" y="2473338"/>
            <a:ext cx="3909769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dirty="0" smtClean="0">
                <a:latin typeface="Rockwell" panose="02060603020205020403" pitchFamily="18" charset="0"/>
              </a:rPr>
              <a:t>ATTRACT Initiative: An EU funded project coordinated by CERN which launches calls to submit proposals in the field of breakthrough detection and imaging technologies.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dirty="0">
              <a:latin typeface="Rockwell" panose="02060603020205020403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>
                <a:latin typeface="Rockwell" panose="02060603020205020403" pitchFamily="18" charset="0"/>
                <a:hlinkClick r:id="rId2"/>
              </a:rPr>
              <a:t>https://attract-eu.com</a:t>
            </a:r>
            <a:r>
              <a:rPr lang="en-US" sz="2400" dirty="0" smtClean="0">
                <a:latin typeface="Rockwell" panose="02060603020205020403" pitchFamily="18" charset="0"/>
                <a:hlinkClick r:id="rId2"/>
              </a:rPr>
              <a:t>/</a:t>
            </a:r>
            <a:endParaRPr lang="en-US" sz="2400" dirty="0" smtClean="0">
              <a:latin typeface="Rockwell" panose="02060603020205020403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dirty="0">
              <a:latin typeface="Rockwell" panose="02060603020205020403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dirty="0" smtClean="0">
              <a:latin typeface="Rockwell" panose="02060603020205020403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dirty="0" smtClean="0">
              <a:latin typeface="Rockwell" panose="02060603020205020403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000" dirty="0">
              <a:latin typeface="Rockwell" panose="02060603020205020403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10476" t="10723" r="2178" b="6452"/>
          <a:stretch/>
        </p:blipFill>
        <p:spPr>
          <a:xfrm>
            <a:off x="4417729" y="2452059"/>
            <a:ext cx="4148756" cy="2542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483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4733" y="97792"/>
            <a:ext cx="854765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latin typeface="Rockwell" panose="02060603020205020403" pitchFamily="18" charset="0"/>
              </a:rPr>
              <a:t>E</a:t>
            </a:r>
            <a:r>
              <a:rPr lang="en-GB" sz="2000" b="1" dirty="0" smtClean="0">
                <a:latin typeface="Rockwell" panose="02060603020205020403" pitchFamily="18" charset="0"/>
              </a:rPr>
              <a:t>xceptions to this approach: The ATTRACT initiative </a:t>
            </a:r>
            <a:endParaRPr lang="en-GB" sz="2000" b="1" dirty="0" smtClean="0">
              <a:latin typeface="Rockwell" panose="02060603020205020403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62833" y="1082688"/>
            <a:ext cx="8199177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dirty="0" smtClean="0">
                <a:latin typeface="Rockwell" panose="02060603020205020403" pitchFamily="18" charset="0"/>
              </a:rPr>
              <a:t>In 2023 the ATTRACT project will launch an open call for those consortia (minimum 2 partners) interested in submitting a proposal in the field of breakthrough detection technologies for sustainability.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dirty="0">
              <a:latin typeface="Rockwell" panose="02060603020205020403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dirty="0" smtClean="0">
                <a:latin typeface="Rockwell" panose="02060603020205020403" pitchFamily="18" charset="0"/>
              </a:rPr>
              <a:t>An Independent R&amp;D&amp;I Committee will decide which projects would be awarded.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dirty="0">
              <a:latin typeface="Rockwell" panose="02060603020205020403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dirty="0" smtClean="0">
                <a:latin typeface="Rockwell" panose="02060603020205020403" pitchFamily="18" charset="0"/>
              </a:rPr>
              <a:t>Each awarded project will receive 100 </a:t>
            </a:r>
            <a:r>
              <a:rPr lang="en-US" dirty="0" err="1" smtClean="0">
                <a:latin typeface="Rockwell" panose="02060603020205020403" pitchFamily="18" charset="0"/>
              </a:rPr>
              <a:t>kE</a:t>
            </a:r>
            <a:r>
              <a:rPr lang="en-US" dirty="0" smtClean="0">
                <a:latin typeface="Rockwell" panose="02060603020205020403" pitchFamily="18" charset="0"/>
              </a:rPr>
              <a:t> during one year for demonstrating a “proof of concept”.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dirty="0">
              <a:latin typeface="Rockwell" panose="02060603020205020403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dirty="0" smtClean="0">
                <a:latin typeface="Rockwell" panose="02060603020205020403" pitchFamily="18" charset="0"/>
              </a:rPr>
              <a:t>The call will not look for incremental developments but for breakthrough technologies with a clear potential of disruption.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dirty="0">
              <a:latin typeface="Rockwell" panose="02060603020205020403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dirty="0" smtClean="0">
                <a:latin typeface="Rockwell" panose="02060603020205020403" pitchFamily="18" charset="0"/>
              </a:rPr>
              <a:t>In past editions, the Finnish participation has been very substantial (~20% of the Finnish submissions have been awarded).</a:t>
            </a:r>
          </a:p>
          <a:p>
            <a:pPr algn="just"/>
            <a:endParaRPr lang="en-US" dirty="0">
              <a:latin typeface="Rockwell" panose="02060603020205020403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dirty="0" smtClean="0">
              <a:latin typeface="Rockwell" panose="02060603020205020403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dirty="0" smtClean="0">
              <a:latin typeface="Rockwell" panose="02060603020205020403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000" dirty="0"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319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896719" y="2211642"/>
            <a:ext cx="526773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latin typeface="Rockwell" panose="02060603020205020403" pitchFamily="18" charset="0"/>
              </a:rPr>
              <a:t>Thanks </a:t>
            </a:r>
          </a:p>
          <a:p>
            <a:pPr algn="ctr"/>
            <a:r>
              <a:rPr lang="en-US" sz="4000" b="1" dirty="0" smtClean="0">
                <a:latin typeface="Rockwell" panose="02060603020205020403" pitchFamily="18" charset="0"/>
              </a:rPr>
              <a:t>and </a:t>
            </a:r>
          </a:p>
          <a:p>
            <a:pPr algn="ctr"/>
            <a:r>
              <a:rPr lang="en-US" sz="4000" b="1" dirty="0" smtClean="0">
                <a:latin typeface="Rockwell" panose="02060603020205020403" pitchFamily="18" charset="0"/>
              </a:rPr>
              <a:t>Questions</a:t>
            </a:r>
            <a:endParaRPr lang="en-GB" sz="4000" b="1" dirty="0" smtClean="0"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280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ésentationCERN2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PrésentationCERN2.thmx</Template>
  <TotalTime>3690</TotalTime>
  <Words>276</Words>
  <Application>Microsoft Office PowerPoint</Application>
  <PresentationFormat>On-screen Show (4:3)</PresentationFormat>
  <Paragraphs>41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Courier New</vt:lpstr>
      <vt:lpstr>Rockwell</vt:lpstr>
      <vt:lpstr>PrésentationCERN2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Marina GIAMPIETRO</dc:creator>
  <cp:lastModifiedBy>Pablo Garcia Tello</cp:lastModifiedBy>
  <cp:revision>774</cp:revision>
  <dcterms:created xsi:type="dcterms:W3CDTF">2012-03-07T13:21:43Z</dcterms:created>
  <dcterms:modified xsi:type="dcterms:W3CDTF">2022-05-25T06:54:05Z</dcterms:modified>
</cp:coreProperties>
</file>