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6"/>
  </p:notesMasterIdLst>
  <p:handoutMasterIdLst>
    <p:handoutMasterId r:id="rId7"/>
  </p:handoutMasterIdLst>
  <p:sldIdLst>
    <p:sldId id="1140" r:id="rId2"/>
    <p:sldId id="1090" r:id="rId3"/>
    <p:sldId id="1128" r:id="rId4"/>
    <p:sldId id="1139" r:id="rId5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140"/>
            <p14:sldId id="1090"/>
            <p14:sldId id="1128"/>
            <p14:sldId id="11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3" autoAdjust="0"/>
    <p:restoredTop sz="90369" autoAdjust="0"/>
  </p:normalViewPr>
  <p:slideViewPr>
    <p:cSldViewPr showGuides="1">
      <p:cViewPr varScale="1">
        <p:scale>
          <a:sx n="145" d="100"/>
          <a:sy n="145" d="100"/>
        </p:scale>
        <p:origin x="3552" y="108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dirty="0"/>
          </a:p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7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5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A978B3-6BA4-4E32-80E0-9F6FCD1D64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A5001C-5F71-4EA8-A37C-AB6DC840BCF3}"/>
              </a:ext>
            </a:extLst>
          </p:cNvPr>
          <p:cNvSpPr/>
          <p:nvPr/>
        </p:nvSpPr>
        <p:spPr>
          <a:xfrm>
            <a:off x="914400" y="2743200"/>
            <a:ext cx="1149735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HAC and Target system are collaborating</a:t>
            </a:r>
            <a:endParaRPr lang="en-US" sz="2400" dirty="0"/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Pylog</a:t>
            </a:r>
            <a:r>
              <a:rPr lang="en-US" sz="2400" dirty="0"/>
              <a:t> and </a:t>
            </a:r>
            <a:r>
              <a:rPr lang="en-US" sz="2400" dirty="0" err="1"/>
              <a:t>ScaleHLS</a:t>
            </a:r>
            <a:r>
              <a:rPr lang="en-US" sz="2400" dirty="0"/>
              <a:t> are now merged within HLS4ML meetings.</a:t>
            </a:r>
          </a:p>
        </p:txBody>
      </p:sp>
    </p:spTree>
    <p:extLst>
      <p:ext uri="{BB962C8B-B14F-4D97-AF65-F5344CB8AC3E}">
        <p14:creationId xmlns:p14="http://schemas.microsoft.com/office/powerpoint/2010/main" val="283435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0116F-4595-490B-BD06-180CBD4E67C6}"/>
              </a:ext>
            </a:extLst>
          </p:cNvPr>
          <p:cNvSpPr/>
          <p:nvPr/>
        </p:nvSpPr>
        <p:spPr>
          <a:xfrm>
            <a:off x="381000" y="1962504"/>
            <a:ext cx="114973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Achievements in the past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Prepared for the public release (arXiv, codebase and examples) of TorchSparse v2.0 (inference engine for efficient point cloud processing).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Worked on WOD Challenge 2022 – 3D Semantic Segmentation Track: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Implemented SPVCNN++ for Waymo Open Dataset 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Explored self-training to make use of unlabeled data: 1.8% mIoU gain.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Goal for the next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Complete</a:t>
            </a:r>
            <a:r>
              <a:rPr lang="zh-CN" altLang="en-US" sz="2400" dirty="0"/>
              <a:t> </a:t>
            </a:r>
            <a:r>
              <a:rPr lang="en-US" sz="2400" dirty="0"/>
              <a:t>WOD Challenge 2022 – 3D Semantic Segmentation Track: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TODOs: hyper-parameter tuning, model ensemble.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Explore self-supervised learning to better utilize the unlabeled data.</a:t>
            </a: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431E5DF0-CCFA-4B4F-BD42-B15D69F1A7E9}"/>
              </a:ext>
            </a:extLst>
          </p:cNvPr>
          <p:cNvSpPr txBox="1"/>
          <p:nvPr/>
        </p:nvSpPr>
        <p:spPr>
          <a:xfrm>
            <a:off x="-2362200" y="1353078"/>
            <a:ext cx="1447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			</a:t>
            </a:r>
            <a:r>
              <a:rPr lang="en-US" sz="2400" b="1" i="1" dirty="0">
                <a:solidFill>
                  <a:schemeClr val="accent1"/>
                </a:solidFill>
              </a:rPr>
              <a:t> Team at MIT: </a:t>
            </a:r>
            <a:r>
              <a:rPr lang="en-US" sz="2400" b="1" dirty="0" err="1"/>
              <a:t>Zhijian</a:t>
            </a:r>
            <a:r>
              <a:rPr lang="en-US" sz="2400" b="1" dirty="0"/>
              <a:t> Liu, </a:t>
            </a:r>
            <a:r>
              <a:rPr lang="en-US" sz="2400" b="1" dirty="0" err="1"/>
              <a:t>Haotian</a:t>
            </a:r>
            <a:r>
              <a:rPr lang="en-US" sz="2400" b="1" dirty="0"/>
              <a:t> Tang, Yujun Lin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Song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Han</a:t>
            </a:r>
            <a:r>
              <a:rPr lang="en-US" sz="24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0720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68300" y="6446837"/>
            <a:ext cx="975360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2268200" cy="58898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Interpretable Graph/Point Cloud ML</a:t>
            </a:r>
            <a:r>
              <a:rPr lang="zh-CN" altLang="en-US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F9A70453-82DD-416C-BD53-5B1CDACF78A2}"/>
              </a:ext>
            </a:extLst>
          </p:cNvPr>
          <p:cNvSpPr txBox="1"/>
          <p:nvPr/>
        </p:nvSpPr>
        <p:spPr>
          <a:xfrm>
            <a:off x="381000" y="935556"/>
            <a:ext cx="1258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Purdue: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Siqi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Miao,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Mia</a:t>
            </a:r>
            <a:r>
              <a:rPr lang="en-US" altLang="zh-CN" sz="2400" b="1" dirty="0" err="1">
                <a:latin typeface="+mj-lt"/>
                <a:cs typeface="Times New Roman" panose="02020603050405020304" pitchFamily="18" charset="0"/>
              </a:rPr>
              <a:t>oyuan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Liu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Li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  <a:p>
            <a:endParaRPr lang="en-US" sz="2400" b="1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7031BF6-BB2E-4CE3-B1AB-B2B4FBCE7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47" y="1507189"/>
            <a:ext cx="11033760" cy="518728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in the past month: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CE09DF-AEDF-4BBC-93CE-2EF82C7A0863}"/>
              </a:ext>
            </a:extLst>
          </p:cNvPr>
          <p:cNvSpPr txBox="1"/>
          <p:nvPr/>
        </p:nvSpPr>
        <p:spPr>
          <a:xfrm>
            <a:off x="368300" y="2058546"/>
            <a:ext cx="11823700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lt"/>
                <a:cs typeface="+mn-cs"/>
              </a:rPr>
              <a:t>Dataset collection &amp; preliminary results (done)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Tau -&gt; 3mu decay: </a:t>
            </a:r>
            <a:r>
              <a:rPr lang="en-US" sz="2400" dirty="0">
                <a:solidFill>
                  <a:srgbClr val="0070C0"/>
                </a:solidFill>
              </a:rPr>
              <a:t>Ours 0.75 AUC (BL, 0.6) 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Z-&gt;mm events: </a:t>
            </a:r>
            <a:r>
              <a:rPr lang="en-US" sz="2400" dirty="0">
                <a:solidFill>
                  <a:srgbClr val="0070C0"/>
                </a:solidFill>
              </a:rPr>
              <a:t>Ours 0.7 AUC (BL 0.5), 95% Prec@10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Binding affinity: </a:t>
            </a:r>
            <a:r>
              <a:rPr lang="en-US" sz="2400" dirty="0">
                <a:solidFill>
                  <a:srgbClr val="0070C0"/>
                </a:solidFill>
              </a:rPr>
              <a:t>O</a:t>
            </a:r>
            <a:r>
              <a:rPr lang="en-US" altLang="zh-CN" sz="2400" dirty="0">
                <a:solidFill>
                  <a:srgbClr val="0070C0"/>
                </a:solidFill>
              </a:rPr>
              <a:t>urs </a:t>
            </a:r>
            <a:r>
              <a:rPr lang="en-US" sz="2400" dirty="0">
                <a:solidFill>
                  <a:srgbClr val="0070C0"/>
                </a:solidFill>
              </a:rPr>
              <a:t>0.62 AUC (BL 0.5), 0.40 Prec@10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Synthetic logic: </a:t>
            </a:r>
            <a:r>
              <a:rPr lang="en-US" sz="2400" dirty="0">
                <a:solidFill>
                  <a:srgbClr val="0070C0"/>
                </a:solidFill>
              </a:rPr>
              <a:t>Ours 0.95 AUC (BL 0.7)</a:t>
            </a:r>
            <a:endParaRPr lang="en-US" sz="2400" dirty="0"/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C6187A-1146-4695-981C-F9AEA64AA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400" y="1936927"/>
            <a:ext cx="2456956" cy="6002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B1A8986-C8BD-4B1F-BA0F-301E9CAFF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0" y="2707559"/>
            <a:ext cx="1828800" cy="1720279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F50E6FA2-4390-47B4-9602-51C5F33982BB}"/>
              </a:ext>
            </a:extLst>
          </p:cNvPr>
          <p:cNvSpPr txBox="1">
            <a:spLocks/>
          </p:cNvSpPr>
          <p:nvPr/>
        </p:nvSpPr>
        <p:spPr>
          <a:xfrm>
            <a:off x="533400" y="4265492"/>
            <a:ext cx="11033760" cy="51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Next month: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DF6CE9-AF4E-4D3A-8B8A-94122BA86C59}"/>
              </a:ext>
            </a:extLst>
          </p:cNvPr>
          <p:cNvSpPr txBox="1"/>
          <p:nvPr/>
        </p:nvSpPr>
        <p:spPr>
          <a:xfrm>
            <a:off x="404247" y="4805176"/>
            <a:ext cx="118237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lt"/>
                <a:cs typeface="+mn-cs"/>
              </a:rPr>
              <a:t>Extensively evaluate different backbones/baselines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Only physical coordinates: </a:t>
            </a:r>
            <a:r>
              <a:rPr lang="en-US" sz="2400" dirty="0" err="1"/>
              <a:t>PointNet</a:t>
            </a:r>
            <a:r>
              <a:rPr lang="en-US" sz="2400" dirty="0"/>
              <a:t>, </a:t>
            </a:r>
            <a:r>
              <a:rPr lang="en-US" sz="2400" dirty="0" err="1"/>
              <a:t>ParticleNet</a:t>
            </a:r>
            <a:endParaRPr lang="en-US" sz="2400" dirty="0"/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Only graph structures: GNN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Graph + Physics: Equivariant GNNs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8FA438B-ABA1-4E71-B463-6A2B80E38A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695"/>
          <a:stretch/>
        </p:blipFill>
        <p:spPr>
          <a:xfrm>
            <a:off x="9090012" y="4577548"/>
            <a:ext cx="2789568" cy="227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3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AD6E8-9355-B44C-BCEA-5BFAA95E9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13360"/>
            <a:ext cx="11033760" cy="97536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Domain Adaptation on Graph Machine Learning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8FAE3-43D0-184F-B230-4F2C29CC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DD820CFA-37EA-C74A-A7E6-26B6E8D3F467}"/>
              </a:ext>
            </a:extLst>
          </p:cNvPr>
          <p:cNvSpPr txBox="1"/>
          <p:nvPr/>
        </p:nvSpPr>
        <p:spPr>
          <a:xfrm>
            <a:off x="381000" y="935556"/>
            <a:ext cx="111252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Purdue: </a:t>
            </a:r>
            <a:r>
              <a:rPr lang="en-US" altLang="zh-CN" sz="2400" b="1" i="1" dirty="0" err="1">
                <a:latin typeface="+mj-lt"/>
                <a:cs typeface="Times New Roman" panose="02020603050405020304" pitchFamily="18" charset="0"/>
              </a:rPr>
              <a:t>Shikun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 err="1">
                <a:latin typeface="+mj-lt"/>
                <a:cs typeface="Times New Roman" panose="02020603050405020304" pitchFamily="18" charset="0"/>
              </a:rPr>
              <a:t>Tianchun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 err="1">
                <a:latin typeface="+mj-lt"/>
                <a:cs typeface="Times New Roman" panose="02020603050405020304" pitchFamily="18" charset="0"/>
              </a:rPr>
              <a:t>Miaoyuan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and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several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external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collaborators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at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Fermi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Lab,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UIUC,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…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34A3770-7ECA-400C-BC29-C1E75EEC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970021"/>
            <a:ext cx="11033760" cy="518728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in the past month: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Empirical results show that </a:t>
            </a:r>
            <a:r>
              <a:rPr lang="en-US" sz="2400" dirty="0">
                <a:solidFill>
                  <a:srgbClr val="0070C0"/>
                </a:solidFill>
              </a:rPr>
              <a:t>graph convolution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70C0"/>
                </a:solidFill>
              </a:rPr>
              <a:t>should be put before domain matching</a:t>
            </a:r>
            <a:r>
              <a:rPr lang="en-US" sz="2400" dirty="0"/>
              <a:t>.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Find suitable inequalities </a:t>
            </a:r>
            <a:r>
              <a:rPr lang="en-US" sz="2400" dirty="0"/>
              <a:t>that could be applied under both KL divergence and Total Variation.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3ECAEE9-A95E-435A-92AE-EB81DBCBC171}"/>
              </a:ext>
            </a:extLst>
          </p:cNvPr>
          <p:cNvSpPr txBox="1">
            <a:spLocks/>
          </p:cNvSpPr>
          <p:nvPr/>
        </p:nvSpPr>
        <p:spPr>
          <a:xfrm>
            <a:off x="472441" y="4099639"/>
            <a:ext cx="11033760" cy="51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Next month: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Further analysis should be done to figure out the right assumption.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Analysis combines MC search + math derivation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altLang="zh-CN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198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8292</TotalTime>
  <Words>349</Words>
  <Application>Microsoft Office PowerPoint</Application>
  <PresentationFormat>Widescreen</PresentationFormat>
  <Paragraphs>41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Webdings</vt:lpstr>
      <vt:lpstr>Wingdings 3</vt:lpstr>
      <vt:lpstr>Xilinx-5</vt:lpstr>
      <vt:lpstr>PowerPoint Presentation</vt:lpstr>
      <vt:lpstr>Algorithm-System-Hardware Co-Design for Efficient Point Cloud Processing</vt:lpstr>
      <vt:lpstr>Interpretable Graph/Point Cloud ML </vt:lpstr>
      <vt:lpstr>Domain Adaptation on Graph Machine Learning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Li, Pan</cp:lastModifiedBy>
  <cp:revision>232</cp:revision>
  <cp:lastPrinted>2021-11-08T19:02:29Z</cp:lastPrinted>
  <dcterms:created xsi:type="dcterms:W3CDTF">2021-08-11T23:26:07Z</dcterms:created>
  <dcterms:modified xsi:type="dcterms:W3CDTF">2022-04-29T23:04:51Z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