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4"/>
  </p:notesMasterIdLst>
  <p:handoutMasterIdLst>
    <p:handoutMasterId r:id="rId15"/>
  </p:handoutMasterIdLst>
  <p:sldIdLst>
    <p:sldId id="282" r:id="rId2"/>
    <p:sldId id="263" r:id="rId3"/>
    <p:sldId id="281" r:id="rId4"/>
    <p:sldId id="279" r:id="rId5"/>
    <p:sldId id="544" r:id="rId6"/>
    <p:sldId id="533" r:id="rId7"/>
    <p:sldId id="539" r:id="rId8"/>
    <p:sldId id="543" r:id="rId9"/>
    <p:sldId id="266" r:id="rId10"/>
    <p:sldId id="534" r:id="rId11"/>
    <p:sldId id="267" r:id="rId12"/>
    <p:sldId id="278" r:id="rId13"/>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5A5A"/>
    <a:srgbClr val="E87C1E"/>
    <a:srgbClr val="0093BE"/>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4660"/>
  </p:normalViewPr>
  <p:slideViewPr>
    <p:cSldViewPr snapToObjects="1" showGuides="1">
      <p:cViewPr varScale="1">
        <p:scale>
          <a:sx n="157" d="100"/>
          <a:sy n="157" d="100"/>
        </p:scale>
        <p:origin x="156" y="210"/>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29/04/2022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29/04/2022</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420994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2642087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5" name="Date Placeholder 4"/>
          <p:cNvSpPr>
            <a:spLocks noGrp="1"/>
          </p:cNvSpPr>
          <p:nvPr>
            <p:ph type="dt" idx="11"/>
          </p:nvPr>
        </p:nvSpPr>
        <p:spPr/>
        <p:txBody>
          <a:bodyPr/>
          <a:lstStyle/>
          <a:p>
            <a:fld id="{40B7A2EE-01D2-436F-8794-642C0881ACC7}" type="datetime1">
              <a:rPr lang="fr-FR" smtClean="0"/>
              <a:t>29/04/2022</a:t>
            </a:fld>
            <a:endParaRPr lang="fr-FR"/>
          </a:p>
        </p:txBody>
      </p:sp>
    </p:spTree>
    <p:extLst>
      <p:ext uri="{BB962C8B-B14F-4D97-AF65-F5344CB8AC3E}">
        <p14:creationId xmlns:p14="http://schemas.microsoft.com/office/powerpoint/2010/main" val="39162458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a:t>J. Oliveira – HiLumi LHC Work Package 15 – Integration &amp; (De-)Installation</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J. Oliveira – HiLumi LHC Work Package 15 – Integration &amp; (De-)Installation</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a:t>J. Oliveira – HiLumi LHC Work Package 15 – Integration &amp; (De-)Installation</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a:t>J. Oliveira – HiLumi LHC Work Package 15 – Integration &amp; (De-)Installation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a:t>J. Oliveira – HiLumi LHC Work Package 15 – Integration &amp; (De-)Installation</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a:t>J. Oliveira – HiLumi LHC Work Package 15 – Integration &amp; (De-)Installation</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a:t>J. Oliveira – HiLumi LHC Work Package 15 – Integration &amp; (De-)Installation</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a:t>J. Oliveira – HiLumi LHC Work Package 15 – Integration &amp; (De-)Installation</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layout.cern.ch/" TargetMode="External"/><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edms.cern.ch/project/CERN-0000115448"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edms.cern.ch/project/CERN-000018910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hyperlink" Target="https://indico.cern.ch/event/910542/"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E828B-792D-4DB5-AA97-7F861C8107BA}"/>
              </a:ext>
            </a:extLst>
          </p:cNvPr>
          <p:cNvSpPr>
            <a:spLocks noGrp="1"/>
          </p:cNvSpPr>
          <p:nvPr>
            <p:ph type="ctrTitle"/>
          </p:nvPr>
        </p:nvSpPr>
        <p:spPr>
          <a:xfrm>
            <a:off x="1371600" y="1755149"/>
            <a:ext cx="7200000" cy="1764337"/>
          </a:xfrm>
        </p:spPr>
        <p:txBody>
          <a:bodyPr/>
          <a:lstStyle/>
          <a:p>
            <a:r>
              <a:rPr lang="en-US" dirty="0"/>
              <a:t>HL-LHC Layout from version 1.5 to 1.6:</a:t>
            </a:r>
            <a:br>
              <a:rPr lang="en-US" dirty="0"/>
            </a:br>
            <a:r>
              <a:rPr lang="en-US" dirty="0"/>
              <a:t>	</a:t>
            </a:r>
            <a:r>
              <a:rPr lang="en-US" sz="2000" b="0" dirty="0"/>
              <a:t>- Integration 3D Models</a:t>
            </a:r>
            <a:br>
              <a:rPr lang="en-US" sz="2000" b="0" dirty="0"/>
            </a:br>
            <a:r>
              <a:rPr lang="en-US" sz="2000" b="0" dirty="0"/>
              <a:t>	- Layout drawings v.1.5 benchmark</a:t>
            </a:r>
            <a:br>
              <a:rPr lang="en-US" sz="2000" b="0" dirty="0"/>
            </a:br>
            <a:r>
              <a:rPr lang="en-US" sz="2000" b="0" dirty="0"/>
              <a:t>	- Next steps towards v.1.6 release</a:t>
            </a:r>
            <a:endParaRPr lang="en-GB" b="0" dirty="0"/>
          </a:p>
        </p:txBody>
      </p:sp>
      <p:sp>
        <p:nvSpPr>
          <p:cNvPr id="3" name="Subtitle 2">
            <a:extLst>
              <a:ext uri="{FF2B5EF4-FFF2-40B4-BE49-F238E27FC236}">
                <a16:creationId xmlns:a16="http://schemas.microsoft.com/office/drawing/2014/main" id="{B92A46A3-B319-44A2-B0EA-1BFDB7CBF825}"/>
              </a:ext>
            </a:extLst>
          </p:cNvPr>
          <p:cNvSpPr>
            <a:spLocks noGrp="1"/>
          </p:cNvSpPr>
          <p:nvPr>
            <p:ph type="subTitle" idx="1"/>
          </p:nvPr>
        </p:nvSpPr>
        <p:spPr/>
        <p:txBody>
          <a:bodyPr/>
          <a:lstStyle/>
          <a:p>
            <a:r>
              <a:rPr lang="en-US" dirty="0"/>
              <a:t>J. Oliveira</a:t>
            </a:r>
            <a:endParaRPr lang="en-GB" dirty="0"/>
          </a:p>
        </p:txBody>
      </p:sp>
      <p:sp>
        <p:nvSpPr>
          <p:cNvPr id="7" name="Espace réservé du texte 19">
            <a:extLst>
              <a:ext uri="{FF2B5EF4-FFF2-40B4-BE49-F238E27FC236}">
                <a16:creationId xmlns:a16="http://schemas.microsoft.com/office/drawing/2014/main" id="{6107E5BE-CAC3-43F1-BEB5-17EC06779489}"/>
              </a:ext>
            </a:extLst>
          </p:cNvPr>
          <p:cNvSpPr>
            <a:spLocks noGrp="1"/>
          </p:cNvSpPr>
          <p:nvPr>
            <p:ph type="body" sz="quarter" idx="14"/>
          </p:nvPr>
        </p:nvSpPr>
        <p:spPr>
          <a:xfrm>
            <a:off x="6300192" y="4424362"/>
            <a:ext cx="1551408" cy="261938"/>
          </a:xfrm>
        </p:spPr>
        <p:txBody>
          <a:bodyPr/>
          <a:lstStyle/>
          <a:p>
            <a:pPr algn="r"/>
            <a:r>
              <a:rPr lang="en-US" b="0" i="0" dirty="0">
                <a:solidFill>
                  <a:srgbClr val="0093BE"/>
                </a:solidFill>
              </a:rPr>
              <a:t>29/04/2022</a:t>
            </a:r>
            <a:endParaRPr lang="en-GB" b="0" i="0" dirty="0">
              <a:solidFill>
                <a:schemeClr val="bg2"/>
              </a:solidFill>
            </a:endParaRPr>
          </a:p>
        </p:txBody>
      </p:sp>
    </p:spTree>
    <p:extLst>
      <p:ext uri="{BB962C8B-B14F-4D97-AF65-F5344CB8AC3E}">
        <p14:creationId xmlns:p14="http://schemas.microsoft.com/office/powerpoint/2010/main" val="774003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82A7B-507E-4126-9E0B-1A02AD4FCAC2}"/>
              </a:ext>
            </a:extLst>
          </p:cNvPr>
          <p:cNvSpPr>
            <a:spLocks noGrp="1"/>
          </p:cNvSpPr>
          <p:nvPr>
            <p:ph type="title"/>
          </p:nvPr>
        </p:nvSpPr>
        <p:spPr>
          <a:xfrm rot="20700000">
            <a:off x="1351800" y="2031750"/>
            <a:ext cx="6440400" cy="1225800"/>
          </a:xfrm>
        </p:spPr>
        <p:txBody>
          <a:bodyPr/>
          <a:lstStyle/>
          <a:p>
            <a:r>
              <a:rPr lang="en-US" sz="5400" cap="small" dirty="0">
                <a:effectLst>
                  <a:outerShdw blurRad="38100" dist="38100" dir="2700000" algn="tl">
                    <a:srgbClr val="000000">
                      <a:alpha val="43137"/>
                    </a:srgbClr>
                  </a:outerShdw>
                </a:effectLst>
              </a:rPr>
              <a:t>Spare Slides</a:t>
            </a:r>
            <a:endParaRPr lang="en-GB" sz="5400" cap="small" dirty="0">
              <a:effectLst>
                <a:outerShdw blurRad="38100" dist="38100" dir="2700000" algn="tl">
                  <a:srgbClr val="000000">
                    <a:alpha val="43137"/>
                  </a:srgbClr>
                </a:outerShdw>
              </a:effectLst>
            </a:endParaRPr>
          </a:p>
        </p:txBody>
      </p:sp>
      <p:sp>
        <p:nvSpPr>
          <p:cNvPr id="3" name="Footer Placeholder 2">
            <a:extLst>
              <a:ext uri="{FF2B5EF4-FFF2-40B4-BE49-F238E27FC236}">
                <a16:creationId xmlns:a16="http://schemas.microsoft.com/office/drawing/2014/main" id="{501765AA-38CF-47CC-B314-44225F247364}"/>
              </a:ext>
            </a:extLst>
          </p:cNvPr>
          <p:cNvSpPr>
            <a:spLocks noGrp="1"/>
          </p:cNvSpPr>
          <p:nvPr>
            <p:ph type="ftr" sz="quarter" idx="11"/>
          </p:nvPr>
        </p:nvSpPr>
        <p:spPr/>
        <p:txBody>
          <a:bodyPr/>
          <a:lstStyle/>
          <a:p>
            <a:r>
              <a:rPr lang="fr-FR" noProof="0"/>
              <a:t>J. Oliveira – HiLumi LHC Work Package 15 – Integration &amp; (De-)Installation</a:t>
            </a:r>
            <a:endParaRPr lang="en-GB" noProof="0"/>
          </a:p>
        </p:txBody>
      </p:sp>
      <p:sp>
        <p:nvSpPr>
          <p:cNvPr id="4" name="Slide Number Placeholder 3">
            <a:extLst>
              <a:ext uri="{FF2B5EF4-FFF2-40B4-BE49-F238E27FC236}">
                <a16:creationId xmlns:a16="http://schemas.microsoft.com/office/drawing/2014/main" id="{C562375F-17FE-492E-85B6-D3DCD468A917}"/>
              </a:ext>
            </a:extLst>
          </p:cNvPr>
          <p:cNvSpPr>
            <a:spLocks noGrp="1"/>
          </p:cNvSpPr>
          <p:nvPr>
            <p:ph type="sldNum" sz="quarter" idx="12"/>
          </p:nvPr>
        </p:nvSpPr>
        <p:spPr/>
        <p:txBody>
          <a:bodyPr/>
          <a:lstStyle/>
          <a:p>
            <a:fld id="{BFDCA1C4-9514-7B4F-976F-D92F7E296653}" type="slidenum">
              <a:rPr lang="fr-FR" smtClean="0"/>
              <a:pPr/>
              <a:t>10</a:t>
            </a:fld>
            <a:endParaRPr lang="fr-FR" dirty="0"/>
          </a:p>
        </p:txBody>
      </p:sp>
    </p:spTree>
    <p:extLst>
      <p:ext uri="{BB962C8B-B14F-4D97-AF65-F5344CB8AC3E}">
        <p14:creationId xmlns:p14="http://schemas.microsoft.com/office/powerpoint/2010/main" val="937249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9699F885-D670-4616-8161-C953A7B8A889}"/>
              </a:ext>
            </a:extLst>
          </p:cNvPr>
          <p:cNvSpPr>
            <a:spLocks noGrp="1"/>
          </p:cNvSpPr>
          <p:nvPr>
            <p:ph type="ftr" sz="quarter" idx="11"/>
          </p:nvPr>
        </p:nvSpPr>
        <p:spPr/>
        <p:txBody>
          <a:bodyPr/>
          <a:lstStyle/>
          <a:p>
            <a:r>
              <a:rPr lang="fr-FR" noProof="0"/>
              <a:t>J. Oliveira – HiLumi LHC Work Package 15 – Integration &amp; (De-)Installation</a:t>
            </a:r>
            <a:endParaRPr lang="en-GB" noProof="0"/>
          </a:p>
        </p:txBody>
      </p:sp>
      <p:sp>
        <p:nvSpPr>
          <p:cNvPr id="5" name="Slide Number Placeholder 4">
            <a:extLst>
              <a:ext uri="{FF2B5EF4-FFF2-40B4-BE49-F238E27FC236}">
                <a16:creationId xmlns:a16="http://schemas.microsoft.com/office/drawing/2014/main" id="{AAD694E8-5B34-4A00-92B6-D3AB7B2F92DC}"/>
              </a:ext>
            </a:extLst>
          </p:cNvPr>
          <p:cNvSpPr>
            <a:spLocks noGrp="1"/>
          </p:cNvSpPr>
          <p:nvPr>
            <p:ph type="sldNum" sz="quarter" idx="12"/>
          </p:nvPr>
        </p:nvSpPr>
        <p:spPr/>
        <p:txBody>
          <a:bodyPr/>
          <a:lstStyle/>
          <a:p>
            <a:fld id="{BFDCA1C4-9514-7B4F-976F-D92F7E296653}" type="slidenum">
              <a:rPr lang="fr-FR" smtClean="0"/>
              <a:pPr/>
              <a:t>11</a:t>
            </a:fld>
            <a:endParaRPr lang="fr-FR"/>
          </a:p>
        </p:txBody>
      </p:sp>
      <p:sp>
        <p:nvSpPr>
          <p:cNvPr id="7" name="Title 1">
            <a:extLst>
              <a:ext uri="{FF2B5EF4-FFF2-40B4-BE49-F238E27FC236}">
                <a16:creationId xmlns:a16="http://schemas.microsoft.com/office/drawing/2014/main" id="{1499F114-9448-4205-B8C6-DCB4A9055D47}"/>
              </a:ext>
            </a:extLst>
          </p:cNvPr>
          <p:cNvSpPr txBox="1">
            <a:spLocks/>
          </p:cNvSpPr>
          <p:nvPr/>
        </p:nvSpPr>
        <p:spPr>
          <a:xfrm>
            <a:off x="612000" y="135000"/>
            <a:ext cx="7920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Digital Mock-up Excel Engine</a:t>
            </a:r>
            <a:endParaRPr lang="en-GB" dirty="0"/>
          </a:p>
        </p:txBody>
      </p:sp>
      <p:grpSp>
        <p:nvGrpSpPr>
          <p:cNvPr id="12" name="Group 11">
            <a:extLst>
              <a:ext uri="{FF2B5EF4-FFF2-40B4-BE49-F238E27FC236}">
                <a16:creationId xmlns:a16="http://schemas.microsoft.com/office/drawing/2014/main" id="{07864D8D-BB28-4E1B-B7BD-E2DD529429CB}"/>
              </a:ext>
            </a:extLst>
          </p:cNvPr>
          <p:cNvGrpSpPr/>
          <p:nvPr/>
        </p:nvGrpSpPr>
        <p:grpSpPr>
          <a:xfrm>
            <a:off x="971600" y="411510"/>
            <a:ext cx="7056784" cy="4780236"/>
            <a:chOff x="899592" y="364195"/>
            <a:chExt cx="7056784" cy="4780236"/>
          </a:xfrm>
        </p:grpSpPr>
        <p:pic>
          <p:nvPicPr>
            <p:cNvPr id="6" name="Content Placeholder 13">
              <a:extLst>
                <a:ext uri="{FF2B5EF4-FFF2-40B4-BE49-F238E27FC236}">
                  <a16:creationId xmlns:a16="http://schemas.microsoft.com/office/drawing/2014/main" id="{929C41E0-954B-4050-B696-87FC77CB22A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187624" y="364195"/>
              <a:ext cx="6768752" cy="4780236"/>
            </a:xfrm>
            <a:prstGeom prst="rect">
              <a:avLst/>
            </a:prstGeom>
          </p:spPr>
        </p:pic>
        <p:sp>
          <p:nvSpPr>
            <p:cNvPr id="9" name="Rectangle 8">
              <a:extLst>
                <a:ext uri="{FF2B5EF4-FFF2-40B4-BE49-F238E27FC236}">
                  <a16:creationId xmlns:a16="http://schemas.microsoft.com/office/drawing/2014/main" id="{02B2A84F-6C9D-48F8-98B2-A9E246CF6858}"/>
                </a:ext>
              </a:extLst>
            </p:cNvPr>
            <p:cNvSpPr/>
            <p:nvPr/>
          </p:nvSpPr>
          <p:spPr>
            <a:xfrm>
              <a:off x="1186136" y="1155996"/>
              <a:ext cx="1225624" cy="540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CC6093BF-6652-4C5E-BE19-3A56A4C8F810}"/>
                </a:ext>
              </a:extLst>
            </p:cNvPr>
            <p:cNvSpPr/>
            <p:nvPr/>
          </p:nvSpPr>
          <p:spPr>
            <a:xfrm>
              <a:off x="899592" y="3987504"/>
              <a:ext cx="1152128" cy="540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21" name="Picture 20">
            <a:hlinkClick r:id="rId3"/>
            <a:extLst>
              <a:ext uri="{FF2B5EF4-FFF2-40B4-BE49-F238E27FC236}">
                <a16:creationId xmlns:a16="http://schemas.microsoft.com/office/drawing/2014/main" id="{768575C9-B014-4F22-8E18-0D6AD7DA3EB4}"/>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866070" y="1060415"/>
            <a:ext cx="543188" cy="543188"/>
          </a:xfrm>
          <a:prstGeom prst="rect">
            <a:avLst/>
          </a:prstGeom>
        </p:spPr>
      </p:pic>
    </p:spTree>
    <p:extLst>
      <p:ext uri="{BB962C8B-B14F-4D97-AF65-F5344CB8AC3E}">
        <p14:creationId xmlns:p14="http://schemas.microsoft.com/office/powerpoint/2010/main" val="1203506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C9D8268-941B-403F-A834-BCB9FA179328}"/>
              </a:ext>
            </a:extLst>
          </p:cNvPr>
          <p:cNvPicPr>
            <a:picLocks noChangeAspect="1"/>
          </p:cNvPicPr>
          <p:nvPr/>
        </p:nvPicPr>
        <p:blipFill>
          <a:blip r:embed="rId2">
            <a:grayscl/>
          </a:blip>
          <a:stretch>
            <a:fillRect/>
          </a:stretch>
        </p:blipFill>
        <p:spPr>
          <a:xfrm>
            <a:off x="0" y="1072837"/>
            <a:ext cx="9144000" cy="2839330"/>
          </a:xfrm>
          <a:prstGeom prst="rect">
            <a:avLst/>
          </a:prstGeom>
        </p:spPr>
      </p:pic>
      <p:sp>
        <p:nvSpPr>
          <p:cNvPr id="2" name="Title 1">
            <a:extLst>
              <a:ext uri="{FF2B5EF4-FFF2-40B4-BE49-F238E27FC236}">
                <a16:creationId xmlns:a16="http://schemas.microsoft.com/office/drawing/2014/main" id="{D4B22B50-9BBD-4949-B9E3-30B7E5F91F21}"/>
              </a:ext>
            </a:extLst>
          </p:cNvPr>
          <p:cNvSpPr>
            <a:spLocks noGrp="1"/>
          </p:cNvSpPr>
          <p:nvPr>
            <p:ph type="title"/>
          </p:nvPr>
        </p:nvSpPr>
        <p:spPr/>
        <p:txBody>
          <a:bodyPr/>
          <a:lstStyle/>
          <a:p>
            <a:r>
              <a:rPr lang="en-US" dirty="0"/>
              <a:t>Insertions needed for the new sequence</a:t>
            </a:r>
            <a:endParaRPr lang="en-GB" dirty="0"/>
          </a:p>
        </p:txBody>
      </p:sp>
      <p:sp>
        <p:nvSpPr>
          <p:cNvPr id="4" name="Footer Placeholder 3">
            <a:extLst>
              <a:ext uri="{FF2B5EF4-FFF2-40B4-BE49-F238E27FC236}">
                <a16:creationId xmlns:a16="http://schemas.microsoft.com/office/drawing/2014/main" id="{36BF84F0-4FCA-49F2-98C6-392A76FE0584}"/>
              </a:ext>
            </a:extLst>
          </p:cNvPr>
          <p:cNvSpPr>
            <a:spLocks noGrp="1"/>
          </p:cNvSpPr>
          <p:nvPr>
            <p:ph type="ftr" sz="quarter" idx="11"/>
          </p:nvPr>
        </p:nvSpPr>
        <p:spPr/>
        <p:txBody>
          <a:bodyPr/>
          <a:lstStyle/>
          <a:p>
            <a:r>
              <a:rPr lang="fr-FR" noProof="0"/>
              <a:t>J. Oliveira – HiLumi LHC Work Package 15 – Integration &amp; (De-)Installation</a:t>
            </a:r>
            <a:endParaRPr lang="en-GB" noProof="0"/>
          </a:p>
        </p:txBody>
      </p:sp>
      <p:sp>
        <p:nvSpPr>
          <p:cNvPr id="5" name="Slide Number Placeholder 4">
            <a:extLst>
              <a:ext uri="{FF2B5EF4-FFF2-40B4-BE49-F238E27FC236}">
                <a16:creationId xmlns:a16="http://schemas.microsoft.com/office/drawing/2014/main" id="{B4FC977C-31D0-420B-A96C-3285217C3EFB}"/>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3" name="Content Placeholder 2">
            <a:extLst>
              <a:ext uri="{FF2B5EF4-FFF2-40B4-BE49-F238E27FC236}">
                <a16:creationId xmlns:a16="http://schemas.microsoft.com/office/drawing/2014/main" id="{1FE59DF9-0262-40D2-A12C-0B52E864A961}"/>
              </a:ext>
            </a:extLst>
          </p:cNvPr>
          <p:cNvSpPr>
            <a:spLocks noGrp="1"/>
          </p:cNvSpPr>
          <p:nvPr>
            <p:ph idx="1"/>
          </p:nvPr>
        </p:nvSpPr>
        <p:spPr>
          <a:xfrm>
            <a:off x="3851920" y="2392461"/>
            <a:ext cx="935664" cy="467321"/>
          </a:xfrm>
        </p:spPr>
        <p:txBody>
          <a:bodyPr>
            <a:normAutofit/>
          </a:bodyPr>
          <a:lstStyle/>
          <a:p>
            <a:pPr marL="0" indent="0">
              <a:lnSpc>
                <a:spcPct val="150000"/>
              </a:lnSpc>
              <a:buNone/>
            </a:pPr>
            <a:r>
              <a:rPr lang="en-US" sz="2000" dirty="0"/>
              <a:t>Break</a:t>
            </a:r>
          </a:p>
          <a:p>
            <a:pPr marL="0" indent="0">
              <a:lnSpc>
                <a:spcPct val="150000"/>
              </a:lnSpc>
              <a:buNone/>
            </a:pPr>
            <a:endParaRPr lang="en-GB" sz="1800" dirty="0"/>
          </a:p>
        </p:txBody>
      </p:sp>
      <p:sp>
        <p:nvSpPr>
          <p:cNvPr id="11" name="Content Placeholder 2">
            <a:extLst>
              <a:ext uri="{FF2B5EF4-FFF2-40B4-BE49-F238E27FC236}">
                <a16:creationId xmlns:a16="http://schemas.microsoft.com/office/drawing/2014/main" id="{B72FFAA5-CFB5-4C78-884B-BE4E8B25AF9F}"/>
              </a:ext>
            </a:extLst>
          </p:cNvPr>
          <p:cNvSpPr txBox="1">
            <a:spLocks/>
          </p:cNvSpPr>
          <p:nvPr/>
        </p:nvSpPr>
        <p:spPr>
          <a:xfrm>
            <a:off x="1905000" y="1419622"/>
            <a:ext cx="935664" cy="467321"/>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Font typeface="Wingdings" charset="2"/>
              <a:buNone/>
            </a:pPr>
            <a:r>
              <a:rPr lang="en-US" sz="2000" dirty="0"/>
              <a:t>Drift</a:t>
            </a:r>
          </a:p>
          <a:p>
            <a:pPr marL="0" indent="0">
              <a:lnSpc>
                <a:spcPct val="150000"/>
              </a:lnSpc>
              <a:buFont typeface="Wingdings" charset="2"/>
              <a:buNone/>
            </a:pPr>
            <a:endParaRPr lang="en-GB" sz="1800" dirty="0"/>
          </a:p>
        </p:txBody>
      </p:sp>
      <p:sp>
        <p:nvSpPr>
          <p:cNvPr id="12" name="Content Placeholder 2">
            <a:extLst>
              <a:ext uri="{FF2B5EF4-FFF2-40B4-BE49-F238E27FC236}">
                <a16:creationId xmlns:a16="http://schemas.microsoft.com/office/drawing/2014/main" id="{BDDF29F1-F1CC-4CEB-80D7-0ADA44AE3595}"/>
              </a:ext>
            </a:extLst>
          </p:cNvPr>
          <p:cNvSpPr txBox="1">
            <a:spLocks/>
          </p:cNvSpPr>
          <p:nvPr/>
        </p:nvSpPr>
        <p:spPr>
          <a:xfrm>
            <a:off x="1115616" y="3579862"/>
            <a:ext cx="935664" cy="467321"/>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Font typeface="Wingdings" charset="2"/>
              <a:buNone/>
            </a:pPr>
            <a:r>
              <a:rPr lang="en-US" sz="2000" dirty="0"/>
              <a:t>Spaces</a:t>
            </a:r>
          </a:p>
          <a:p>
            <a:pPr marL="0" indent="0">
              <a:lnSpc>
                <a:spcPct val="150000"/>
              </a:lnSpc>
              <a:buFont typeface="Wingdings" charset="2"/>
              <a:buNone/>
            </a:pPr>
            <a:endParaRPr lang="en-GB" sz="1800" dirty="0"/>
          </a:p>
        </p:txBody>
      </p:sp>
      <p:sp>
        <p:nvSpPr>
          <p:cNvPr id="13" name="Rectangle 12">
            <a:extLst>
              <a:ext uri="{FF2B5EF4-FFF2-40B4-BE49-F238E27FC236}">
                <a16:creationId xmlns:a16="http://schemas.microsoft.com/office/drawing/2014/main" id="{4DC4FEE9-3AA0-42E9-A0AB-373EE3EAAA23}"/>
              </a:ext>
            </a:extLst>
          </p:cNvPr>
          <p:cNvSpPr/>
          <p:nvPr/>
        </p:nvSpPr>
        <p:spPr>
          <a:xfrm>
            <a:off x="2195736" y="1213991"/>
            <a:ext cx="432048" cy="123230"/>
          </a:xfrm>
          <a:prstGeom prst="rect">
            <a:avLst/>
          </a:prstGeom>
          <a:noFill/>
          <a:ln w="381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A7269F4A-4E81-4BC4-AB76-36D147D32F4E}"/>
              </a:ext>
            </a:extLst>
          </p:cNvPr>
          <p:cNvSpPr/>
          <p:nvPr/>
        </p:nvSpPr>
        <p:spPr>
          <a:xfrm>
            <a:off x="6389594" y="1217388"/>
            <a:ext cx="288032" cy="123230"/>
          </a:xfrm>
          <a:prstGeom prst="rect">
            <a:avLst/>
          </a:prstGeom>
          <a:noFill/>
          <a:ln w="381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EA487E41-0A56-4ECF-8365-00B4C3C7B030}"/>
              </a:ext>
            </a:extLst>
          </p:cNvPr>
          <p:cNvSpPr/>
          <p:nvPr/>
        </p:nvSpPr>
        <p:spPr>
          <a:xfrm>
            <a:off x="7975808" y="1131590"/>
            <a:ext cx="144016" cy="257649"/>
          </a:xfrm>
          <a:prstGeom prst="rect">
            <a:avLst/>
          </a:prstGeom>
          <a:noFill/>
          <a:ln w="381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2170625A-F948-4017-9F3E-5EEFF396A02F}"/>
              </a:ext>
            </a:extLst>
          </p:cNvPr>
          <p:cNvSpPr/>
          <p:nvPr/>
        </p:nvSpPr>
        <p:spPr>
          <a:xfrm>
            <a:off x="1367424" y="3456632"/>
            <a:ext cx="432048" cy="123230"/>
          </a:xfrm>
          <a:prstGeom prst="rect">
            <a:avLst/>
          </a:prstGeom>
          <a:noFill/>
          <a:ln w="381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DF62F56B-9A64-4D00-ACC0-A3625D25237F}"/>
              </a:ext>
            </a:extLst>
          </p:cNvPr>
          <p:cNvSpPr/>
          <p:nvPr/>
        </p:nvSpPr>
        <p:spPr>
          <a:xfrm>
            <a:off x="2806348" y="3464059"/>
            <a:ext cx="432048" cy="123230"/>
          </a:xfrm>
          <a:prstGeom prst="rect">
            <a:avLst/>
          </a:prstGeom>
          <a:noFill/>
          <a:ln w="381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8CB3D1C4-4ECF-4007-AFAF-9D39FA151D21}"/>
              </a:ext>
            </a:extLst>
          </p:cNvPr>
          <p:cNvSpPr/>
          <p:nvPr/>
        </p:nvSpPr>
        <p:spPr>
          <a:xfrm>
            <a:off x="3540648" y="3420682"/>
            <a:ext cx="285696" cy="188516"/>
          </a:xfrm>
          <a:prstGeom prst="rect">
            <a:avLst/>
          </a:prstGeom>
          <a:noFill/>
          <a:ln w="381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7FBBFBC9-E821-4E60-B966-FA71C028316E}"/>
              </a:ext>
            </a:extLst>
          </p:cNvPr>
          <p:cNvSpPr/>
          <p:nvPr/>
        </p:nvSpPr>
        <p:spPr>
          <a:xfrm>
            <a:off x="3726160" y="1096238"/>
            <a:ext cx="1205880" cy="2111392"/>
          </a:xfrm>
          <a:prstGeom prst="rect">
            <a:avLst/>
          </a:prstGeom>
          <a:noFill/>
          <a:ln w="38100">
            <a:solidFill>
              <a:schemeClr val="accent6">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43379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par>
                                <p:cTn id="18" presetID="10" presetClass="exit" presetSubtype="0" fill="hold" grpId="1" nodeType="withEffect">
                                  <p:stCondLst>
                                    <p:cond delay="0"/>
                                  </p:stCondLst>
                                  <p:childTnLst>
                                    <p:animEffect transition="out" filter="fade">
                                      <p:cBhvr>
                                        <p:cTn id="19" dur="500"/>
                                        <p:tgtEl>
                                          <p:spTgt spid="13"/>
                                        </p:tgtEl>
                                      </p:cBhvr>
                                    </p:animEffect>
                                    <p:set>
                                      <p:cBhvr>
                                        <p:cTn id="20" dur="1" fill="hold">
                                          <p:stCondLst>
                                            <p:cond delay="499"/>
                                          </p:stCondLst>
                                        </p:cTn>
                                        <p:tgtEl>
                                          <p:spTgt spid="13"/>
                                        </p:tgtEl>
                                        <p:attrNameLst>
                                          <p:attrName>style.visibility</p:attrName>
                                        </p:attrNameLst>
                                      </p:cBhvr>
                                      <p:to>
                                        <p:strVal val="hidden"/>
                                      </p:to>
                                    </p:set>
                                  </p:childTnLst>
                                </p:cTn>
                              </p:par>
                              <p:par>
                                <p:cTn id="21" presetID="10" presetClass="exit" presetSubtype="0" fill="hold" grpId="1" nodeType="withEffect">
                                  <p:stCondLst>
                                    <p:cond delay="0"/>
                                  </p:stCondLst>
                                  <p:childTnLst>
                                    <p:animEffect transition="out" filter="fade">
                                      <p:cBhvr>
                                        <p:cTn id="22" dur="500"/>
                                        <p:tgtEl>
                                          <p:spTgt spid="14"/>
                                        </p:tgtEl>
                                      </p:cBhvr>
                                    </p:animEffect>
                                    <p:set>
                                      <p:cBhvr>
                                        <p:cTn id="23" dur="1" fill="hold">
                                          <p:stCondLst>
                                            <p:cond delay="499"/>
                                          </p:stCondLst>
                                        </p:cTn>
                                        <p:tgtEl>
                                          <p:spTgt spid="14"/>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15"/>
                                        </p:tgtEl>
                                      </p:cBhvr>
                                    </p:animEffect>
                                    <p:set>
                                      <p:cBhvr>
                                        <p:cTn id="26" dur="1" fill="hold">
                                          <p:stCondLst>
                                            <p:cond delay="499"/>
                                          </p:stCondLst>
                                        </p:cTn>
                                        <p:tgtEl>
                                          <p:spTgt spid="15"/>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12"/>
                                        </p:tgtEl>
                                      </p:cBhvr>
                                    </p:animEffect>
                                    <p:set>
                                      <p:cBhvr>
                                        <p:cTn id="39" dur="1" fill="hold">
                                          <p:stCondLst>
                                            <p:cond delay="499"/>
                                          </p:stCondLst>
                                        </p:cTn>
                                        <p:tgtEl>
                                          <p:spTgt spid="12"/>
                                        </p:tgtEl>
                                        <p:attrNameLst>
                                          <p:attrName>style.visibility</p:attrName>
                                        </p:attrNameLst>
                                      </p:cBhvr>
                                      <p:to>
                                        <p:strVal val="hidden"/>
                                      </p:to>
                                    </p:set>
                                  </p:childTnLst>
                                </p:cTn>
                              </p:par>
                              <p:par>
                                <p:cTn id="40" presetID="10" presetClass="exit" presetSubtype="0" fill="hold" grpId="1" nodeType="withEffect">
                                  <p:stCondLst>
                                    <p:cond delay="0"/>
                                  </p:stCondLst>
                                  <p:childTnLst>
                                    <p:animEffect transition="out" filter="fade">
                                      <p:cBhvr>
                                        <p:cTn id="41" dur="500"/>
                                        <p:tgtEl>
                                          <p:spTgt spid="16"/>
                                        </p:tgtEl>
                                      </p:cBhvr>
                                    </p:animEffect>
                                    <p:set>
                                      <p:cBhvr>
                                        <p:cTn id="42" dur="1" fill="hold">
                                          <p:stCondLst>
                                            <p:cond delay="499"/>
                                          </p:stCondLst>
                                        </p:cTn>
                                        <p:tgtEl>
                                          <p:spTgt spid="16"/>
                                        </p:tgtEl>
                                        <p:attrNameLst>
                                          <p:attrName>style.visibility</p:attrName>
                                        </p:attrNameLst>
                                      </p:cBhvr>
                                      <p:to>
                                        <p:strVal val="hidden"/>
                                      </p:to>
                                    </p:set>
                                  </p:childTnLst>
                                </p:cTn>
                              </p:par>
                              <p:par>
                                <p:cTn id="43" presetID="10" presetClass="exit" presetSubtype="0" fill="hold" grpId="1" nodeType="withEffect">
                                  <p:stCondLst>
                                    <p:cond delay="0"/>
                                  </p:stCondLst>
                                  <p:childTnLst>
                                    <p:animEffect transition="out" filter="fade">
                                      <p:cBhvr>
                                        <p:cTn id="44" dur="500"/>
                                        <p:tgtEl>
                                          <p:spTgt spid="17"/>
                                        </p:tgtEl>
                                      </p:cBhvr>
                                    </p:animEffect>
                                    <p:set>
                                      <p:cBhvr>
                                        <p:cTn id="45" dur="1" fill="hold">
                                          <p:stCondLst>
                                            <p:cond delay="499"/>
                                          </p:stCondLst>
                                        </p:cTn>
                                        <p:tgtEl>
                                          <p:spTgt spid="17"/>
                                        </p:tgtEl>
                                        <p:attrNameLst>
                                          <p:attrName>style.visibility</p:attrName>
                                        </p:attrNameLst>
                                      </p:cBhvr>
                                      <p:to>
                                        <p:strVal val="hidden"/>
                                      </p:to>
                                    </p:set>
                                  </p:childTnLst>
                                </p:cTn>
                              </p:par>
                              <p:par>
                                <p:cTn id="46" presetID="10" presetClass="exit" presetSubtype="0" fill="hold" grpId="1" nodeType="withEffect">
                                  <p:stCondLst>
                                    <p:cond delay="0"/>
                                  </p:stCondLst>
                                  <p:childTnLst>
                                    <p:animEffect transition="out" filter="fade">
                                      <p:cBhvr>
                                        <p:cTn id="47" dur="500"/>
                                        <p:tgtEl>
                                          <p:spTgt spid="18"/>
                                        </p:tgtEl>
                                      </p:cBhvr>
                                    </p:animEffect>
                                    <p:set>
                                      <p:cBhvr>
                                        <p:cTn id="48" dur="1" fill="hold">
                                          <p:stCondLst>
                                            <p:cond delay="499"/>
                                          </p:stCondLst>
                                        </p:cTn>
                                        <p:tgtEl>
                                          <p:spTgt spid="18"/>
                                        </p:tgtEl>
                                        <p:attrNameLst>
                                          <p:attrName>style.visibility</p:attrName>
                                        </p:attrNameLst>
                                      </p:cBhvr>
                                      <p:to>
                                        <p:strVal val="hidden"/>
                                      </p:to>
                                    </p:set>
                                  </p:childTnLst>
                                </p:cTn>
                              </p:par>
                              <p:par>
                                <p:cTn id="49" presetID="1" presetClass="entr" presetSubtype="0" fill="hold" grpId="0" nodeType="withEffect">
                                  <p:stCondLst>
                                    <p:cond delay="0"/>
                                  </p:stCondLst>
                                  <p:childTnLst>
                                    <p:set>
                                      <p:cBhvr>
                                        <p:cTn id="50" dur="1" fill="hold">
                                          <p:stCondLst>
                                            <p:cond delay="0"/>
                                          </p:stCondLst>
                                        </p:cTn>
                                        <p:tgtEl>
                                          <p:spTgt spid="3">
                                            <p:txEl>
                                              <p:pRg st="0" end="0"/>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3">
                                            <p:txEl>
                                              <p:pRg st="0" end="0"/>
                                            </p:txEl>
                                          </p:spTgt>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11" grpId="0"/>
      <p:bldP spid="11" grpId="1"/>
      <p:bldP spid="12" grpId="0"/>
      <p:bldP spid="12" grpId="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3AF13-2CED-42EA-9441-78A75E11E43D}"/>
              </a:ext>
            </a:extLst>
          </p:cNvPr>
          <p:cNvSpPr>
            <a:spLocks noGrp="1"/>
          </p:cNvSpPr>
          <p:nvPr>
            <p:ph type="title"/>
          </p:nvPr>
        </p:nvSpPr>
        <p:spPr/>
        <p:txBody>
          <a:bodyPr/>
          <a:lstStyle/>
          <a:p>
            <a:r>
              <a:rPr lang="en-US" dirty="0"/>
              <a:t>Layout version 1.5</a:t>
            </a:r>
            <a:endParaRPr lang="en-GB" dirty="0"/>
          </a:p>
        </p:txBody>
      </p:sp>
      <p:sp>
        <p:nvSpPr>
          <p:cNvPr id="3" name="Content Placeholder 2">
            <a:extLst>
              <a:ext uri="{FF2B5EF4-FFF2-40B4-BE49-F238E27FC236}">
                <a16:creationId xmlns:a16="http://schemas.microsoft.com/office/drawing/2014/main" id="{CA182A8F-E8BD-40CC-B1ED-75CFF0F7E31B}"/>
              </a:ext>
            </a:extLst>
          </p:cNvPr>
          <p:cNvSpPr>
            <a:spLocks noGrp="1"/>
          </p:cNvSpPr>
          <p:nvPr>
            <p:ph idx="1"/>
          </p:nvPr>
        </p:nvSpPr>
        <p:spPr>
          <a:xfrm>
            <a:off x="612000" y="720750"/>
            <a:ext cx="7920000" cy="3995713"/>
          </a:xfrm>
        </p:spPr>
        <p:txBody>
          <a:bodyPr>
            <a:normAutofit/>
          </a:bodyPr>
          <a:lstStyle/>
          <a:p>
            <a:pPr algn="l"/>
            <a:r>
              <a:rPr lang="en-US" sz="1600" dirty="0"/>
              <a:t>Back in the fall of 2019, the layout v.1.5 was agreed upon and the </a:t>
            </a:r>
            <a:r>
              <a:rPr lang="en-US" sz="1600" b="1" dirty="0">
                <a:solidFill>
                  <a:srgbClr val="0093BE"/>
                </a:solidFill>
                <a:hlinkClick r:id="rId3">
                  <a:extLst>
                    <a:ext uri="{A12FA001-AC4F-418D-AE19-62706E023703}">
                      <ahyp:hlinkClr xmlns:ahyp="http://schemas.microsoft.com/office/drawing/2018/hyperlinkcolor" val="tx"/>
                    </a:ext>
                  </a:extLst>
                </a:hlinkClick>
              </a:rPr>
              <a:t>layout drawings</a:t>
            </a:r>
            <a:r>
              <a:rPr lang="en-US" sz="1600" b="1" dirty="0">
                <a:solidFill>
                  <a:srgbClr val="0093BE"/>
                </a:solidFill>
              </a:rPr>
              <a:t> </a:t>
            </a:r>
            <a:r>
              <a:rPr lang="en-US" sz="1600" dirty="0"/>
              <a:t>were released based on an independent excel engine detached of the data in the layout database. </a:t>
            </a:r>
          </a:p>
          <a:p>
            <a:pPr algn="l"/>
            <a:r>
              <a:rPr lang="en-US" sz="1600" dirty="0"/>
              <a:t>Together in that release </a:t>
            </a:r>
            <a:r>
              <a:rPr lang="en-US" sz="1600" b="1" dirty="0">
                <a:solidFill>
                  <a:srgbClr val="0093BE"/>
                </a:solidFill>
              </a:rPr>
              <a:t>2 </a:t>
            </a:r>
            <a:r>
              <a:rPr lang="en-US" sz="1600" b="1" dirty="0">
                <a:solidFill>
                  <a:srgbClr val="0093BE"/>
                </a:solidFill>
                <a:hlinkClick r:id="rId4">
                  <a:extLst>
                    <a:ext uri="{A12FA001-AC4F-418D-AE19-62706E023703}">
                      <ahyp:hlinkClr xmlns:ahyp="http://schemas.microsoft.com/office/drawing/2018/hyperlinkcolor" val="tx"/>
                    </a:ext>
                  </a:extLst>
                </a:hlinkClick>
              </a:rPr>
              <a:t>schematic drawings</a:t>
            </a:r>
            <a:r>
              <a:rPr lang="en-US" sz="1600" dirty="0">
                <a:solidFill>
                  <a:srgbClr val="0093BE"/>
                </a:solidFill>
                <a:hlinkClick r:id="rId4">
                  <a:extLst>
                    <a:ext uri="{A12FA001-AC4F-418D-AE19-62706E023703}">
                      <ahyp:hlinkClr xmlns:ahyp="http://schemas.microsoft.com/office/drawing/2018/hyperlinkcolor" val="tx"/>
                    </a:ext>
                  </a:extLst>
                </a:hlinkClick>
              </a:rPr>
              <a:t> </a:t>
            </a:r>
            <a:r>
              <a:rPr lang="en-US" sz="1600" dirty="0"/>
              <a:t>were done including the cryogenic connections along the LSS and operating temperatures of the cryoassemblies. These are </a:t>
            </a:r>
            <a:r>
              <a:rPr lang="en-US" sz="1600" b="1" dirty="0">
                <a:solidFill>
                  <a:srgbClr val="0093BE"/>
                </a:solidFill>
              </a:rPr>
              <a:t>AutoCAD drawings and for now not automatically generated</a:t>
            </a:r>
            <a:r>
              <a:rPr lang="en-US" sz="1600" dirty="0"/>
              <a:t>, that are to be released together with the layout drawings v.1.6.</a:t>
            </a:r>
          </a:p>
        </p:txBody>
      </p:sp>
      <p:sp>
        <p:nvSpPr>
          <p:cNvPr id="4" name="Footer Placeholder 3">
            <a:extLst>
              <a:ext uri="{FF2B5EF4-FFF2-40B4-BE49-F238E27FC236}">
                <a16:creationId xmlns:a16="http://schemas.microsoft.com/office/drawing/2014/main" id="{21E10ECC-E905-45CA-8DE5-636DD0D775AA}"/>
              </a:ext>
            </a:extLst>
          </p:cNvPr>
          <p:cNvSpPr>
            <a:spLocks noGrp="1"/>
          </p:cNvSpPr>
          <p:nvPr>
            <p:ph type="ftr" sz="quarter" idx="11"/>
          </p:nvPr>
        </p:nvSpPr>
        <p:spPr/>
        <p:txBody>
          <a:bodyPr/>
          <a:lstStyle/>
          <a:p>
            <a:r>
              <a:rPr lang="fr-FR" noProof="0"/>
              <a:t>J. Oliveira – HiLumi LHC Work Package 15 – Integration &amp; (De-)Installation</a:t>
            </a:r>
            <a:endParaRPr lang="en-GB" noProof="0"/>
          </a:p>
        </p:txBody>
      </p:sp>
      <p:sp>
        <p:nvSpPr>
          <p:cNvPr id="6" name="Slide Number Placeholder 5">
            <a:extLst>
              <a:ext uri="{FF2B5EF4-FFF2-40B4-BE49-F238E27FC236}">
                <a16:creationId xmlns:a16="http://schemas.microsoft.com/office/drawing/2014/main" id="{C4111215-05F1-460E-B21D-C0DD591152BF}"/>
              </a:ext>
            </a:extLst>
          </p:cNvPr>
          <p:cNvSpPr>
            <a:spLocks noGrp="1"/>
          </p:cNvSpPr>
          <p:nvPr>
            <p:ph type="sldNum" sz="quarter" idx="12"/>
          </p:nvPr>
        </p:nvSpPr>
        <p:spPr/>
        <p:txBody>
          <a:bodyPr/>
          <a:lstStyle/>
          <a:p>
            <a:fld id="{BFDCA1C4-9514-7B4F-976F-D92F7E296653}" type="slidenum">
              <a:rPr lang="fr-FR" smtClean="0"/>
              <a:pPr/>
              <a:t>2</a:t>
            </a:fld>
            <a:endParaRPr lang="fr-FR"/>
          </a:p>
        </p:txBody>
      </p:sp>
      <p:sp>
        <p:nvSpPr>
          <p:cNvPr id="7" name="Content Placeholder 2">
            <a:extLst>
              <a:ext uri="{FF2B5EF4-FFF2-40B4-BE49-F238E27FC236}">
                <a16:creationId xmlns:a16="http://schemas.microsoft.com/office/drawing/2014/main" id="{78CEA67F-4E00-48F1-AC42-6B1DD5BAD64A}"/>
              </a:ext>
            </a:extLst>
          </p:cNvPr>
          <p:cNvSpPr txBox="1">
            <a:spLocks/>
          </p:cNvSpPr>
          <p:nvPr/>
        </p:nvSpPr>
        <p:spPr>
          <a:xfrm>
            <a:off x="612000" y="2571749"/>
            <a:ext cx="7920000" cy="2022873"/>
          </a:xfrm>
          <a:prstGeom prst="rect">
            <a:avLst/>
          </a:prstGeom>
        </p:spPr>
        <p:txBody>
          <a:bodyPr vert="horz" lIns="0" tIns="0" rIns="0" bIns="0" numCol="3" rtlCol="0">
            <a:no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US" sz="1200" dirty="0"/>
              <a:t>Drawings:</a:t>
            </a:r>
          </a:p>
          <a:p>
            <a:pPr lvl="1" algn="l"/>
            <a:r>
              <a:rPr lang="en-US" sz="1100" dirty="0"/>
              <a:t>LHCLSXH_0001</a:t>
            </a:r>
          </a:p>
          <a:p>
            <a:pPr lvl="1" algn="l"/>
            <a:r>
              <a:rPr lang="en-US" sz="1100" dirty="0"/>
              <a:t>LHCLSXH_0002</a:t>
            </a:r>
          </a:p>
          <a:p>
            <a:pPr lvl="1" algn="l"/>
            <a:r>
              <a:rPr lang="en-US" sz="1100" dirty="0"/>
              <a:t>LHCLSXH_0003</a:t>
            </a:r>
          </a:p>
          <a:p>
            <a:pPr lvl="1" algn="l"/>
            <a:r>
              <a:rPr lang="en-US" sz="1100" dirty="0"/>
              <a:t>LHCLSXH_0004</a:t>
            </a:r>
          </a:p>
          <a:p>
            <a:pPr lvl="1" algn="l"/>
            <a:r>
              <a:rPr lang="en-US" sz="1100" dirty="0"/>
              <a:t>LHCLSXH_0005</a:t>
            </a:r>
          </a:p>
          <a:p>
            <a:pPr lvl="1" algn="l"/>
            <a:r>
              <a:rPr lang="en-US" sz="1100" dirty="0"/>
              <a:t>LHCLSXH_0006</a:t>
            </a:r>
          </a:p>
          <a:p>
            <a:pPr lvl="1" algn="l"/>
            <a:r>
              <a:rPr lang="en-US" sz="1100" dirty="0"/>
              <a:t>LHCLSXH_0007</a:t>
            </a:r>
          </a:p>
          <a:p>
            <a:pPr lvl="1" algn="l"/>
            <a:r>
              <a:rPr lang="en-US" sz="1100" dirty="0"/>
              <a:t>LHCLSXH_0008</a:t>
            </a:r>
          </a:p>
          <a:p>
            <a:pPr lvl="1" algn="l"/>
            <a:r>
              <a:rPr lang="en-US" sz="1100" dirty="0"/>
              <a:t>LHCLSXH_0009</a:t>
            </a:r>
          </a:p>
          <a:p>
            <a:pPr lvl="1" algn="l"/>
            <a:r>
              <a:rPr lang="en-US" sz="1100" dirty="0"/>
              <a:t>LHCLSXH_0010</a:t>
            </a:r>
          </a:p>
          <a:p>
            <a:pPr lvl="1" algn="l"/>
            <a:r>
              <a:rPr lang="en-US" sz="1100" dirty="0"/>
              <a:t>LHCLSXH_0011</a:t>
            </a:r>
          </a:p>
          <a:p>
            <a:pPr lvl="1" algn="l"/>
            <a:r>
              <a:rPr lang="en-US" sz="1100" dirty="0"/>
              <a:t>LHCLSXH_0012</a:t>
            </a:r>
          </a:p>
          <a:p>
            <a:pPr lvl="1" algn="l"/>
            <a:r>
              <a:rPr lang="en-US" sz="1100" dirty="0"/>
              <a:t>LHCLSXH_0013</a:t>
            </a:r>
          </a:p>
          <a:p>
            <a:pPr lvl="1" algn="l"/>
            <a:r>
              <a:rPr lang="en-US" sz="1100" dirty="0"/>
              <a:t>LHCLSXH_0014</a:t>
            </a:r>
          </a:p>
          <a:p>
            <a:pPr lvl="1" algn="l"/>
            <a:r>
              <a:rPr lang="en-US" sz="1100" dirty="0"/>
              <a:t>LHCLSXH_0015</a:t>
            </a:r>
          </a:p>
          <a:p>
            <a:pPr lvl="1" algn="l"/>
            <a:r>
              <a:rPr lang="en-US" sz="1100" dirty="0"/>
              <a:t>LHCLSXH_0016</a:t>
            </a:r>
          </a:p>
          <a:p>
            <a:pPr lvl="1" algn="l"/>
            <a:r>
              <a:rPr lang="en-US" sz="1100" dirty="0"/>
              <a:t>LHCLSSH_0001</a:t>
            </a:r>
          </a:p>
          <a:p>
            <a:pPr lvl="1" algn="l"/>
            <a:r>
              <a:rPr lang="en-US" sz="1100" dirty="0"/>
              <a:t>LHCLSSH_0002</a:t>
            </a:r>
          </a:p>
          <a:p>
            <a:pPr lvl="1" algn="l"/>
            <a:r>
              <a:rPr lang="en-US" sz="1100" dirty="0"/>
              <a:t>LHCLSXH_0003</a:t>
            </a:r>
          </a:p>
          <a:p>
            <a:pPr lvl="1" algn="l"/>
            <a:r>
              <a:rPr lang="en-US" sz="1100" dirty="0"/>
              <a:t>LHCLSXH_0004</a:t>
            </a:r>
          </a:p>
          <a:p>
            <a:pPr lvl="1" algn="l"/>
            <a:r>
              <a:rPr lang="en-US" sz="1100" dirty="0"/>
              <a:t>LHCLSSH_0009</a:t>
            </a:r>
          </a:p>
          <a:p>
            <a:pPr lvl="1" algn="l"/>
            <a:r>
              <a:rPr lang="en-US" sz="1100" dirty="0"/>
              <a:t>LHCLSSH_0010</a:t>
            </a:r>
          </a:p>
          <a:p>
            <a:pPr lvl="1" algn="l"/>
            <a:r>
              <a:rPr lang="en-US" sz="1100" dirty="0"/>
              <a:t>LHCLSSH_0013</a:t>
            </a:r>
          </a:p>
          <a:p>
            <a:pPr lvl="1" algn="l"/>
            <a:r>
              <a:rPr lang="en-US" sz="1100" dirty="0"/>
              <a:t>LHCLSXH_0014</a:t>
            </a:r>
          </a:p>
          <a:p>
            <a:pPr lvl="1" algn="l"/>
            <a:r>
              <a:rPr lang="en-US" sz="1100" dirty="0"/>
              <a:t>LHCLSXGH0001</a:t>
            </a:r>
          </a:p>
          <a:p>
            <a:pPr lvl="1" algn="l"/>
            <a:r>
              <a:rPr lang="en-US" sz="1100" dirty="0"/>
              <a:t>LHCLSXGH0002</a:t>
            </a:r>
          </a:p>
          <a:p>
            <a:pPr algn="l"/>
            <a:r>
              <a:rPr lang="en-US" sz="1200" dirty="0"/>
              <a:t>MAD-X:</a:t>
            </a:r>
          </a:p>
          <a:p>
            <a:pPr lvl="1" algn="l"/>
            <a:r>
              <a:rPr lang="en-US" sz="1100" dirty="0"/>
              <a:t>ABT studies including FLUKA simulations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
                                            <p:txEl>
                                              <p:pRg st="13" end="13"/>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
                                            <p:txEl>
                                              <p:pRg st="14" end="14"/>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
                                            <p:txEl>
                                              <p:pRg st="15" end="15"/>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7">
                                            <p:txEl>
                                              <p:pRg st="16" end="16"/>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7">
                                            <p:txEl>
                                              <p:pRg st="17" end="17"/>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7">
                                            <p:txEl>
                                              <p:pRg st="18" end="18"/>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7">
                                            <p:txEl>
                                              <p:pRg st="19" end="19"/>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
                                            <p:txEl>
                                              <p:pRg st="20" end="20"/>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
                                            <p:txEl>
                                              <p:pRg st="21" end="21"/>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7">
                                            <p:txEl>
                                              <p:pRg st="22" end="22"/>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
                                            <p:txEl>
                                              <p:pRg st="23" end="23"/>
                                            </p:tx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7">
                                            <p:txEl>
                                              <p:pRg st="24" end="24"/>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7">
                                            <p:txEl>
                                              <p:pRg st="25" end="25"/>
                                            </p:tx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
                                            <p:txEl>
                                              <p:pRg st="26" end="26"/>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7">
                                            <p:txEl>
                                              <p:pRg st="27" end="27"/>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7">
                                            <p:txEl>
                                              <p:pRg st="28" end="2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1968D-F0A0-4DB8-9F50-F09BDBD562F0}"/>
              </a:ext>
            </a:extLst>
          </p:cNvPr>
          <p:cNvSpPr>
            <a:spLocks noGrp="1"/>
          </p:cNvSpPr>
          <p:nvPr>
            <p:ph type="title"/>
          </p:nvPr>
        </p:nvSpPr>
        <p:spPr/>
        <p:txBody>
          <a:bodyPr/>
          <a:lstStyle/>
          <a:p>
            <a:r>
              <a:rPr lang="en-US" sz="2800" dirty="0"/>
              <a:t>LHC digital mock-up toolkit</a:t>
            </a:r>
            <a:endParaRPr lang="en-GB" dirty="0"/>
          </a:p>
        </p:txBody>
      </p:sp>
      <p:sp>
        <p:nvSpPr>
          <p:cNvPr id="3" name="Content Placeholder 2">
            <a:extLst>
              <a:ext uri="{FF2B5EF4-FFF2-40B4-BE49-F238E27FC236}">
                <a16:creationId xmlns:a16="http://schemas.microsoft.com/office/drawing/2014/main" id="{6457C312-BA52-4DEF-967E-0B837DDDD839}"/>
              </a:ext>
            </a:extLst>
          </p:cNvPr>
          <p:cNvSpPr>
            <a:spLocks noGrp="1"/>
          </p:cNvSpPr>
          <p:nvPr>
            <p:ph idx="1"/>
          </p:nvPr>
        </p:nvSpPr>
        <p:spPr/>
        <p:txBody>
          <a:bodyPr>
            <a:normAutofit/>
          </a:bodyPr>
          <a:lstStyle/>
          <a:p>
            <a:pPr algn="l"/>
            <a:r>
              <a:rPr lang="en-US" sz="1800" dirty="0"/>
              <a:t>The LHC digital mock-up toolkit was updated 2022 to allow to use the layout database data as direct input to build the layout </a:t>
            </a:r>
            <a:r>
              <a:rPr lang="en-US" sz="1600" dirty="0"/>
              <a:t>drawings</a:t>
            </a:r>
            <a:r>
              <a:rPr lang="en-US" sz="1800" dirty="0"/>
              <a:t>.</a:t>
            </a:r>
          </a:p>
          <a:p>
            <a:pPr lvl="1" algn="l"/>
            <a:r>
              <a:rPr lang="en-US" sz="1600" dirty="0"/>
              <a:t>All the elements that compose the drawings had to be inserted in the database meaning </a:t>
            </a:r>
            <a:r>
              <a:rPr lang="en-US" sz="1600" b="1" dirty="0">
                <a:solidFill>
                  <a:srgbClr val="0093BE"/>
                </a:solidFill>
              </a:rPr>
              <a:t>drifts</a:t>
            </a:r>
            <a:r>
              <a:rPr lang="en-US" sz="1600" dirty="0"/>
              <a:t>, </a:t>
            </a:r>
            <a:r>
              <a:rPr lang="en-US" sz="1600" b="1" dirty="0">
                <a:solidFill>
                  <a:srgbClr val="0093BE"/>
                </a:solidFill>
              </a:rPr>
              <a:t>spaces</a:t>
            </a:r>
            <a:r>
              <a:rPr lang="en-US" sz="1600" dirty="0"/>
              <a:t>, </a:t>
            </a:r>
            <a:r>
              <a:rPr lang="en-US" sz="1600" b="1" dirty="0">
                <a:solidFill>
                  <a:srgbClr val="0093BE"/>
                </a:solidFill>
              </a:rPr>
              <a:t>breaks</a:t>
            </a:r>
            <a:r>
              <a:rPr lang="en-US" sz="1600" dirty="0"/>
              <a:t>, </a:t>
            </a:r>
            <a:r>
              <a:rPr lang="en-US" sz="1600" b="1" dirty="0">
                <a:solidFill>
                  <a:srgbClr val="0093BE"/>
                </a:solidFill>
              </a:rPr>
              <a:t>optical sequence </a:t>
            </a:r>
            <a:r>
              <a:rPr lang="en-US" sz="1600" dirty="0"/>
              <a:t>elements and in all the </a:t>
            </a:r>
            <a:r>
              <a:rPr lang="en-US" sz="1600" b="1" dirty="0">
                <a:solidFill>
                  <a:srgbClr val="0093BE"/>
                </a:solidFill>
              </a:rPr>
              <a:t>sector valves </a:t>
            </a:r>
            <a:r>
              <a:rPr lang="en-US" sz="1600" dirty="0">
                <a:solidFill>
                  <a:srgbClr val="5A5A5A"/>
                </a:solidFill>
              </a:rPr>
              <a:t>had to be inserted a point to flag their presence in the drawing.</a:t>
            </a:r>
          </a:p>
          <a:p>
            <a:pPr lvl="1" algn="l"/>
            <a:r>
              <a:rPr lang="en-US" sz="1600" dirty="0"/>
              <a:t>Inside the toolkit a </a:t>
            </a:r>
            <a:r>
              <a:rPr lang="en-US" sz="1600" b="1" dirty="0">
                <a:solidFill>
                  <a:srgbClr val="0093BE"/>
                </a:solidFill>
              </a:rPr>
              <a:t>new excel engine </a:t>
            </a:r>
            <a:r>
              <a:rPr lang="en-US" sz="1600" dirty="0"/>
              <a:t>had to be implemented for our drawings, resulting a complete refactoring of all the dimensions to work together with the new input coming from the layout database.</a:t>
            </a:r>
          </a:p>
          <a:p>
            <a:pPr lvl="1" algn="l"/>
            <a:r>
              <a:rPr lang="en-US" sz="1600" dirty="0"/>
              <a:t>So, a </a:t>
            </a:r>
            <a:r>
              <a:rPr lang="en-US" sz="1600" b="1" dirty="0">
                <a:solidFill>
                  <a:srgbClr val="0093BE"/>
                </a:solidFill>
              </a:rPr>
              <a:t>successful test was done with LSSR5/L5 drawing</a:t>
            </a:r>
            <a:r>
              <a:rPr lang="en-US" sz="1600" dirty="0"/>
              <a:t> including the </a:t>
            </a:r>
            <a:r>
              <a:rPr lang="en-US" sz="1600" b="1" dirty="0">
                <a:solidFill>
                  <a:srgbClr val="0093BE"/>
                </a:solidFill>
              </a:rPr>
              <a:t>optics v1.5 </a:t>
            </a:r>
            <a:r>
              <a:rPr lang="en-US" sz="1600" dirty="0"/>
              <a:t>to be able to directly compare the dimensions.</a:t>
            </a:r>
          </a:p>
          <a:p>
            <a:pPr algn="l"/>
            <a:r>
              <a:rPr lang="en-US" sz="1800" dirty="0"/>
              <a:t>The </a:t>
            </a:r>
            <a:r>
              <a:rPr lang="en-US" sz="1800" b="1" dirty="0">
                <a:solidFill>
                  <a:srgbClr val="0093BE"/>
                </a:solidFill>
              </a:rPr>
              <a:t>insertions of the layout v.1.6 </a:t>
            </a:r>
            <a:r>
              <a:rPr lang="en-US" sz="1800" dirty="0"/>
              <a:t>are on going together with the evolution of the integration 3D models. </a:t>
            </a:r>
            <a:endParaRPr lang="en-GB" sz="1800" dirty="0"/>
          </a:p>
          <a:p>
            <a:endParaRPr lang="en-GB" sz="3200" dirty="0"/>
          </a:p>
        </p:txBody>
      </p:sp>
      <p:sp>
        <p:nvSpPr>
          <p:cNvPr id="4" name="Footer Placeholder 3">
            <a:extLst>
              <a:ext uri="{FF2B5EF4-FFF2-40B4-BE49-F238E27FC236}">
                <a16:creationId xmlns:a16="http://schemas.microsoft.com/office/drawing/2014/main" id="{8BC22266-38B4-4D7D-A084-6771497BA8F2}"/>
              </a:ext>
            </a:extLst>
          </p:cNvPr>
          <p:cNvSpPr>
            <a:spLocks noGrp="1"/>
          </p:cNvSpPr>
          <p:nvPr>
            <p:ph type="ftr" sz="quarter" idx="11"/>
          </p:nvPr>
        </p:nvSpPr>
        <p:spPr/>
        <p:txBody>
          <a:bodyPr/>
          <a:lstStyle/>
          <a:p>
            <a:r>
              <a:rPr lang="fr-FR" noProof="0"/>
              <a:t>J. Oliveira – HiLumi LHC Work Package 15 – Integration &amp; (De-)Installation</a:t>
            </a:r>
            <a:endParaRPr lang="en-GB" noProof="0"/>
          </a:p>
        </p:txBody>
      </p:sp>
      <p:sp>
        <p:nvSpPr>
          <p:cNvPr id="5" name="Slide Number Placeholder 4">
            <a:extLst>
              <a:ext uri="{FF2B5EF4-FFF2-40B4-BE49-F238E27FC236}">
                <a16:creationId xmlns:a16="http://schemas.microsoft.com/office/drawing/2014/main" id="{8C09B020-1DD5-4499-A09C-D6FB3579C39F}"/>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3658711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5FE963A-A2DA-42C2-9D36-98087926AE5F}"/>
              </a:ext>
            </a:extLst>
          </p:cNvPr>
          <p:cNvPicPr>
            <a:picLocks noChangeAspect="1"/>
          </p:cNvPicPr>
          <p:nvPr/>
        </p:nvPicPr>
        <p:blipFill>
          <a:blip r:embed="rId2">
            <a:grayscl/>
          </a:blip>
          <a:stretch>
            <a:fillRect/>
          </a:stretch>
        </p:blipFill>
        <p:spPr>
          <a:xfrm>
            <a:off x="936131" y="0"/>
            <a:ext cx="7271738" cy="5143500"/>
          </a:xfrm>
          <a:prstGeom prst="rect">
            <a:avLst/>
          </a:prstGeom>
        </p:spPr>
      </p:pic>
      <p:sp>
        <p:nvSpPr>
          <p:cNvPr id="4" name="Footer Placeholder 3">
            <a:extLst>
              <a:ext uri="{FF2B5EF4-FFF2-40B4-BE49-F238E27FC236}">
                <a16:creationId xmlns:a16="http://schemas.microsoft.com/office/drawing/2014/main" id="{0636DE55-73C7-42E8-B738-4D9188358607}"/>
              </a:ext>
            </a:extLst>
          </p:cNvPr>
          <p:cNvSpPr>
            <a:spLocks noGrp="1"/>
          </p:cNvSpPr>
          <p:nvPr>
            <p:ph type="ftr" sz="quarter" idx="11"/>
          </p:nvPr>
        </p:nvSpPr>
        <p:spPr/>
        <p:txBody>
          <a:bodyPr/>
          <a:lstStyle/>
          <a:p>
            <a:r>
              <a:rPr lang="fr-FR" noProof="0"/>
              <a:t>J. Oliveira – HiLumi LHC Work Package 15 – Integration &amp; (De-)Installation</a:t>
            </a:r>
            <a:endParaRPr lang="en-GB" noProof="0"/>
          </a:p>
        </p:txBody>
      </p:sp>
      <p:sp>
        <p:nvSpPr>
          <p:cNvPr id="5" name="Slide Number Placeholder 4">
            <a:extLst>
              <a:ext uri="{FF2B5EF4-FFF2-40B4-BE49-F238E27FC236}">
                <a16:creationId xmlns:a16="http://schemas.microsoft.com/office/drawing/2014/main" id="{E5182930-2794-4F99-BEC9-FD8A2C32BFF1}"/>
              </a:ext>
            </a:extLst>
          </p:cNvPr>
          <p:cNvSpPr>
            <a:spLocks noGrp="1"/>
          </p:cNvSpPr>
          <p:nvPr>
            <p:ph type="sldNum" sz="quarter" idx="12"/>
          </p:nvPr>
        </p:nvSpPr>
        <p:spPr/>
        <p:txBody>
          <a:bodyPr/>
          <a:lstStyle/>
          <a:p>
            <a:fld id="{BFDCA1C4-9514-7B4F-976F-D92F7E296653}" type="slidenum">
              <a:rPr lang="fr-FR" smtClean="0"/>
              <a:pPr/>
              <a:t>4</a:t>
            </a:fld>
            <a:endParaRPr lang="fr-FR"/>
          </a:p>
        </p:txBody>
      </p:sp>
      <p:sp>
        <p:nvSpPr>
          <p:cNvPr id="10" name="Title 9">
            <a:extLst>
              <a:ext uri="{FF2B5EF4-FFF2-40B4-BE49-F238E27FC236}">
                <a16:creationId xmlns:a16="http://schemas.microsoft.com/office/drawing/2014/main" id="{6E5B7721-33DE-4B54-AF01-282871269CC9}"/>
              </a:ext>
            </a:extLst>
          </p:cNvPr>
          <p:cNvSpPr>
            <a:spLocks noGrp="1"/>
          </p:cNvSpPr>
          <p:nvPr>
            <p:ph type="title"/>
          </p:nvPr>
        </p:nvSpPr>
        <p:spPr>
          <a:xfrm>
            <a:off x="1548544" y="15526"/>
            <a:ext cx="7920000" cy="540000"/>
          </a:xfrm>
        </p:spPr>
        <p:txBody>
          <a:bodyPr/>
          <a:lstStyle/>
          <a:p>
            <a:r>
              <a:rPr lang="en-US" sz="2000" dirty="0"/>
              <a:t>New automatic generated drawing v.1.5.</a:t>
            </a:r>
            <a:endParaRPr lang="en-GB" sz="2000" dirty="0"/>
          </a:p>
        </p:txBody>
      </p:sp>
    </p:spTree>
    <p:extLst>
      <p:ext uri="{BB962C8B-B14F-4D97-AF65-F5344CB8AC3E}">
        <p14:creationId xmlns:p14="http://schemas.microsoft.com/office/powerpoint/2010/main" val="3417167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61FC053-E49F-4DE8-B3AC-C60DD2106B5D}"/>
              </a:ext>
            </a:extLst>
          </p:cNvPr>
          <p:cNvSpPr>
            <a:spLocks noGrp="1"/>
          </p:cNvSpPr>
          <p:nvPr>
            <p:ph type="ftr" sz="quarter" idx="11"/>
          </p:nvPr>
        </p:nvSpPr>
        <p:spPr/>
        <p:txBody>
          <a:bodyPr/>
          <a:lstStyle/>
          <a:p>
            <a:r>
              <a:rPr lang="fr-FR" noProof="0"/>
              <a:t>J. Oliveira – HiLumi LHC Work Package 15 – Integration &amp; (De-)Installation</a:t>
            </a:r>
            <a:endParaRPr lang="en-GB" noProof="0"/>
          </a:p>
        </p:txBody>
      </p:sp>
      <p:sp>
        <p:nvSpPr>
          <p:cNvPr id="4" name="Slide Number Placeholder 3">
            <a:extLst>
              <a:ext uri="{FF2B5EF4-FFF2-40B4-BE49-F238E27FC236}">
                <a16:creationId xmlns:a16="http://schemas.microsoft.com/office/drawing/2014/main" id="{A4A1C82D-EE57-452B-BAA7-F26AAA5B0400}"/>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a:extLst>
              <a:ext uri="{FF2B5EF4-FFF2-40B4-BE49-F238E27FC236}">
                <a16:creationId xmlns:a16="http://schemas.microsoft.com/office/drawing/2014/main" id="{D594E8F1-4578-40F5-8A70-383F74D06088}"/>
              </a:ext>
            </a:extLst>
          </p:cNvPr>
          <p:cNvPicPr>
            <a:picLocks noChangeAspect="1"/>
          </p:cNvPicPr>
          <p:nvPr/>
        </p:nvPicPr>
        <p:blipFill>
          <a:blip r:embed="rId2">
            <a:grayscl/>
          </a:blip>
          <a:stretch>
            <a:fillRect/>
          </a:stretch>
        </p:blipFill>
        <p:spPr>
          <a:xfrm>
            <a:off x="936131" y="0"/>
            <a:ext cx="7271738" cy="5143500"/>
          </a:xfrm>
          <a:prstGeom prst="rect">
            <a:avLst/>
          </a:prstGeom>
        </p:spPr>
      </p:pic>
      <p:sp>
        <p:nvSpPr>
          <p:cNvPr id="7" name="Title 9">
            <a:extLst>
              <a:ext uri="{FF2B5EF4-FFF2-40B4-BE49-F238E27FC236}">
                <a16:creationId xmlns:a16="http://schemas.microsoft.com/office/drawing/2014/main" id="{4AE12DF6-D787-440E-886D-26E18417A14C}"/>
              </a:ext>
            </a:extLst>
          </p:cNvPr>
          <p:cNvSpPr>
            <a:spLocks noGrp="1"/>
          </p:cNvSpPr>
          <p:nvPr>
            <p:ph type="title"/>
          </p:nvPr>
        </p:nvSpPr>
        <p:spPr>
          <a:xfrm>
            <a:off x="539552" y="15526"/>
            <a:ext cx="7920000" cy="540000"/>
          </a:xfrm>
        </p:spPr>
        <p:txBody>
          <a:bodyPr/>
          <a:lstStyle/>
          <a:p>
            <a:r>
              <a:rPr lang="en-US" sz="1600" dirty="0"/>
              <a:t>New automatic generated drawing v.1.5.</a:t>
            </a:r>
            <a:endParaRPr lang="en-GB" sz="1600" dirty="0"/>
          </a:p>
        </p:txBody>
      </p:sp>
    </p:spTree>
    <p:extLst>
      <p:ext uri="{BB962C8B-B14F-4D97-AF65-F5344CB8AC3E}">
        <p14:creationId xmlns:p14="http://schemas.microsoft.com/office/powerpoint/2010/main" val="1797613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48">
            <a:extLst>
              <a:ext uri="{FF2B5EF4-FFF2-40B4-BE49-F238E27FC236}">
                <a16:creationId xmlns:a16="http://schemas.microsoft.com/office/drawing/2014/main" id="{A3D0451D-B811-457C-8E4A-5E5FCC8C31F1}"/>
              </a:ext>
            </a:extLst>
          </p:cNvPr>
          <p:cNvPicPr>
            <a:picLocks noChangeAspect="1"/>
          </p:cNvPicPr>
          <p:nvPr/>
        </p:nvPicPr>
        <p:blipFill>
          <a:blip r:embed="rId3"/>
          <a:stretch>
            <a:fillRect/>
          </a:stretch>
        </p:blipFill>
        <p:spPr>
          <a:xfrm>
            <a:off x="4283701" y="586246"/>
            <a:ext cx="3875704" cy="2177290"/>
          </a:xfrm>
          <a:prstGeom prst="rect">
            <a:avLst/>
          </a:prstGeom>
        </p:spPr>
      </p:pic>
      <p:pic>
        <p:nvPicPr>
          <p:cNvPr id="35" name="Picture 34">
            <a:extLst>
              <a:ext uri="{FF2B5EF4-FFF2-40B4-BE49-F238E27FC236}">
                <a16:creationId xmlns:a16="http://schemas.microsoft.com/office/drawing/2014/main" id="{C13D1C0D-AD32-4549-8AE3-4C0799DC538D}"/>
              </a:ext>
            </a:extLst>
          </p:cNvPr>
          <p:cNvPicPr>
            <a:picLocks noChangeAspect="1"/>
          </p:cNvPicPr>
          <p:nvPr/>
        </p:nvPicPr>
        <p:blipFill>
          <a:blip r:embed="rId4"/>
          <a:stretch>
            <a:fillRect/>
          </a:stretch>
        </p:blipFill>
        <p:spPr>
          <a:xfrm>
            <a:off x="585802" y="2499742"/>
            <a:ext cx="7996274" cy="1587185"/>
          </a:xfrm>
          <a:prstGeom prst="rect">
            <a:avLst/>
          </a:prstGeom>
        </p:spPr>
      </p:pic>
      <p:sp>
        <p:nvSpPr>
          <p:cNvPr id="18" name="Title 17">
            <a:extLst>
              <a:ext uri="{FF2B5EF4-FFF2-40B4-BE49-F238E27FC236}">
                <a16:creationId xmlns:a16="http://schemas.microsoft.com/office/drawing/2014/main" id="{9E64555B-F940-449C-B565-C602291DD36A}"/>
              </a:ext>
            </a:extLst>
          </p:cNvPr>
          <p:cNvSpPr>
            <a:spLocks noGrp="1"/>
          </p:cNvSpPr>
          <p:nvPr>
            <p:ph type="title"/>
          </p:nvPr>
        </p:nvSpPr>
        <p:spPr/>
        <p:txBody>
          <a:bodyPr/>
          <a:lstStyle/>
          <a:p>
            <a:r>
              <a:rPr lang="fr-CH" sz="2400" dirty="0" err="1"/>
              <a:t>Pending</a:t>
            </a:r>
            <a:r>
              <a:rPr lang="fr-CH" sz="2400" dirty="0"/>
              <a:t> 3D </a:t>
            </a:r>
            <a:r>
              <a:rPr lang="fr-CH" sz="2400" dirty="0" err="1"/>
              <a:t>models</a:t>
            </a:r>
            <a:r>
              <a:rPr lang="fr-CH" sz="2400" dirty="0"/>
              <a:t> to </a:t>
            </a:r>
            <a:r>
              <a:rPr lang="fr-CH" sz="2400" dirty="0" err="1"/>
              <a:t>complete</a:t>
            </a:r>
            <a:r>
              <a:rPr lang="fr-CH" sz="2400" dirty="0"/>
              <a:t> the </a:t>
            </a:r>
            <a:r>
              <a:rPr lang="fr-CH" sz="2400" dirty="0" err="1"/>
              <a:t>Optics</a:t>
            </a:r>
            <a:r>
              <a:rPr lang="fr-CH" sz="2400" dirty="0"/>
              <a:t> v.1.6</a:t>
            </a:r>
            <a:endParaRPr lang="en-GB" sz="2400" dirty="0"/>
          </a:p>
        </p:txBody>
      </p:sp>
      <p:sp>
        <p:nvSpPr>
          <p:cNvPr id="4" name="Footer Placeholder 3">
            <a:extLst>
              <a:ext uri="{FF2B5EF4-FFF2-40B4-BE49-F238E27FC236}">
                <a16:creationId xmlns:a16="http://schemas.microsoft.com/office/drawing/2014/main" id="{A4B2C942-FF49-4692-B1C9-4BA7E4C98699}"/>
              </a:ext>
            </a:extLst>
          </p:cNvPr>
          <p:cNvSpPr>
            <a:spLocks noGrp="1"/>
          </p:cNvSpPr>
          <p:nvPr>
            <p:ph type="ftr" sz="quarter" idx="11"/>
          </p:nvPr>
        </p:nvSpPr>
        <p:spPr/>
        <p:txBody>
          <a:bodyPr/>
          <a:lstStyle/>
          <a:p>
            <a:r>
              <a:rPr lang="fr-FR" noProof="0"/>
              <a:t>J. Oliveira – HiLumi LHC Work Package 15 – Integration &amp; (De-)Installation</a:t>
            </a:r>
            <a:endParaRPr lang="en-GB" noProof="0" dirty="0"/>
          </a:p>
        </p:txBody>
      </p:sp>
      <p:grpSp>
        <p:nvGrpSpPr>
          <p:cNvPr id="24" name="Group 23">
            <a:extLst>
              <a:ext uri="{FF2B5EF4-FFF2-40B4-BE49-F238E27FC236}">
                <a16:creationId xmlns:a16="http://schemas.microsoft.com/office/drawing/2014/main" id="{7378B91A-C7D0-44B5-9E8B-8EA2ACA985FF}"/>
              </a:ext>
            </a:extLst>
          </p:cNvPr>
          <p:cNvGrpSpPr/>
          <p:nvPr/>
        </p:nvGrpSpPr>
        <p:grpSpPr>
          <a:xfrm>
            <a:off x="408460" y="688595"/>
            <a:ext cx="3442553" cy="1891322"/>
            <a:chOff x="1087656" y="666639"/>
            <a:chExt cx="3442553" cy="1891322"/>
          </a:xfrm>
        </p:grpSpPr>
        <p:sp>
          <p:nvSpPr>
            <p:cNvPr id="7" name="Rectangle 43">
              <a:extLst>
                <a:ext uri="{FF2B5EF4-FFF2-40B4-BE49-F238E27FC236}">
                  <a16:creationId xmlns:a16="http://schemas.microsoft.com/office/drawing/2014/main" id="{80F4A153-CB2D-4CAB-B0D3-8CA3A0ECF2D6}"/>
                </a:ext>
              </a:extLst>
            </p:cNvPr>
            <p:cNvSpPr/>
            <p:nvPr/>
          </p:nvSpPr>
          <p:spPr>
            <a:xfrm>
              <a:off x="1087656" y="666639"/>
              <a:ext cx="3440802" cy="1864573"/>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643"/>
            </a:p>
          </p:txBody>
        </p:sp>
        <p:sp>
          <p:nvSpPr>
            <p:cNvPr id="5" name="TextBox 4">
              <a:extLst>
                <a:ext uri="{FF2B5EF4-FFF2-40B4-BE49-F238E27FC236}">
                  <a16:creationId xmlns:a16="http://schemas.microsoft.com/office/drawing/2014/main" id="{644B1E85-37BF-49C6-839A-43C1453F270B}"/>
                </a:ext>
              </a:extLst>
            </p:cNvPr>
            <p:cNvSpPr txBox="1"/>
            <p:nvPr/>
          </p:nvSpPr>
          <p:spPr>
            <a:xfrm>
              <a:off x="3224538" y="666639"/>
              <a:ext cx="326607" cy="488147"/>
            </a:xfrm>
            <a:prstGeom prst="rect">
              <a:avLst/>
            </a:prstGeom>
            <a:noFill/>
          </p:spPr>
          <p:txBody>
            <a:bodyPr wrap="square" rtlCol="0">
              <a:spAutoFit/>
            </a:bodyPr>
            <a:lstStyle/>
            <a:p>
              <a:r>
                <a:rPr lang="en-US" sz="2572" dirty="0">
                  <a:solidFill>
                    <a:srgbClr val="FF0000"/>
                  </a:solidFill>
                  <a:latin typeface="Arial Rounded MT Bold" panose="020F0704030504030204" pitchFamily="34" charset="0"/>
                </a:rPr>
                <a:t>!</a:t>
              </a:r>
              <a:endParaRPr lang="en-GB" sz="643" dirty="0">
                <a:solidFill>
                  <a:srgbClr val="FF0000"/>
                </a:solidFill>
                <a:latin typeface="Arial Rounded MT Bold" panose="020F0704030504030204" pitchFamily="34" charset="0"/>
              </a:endParaRPr>
            </a:p>
          </p:txBody>
        </p:sp>
        <p:sp>
          <p:nvSpPr>
            <p:cNvPr id="6" name="TextBox 22">
              <a:extLst>
                <a:ext uri="{FF2B5EF4-FFF2-40B4-BE49-F238E27FC236}">
                  <a16:creationId xmlns:a16="http://schemas.microsoft.com/office/drawing/2014/main" id="{FC0E6EE2-3CE6-4D0E-A5F8-35ACB5C7D96E}"/>
                </a:ext>
              </a:extLst>
            </p:cNvPr>
            <p:cNvSpPr txBox="1"/>
            <p:nvPr/>
          </p:nvSpPr>
          <p:spPr>
            <a:xfrm>
              <a:off x="1251791" y="768016"/>
              <a:ext cx="3001547" cy="290208"/>
            </a:xfrm>
            <a:prstGeom prst="rect">
              <a:avLst/>
            </a:prstGeom>
            <a:noFill/>
          </p:spPr>
          <p:txBody>
            <a:bodyPr wrap="square" rtlCol="0">
              <a:spAutoFit/>
            </a:bodyPr>
            <a:lstStyle>
              <a:defPPr>
                <a:defRPr lang="en-US"/>
              </a:defPPr>
              <a:lvl1pPr algn="ctr">
                <a:defRPr sz="2400" b="1" i="1"/>
              </a:lvl1pPr>
            </a:lstStyle>
            <a:p>
              <a:r>
                <a:rPr lang="fr-CH" sz="1286" i="0" u="sng" dirty="0" err="1">
                  <a:solidFill>
                    <a:schemeClr val="accent1">
                      <a:lumMod val="75000"/>
                    </a:schemeClr>
                  </a:solidFill>
                </a:rPr>
                <a:t>Layout</a:t>
              </a:r>
              <a:r>
                <a:rPr lang="fr-CH" sz="1286" i="0" u="sng" dirty="0">
                  <a:solidFill>
                    <a:schemeClr val="accent1">
                      <a:lumMod val="75000"/>
                    </a:schemeClr>
                  </a:solidFill>
                </a:rPr>
                <a:t> v.1.6</a:t>
              </a:r>
              <a:endParaRPr lang="en-GB" sz="1286" i="0" u="sng" dirty="0">
                <a:solidFill>
                  <a:schemeClr val="accent1">
                    <a:lumMod val="75000"/>
                  </a:schemeClr>
                </a:solidFill>
              </a:endParaRPr>
            </a:p>
          </p:txBody>
        </p:sp>
        <p:cxnSp>
          <p:nvCxnSpPr>
            <p:cNvPr id="8" name="Straight Connector 44">
              <a:extLst>
                <a:ext uri="{FF2B5EF4-FFF2-40B4-BE49-F238E27FC236}">
                  <a16:creationId xmlns:a16="http://schemas.microsoft.com/office/drawing/2014/main" id="{FB3EF1AD-7935-40ED-9865-7F66BA07248C}"/>
                </a:ext>
              </a:extLst>
            </p:cNvPr>
            <p:cNvCxnSpPr>
              <a:cxnSpLocks/>
            </p:cNvCxnSpPr>
            <p:nvPr/>
          </p:nvCxnSpPr>
          <p:spPr>
            <a:xfrm>
              <a:off x="1089407" y="1049063"/>
              <a:ext cx="3440802" cy="0"/>
            </a:xfrm>
            <a:prstGeom prst="line">
              <a:avLst/>
            </a:prstGeom>
            <a:noFill/>
            <a:ln>
              <a:solidFill>
                <a:schemeClr val="tx1"/>
              </a:solidFill>
            </a:ln>
          </p:spPr>
          <p:style>
            <a:lnRef idx="1">
              <a:schemeClr val="accent1"/>
            </a:lnRef>
            <a:fillRef idx="3">
              <a:schemeClr val="accent1"/>
            </a:fillRef>
            <a:effectRef idx="2">
              <a:schemeClr val="accent1"/>
            </a:effectRef>
            <a:fontRef idx="minor">
              <a:schemeClr val="lt1"/>
            </a:fontRef>
          </p:style>
        </p:cxnSp>
        <p:sp>
          <p:nvSpPr>
            <p:cNvPr id="9" name="TextBox 42">
              <a:extLst>
                <a:ext uri="{FF2B5EF4-FFF2-40B4-BE49-F238E27FC236}">
                  <a16:creationId xmlns:a16="http://schemas.microsoft.com/office/drawing/2014/main" id="{C0B50230-F7D1-4D46-8F43-47FC8251FDF8}"/>
                </a:ext>
              </a:extLst>
            </p:cNvPr>
            <p:cNvSpPr txBox="1"/>
            <p:nvPr/>
          </p:nvSpPr>
          <p:spPr>
            <a:xfrm>
              <a:off x="1131174" y="1080697"/>
              <a:ext cx="3312226" cy="1477264"/>
            </a:xfrm>
            <a:prstGeom prst="rect">
              <a:avLst/>
            </a:prstGeom>
            <a:noFill/>
          </p:spPr>
          <p:txBody>
            <a:bodyPr wrap="square" rtlCol="0">
              <a:spAutoFit/>
            </a:bodyPr>
            <a:lstStyle>
              <a:defPPr>
                <a:defRPr lang="en-US"/>
              </a:defPPr>
              <a:lvl1pPr algn="ctr">
                <a:defRPr sz="2400" b="1" i="1"/>
              </a:lvl1pPr>
            </a:lstStyle>
            <a:p>
              <a:pPr algn="l"/>
              <a:r>
                <a:rPr lang="fr-CH" sz="857" i="0" u="sng" dirty="0" err="1"/>
                <a:t>Simplified</a:t>
              </a:r>
              <a:r>
                <a:rPr lang="fr-CH" sz="857" i="0" u="sng" dirty="0"/>
                <a:t> designs to </a:t>
              </a:r>
              <a:r>
                <a:rPr lang="fr-CH" sz="857" i="0" u="sng" dirty="0" err="1"/>
                <a:t>be</a:t>
              </a:r>
              <a:r>
                <a:rPr lang="fr-CH" sz="857" i="0" u="sng" dirty="0"/>
                <a:t> </a:t>
              </a:r>
              <a:r>
                <a:rPr lang="fr-CH" sz="857" i="0" u="sng" dirty="0" err="1"/>
                <a:t>provided</a:t>
              </a:r>
              <a:endParaRPr lang="fr-CH" sz="857" i="0" u="sng" dirty="0"/>
            </a:p>
            <a:p>
              <a:pPr marL="163312" indent="-163312" algn="l">
                <a:buFont typeface="Wingdings" panose="05000000000000000000" pitchFamily="2" charset="2"/>
                <a:buChar char="Ø"/>
              </a:pPr>
              <a:r>
                <a:rPr lang="fr-CH" sz="857" i="0" dirty="0"/>
                <a:t>D1: </a:t>
              </a:r>
              <a:r>
                <a:rPr lang="fr-CH" sz="857" b="0" i="0" dirty="0"/>
                <a:t>D1-DCM </a:t>
              </a:r>
              <a:r>
                <a:rPr lang="fr-CH" sz="857" b="0" i="0" dirty="0" err="1"/>
                <a:t>flange</a:t>
              </a:r>
              <a:r>
                <a:rPr lang="fr-CH" sz="857" b="0" i="0" dirty="0"/>
                <a:t> to </a:t>
              </a:r>
              <a:r>
                <a:rPr lang="fr-CH" sz="857" b="0" i="0" dirty="0" err="1"/>
                <a:t>be</a:t>
              </a:r>
              <a:r>
                <a:rPr lang="fr-CH" sz="857" b="0" i="0" dirty="0"/>
                <a:t> </a:t>
              </a:r>
              <a:r>
                <a:rPr lang="fr-CH" sz="857" b="0" i="0" dirty="0" err="1"/>
                <a:t>corrected</a:t>
              </a:r>
              <a:r>
                <a:rPr lang="fr-CH" sz="857" b="0" i="0" dirty="0"/>
                <a:t> (</a:t>
              </a:r>
              <a:r>
                <a:rPr lang="fr-CH" sz="857" i="0" dirty="0" err="1">
                  <a:solidFill>
                    <a:srgbClr val="0FB202"/>
                  </a:solidFill>
                </a:rPr>
                <a:t>already</a:t>
              </a:r>
              <a:r>
                <a:rPr lang="fr-CH" sz="857" i="0" dirty="0">
                  <a:solidFill>
                    <a:srgbClr val="0FB202"/>
                  </a:solidFill>
                </a:rPr>
                <a:t> </a:t>
              </a:r>
              <a:r>
                <a:rPr lang="fr-CH" sz="857" i="0" dirty="0" err="1">
                  <a:solidFill>
                    <a:srgbClr val="0FB202"/>
                  </a:solidFill>
                </a:rPr>
                <a:t>provided</a:t>
              </a:r>
              <a:r>
                <a:rPr lang="fr-CH" sz="857" b="0" i="0" dirty="0"/>
                <a:t>)</a:t>
              </a:r>
              <a:endParaRPr lang="fr-CH" sz="857" i="0" dirty="0"/>
            </a:p>
            <a:p>
              <a:pPr marL="163312" indent="-163312" algn="l">
                <a:buFont typeface="Wingdings" panose="05000000000000000000" pitchFamily="2" charset="2"/>
                <a:buChar char="Ø"/>
              </a:pPr>
              <a:r>
                <a:rPr lang="fr-CH" sz="857" i="0" dirty="0"/>
                <a:t>DCM: </a:t>
              </a:r>
              <a:r>
                <a:rPr lang="fr-CH" sz="857" b="0" i="0" dirty="0"/>
                <a:t>DCM-D1 </a:t>
              </a:r>
              <a:r>
                <a:rPr lang="fr-CH" sz="857" b="0" i="0" dirty="0" err="1"/>
                <a:t>flange</a:t>
              </a:r>
              <a:r>
                <a:rPr lang="fr-CH" sz="857" b="0" i="0" dirty="0"/>
                <a:t> to </a:t>
              </a:r>
              <a:r>
                <a:rPr lang="fr-CH" sz="857" b="0" i="0" dirty="0" err="1"/>
                <a:t>be</a:t>
              </a:r>
              <a:r>
                <a:rPr lang="fr-CH" sz="857" b="0" i="0" dirty="0"/>
                <a:t> </a:t>
              </a:r>
              <a:r>
                <a:rPr lang="fr-CH" sz="857" b="0" i="0" dirty="0" err="1"/>
                <a:t>corrected</a:t>
              </a:r>
              <a:r>
                <a:rPr lang="fr-CH" sz="857" b="0" i="0" dirty="0"/>
                <a:t> </a:t>
              </a:r>
              <a:endParaRPr lang="fr-CH" sz="857" i="0" dirty="0"/>
            </a:p>
            <a:p>
              <a:pPr marL="163312" indent="-163312" algn="l">
                <a:buFont typeface="Wingdings" panose="05000000000000000000" pitchFamily="2" charset="2"/>
                <a:buChar char="Ø"/>
              </a:pPr>
              <a:r>
                <a:rPr lang="fr-CH" sz="857" i="0" dirty="0"/>
                <a:t>TCLMC at Q6: </a:t>
              </a:r>
              <a:r>
                <a:rPr lang="en-GB" sz="857" b="0" i="0" dirty="0"/>
                <a:t>latest simplified version (1120 mm length + 80 mm space reservation)</a:t>
              </a:r>
            </a:p>
            <a:p>
              <a:pPr marL="163312" indent="-163312" algn="l">
                <a:buFont typeface="Wingdings" panose="05000000000000000000" pitchFamily="2" charset="2"/>
                <a:buChar char="Ø"/>
              </a:pPr>
              <a:r>
                <a:rPr lang="fr-CH" sz="857" i="0" dirty="0"/>
                <a:t>Vacuum </a:t>
              </a:r>
              <a:r>
                <a:rPr lang="fr-CH" sz="857" i="0" dirty="0" err="1"/>
                <a:t>layout</a:t>
              </a:r>
              <a:r>
                <a:rPr lang="fr-CH" sz="857" i="0" dirty="0"/>
                <a:t> Q5-Q6 </a:t>
              </a:r>
              <a:r>
                <a:rPr lang="fr-CH" sz="857" i="0" dirty="0" err="1"/>
                <a:t>according</a:t>
              </a:r>
              <a:r>
                <a:rPr lang="fr-CH" sz="857" i="0" dirty="0"/>
                <a:t> last </a:t>
              </a:r>
              <a:r>
                <a:rPr lang="fr-CH" sz="857" i="0" dirty="0" err="1"/>
                <a:t>proposal</a:t>
              </a:r>
              <a:r>
                <a:rPr lang="fr-CH" sz="857" i="0" dirty="0"/>
                <a:t>: </a:t>
              </a:r>
              <a:r>
                <a:rPr lang="fr-CH" sz="857" b="0" i="0" dirty="0" err="1"/>
                <a:t>displaced</a:t>
              </a:r>
              <a:r>
                <a:rPr lang="fr-CH" sz="857" b="0" i="0" dirty="0"/>
                <a:t> by 614 mm </a:t>
              </a:r>
              <a:r>
                <a:rPr lang="fr-CH" sz="857" b="0" i="0" dirty="0" err="1"/>
                <a:t>towards</a:t>
              </a:r>
              <a:r>
                <a:rPr lang="fr-CH" sz="857" b="0" i="0" dirty="0"/>
                <a:t> Q5</a:t>
              </a:r>
            </a:p>
            <a:p>
              <a:pPr marL="163312" indent="-163312" algn="l">
                <a:buFont typeface="Wingdings" panose="05000000000000000000" pitchFamily="2" charset="2"/>
                <a:buChar char="Ø"/>
              </a:pPr>
              <a:r>
                <a:rPr lang="fr-CH" sz="1286" i="0" dirty="0"/>
                <a:t>Final check</a:t>
              </a:r>
              <a:r>
                <a:rPr lang="fr-CH" sz="857" b="0" i="0" dirty="0"/>
                <a:t>: </a:t>
              </a:r>
            </a:p>
            <a:p>
              <a:pPr marL="163312" indent="-163312" algn="l">
                <a:buFont typeface="Wingdings" panose="05000000000000000000" pitchFamily="2" charset="2"/>
                <a:buChar char="Ø"/>
              </a:pPr>
              <a:r>
                <a:rPr lang="fr-CH" sz="857" i="0" dirty="0"/>
                <a:t> </a:t>
              </a:r>
              <a:r>
                <a:rPr lang="fr-CH" sz="857" i="0" dirty="0">
                  <a:solidFill>
                    <a:schemeClr val="accent6">
                      <a:lumMod val="75000"/>
                    </a:schemeClr>
                  </a:solidFill>
                </a:rPr>
                <a:t>ALL </a:t>
              </a:r>
              <a:r>
                <a:rPr lang="fr-CH" sz="857" i="0" dirty="0" err="1">
                  <a:solidFill>
                    <a:schemeClr val="accent6">
                      <a:lumMod val="75000"/>
                    </a:schemeClr>
                  </a:solidFill>
                </a:rPr>
                <a:t>simplified</a:t>
              </a:r>
              <a:r>
                <a:rPr lang="fr-CH" sz="857" i="0" dirty="0">
                  <a:solidFill>
                    <a:schemeClr val="accent6">
                      <a:lumMod val="75000"/>
                    </a:schemeClr>
                  </a:solidFill>
                </a:rPr>
                <a:t> </a:t>
              </a:r>
              <a:r>
                <a:rPr lang="fr-CH" sz="857" i="0" dirty="0" err="1">
                  <a:solidFill>
                    <a:schemeClr val="accent6">
                      <a:lumMod val="75000"/>
                    </a:schemeClr>
                  </a:solidFill>
                </a:rPr>
                <a:t>models</a:t>
              </a:r>
              <a:r>
                <a:rPr lang="fr-CH" sz="857" i="0" dirty="0">
                  <a:solidFill>
                    <a:schemeClr val="accent6">
                      <a:lumMod val="75000"/>
                    </a:schemeClr>
                  </a:solidFill>
                </a:rPr>
                <a:t> </a:t>
              </a:r>
              <a:r>
                <a:rPr lang="fr-CH" sz="857" b="0" i="0" dirty="0"/>
                <a:t>must </a:t>
              </a:r>
              <a:r>
                <a:rPr lang="fr-CH" sz="857" b="0" i="0" dirty="0" err="1"/>
                <a:t>be</a:t>
              </a:r>
              <a:r>
                <a:rPr lang="fr-CH" sz="857" b="0" i="0" dirty="0"/>
                <a:t> </a:t>
              </a:r>
              <a:r>
                <a:rPr lang="fr-CH" sz="857" b="0" i="0" dirty="0" err="1"/>
                <a:t>representative</a:t>
              </a:r>
              <a:r>
                <a:rPr lang="fr-CH" sz="857" b="0" i="0" dirty="0"/>
                <a:t> of the </a:t>
              </a:r>
              <a:r>
                <a:rPr lang="fr-CH" sz="857" b="0" i="0" dirty="0" err="1"/>
                <a:t>latest</a:t>
              </a:r>
              <a:r>
                <a:rPr lang="fr-CH" sz="857" b="0" i="0" dirty="0"/>
                <a:t> version of all the </a:t>
              </a:r>
              <a:r>
                <a:rPr lang="fr-CH" sz="857" i="0" dirty="0" err="1">
                  <a:solidFill>
                    <a:schemeClr val="accent6">
                      <a:lumMod val="75000"/>
                    </a:schemeClr>
                  </a:solidFill>
                </a:rPr>
                <a:t>detailed</a:t>
              </a:r>
              <a:r>
                <a:rPr lang="fr-CH" sz="857" i="0" dirty="0">
                  <a:solidFill>
                    <a:schemeClr val="accent6">
                      <a:lumMod val="75000"/>
                    </a:schemeClr>
                  </a:solidFill>
                </a:rPr>
                <a:t> </a:t>
              </a:r>
              <a:r>
                <a:rPr lang="fr-CH" sz="857" i="0" dirty="0" err="1">
                  <a:solidFill>
                    <a:schemeClr val="accent6">
                      <a:lumMod val="75000"/>
                    </a:schemeClr>
                  </a:solidFill>
                </a:rPr>
                <a:t>models</a:t>
              </a:r>
              <a:r>
                <a:rPr lang="fr-CH" sz="857" i="0" dirty="0">
                  <a:solidFill>
                    <a:schemeClr val="accent6">
                      <a:lumMod val="75000"/>
                    </a:schemeClr>
                  </a:solidFill>
                </a:rPr>
                <a:t> </a:t>
              </a:r>
            </a:p>
          </p:txBody>
        </p:sp>
      </p:grpSp>
      <p:sp>
        <p:nvSpPr>
          <p:cNvPr id="10" name="TextBox 9">
            <a:extLst>
              <a:ext uri="{FF2B5EF4-FFF2-40B4-BE49-F238E27FC236}">
                <a16:creationId xmlns:a16="http://schemas.microsoft.com/office/drawing/2014/main" id="{4ACD98C0-5588-4F36-9374-D6BEFCE4B8D1}"/>
              </a:ext>
            </a:extLst>
          </p:cNvPr>
          <p:cNvSpPr txBox="1"/>
          <p:nvPr/>
        </p:nvSpPr>
        <p:spPr>
          <a:xfrm>
            <a:off x="-210801" y="4123750"/>
            <a:ext cx="9463322" cy="1015663"/>
          </a:xfrm>
          <a:prstGeom prst="rect">
            <a:avLst/>
          </a:prstGeom>
          <a:solidFill>
            <a:schemeClr val="accent6">
              <a:lumMod val="75000"/>
            </a:schemeClr>
          </a:solidFill>
          <a:ln>
            <a:solidFill>
              <a:srgbClr val="E87C1E"/>
            </a:solidFill>
          </a:ln>
        </p:spPr>
        <p:txBody>
          <a:bodyPr wrap="square" anchor="ctr">
            <a:spAutoFit/>
          </a:bodyPr>
          <a:lstStyle/>
          <a:p>
            <a:pPr algn="ctr"/>
            <a:r>
              <a:rPr lang="en-GB" sz="2000" b="1" dirty="0">
                <a:solidFill>
                  <a:schemeClr val="bg1"/>
                </a:solidFill>
                <a:effectLst>
                  <a:outerShdw blurRad="38100" dist="38100" dir="2700000" algn="tl">
                    <a:srgbClr val="000000">
                      <a:alpha val="43137"/>
                    </a:srgbClr>
                  </a:outerShdw>
                </a:effectLst>
              </a:rPr>
              <a:t>Please remember that is responsibility of the design</a:t>
            </a:r>
          </a:p>
          <a:p>
            <a:pPr algn="ctr"/>
            <a:r>
              <a:rPr lang="en-GB" sz="2000" b="1" dirty="0">
                <a:solidFill>
                  <a:schemeClr val="bg1"/>
                </a:solidFill>
                <a:effectLst>
                  <a:outerShdw blurRad="38100" dist="38100" dir="2700000" algn="tl">
                    <a:srgbClr val="000000">
                      <a:alpha val="43137"/>
                    </a:srgbClr>
                  </a:outerShdw>
                </a:effectLst>
              </a:rPr>
              <a:t>teams to communicate to integration, as soon as</a:t>
            </a:r>
          </a:p>
          <a:p>
            <a:pPr algn="ctr"/>
            <a:r>
              <a:rPr lang="en-GB" sz="2000" b="1" dirty="0">
                <a:solidFill>
                  <a:schemeClr val="bg1"/>
                </a:solidFill>
                <a:effectLst>
                  <a:outerShdw blurRad="38100" dist="38100" dir="2700000" algn="tl">
                    <a:srgbClr val="000000">
                      <a:alpha val="43137"/>
                    </a:srgbClr>
                  </a:outerShdw>
                </a:effectLst>
              </a:rPr>
              <a:t>possible, any changes of the equipment/system design.</a:t>
            </a:r>
            <a:endParaRPr lang="en-US" sz="2000" b="1" dirty="0">
              <a:solidFill>
                <a:schemeClr val="bg1"/>
              </a:solidFill>
              <a:effectLst>
                <a:outerShdw blurRad="38100" dist="38100" dir="2700000" algn="tl">
                  <a:srgbClr val="000000">
                    <a:alpha val="43137"/>
                  </a:srgbClr>
                </a:outerShdw>
              </a:effectLst>
            </a:endParaRPr>
          </a:p>
        </p:txBody>
      </p:sp>
      <p:sp>
        <p:nvSpPr>
          <p:cNvPr id="14" name="Rectangle 13">
            <a:extLst>
              <a:ext uri="{FF2B5EF4-FFF2-40B4-BE49-F238E27FC236}">
                <a16:creationId xmlns:a16="http://schemas.microsoft.com/office/drawing/2014/main" id="{05D65967-77E6-4087-899C-08E2BF9580A1}"/>
              </a:ext>
            </a:extLst>
          </p:cNvPr>
          <p:cNvSpPr/>
          <p:nvPr/>
        </p:nvSpPr>
        <p:spPr>
          <a:xfrm>
            <a:off x="681310" y="3322012"/>
            <a:ext cx="406346" cy="246221"/>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1000" b="1" dirty="0">
                <a:solidFill>
                  <a:srgbClr val="00B050"/>
                </a:solidFill>
              </a:rPr>
              <a:t>Q5</a:t>
            </a:r>
            <a:endParaRPr lang="en-GB" sz="714" b="1" dirty="0">
              <a:solidFill>
                <a:srgbClr val="00B050"/>
              </a:solidFill>
            </a:endParaRPr>
          </a:p>
        </p:txBody>
      </p:sp>
      <p:sp>
        <p:nvSpPr>
          <p:cNvPr id="15" name="Rectangle 14">
            <a:extLst>
              <a:ext uri="{FF2B5EF4-FFF2-40B4-BE49-F238E27FC236}">
                <a16:creationId xmlns:a16="http://schemas.microsoft.com/office/drawing/2014/main" id="{21C24F62-0241-4D00-AD6C-8DDC9F4046F9}"/>
              </a:ext>
            </a:extLst>
          </p:cNvPr>
          <p:cNvSpPr/>
          <p:nvPr/>
        </p:nvSpPr>
        <p:spPr>
          <a:xfrm>
            <a:off x="6801612" y="2975391"/>
            <a:ext cx="622658" cy="202235"/>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714" b="1" dirty="0">
                <a:solidFill>
                  <a:srgbClr val="00B050"/>
                </a:solidFill>
              </a:rPr>
              <a:t>TCLMC</a:t>
            </a:r>
            <a:endParaRPr lang="en-GB" sz="714" dirty="0"/>
          </a:p>
        </p:txBody>
      </p:sp>
      <p:sp>
        <p:nvSpPr>
          <p:cNvPr id="16" name="Rectangle 15">
            <a:extLst>
              <a:ext uri="{FF2B5EF4-FFF2-40B4-BE49-F238E27FC236}">
                <a16:creationId xmlns:a16="http://schemas.microsoft.com/office/drawing/2014/main" id="{955D552F-4C42-41B5-A129-50E1405CAC77}"/>
              </a:ext>
            </a:extLst>
          </p:cNvPr>
          <p:cNvSpPr/>
          <p:nvPr/>
        </p:nvSpPr>
        <p:spPr>
          <a:xfrm>
            <a:off x="6007434" y="3070042"/>
            <a:ext cx="432752" cy="202235"/>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714" b="1" dirty="0">
                <a:solidFill>
                  <a:srgbClr val="00B050"/>
                </a:solidFill>
              </a:rPr>
              <a:t>TCL</a:t>
            </a:r>
            <a:endParaRPr lang="en-GB" sz="714" dirty="0"/>
          </a:p>
        </p:txBody>
      </p:sp>
      <p:sp>
        <p:nvSpPr>
          <p:cNvPr id="17" name="Rectangle 16">
            <a:extLst>
              <a:ext uri="{FF2B5EF4-FFF2-40B4-BE49-F238E27FC236}">
                <a16:creationId xmlns:a16="http://schemas.microsoft.com/office/drawing/2014/main" id="{DAD82C99-B465-45AC-BC9F-319B464FE596}"/>
              </a:ext>
            </a:extLst>
          </p:cNvPr>
          <p:cNvSpPr/>
          <p:nvPr/>
        </p:nvSpPr>
        <p:spPr>
          <a:xfrm>
            <a:off x="8009831" y="3332584"/>
            <a:ext cx="517533" cy="246221"/>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1000" b="1" dirty="0">
                <a:solidFill>
                  <a:srgbClr val="00B050"/>
                </a:solidFill>
              </a:rPr>
              <a:t>Q6</a:t>
            </a:r>
            <a:endParaRPr lang="en-GB" sz="714" b="1" dirty="0">
              <a:solidFill>
                <a:srgbClr val="00B050"/>
              </a:solidFill>
            </a:endParaRPr>
          </a:p>
        </p:txBody>
      </p:sp>
      <p:sp>
        <p:nvSpPr>
          <p:cNvPr id="19" name="Right Arrow 54">
            <a:extLst>
              <a:ext uri="{FF2B5EF4-FFF2-40B4-BE49-F238E27FC236}">
                <a16:creationId xmlns:a16="http://schemas.microsoft.com/office/drawing/2014/main" id="{FB3FD42B-9126-4B3A-9977-F509A3E4DF5B}"/>
              </a:ext>
            </a:extLst>
          </p:cNvPr>
          <p:cNvSpPr/>
          <p:nvPr/>
        </p:nvSpPr>
        <p:spPr>
          <a:xfrm rot="10800000">
            <a:off x="1914823" y="3529689"/>
            <a:ext cx="206917" cy="299965"/>
          </a:xfrm>
          <a:prstGeom prst="rightArrow">
            <a:avLst/>
          </a:prstGeom>
          <a:solidFill>
            <a:schemeClr val="accent4">
              <a:lumMod val="50000"/>
              <a:alpha val="42000"/>
            </a:schemeClr>
          </a:solidFill>
          <a:ln>
            <a:solidFill>
              <a:srgbClr val="C0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sz="643"/>
          </a:p>
        </p:txBody>
      </p:sp>
      <p:cxnSp>
        <p:nvCxnSpPr>
          <p:cNvPr id="20" name="Straight Connector 19">
            <a:extLst>
              <a:ext uri="{FF2B5EF4-FFF2-40B4-BE49-F238E27FC236}">
                <a16:creationId xmlns:a16="http://schemas.microsoft.com/office/drawing/2014/main" id="{1C8ED18A-DFB5-46B1-B3EC-3567445A7A2C}"/>
              </a:ext>
            </a:extLst>
          </p:cNvPr>
          <p:cNvCxnSpPr>
            <a:cxnSpLocks/>
          </p:cNvCxnSpPr>
          <p:nvPr/>
        </p:nvCxnSpPr>
        <p:spPr>
          <a:xfrm flipH="1">
            <a:off x="1914823" y="3371511"/>
            <a:ext cx="4635" cy="683040"/>
          </a:xfrm>
          <a:prstGeom prst="line">
            <a:avLst/>
          </a:prstGeom>
        </p:spPr>
        <p:style>
          <a:lnRef idx="2">
            <a:schemeClr val="accent3"/>
          </a:lnRef>
          <a:fillRef idx="0">
            <a:schemeClr val="accent3"/>
          </a:fillRef>
          <a:effectRef idx="1">
            <a:schemeClr val="accent3"/>
          </a:effectRef>
          <a:fontRef idx="minor">
            <a:schemeClr val="tx1"/>
          </a:fontRef>
        </p:style>
      </p:cxnSp>
      <p:cxnSp>
        <p:nvCxnSpPr>
          <p:cNvPr id="21" name="Straight Connector 20">
            <a:extLst>
              <a:ext uri="{FF2B5EF4-FFF2-40B4-BE49-F238E27FC236}">
                <a16:creationId xmlns:a16="http://schemas.microsoft.com/office/drawing/2014/main" id="{4A508F67-4AED-44D5-9FCF-B6471E425A8E}"/>
              </a:ext>
            </a:extLst>
          </p:cNvPr>
          <p:cNvCxnSpPr>
            <a:cxnSpLocks/>
          </p:cNvCxnSpPr>
          <p:nvPr/>
        </p:nvCxnSpPr>
        <p:spPr>
          <a:xfrm flipH="1">
            <a:off x="2130066" y="3371512"/>
            <a:ext cx="11964" cy="709169"/>
          </a:xfrm>
          <a:prstGeom prst="line">
            <a:avLst/>
          </a:prstGeom>
          <a:ln>
            <a:prstDash val="dashDot"/>
          </a:ln>
        </p:spPr>
        <p:style>
          <a:lnRef idx="2">
            <a:schemeClr val="accent6"/>
          </a:lnRef>
          <a:fillRef idx="0">
            <a:schemeClr val="accent6"/>
          </a:fillRef>
          <a:effectRef idx="1">
            <a:schemeClr val="accent6"/>
          </a:effectRef>
          <a:fontRef idx="minor">
            <a:schemeClr val="tx1"/>
          </a:fontRef>
        </p:style>
      </p:cxnSp>
      <p:sp>
        <p:nvSpPr>
          <p:cNvPr id="22" name="TextBox 21">
            <a:extLst>
              <a:ext uri="{FF2B5EF4-FFF2-40B4-BE49-F238E27FC236}">
                <a16:creationId xmlns:a16="http://schemas.microsoft.com/office/drawing/2014/main" id="{D02EC40B-578C-4873-9F40-3D42BE341F0D}"/>
              </a:ext>
            </a:extLst>
          </p:cNvPr>
          <p:cNvSpPr txBox="1"/>
          <p:nvPr/>
        </p:nvSpPr>
        <p:spPr>
          <a:xfrm>
            <a:off x="1786467" y="3843567"/>
            <a:ext cx="625055" cy="246221"/>
          </a:xfrm>
          <a:prstGeom prst="rect">
            <a:avLst/>
          </a:prstGeom>
          <a:noFill/>
        </p:spPr>
        <p:txBody>
          <a:bodyPr wrap="square">
            <a:spAutoFit/>
          </a:bodyPr>
          <a:lstStyle/>
          <a:p>
            <a:r>
              <a:rPr lang="fr-CH" sz="1000" dirty="0"/>
              <a:t> - 614 </a:t>
            </a:r>
            <a:endParaRPr lang="en-US" sz="1000" dirty="0"/>
          </a:p>
        </p:txBody>
      </p:sp>
      <p:sp>
        <p:nvSpPr>
          <p:cNvPr id="27" name="Rectangle 26">
            <a:extLst>
              <a:ext uri="{FF2B5EF4-FFF2-40B4-BE49-F238E27FC236}">
                <a16:creationId xmlns:a16="http://schemas.microsoft.com/office/drawing/2014/main" id="{975DC2E7-5F17-438E-850E-225A02B3B63D}"/>
              </a:ext>
            </a:extLst>
          </p:cNvPr>
          <p:cNvSpPr/>
          <p:nvPr/>
        </p:nvSpPr>
        <p:spPr>
          <a:xfrm>
            <a:off x="2184162" y="3054475"/>
            <a:ext cx="578700" cy="202235"/>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714" b="1" dirty="0">
                <a:solidFill>
                  <a:srgbClr val="00B050"/>
                </a:solidFill>
              </a:rPr>
              <a:t>TCTPV</a:t>
            </a:r>
          </a:p>
        </p:txBody>
      </p:sp>
      <p:sp>
        <p:nvSpPr>
          <p:cNvPr id="28" name="Rectangle 27">
            <a:extLst>
              <a:ext uri="{FF2B5EF4-FFF2-40B4-BE49-F238E27FC236}">
                <a16:creationId xmlns:a16="http://schemas.microsoft.com/office/drawing/2014/main" id="{F4C86755-9389-4CDF-976D-BDFC8CEEB217}"/>
              </a:ext>
            </a:extLst>
          </p:cNvPr>
          <p:cNvSpPr/>
          <p:nvPr/>
        </p:nvSpPr>
        <p:spPr>
          <a:xfrm>
            <a:off x="3179094" y="3062887"/>
            <a:ext cx="578700" cy="202235"/>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714" b="1" dirty="0">
                <a:solidFill>
                  <a:srgbClr val="00B050"/>
                </a:solidFill>
              </a:rPr>
              <a:t>TCTPH</a:t>
            </a:r>
          </a:p>
        </p:txBody>
      </p:sp>
      <p:sp>
        <p:nvSpPr>
          <p:cNvPr id="29" name="Rectangle 28">
            <a:extLst>
              <a:ext uri="{FF2B5EF4-FFF2-40B4-BE49-F238E27FC236}">
                <a16:creationId xmlns:a16="http://schemas.microsoft.com/office/drawing/2014/main" id="{D59EB3D9-592F-4E1A-ABBE-5B4FA2357133}"/>
              </a:ext>
            </a:extLst>
          </p:cNvPr>
          <p:cNvSpPr/>
          <p:nvPr/>
        </p:nvSpPr>
        <p:spPr>
          <a:xfrm>
            <a:off x="2121740" y="3399197"/>
            <a:ext cx="270060" cy="483574"/>
          </a:xfrm>
          <a:prstGeom prst="rect">
            <a:avLst/>
          </a:prstGeom>
          <a:noFill/>
          <a:ln w="57150">
            <a:solidFill>
              <a:srgbClr val="FFCC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643" dirty="0">
              <a:solidFill>
                <a:srgbClr val="FFC000"/>
              </a:solidFill>
              <a:highlight>
                <a:srgbClr val="FFCC66"/>
              </a:highlight>
            </a:endParaRPr>
          </a:p>
        </p:txBody>
      </p:sp>
      <p:cxnSp>
        <p:nvCxnSpPr>
          <p:cNvPr id="30" name="Straight Arrow Connector 29">
            <a:extLst>
              <a:ext uri="{FF2B5EF4-FFF2-40B4-BE49-F238E27FC236}">
                <a16:creationId xmlns:a16="http://schemas.microsoft.com/office/drawing/2014/main" id="{E3CB0C5A-EA6A-45E6-8BD2-6FCB21959E81}"/>
              </a:ext>
            </a:extLst>
          </p:cNvPr>
          <p:cNvCxnSpPr>
            <a:cxnSpLocks/>
            <a:endCxn id="15" idx="0"/>
          </p:cNvCxnSpPr>
          <p:nvPr/>
        </p:nvCxnSpPr>
        <p:spPr>
          <a:xfrm>
            <a:off x="6660232" y="2161568"/>
            <a:ext cx="452709" cy="813823"/>
          </a:xfrm>
          <a:prstGeom prst="straightConnector1">
            <a:avLst/>
          </a:prstGeom>
          <a:ln w="76200">
            <a:solidFill>
              <a:srgbClr val="FFCC66"/>
            </a:solidFill>
            <a:headEnd type="triangle"/>
            <a:tailEnd type="none"/>
          </a:ln>
        </p:spPr>
        <p:style>
          <a:lnRef idx="2">
            <a:schemeClr val="accent3"/>
          </a:lnRef>
          <a:fillRef idx="0">
            <a:schemeClr val="accent3"/>
          </a:fillRef>
          <a:effectRef idx="1">
            <a:schemeClr val="accent3"/>
          </a:effectRef>
          <a:fontRef idx="minor">
            <a:schemeClr val="tx1"/>
          </a:fontRef>
        </p:style>
      </p:cxnSp>
      <p:sp>
        <p:nvSpPr>
          <p:cNvPr id="37" name="Right Arrow 54">
            <a:extLst>
              <a:ext uri="{FF2B5EF4-FFF2-40B4-BE49-F238E27FC236}">
                <a16:creationId xmlns:a16="http://schemas.microsoft.com/office/drawing/2014/main" id="{0334A62B-4697-42A2-B308-7D2AFFF1A7F6}"/>
              </a:ext>
            </a:extLst>
          </p:cNvPr>
          <p:cNvSpPr/>
          <p:nvPr/>
        </p:nvSpPr>
        <p:spPr>
          <a:xfrm rot="10800000">
            <a:off x="2840351" y="3526828"/>
            <a:ext cx="206917" cy="299965"/>
          </a:xfrm>
          <a:prstGeom prst="rightArrow">
            <a:avLst/>
          </a:prstGeom>
          <a:solidFill>
            <a:schemeClr val="accent4">
              <a:lumMod val="50000"/>
              <a:alpha val="42000"/>
            </a:schemeClr>
          </a:solidFill>
          <a:ln>
            <a:solidFill>
              <a:srgbClr val="C0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sz="643"/>
          </a:p>
        </p:txBody>
      </p:sp>
      <p:cxnSp>
        <p:nvCxnSpPr>
          <p:cNvPr id="38" name="Straight Connector 37">
            <a:extLst>
              <a:ext uri="{FF2B5EF4-FFF2-40B4-BE49-F238E27FC236}">
                <a16:creationId xmlns:a16="http://schemas.microsoft.com/office/drawing/2014/main" id="{3E90847A-EBF9-45AA-BC60-E5CBD52B91D1}"/>
              </a:ext>
            </a:extLst>
          </p:cNvPr>
          <p:cNvCxnSpPr>
            <a:cxnSpLocks/>
          </p:cNvCxnSpPr>
          <p:nvPr/>
        </p:nvCxnSpPr>
        <p:spPr>
          <a:xfrm flipH="1">
            <a:off x="2844763" y="3357599"/>
            <a:ext cx="4635" cy="683040"/>
          </a:xfrm>
          <a:prstGeom prst="line">
            <a:avLst/>
          </a:prstGeom>
        </p:spPr>
        <p:style>
          <a:lnRef idx="2">
            <a:schemeClr val="accent3"/>
          </a:lnRef>
          <a:fillRef idx="0">
            <a:schemeClr val="accent3"/>
          </a:fillRef>
          <a:effectRef idx="1">
            <a:schemeClr val="accent3"/>
          </a:effectRef>
          <a:fontRef idx="minor">
            <a:schemeClr val="tx1"/>
          </a:fontRef>
        </p:style>
      </p:cxnSp>
      <p:cxnSp>
        <p:nvCxnSpPr>
          <p:cNvPr id="39" name="Straight Connector 38">
            <a:extLst>
              <a:ext uri="{FF2B5EF4-FFF2-40B4-BE49-F238E27FC236}">
                <a16:creationId xmlns:a16="http://schemas.microsoft.com/office/drawing/2014/main" id="{7B8B2660-780D-4C3E-B706-724691919620}"/>
              </a:ext>
            </a:extLst>
          </p:cNvPr>
          <p:cNvCxnSpPr>
            <a:cxnSpLocks/>
          </p:cNvCxnSpPr>
          <p:nvPr/>
        </p:nvCxnSpPr>
        <p:spPr>
          <a:xfrm flipH="1">
            <a:off x="3060005" y="3357599"/>
            <a:ext cx="11964" cy="709169"/>
          </a:xfrm>
          <a:prstGeom prst="line">
            <a:avLst/>
          </a:prstGeom>
          <a:ln>
            <a:prstDash val="dashDot"/>
          </a:ln>
        </p:spPr>
        <p:style>
          <a:lnRef idx="2">
            <a:schemeClr val="accent6"/>
          </a:lnRef>
          <a:fillRef idx="0">
            <a:schemeClr val="accent6"/>
          </a:fillRef>
          <a:effectRef idx="1">
            <a:schemeClr val="accent6"/>
          </a:effectRef>
          <a:fontRef idx="minor">
            <a:schemeClr val="tx1"/>
          </a:fontRef>
        </p:style>
      </p:cxnSp>
      <p:sp>
        <p:nvSpPr>
          <p:cNvPr id="40" name="TextBox 39">
            <a:extLst>
              <a:ext uri="{FF2B5EF4-FFF2-40B4-BE49-F238E27FC236}">
                <a16:creationId xmlns:a16="http://schemas.microsoft.com/office/drawing/2014/main" id="{DD142777-A7CB-4457-AF48-22EE1E705426}"/>
              </a:ext>
            </a:extLst>
          </p:cNvPr>
          <p:cNvSpPr txBox="1"/>
          <p:nvPr/>
        </p:nvSpPr>
        <p:spPr>
          <a:xfrm>
            <a:off x="2716407" y="3829654"/>
            <a:ext cx="625055" cy="246221"/>
          </a:xfrm>
          <a:prstGeom prst="rect">
            <a:avLst/>
          </a:prstGeom>
          <a:noFill/>
        </p:spPr>
        <p:txBody>
          <a:bodyPr wrap="square">
            <a:spAutoFit/>
          </a:bodyPr>
          <a:lstStyle/>
          <a:p>
            <a:r>
              <a:rPr lang="fr-CH" sz="1000" dirty="0"/>
              <a:t> - 614 </a:t>
            </a:r>
            <a:endParaRPr lang="en-US" sz="1000" dirty="0"/>
          </a:p>
        </p:txBody>
      </p:sp>
      <p:sp>
        <p:nvSpPr>
          <p:cNvPr id="41" name="Right Arrow 54">
            <a:extLst>
              <a:ext uri="{FF2B5EF4-FFF2-40B4-BE49-F238E27FC236}">
                <a16:creationId xmlns:a16="http://schemas.microsoft.com/office/drawing/2014/main" id="{ADD48168-2A2C-46E1-B3BB-6AE831F64E3C}"/>
              </a:ext>
            </a:extLst>
          </p:cNvPr>
          <p:cNvSpPr/>
          <p:nvPr/>
        </p:nvSpPr>
        <p:spPr>
          <a:xfrm rot="10800000">
            <a:off x="3818620" y="3527771"/>
            <a:ext cx="206917" cy="299965"/>
          </a:xfrm>
          <a:prstGeom prst="rightArrow">
            <a:avLst/>
          </a:prstGeom>
          <a:solidFill>
            <a:schemeClr val="accent4">
              <a:lumMod val="50000"/>
              <a:alpha val="42000"/>
            </a:schemeClr>
          </a:solidFill>
          <a:ln>
            <a:solidFill>
              <a:srgbClr val="C00000"/>
            </a:solidFill>
          </a:ln>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sz="643"/>
          </a:p>
        </p:txBody>
      </p:sp>
      <p:cxnSp>
        <p:nvCxnSpPr>
          <p:cNvPr id="42" name="Straight Connector 41">
            <a:extLst>
              <a:ext uri="{FF2B5EF4-FFF2-40B4-BE49-F238E27FC236}">
                <a16:creationId xmlns:a16="http://schemas.microsoft.com/office/drawing/2014/main" id="{602B0AA9-2C11-4B54-B2C2-C83B6543DC3C}"/>
              </a:ext>
            </a:extLst>
          </p:cNvPr>
          <p:cNvCxnSpPr>
            <a:cxnSpLocks/>
          </p:cNvCxnSpPr>
          <p:nvPr/>
        </p:nvCxnSpPr>
        <p:spPr>
          <a:xfrm flipH="1">
            <a:off x="3841367" y="3371511"/>
            <a:ext cx="4635" cy="683040"/>
          </a:xfrm>
          <a:prstGeom prst="line">
            <a:avLst/>
          </a:prstGeom>
        </p:spPr>
        <p:style>
          <a:lnRef idx="2">
            <a:schemeClr val="accent3"/>
          </a:lnRef>
          <a:fillRef idx="0">
            <a:schemeClr val="accent3"/>
          </a:fillRef>
          <a:effectRef idx="1">
            <a:schemeClr val="accent3"/>
          </a:effectRef>
          <a:fontRef idx="minor">
            <a:schemeClr val="tx1"/>
          </a:fontRef>
        </p:style>
      </p:cxnSp>
      <p:cxnSp>
        <p:nvCxnSpPr>
          <p:cNvPr id="43" name="Straight Connector 42">
            <a:extLst>
              <a:ext uri="{FF2B5EF4-FFF2-40B4-BE49-F238E27FC236}">
                <a16:creationId xmlns:a16="http://schemas.microsoft.com/office/drawing/2014/main" id="{F79B6D43-D27F-4506-9796-416CD79CC491}"/>
              </a:ext>
            </a:extLst>
          </p:cNvPr>
          <p:cNvCxnSpPr>
            <a:cxnSpLocks/>
          </p:cNvCxnSpPr>
          <p:nvPr/>
        </p:nvCxnSpPr>
        <p:spPr>
          <a:xfrm flipH="1">
            <a:off x="4056609" y="3371512"/>
            <a:ext cx="11964" cy="709169"/>
          </a:xfrm>
          <a:prstGeom prst="line">
            <a:avLst/>
          </a:prstGeom>
          <a:ln>
            <a:prstDash val="dashDot"/>
          </a:ln>
        </p:spPr>
        <p:style>
          <a:lnRef idx="2">
            <a:schemeClr val="accent6"/>
          </a:lnRef>
          <a:fillRef idx="0">
            <a:schemeClr val="accent6"/>
          </a:fillRef>
          <a:effectRef idx="1">
            <a:schemeClr val="accent6"/>
          </a:effectRef>
          <a:fontRef idx="minor">
            <a:schemeClr val="tx1"/>
          </a:fontRef>
        </p:style>
      </p:cxnSp>
      <p:sp>
        <p:nvSpPr>
          <p:cNvPr id="44" name="TextBox 43">
            <a:extLst>
              <a:ext uri="{FF2B5EF4-FFF2-40B4-BE49-F238E27FC236}">
                <a16:creationId xmlns:a16="http://schemas.microsoft.com/office/drawing/2014/main" id="{7BC5247C-918F-432A-A5B0-5E272EDA3B6C}"/>
              </a:ext>
            </a:extLst>
          </p:cNvPr>
          <p:cNvSpPr txBox="1"/>
          <p:nvPr/>
        </p:nvSpPr>
        <p:spPr>
          <a:xfrm>
            <a:off x="3713010" y="3843567"/>
            <a:ext cx="625055" cy="246221"/>
          </a:xfrm>
          <a:prstGeom prst="rect">
            <a:avLst/>
          </a:prstGeom>
          <a:noFill/>
        </p:spPr>
        <p:txBody>
          <a:bodyPr wrap="square">
            <a:spAutoFit/>
          </a:bodyPr>
          <a:lstStyle/>
          <a:p>
            <a:r>
              <a:rPr lang="fr-CH" sz="1000" dirty="0"/>
              <a:t> - 614 </a:t>
            </a:r>
            <a:endParaRPr lang="en-US" sz="1000" dirty="0"/>
          </a:p>
        </p:txBody>
      </p:sp>
      <p:sp>
        <p:nvSpPr>
          <p:cNvPr id="45" name="Rectangle 44">
            <a:extLst>
              <a:ext uri="{FF2B5EF4-FFF2-40B4-BE49-F238E27FC236}">
                <a16:creationId xmlns:a16="http://schemas.microsoft.com/office/drawing/2014/main" id="{04D4F2ED-99EB-4D38-8017-5863E69C71D0}"/>
              </a:ext>
            </a:extLst>
          </p:cNvPr>
          <p:cNvSpPr/>
          <p:nvPr/>
        </p:nvSpPr>
        <p:spPr>
          <a:xfrm>
            <a:off x="3071118" y="3405040"/>
            <a:ext cx="270060" cy="483574"/>
          </a:xfrm>
          <a:prstGeom prst="rect">
            <a:avLst/>
          </a:prstGeom>
          <a:noFill/>
          <a:ln w="57150">
            <a:solidFill>
              <a:srgbClr val="FFCC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643" dirty="0">
              <a:solidFill>
                <a:srgbClr val="FFC000"/>
              </a:solidFill>
              <a:highlight>
                <a:srgbClr val="FFCC66"/>
              </a:highlight>
            </a:endParaRPr>
          </a:p>
        </p:txBody>
      </p:sp>
      <p:sp>
        <p:nvSpPr>
          <p:cNvPr id="46" name="Rectangle 45">
            <a:extLst>
              <a:ext uri="{FF2B5EF4-FFF2-40B4-BE49-F238E27FC236}">
                <a16:creationId xmlns:a16="http://schemas.microsoft.com/office/drawing/2014/main" id="{5297C0CD-C3FC-4AE8-B6D9-7AC599011EC0}"/>
              </a:ext>
            </a:extLst>
          </p:cNvPr>
          <p:cNvSpPr/>
          <p:nvPr/>
        </p:nvSpPr>
        <p:spPr>
          <a:xfrm>
            <a:off x="4048284" y="3403397"/>
            <a:ext cx="270060" cy="483574"/>
          </a:xfrm>
          <a:prstGeom prst="rect">
            <a:avLst/>
          </a:prstGeom>
          <a:noFill/>
          <a:ln w="57150">
            <a:solidFill>
              <a:srgbClr val="FFCC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643" dirty="0">
              <a:solidFill>
                <a:srgbClr val="FFC000"/>
              </a:solidFill>
              <a:highlight>
                <a:srgbClr val="FFCC66"/>
              </a:highlight>
            </a:endParaRPr>
          </a:p>
        </p:txBody>
      </p:sp>
      <p:sp>
        <p:nvSpPr>
          <p:cNvPr id="51" name="Rectangle 50">
            <a:extLst>
              <a:ext uri="{FF2B5EF4-FFF2-40B4-BE49-F238E27FC236}">
                <a16:creationId xmlns:a16="http://schemas.microsoft.com/office/drawing/2014/main" id="{A9A7BC8F-9D0F-4302-B6A4-03E2AD8619F3}"/>
              </a:ext>
            </a:extLst>
          </p:cNvPr>
          <p:cNvSpPr/>
          <p:nvPr/>
        </p:nvSpPr>
        <p:spPr>
          <a:xfrm>
            <a:off x="6167765" y="581452"/>
            <a:ext cx="1993786" cy="422039"/>
          </a:xfrm>
          <a:prstGeom prst="rect">
            <a:avLst/>
          </a:prstGeom>
          <a:solidFill>
            <a:schemeClr val="bg1"/>
          </a:solidFill>
          <a:ln>
            <a:solidFill>
              <a:schemeClr val="tx1"/>
            </a:solidFill>
            <a:tailEnd type="triangle"/>
          </a:ln>
        </p:spPr>
        <p:style>
          <a:lnRef idx="2">
            <a:schemeClr val="accent3"/>
          </a:lnRef>
          <a:fillRef idx="0">
            <a:schemeClr val="accent3"/>
          </a:fillRef>
          <a:effectRef idx="1">
            <a:schemeClr val="accent3"/>
          </a:effectRef>
          <a:fontRef idx="minor">
            <a:schemeClr val="tx1"/>
          </a:fontRef>
        </p:style>
        <p:txBody>
          <a:bodyPr wrap="square">
            <a:spAutoFit/>
          </a:bodyPr>
          <a:lstStyle/>
          <a:p>
            <a:pPr algn="ctr"/>
            <a:r>
              <a:rPr lang="en-GB" sz="714" dirty="0">
                <a:sym typeface="Wingdings" panose="05000000000000000000" pitchFamily="2" charset="2"/>
              </a:rPr>
              <a:t> Addition of a space reservation of </a:t>
            </a:r>
            <a:r>
              <a:rPr lang="en-GB" sz="714" b="1" dirty="0">
                <a:solidFill>
                  <a:schemeClr val="accent6">
                    <a:lumMod val="75000"/>
                  </a:schemeClr>
                </a:solidFill>
                <a:sym typeface="Wingdings" panose="05000000000000000000" pitchFamily="2" charset="2"/>
              </a:rPr>
              <a:t>80 mm </a:t>
            </a:r>
            <a:r>
              <a:rPr lang="en-GB" sz="714" dirty="0">
                <a:sym typeface="Wingdings" panose="05000000000000000000" pitchFamily="2" charset="2"/>
              </a:rPr>
              <a:t>to compensate the difference in length of the </a:t>
            </a:r>
            <a:r>
              <a:rPr lang="en-GB" sz="714" b="1" dirty="0">
                <a:solidFill>
                  <a:schemeClr val="accent6">
                    <a:lumMod val="75000"/>
                  </a:schemeClr>
                </a:solidFill>
                <a:sym typeface="Wingdings" panose="05000000000000000000" pitchFamily="2" charset="2"/>
              </a:rPr>
              <a:t>TCLMC</a:t>
            </a:r>
            <a:r>
              <a:rPr lang="en-GB" sz="714" b="1" dirty="0">
                <a:solidFill>
                  <a:srgbClr val="FFC000"/>
                </a:solidFill>
                <a:sym typeface="Wingdings" panose="05000000000000000000" pitchFamily="2" charset="2"/>
              </a:rPr>
              <a:t> </a:t>
            </a:r>
            <a:r>
              <a:rPr lang="en-GB" sz="714" dirty="0">
                <a:sym typeface="Wingdings" panose="05000000000000000000" pitchFamily="2" charset="2"/>
              </a:rPr>
              <a:t>from </a:t>
            </a:r>
            <a:r>
              <a:rPr lang="en-GB" sz="714" b="1" dirty="0">
                <a:solidFill>
                  <a:schemeClr val="accent6">
                    <a:lumMod val="75000"/>
                  </a:schemeClr>
                </a:solidFill>
                <a:sym typeface="Wingdings" panose="05000000000000000000" pitchFamily="2" charset="2"/>
              </a:rPr>
              <a:t>1120</a:t>
            </a:r>
            <a:r>
              <a:rPr lang="en-GB" sz="714" b="1" dirty="0">
                <a:solidFill>
                  <a:srgbClr val="FFC000"/>
                </a:solidFill>
                <a:sym typeface="Wingdings" panose="05000000000000000000" pitchFamily="2" charset="2"/>
              </a:rPr>
              <a:t> </a:t>
            </a:r>
            <a:r>
              <a:rPr lang="en-GB" sz="714" b="1" dirty="0">
                <a:solidFill>
                  <a:schemeClr val="accent6">
                    <a:lumMod val="75000"/>
                  </a:schemeClr>
                </a:solidFill>
                <a:sym typeface="Wingdings" panose="05000000000000000000" pitchFamily="2" charset="2"/>
              </a:rPr>
              <a:t>mm</a:t>
            </a:r>
            <a:r>
              <a:rPr lang="en-GB" sz="714" b="1" dirty="0">
                <a:solidFill>
                  <a:srgbClr val="FFC000"/>
                </a:solidFill>
                <a:sym typeface="Wingdings" panose="05000000000000000000" pitchFamily="2" charset="2"/>
              </a:rPr>
              <a:t> </a:t>
            </a:r>
            <a:r>
              <a:rPr lang="en-GB" sz="714" dirty="0">
                <a:sym typeface="Wingdings" panose="05000000000000000000" pitchFamily="2" charset="2"/>
              </a:rPr>
              <a:t>to </a:t>
            </a:r>
            <a:r>
              <a:rPr lang="en-GB" sz="714" b="1" dirty="0">
                <a:solidFill>
                  <a:schemeClr val="accent6">
                    <a:lumMod val="75000"/>
                  </a:schemeClr>
                </a:solidFill>
                <a:sym typeface="Wingdings" panose="05000000000000000000" pitchFamily="2" charset="2"/>
              </a:rPr>
              <a:t>1200</a:t>
            </a:r>
            <a:r>
              <a:rPr lang="en-GB" sz="714" b="1" dirty="0">
                <a:solidFill>
                  <a:srgbClr val="FFC000"/>
                </a:solidFill>
                <a:sym typeface="Wingdings" panose="05000000000000000000" pitchFamily="2" charset="2"/>
              </a:rPr>
              <a:t> </a:t>
            </a:r>
            <a:r>
              <a:rPr lang="en-GB" sz="714" b="1" dirty="0">
                <a:solidFill>
                  <a:schemeClr val="accent6">
                    <a:lumMod val="75000"/>
                  </a:schemeClr>
                </a:solidFill>
                <a:sym typeface="Wingdings" panose="05000000000000000000" pitchFamily="2" charset="2"/>
              </a:rPr>
              <a:t>mm</a:t>
            </a:r>
            <a:endParaRPr lang="en-GB" sz="714" b="1" dirty="0">
              <a:solidFill>
                <a:schemeClr val="accent6">
                  <a:lumMod val="75000"/>
                </a:schemeClr>
              </a:solidFill>
            </a:endParaRPr>
          </a:p>
        </p:txBody>
      </p:sp>
      <p:sp>
        <p:nvSpPr>
          <p:cNvPr id="12" name="Rectangle 11">
            <a:extLst>
              <a:ext uri="{FF2B5EF4-FFF2-40B4-BE49-F238E27FC236}">
                <a16:creationId xmlns:a16="http://schemas.microsoft.com/office/drawing/2014/main" id="{3DC799CC-51C2-41DB-91F6-BA5B660C865F}"/>
              </a:ext>
            </a:extLst>
          </p:cNvPr>
          <p:cNvSpPr/>
          <p:nvPr/>
        </p:nvSpPr>
        <p:spPr>
          <a:xfrm>
            <a:off x="5296490" y="1071019"/>
            <a:ext cx="77160" cy="909241"/>
          </a:xfrm>
          <a:prstGeom prst="rect">
            <a:avLst/>
          </a:prstGeom>
          <a:solidFill>
            <a:srgbClr val="E87C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643" dirty="0"/>
          </a:p>
        </p:txBody>
      </p:sp>
      <p:cxnSp>
        <p:nvCxnSpPr>
          <p:cNvPr id="47" name="Straight Arrow Connector 46">
            <a:extLst>
              <a:ext uri="{FF2B5EF4-FFF2-40B4-BE49-F238E27FC236}">
                <a16:creationId xmlns:a16="http://schemas.microsoft.com/office/drawing/2014/main" id="{07FB1156-FA07-4465-B774-E6FA4314FADF}"/>
              </a:ext>
            </a:extLst>
          </p:cNvPr>
          <p:cNvCxnSpPr>
            <a:cxnSpLocks/>
            <a:stCxn id="51" idx="1"/>
            <a:endCxn id="12" idx="3"/>
          </p:cNvCxnSpPr>
          <p:nvPr/>
        </p:nvCxnSpPr>
        <p:spPr>
          <a:xfrm flipH="1">
            <a:off x="5373650" y="792472"/>
            <a:ext cx="794115" cy="733168"/>
          </a:xfrm>
          <a:prstGeom prst="straightConnector1">
            <a:avLst/>
          </a:prstGeom>
          <a:ln w="76200">
            <a:solidFill>
              <a:srgbClr val="FFCC66"/>
            </a:solidFill>
            <a:headEnd type="triangle"/>
            <a:tailEnd type="none"/>
          </a:ln>
        </p:spPr>
        <p:style>
          <a:lnRef idx="2">
            <a:schemeClr val="accent3"/>
          </a:lnRef>
          <a:fillRef idx="0">
            <a:schemeClr val="accent3"/>
          </a:fillRef>
          <a:effectRef idx="1">
            <a:schemeClr val="accent3"/>
          </a:effectRef>
          <a:fontRef idx="minor">
            <a:schemeClr val="tx1"/>
          </a:fontRef>
        </p:style>
      </p:cxnSp>
      <p:sp>
        <p:nvSpPr>
          <p:cNvPr id="25" name="Slide Number Placeholder 24">
            <a:extLst>
              <a:ext uri="{FF2B5EF4-FFF2-40B4-BE49-F238E27FC236}">
                <a16:creationId xmlns:a16="http://schemas.microsoft.com/office/drawing/2014/main" id="{F6D6522D-A761-417F-BACA-D501349AD784}"/>
              </a:ext>
            </a:extLst>
          </p:cNvPr>
          <p:cNvSpPr>
            <a:spLocks noGrp="1"/>
          </p:cNvSpPr>
          <p:nvPr>
            <p:ph type="sldNum" sz="quarter" idx="12"/>
          </p:nvPr>
        </p:nvSpPr>
        <p:spPr/>
        <p:txBody>
          <a:bodyPr/>
          <a:lstStyle/>
          <a:p>
            <a:fld id="{BFDCA1C4-9514-7B4F-976F-D92F7E296653}" type="slidenum">
              <a:rPr lang="fr-FR" smtClean="0">
                <a:solidFill>
                  <a:schemeClr val="bg1"/>
                </a:solidFill>
              </a:rPr>
              <a:pPr/>
              <a:t>6</a:t>
            </a:fld>
            <a:endParaRPr lang="fr-FR" dirty="0">
              <a:solidFill>
                <a:schemeClr val="bg1"/>
              </a:solidFill>
            </a:endParaRPr>
          </a:p>
        </p:txBody>
      </p:sp>
    </p:spTree>
    <p:extLst>
      <p:ext uri="{BB962C8B-B14F-4D97-AF65-F5344CB8AC3E}">
        <p14:creationId xmlns:p14="http://schemas.microsoft.com/office/powerpoint/2010/main" val="1134190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247CC-AB4F-42D9-BA3F-72E269B0C14C}"/>
              </a:ext>
            </a:extLst>
          </p:cNvPr>
          <p:cNvSpPr>
            <a:spLocks noGrp="1"/>
          </p:cNvSpPr>
          <p:nvPr>
            <p:ph type="title"/>
          </p:nvPr>
        </p:nvSpPr>
        <p:spPr/>
        <p:txBody>
          <a:bodyPr/>
          <a:lstStyle/>
          <a:p>
            <a:r>
              <a:rPr lang="en-US" dirty="0"/>
              <a:t>D1-TAXN-D2 Area insertions</a:t>
            </a:r>
            <a:endParaRPr lang="en-GB" dirty="0"/>
          </a:p>
        </p:txBody>
      </p:sp>
      <p:sp>
        <p:nvSpPr>
          <p:cNvPr id="3" name="Content Placeholder 2">
            <a:extLst>
              <a:ext uri="{FF2B5EF4-FFF2-40B4-BE49-F238E27FC236}">
                <a16:creationId xmlns:a16="http://schemas.microsoft.com/office/drawing/2014/main" id="{E3C73EA5-E99A-40FE-B1E9-4812085E2781}"/>
              </a:ext>
            </a:extLst>
          </p:cNvPr>
          <p:cNvSpPr>
            <a:spLocks noGrp="1"/>
          </p:cNvSpPr>
          <p:nvPr>
            <p:ph idx="1"/>
          </p:nvPr>
        </p:nvSpPr>
        <p:spPr>
          <a:xfrm>
            <a:off x="612000" y="771551"/>
            <a:ext cx="7920000" cy="1944216"/>
          </a:xfrm>
        </p:spPr>
        <p:txBody>
          <a:bodyPr>
            <a:normAutofit fontScale="85000" lnSpcReduction="20000"/>
          </a:bodyPr>
          <a:lstStyle/>
          <a:p>
            <a:pPr algn="l">
              <a:lnSpc>
                <a:spcPct val="150000"/>
              </a:lnSpc>
            </a:pPr>
            <a:r>
              <a:rPr lang="en-US" sz="1800" dirty="0"/>
              <a:t>It was agreed to follow the same approach as in LHC. But to keep in mind that in the Hilumi case we have the equipment inserted in the mid beam and acting at an angle for the dogleg between D1 and D2.</a:t>
            </a:r>
          </a:p>
          <a:p>
            <a:pPr algn="l">
              <a:lnSpc>
                <a:spcPct val="150000"/>
              </a:lnSpc>
            </a:pPr>
            <a:r>
              <a:rPr lang="en-US" sz="1800" dirty="0"/>
              <a:t>Add the BPMs markers to the collimators.</a:t>
            </a:r>
          </a:p>
          <a:p>
            <a:pPr algn="l">
              <a:lnSpc>
                <a:spcPct val="150000"/>
              </a:lnSpc>
            </a:pPr>
            <a:r>
              <a:rPr lang="en-GB" sz="1800" dirty="0"/>
              <a:t> </a:t>
            </a:r>
            <a:r>
              <a:rPr lang="en-GB" sz="1800" b="1" dirty="0">
                <a:solidFill>
                  <a:srgbClr val="E87C1E"/>
                </a:solidFill>
              </a:rPr>
              <a:t>Add a Note? </a:t>
            </a:r>
            <a:r>
              <a:rPr lang="en-GB" sz="1800" dirty="0">
                <a:solidFill>
                  <a:srgbClr val="5A5A5A"/>
                </a:solidFill>
              </a:rPr>
              <a:t>For the </a:t>
            </a:r>
            <a:r>
              <a:rPr lang="en-GB" sz="1800" dirty="0"/>
              <a:t>D1 voluntary displacement for aperture optimization. (</a:t>
            </a:r>
            <a:r>
              <a:rPr lang="en-GB" sz="1800" dirty="0">
                <a:hlinkClick r:id="rId2"/>
              </a:rPr>
              <a:t>Alignment WG meeting #35</a:t>
            </a:r>
            <a:r>
              <a:rPr lang="en-GB" sz="1800" dirty="0"/>
              <a:t>)</a:t>
            </a:r>
            <a:endParaRPr lang="en-GB" sz="1800" b="1" dirty="0">
              <a:solidFill>
                <a:srgbClr val="FF0000"/>
              </a:solidFill>
            </a:endParaRPr>
          </a:p>
        </p:txBody>
      </p:sp>
      <p:sp>
        <p:nvSpPr>
          <p:cNvPr id="4" name="Footer Placeholder 3">
            <a:extLst>
              <a:ext uri="{FF2B5EF4-FFF2-40B4-BE49-F238E27FC236}">
                <a16:creationId xmlns:a16="http://schemas.microsoft.com/office/drawing/2014/main" id="{59CC4E0D-1C9E-4E26-A4B6-D808A4703284}"/>
              </a:ext>
            </a:extLst>
          </p:cNvPr>
          <p:cNvSpPr>
            <a:spLocks noGrp="1"/>
          </p:cNvSpPr>
          <p:nvPr>
            <p:ph type="ftr" sz="quarter" idx="11"/>
          </p:nvPr>
        </p:nvSpPr>
        <p:spPr/>
        <p:txBody>
          <a:bodyPr/>
          <a:lstStyle/>
          <a:p>
            <a:r>
              <a:rPr lang="fr-FR" noProof="0"/>
              <a:t>J. Oliveira – HiLumi LHC Work Package 15 – Integration &amp; (De-)Installation</a:t>
            </a:r>
            <a:endParaRPr lang="en-GB" noProof="0"/>
          </a:p>
        </p:txBody>
      </p:sp>
      <p:sp>
        <p:nvSpPr>
          <p:cNvPr id="5" name="Slide Number Placeholder 4">
            <a:extLst>
              <a:ext uri="{FF2B5EF4-FFF2-40B4-BE49-F238E27FC236}">
                <a16:creationId xmlns:a16="http://schemas.microsoft.com/office/drawing/2014/main" id="{B9745661-32A8-49F2-8D6C-A122FF451996}"/>
              </a:ext>
            </a:extLst>
          </p:cNvPr>
          <p:cNvSpPr>
            <a:spLocks noGrp="1"/>
          </p:cNvSpPr>
          <p:nvPr>
            <p:ph type="sldNum" sz="quarter" idx="12"/>
          </p:nvPr>
        </p:nvSpPr>
        <p:spPr/>
        <p:txBody>
          <a:bodyPr/>
          <a:lstStyle/>
          <a:p>
            <a:fld id="{BFDCA1C4-9514-7B4F-976F-D92F7E296653}" type="slidenum">
              <a:rPr lang="fr-FR" smtClean="0"/>
              <a:pPr/>
              <a:t>7</a:t>
            </a:fld>
            <a:endParaRPr lang="fr-FR"/>
          </a:p>
        </p:txBody>
      </p:sp>
      <p:graphicFrame>
        <p:nvGraphicFramePr>
          <p:cNvPr id="9" name="Table 8">
            <a:extLst>
              <a:ext uri="{FF2B5EF4-FFF2-40B4-BE49-F238E27FC236}">
                <a16:creationId xmlns:a16="http://schemas.microsoft.com/office/drawing/2014/main" id="{C77CF01E-C246-482F-91A2-D2C22DC2F81A}"/>
              </a:ext>
            </a:extLst>
          </p:cNvPr>
          <p:cNvGraphicFramePr>
            <a:graphicFrameLocks noGrp="1"/>
          </p:cNvGraphicFramePr>
          <p:nvPr>
            <p:extLst>
              <p:ext uri="{D42A27DB-BD31-4B8C-83A1-F6EECF244321}">
                <p14:modId xmlns:p14="http://schemas.microsoft.com/office/powerpoint/2010/main" val="2263153870"/>
              </p:ext>
            </p:extLst>
          </p:nvPr>
        </p:nvGraphicFramePr>
        <p:xfrm>
          <a:off x="612000" y="2897483"/>
          <a:ext cx="7918449" cy="1331616"/>
        </p:xfrm>
        <a:graphic>
          <a:graphicData uri="http://schemas.openxmlformats.org/drawingml/2006/table">
            <a:tbl>
              <a:tblPr/>
              <a:tblGrid>
                <a:gridCol w="999174">
                  <a:extLst>
                    <a:ext uri="{9D8B030D-6E8A-4147-A177-3AD203B41FA5}">
                      <a16:colId xmlns:a16="http://schemas.microsoft.com/office/drawing/2014/main" val="2427341452"/>
                    </a:ext>
                  </a:extLst>
                </a:gridCol>
                <a:gridCol w="599504">
                  <a:extLst>
                    <a:ext uri="{9D8B030D-6E8A-4147-A177-3AD203B41FA5}">
                      <a16:colId xmlns:a16="http://schemas.microsoft.com/office/drawing/2014/main" val="2645547192"/>
                    </a:ext>
                  </a:extLst>
                </a:gridCol>
                <a:gridCol w="599504">
                  <a:extLst>
                    <a:ext uri="{9D8B030D-6E8A-4147-A177-3AD203B41FA5}">
                      <a16:colId xmlns:a16="http://schemas.microsoft.com/office/drawing/2014/main" val="1098832328"/>
                    </a:ext>
                  </a:extLst>
                </a:gridCol>
                <a:gridCol w="589512">
                  <a:extLst>
                    <a:ext uri="{9D8B030D-6E8A-4147-A177-3AD203B41FA5}">
                      <a16:colId xmlns:a16="http://schemas.microsoft.com/office/drawing/2014/main" val="460830116"/>
                    </a:ext>
                  </a:extLst>
                </a:gridCol>
                <a:gridCol w="1581192">
                  <a:extLst>
                    <a:ext uri="{9D8B030D-6E8A-4147-A177-3AD203B41FA5}">
                      <a16:colId xmlns:a16="http://schemas.microsoft.com/office/drawing/2014/main" val="2154067728"/>
                    </a:ext>
                  </a:extLst>
                </a:gridCol>
                <a:gridCol w="1221489">
                  <a:extLst>
                    <a:ext uri="{9D8B030D-6E8A-4147-A177-3AD203B41FA5}">
                      <a16:colId xmlns:a16="http://schemas.microsoft.com/office/drawing/2014/main" val="2714499838"/>
                    </a:ext>
                  </a:extLst>
                </a:gridCol>
                <a:gridCol w="1348884">
                  <a:extLst>
                    <a:ext uri="{9D8B030D-6E8A-4147-A177-3AD203B41FA5}">
                      <a16:colId xmlns:a16="http://schemas.microsoft.com/office/drawing/2014/main" val="362567102"/>
                    </a:ext>
                  </a:extLst>
                </a:gridCol>
                <a:gridCol w="499587">
                  <a:extLst>
                    <a:ext uri="{9D8B030D-6E8A-4147-A177-3AD203B41FA5}">
                      <a16:colId xmlns:a16="http://schemas.microsoft.com/office/drawing/2014/main" val="3452016377"/>
                    </a:ext>
                  </a:extLst>
                </a:gridCol>
                <a:gridCol w="479603">
                  <a:extLst>
                    <a:ext uri="{9D8B030D-6E8A-4147-A177-3AD203B41FA5}">
                      <a16:colId xmlns:a16="http://schemas.microsoft.com/office/drawing/2014/main" val="506022722"/>
                    </a:ext>
                  </a:extLst>
                </a:gridCol>
              </a:tblGrid>
              <a:tr h="149971">
                <a:tc>
                  <a:txBody>
                    <a:bodyPr/>
                    <a:lstStyle/>
                    <a:p>
                      <a:pPr algn="l" fontAlgn="b"/>
                      <a:r>
                        <a:rPr lang="en-GB" sz="900" b="0" i="0" u="none" strike="noStrike">
                          <a:solidFill>
                            <a:srgbClr val="000000"/>
                          </a:solidFill>
                          <a:effectLst/>
                          <a:latin typeface="Calibri" panose="020F0502020204030204" pitchFamily="34" charset="0"/>
                        </a:rPr>
                        <a:t>TAXN.R5</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126.954</a:t>
                      </a:r>
                    </a:p>
                  </a:txBody>
                  <a:tcPr marL="7499" marR="7499" marT="749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4.3</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0</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0</a:t>
                      </a:r>
                    </a:p>
                  </a:txBody>
                  <a:tcPr marL="7499" marR="7499" marT="749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C</a:t>
                      </a:r>
                    </a:p>
                  </a:txBody>
                  <a:tcPr marL="7499" marR="7499" marT="749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extLst>
                  <a:ext uri="{0D108BD9-81ED-4DB2-BD59-A6C34878D82A}">
                    <a16:rowId xmlns:a16="http://schemas.microsoft.com/office/drawing/2014/main" val="2359734858"/>
                  </a:ext>
                </a:extLst>
              </a:tr>
              <a:tr h="149971">
                <a:tc>
                  <a:txBody>
                    <a:bodyPr/>
                    <a:lstStyle/>
                    <a:p>
                      <a:pPr algn="l" fontAlgn="b"/>
                      <a:r>
                        <a:rPr lang="en-GB" sz="900" b="0" i="0" u="none" strike="noStrike">
                          <a:solidFill>
                            <a:srgbClr val="000000"/>
                          </a:solidFill>
                          <a:effectLst/>
                          <a:latin typeface="Calibri" panose="020F0502020204030204" pitchFamily="34" charset="0"/>
                        </a:rPr>
                        <a:t>VAP</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131.254</a:t>
                      </a:r>
                    </a:p>
                  </a:txBody>
                  <a:tcPr marL="7499" marR="7499" marT="749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0.496</a:t>
                      </a:r>
                    </a:p>
                  </a:txBody>
                  <a:tcPr marL="7499" marR="7499" marT="7499" marB="0" anchor="b">
                    <a:lnL>
                      <a:noFill/>
                    </a:lnL>
                    <a:lnR>
                      <a:noFill/>
                    </a:lnR>
                    <a:lnT>
                      <a:noFill/>
                    </a:lnT>
                    <a:lnB>
                      <a:noFill/>
                    </a:lnB>
                  </a:tcPr>
                </a:tc>
                <a:tc>
                  <a:txBody>
                    <a:bodyPr/>
                    <a:lstStyle/>
                    <a:p>
                      <a:pPr algn="r" fontAlgn="b"/>
                      <a:r>
                        <a:rPr lang="en-GB" sz="900" b="1" i="0" u="none" strike="noStrike" dirty="0">
                          <a:solidFill>
                            <a:srgbClr val="000000"/>
                          </a:solidFill>
                          <a:effectLst/>
                          <a:latin typeface="Calibri" panose="020F0502020204030204" pitchFamily="34" charset="0"/>
                        </a:rPr>
                        <a:t>0.16142377</a:t>
                      </a:r>
                    </a:p>
                  </a:txBody>
                  <a:tcPr marL="7499" marR="7499" marT="7499" marB="0" anchor="b">
                    <a:lnL>
                      <a:noFill/>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0.162914205</a:t>
                      </a:r>
                    </a:p>
                  </a:txBody>
                  <a:tcPr marL="7499" marR="7499" marT="7499" marB="0" anchor="b">
                    <a:lnL>
                      <a:noFill/>
                    </a:lnL>
                    <a:lnR>
                      <a:noFill/>
                    </a:lnR>
                    <a:lnT>
                      <a:noFill/>
                    </a:lnT>
                    <a:lnB>
                      <a:noFill/>
                    </a:lnB>
                  </a:tcPr>
                </a:tc>
                <a:tc>
                  <a:txBody>
                    <a:bodyPr/>
                    <a:lstStyle/>
                    <a:p>
                      <a:pPr algn="l" fontAlgn="b"/>
                      <a:endParaRPr lang="en-GB" sz="900" b="1"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C</a:t>
                      </a:r>
                    </a:p>
                  </a:txBody>
                  <a:tcPr marL="7499" marR="7499" marT="749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extLst>
                  <a:ext uri="{0D108BD9-81ED-4DB2-BD59-A6C34878D82A}">
                    <a16:rowId xmlns:a16="http://schemas.microsoft.com/office/drawing/2014/main" val="3552812847"/>
                  </a:ext>
                </a:extLst>
              </a:tr>
              <a:tr h="149971">
                <a:tc>
                  <a:txBody>
                    <a:bodyPr/>
                    <a:lstStyle/>
                    <a:p>
                      <a:pPr algn="l" fontAlgn="b"/>
                      <a:r>
                        <a:rPr lang="en-GB" sz="900" b="0" i="0" u="none" strike="noStrike">
                          <a:solidFill>
                            <a:srgbClr val="000000"/>
                          </a:solidFill>
                          <a:effectLst/>
                          <a:latin typeface="Calibri" panose="020F0502020204030204" pitchFamily="34" charset="0"/>
                        </a:rPr>
                        <a:t>TCTPXV.4R5.C</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131.75</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132.4895</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1.479</a:t>
                      </a:r>
                    </a:p>
                  </a:txBody>
                  <a:tcPr marL="7499" marR="7499" marT="7499" marB="0" anchor="b">
                    <a:lnL>
                      <a:noFill/>
                    </a:lnL>
                    <a:lnR>
                      <a:noFill/>
                    </a:lnR>
                    <a:lnT>
                      <a:noFill/>
                    </a:lnT>
                    <a:lnB>
                      <a:noFill/>
                    </a:lnB>
                  </a:tcPr>
                </a:tc>
                <a:tc>
                  <a:txBody>
                    <a:bodyPr/>
                    <a:lstStyle/>
                    <a:p>
                      <a:pPr algn="r" fontAlgn="b"/>
                      <a:r>
                        <a:rPr lang="en-GB" sz="900" b="1" i="0" u="none" strike="noStrike" dirty="0">
                          <a:solidFill>
                            <a:srgbClr val="000000"/>
                          </a:solidFill>
                          <a:effectLst/>
                          <a:latin typeface="Calibri" panose="020F0502020204030204" pitchFamily="34" charset="0"/>
                        </a:rPr>
                        <a:t>0.162914205</a:t>
                      </a:r>
                    </a:p>
                  </a:txBody>
                  <a:tcPr marL="7499" marR="7499" marT="7499" marB="0" anchor="b">
                    <a:lnL>
                      <a:noFill/>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0.167358467</a:t>
                      </a:r>
                    </a:p>
                  </a:txBody>
                  <a:tcPr marL="7499" marR="7499" marT="7499" marB="0" anchor="b">
                    <a:lnL>
                      <a:noFill/>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0.165136336</a:t>
                      </a:r>
                    </a:p>
                  </a:txBody>
                  <a:tcPr marL="7499" marR="7499" marT="749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C</a:t>
                      </a:r>
                    </a:p>
                  </a:txBody>
                  <a:tcPr marL="7499" marR="7499" marT="7499" marB="0" anchor="b">
                    <a:lnL>
                      <a:noFill/>
                    </a:lnL>
                    <a:lnR>
                      <a:noFill/>
                    </a:lnR>
                    <a:lnT>
                      <a:noFill/>
                    </a:lnT>
                    <a:lnB>
                      <a:noFill/>
                    </a:lnB>
                  </a:tcPr>
                </a:tc>
                <a:tc>
                  <a:txBody>
                    <a:bodyPr/>
                    <a:lstStyle/>
                    <a:p>
                      <a:pPr algn="l" fontAlgn="b"/>
                      <a:r>
                        <a:rPr lang="en-GB" sz="900" b="1" i="0" u="none" strike="noStrike">
                          <a:solidFill>
                            <a:srgbClr val="C00000"/>
                          </a:solidFill>
                          <a:effectLst/>
                          <a:latin typeface="Calibri" panose="020F0502020204030204" pitchFamily="34" charset="0"/>
                        </a:rPr>
                        <a:t>BPM</a:t>
                      </a:r>
                    </a:p>
                  </a:txBody>
                  <a:tcPr marL="7499" marR="7499" marT="7499" marB="0" anchor="b">
                    <a:lnL>
                      <a:noFill/>
                    </a:lnL>
                    <a:lnR>
                      <a:noFill/>
                    </a:lnR>
                    <a:lnT>
                      <a:noFill/>
                    </a:lnT>
                    <a:lnB>
                      <a:noFill/>
                    </a:lnB>
                    <a:solidFill>
                      <a:srgbClr val="FFFF00"/>
                    </a:solidFill>
                  </a:tcPr>
                </a:tc>
                <a:extLst>
                  <a:ext uri="{0D108BD9-81ED-4DB2-BD59-A6C34878D82A}">
                    <a16:rowId xmlns:a16="http://schemas.microsoft.com/office/drawing/2014/main" val="2036323211"/>
                  </a:ext>
                </a:extLst>
              </a:tr>
              <a:tr h="149971">
                <a:tc>
                  <a:txBody>
                    <a:bodyPr/>
                    <a:lstStyle/>
                    <a:p>
                      <a:pPr algn="l" fontAlgn="b"/>
                      <a:r>
                        <a:rPr lang="en-GB" sz="900" b="0" i="0" u="none" strike="noStrike">
                          <a:solidFill>
                            <a:srgbClr val="000000"/>
                          </a:solidFill>
                          <a:effectLst/>
                          <a:latin typeface="Calibri" panose="020F0502020204030204" pitchFamily="34" charset="0"/>
                        </a:rPr>
                        <a:t>TCTPXH.4R5.C</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133.229</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134.028</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1.586</a:t>
                      </a:r>
                    </a:p>
                  </a:txBody>
                  <a:tcPr marL="7499" marR="7499" marT="7499" marB="0" anchor="b">
                    <a:lnL>
                      <a:noFill/>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0.167358467</a:t>
                      </a:r>
                    </a:p>
                  </a:txBody>
                  <a:tcPr marL="7499" marR="7499" marT="7499" marB="0" anchor="b">
                    <a:lnL>
                      <a:noFill/>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0.172124255</a:t>
                      </a:r>
                    </a:p>
                  </a:txBody>
                  <a:tcPr marL="7499" marR="7499" marT="7499" marB="0" anchor="b">
                    <a:lnL>
                      <a:noFill/>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0.16975939</a:t>
                      </a:r>
                    </a:p>
                  </a:txBody>
                  <a:tcPr marL="7499" marR="7499" marT="749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C</a:t>
                      </a:r>
                    </a:p>
                  </a:txBody>
                  <a:tcPr marL="7499" marR="7499" marT="7499" marB="0" anchor="b">
                    <a:lnL>
                      <a:noFill/>
                    </a:lnL>
                    <a:lnR>
                      <a:noFill/>
                    </a:lnR>
                    <a:lnT>
                      <a:noFill/>
                    </a:lnT>
                    <a:lnB>
                      <a:noFill/>
                    </a:lnB>
                  </a:tcPr>
                </a:tc>
                <a:tc>
                  <a:txBody>
                    <a:bodyPr/>
                    <a:lstStyle/>
                    <a:p>
                      <a:pPr algn="l" fontAlgn="b"/>
                      <a:r>
                        <a:rPr lang="en-GB" sz="900" b="1" i="0" u="none" strike="noStrike">
                          <a:solidFill>
                            <a:srgbClr val="C00000"/>
                          </a:solidFill>
                          <a:effectLst/>
                          <a:latin typeface="Calibri" panose="020F0502020204030204" pitchFamily="34" charset="0"/>
                        </a:rPr>
                        <a:t>BPM</a:t>
                      </a:r>
                    </a:p>
                  </a:txBody>
                  <a:tcPr marL="7499" marR="7499" marT="7499" marB="0" anchor="b">
                    <a:lnL>
                      <a:noFill/>
                    </a:lnL>
                    <a:lnR>
                      <a:noFill/>
                    </a:lnR>
                    <a:lnT>
                      <a:noFill/>
                    </a:lnT>
                    <a:lnB>
                      <a:noFill/>
                    </a:lnB>
                    <a:solidFill>
                      <a:srgbClr val="FFFF00"/>
                    </a:solidFill>
                  </a:tcPr>
                </a:tc>
                <a:extLst>
                  <a:ext uri="{0D108BD9-81ED-4DB2-BD59-A6C34878D82A}">
                    <a16:rowId xmlns:a16="http://schemas.microsoft.com/office/drawing/2014/main" val="4183799564"/>
                  </a:ext>
                </a:extLst>
              </a:tr>
              <a:tr h="149971">
                <a:tc>
                  <a:txBody>
                    <a:bodyPr/>
                    <a:lstStyle/>
                    <a:p>
                      <a:pPr algn="l" fontAlgn="b"/>
                      <a:r>
                        <a:rPr lang="en-GB" sz="900" b="0" i="0" u="none" strike="noStrike">
                          <a:solidFill>
                            <a:srgbClr val="000000"/>
                          </a:solidFill>
                          <a:effectLst/>
                          <a:latin typeface="Calibri" panose="020F0502020204030204" pitchFamily="34" charset="0"/>
                        </a:rPr>
                        <a:t>TCLPX.4R5.C</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134.815</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135.614</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1.586</a:t>
                      </a:r>
                    </a:p>
                  </a:txBody>
                  <a:tcPr marL="7499" marR="7499" marT="7499" marB="0" anchor="b">
                    <a:lnL>
                      <a:noFill/>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0.172124255</a:t>
                      </a:r>
                    </a:p>
                  </a:txBody>
                  <a:tcPr marL="7499" marR="7499" marT="7499" marB="0" anchor="b">
                    <a:lnL>
                      <a:noFill/>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0.176890042</a:t>
                      </a:r>
                    </a:p>
                  </a:txBody>
                  <a:tcPr marL="7499" marR="7499" marT="7499" marB="0" anchor="b">
                    <a:lnL>
                      <a:noFill/>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0.174525178</a:t>
                      </a:r>
                    </a:p>
                  </a:txBody>
                  <a:tcPr marL="7499" marR="7499" marT="749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C</a:t>
                      </a:r>
                    </a:p>
                  </a:txBody>
                  <a:tcPr marL="7499" marR="7499" marT="7499" marB="0" anchor="b">
                    <a:lnL>
                      <a:noFill/>
                    </a:lnL>
                    <a:lnR>
                      <a:noFill/>
                    </a:lnR>
                    <a:lnT>
                      <a:noFill/>
                    </a:lnT>
                    <a:lnB>
                      <a:noFill/>
                    </a:lnB>
                  </a:tcPr>
                </a:tc>
                <a:tc>
                  <a:txBody>
                    <a:bodyPr/>
                    <a:lstStyle/>
                    <a:p>
                      <a:pPr algn="l" fontAlgn="b"/>
                      <a:r>
                        <a:rPr lang="en-GB" sz="900" b="1" i="0" u="none" strike="noStrike">
                          <a:solidFill>
                            <a:srgbClr val="C00000"/>
                          </a:solidFill>
                          <a:effectLst/>
                          <a:latin typeface="Calibri" panose="020F0502020204030204" pitchFamily="34" charset="0"/>
                        </a:rPr>
                        <a:t>BPM</a:t>
                      </a:r>
                    </a:p>
                  </a:txBody>
                  <a:tcPr marL="7499" marR="7499" marT="7499" marB="0" anchor="b">
                    <a:lnL>
                      <a:noFill/>
                    </a:lnL>
                    <a:lnR>
                      <a:noFill/>
                    </a:lnR>
                    <a:lnT>
                      <a:noFill/>
                    </a:lnT>
                    <a:lnB>
                      <a:noFill/>
                    </a:lnB>
                    <a:solidFill>
                      <a:srgbClr val="FFFF00"/>
                    </a:solidFill>
                  </a:tcPr>
                </a:tc>
                <a:extLst>
                  <a:ext uri="{0D108BD9-81ED-4DB2-BD59-A6C34878D82A}">
                    <a16:rowId xmlns:a16="http://schemas.microsoft.com/office/drawing/2014/main" val="1422737872"/>
                  </a:ext>
                </a:extLst>
              </a:tr>
              <a:tr h="149971">
                <a:tc>
                  <a:txBody>
                    <a:bodyPr/>
                    <a:lstStyle/>
                    <a:p>
                      <a:pPr algn="l" fontAlgn="b"/>
                      <a:r>
                        <a:rPr lang="en-GB" sz="900" b="0" i="0" u="none" strike="noStrike">
                          <a:solidFill>
                            <a:srgbClr val="000000"/>
                          </a:solidFill>
                          <a:effectLst/>
                          <a:latin typeface="Calibri" panose="020F0502020204030204" pitchFamily="34" charset="0"/>
                        </a:rPr>
                        <a:t>VABCDDAE</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136.401</a:t>
                      </a:r>
                    </a:p>
                  </a:txBody>
                  <a:tcPr marL="7499" marR="7499" marT="749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0.939</a:t>
                      </a:r>
                    </a:p>
                  </a:txBody>
                  <a:tcPr marL="7499" marR="7499" marT="7499" marB="0" anchor="b">
                    <a:lnL>
                      <a:noFill/>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0.176890042</a:t>
                      </a:r>
                    </a:p>
                  </a:txBody>
                  <a:tcPr marL="7499" marR="7499" marT="7499" marB="0" anchor="b">
                    <a:lnL>
                      <a:noFill/>
                    </a:lnL>
                    <a:lnR>
                      <a:noFill/>
                    </a:lnR>
                    <a:lnT>
                      <a:noFill/>
                    </a:lnT>
                    <a:lnB>
                      <a:noFill/>
                    </a:lnB>
                  </a:tcPr>
                </a:tc>
                <a:tc>
                  <a:txBody>
                    <a:bodyPr/>
                    <a:lstStyle/>
                    <a:p>
                      <a:pPr algn="r" fontAlgn="b"/>
                      <a:r>
                        <a:rPr lang="en-GB" sz="900" b="1" i="0" u="none" strike="noStrike" dirty="0">
                          <a:solidFill>
                            <a:srgbClr val="000000"/>
                          </a:solidFill>
                          <a:effectLst/>
                          <a:latin typeface="Calibri" panose="020F0502020204030204" pitchFamily="34" charset="0"/>
                        </a:rPr>
                        <a:t>0.179711653</a:t>
                      </a:r>
                    </a:p>
                  </a:txBody>
                  <a:tcPr marL="7499" marR="7499" marT="7499" marB="0" anchor="b">
                    <a:lnL>
                      <a:noFill/>
                    </a:lnL>
                    <a:lnR>
                      <a:noFill/>
                    </a:lnR>
                    <a:lnT>
                      <a:noFill/>
                    </a:lnT>
                    <a:lnB>
                      <a:noFill/>
                    </a:lnB>
                  </a:tcPr>
                </a:tc>
                <a:tc>
                  <a:txBody>
                    <a:bodyPr/>
                    <a:lstStyle/>
                    <a:p>
                      <a:pPr algn="l" fontAlgn="b"/>
                      <a:endParaRPr lang="en-GB" sz="900" b="1"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C</a:t>
                      </a:r>
                    </a:p>
                  </a:txBody>
                  <a:tcPr marL="7499" marR="7499" marT="749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extLst>
                  <a:ext uri="{0D108BD9-81ED-4DB2-BD59-A6C34878D82A}">
                    <a16:rowId xmlns:a16="http://schemas.microsoft.com/office/drawing/2014/main" val="3495884783"/>
                  </a:ext>
                </a:extLst>
              </a:tr>
              <a:tr h="149971">
                <a:tc>
                  <a:txBody>
                    <a:bodyPr/>
                    <a:lstStyle/>
                    <a:p>
                      <a:pPr algn="l" fontAlgn="b"/>
                      <a:r>
                        <a:rPr lang="en-GB" sz="900" b="0" i="0" u="none" strike="noStrike">
                          <a:solidFill>
                            <a:srgbClr val="000000"/>
                          </a:solidFill>
                          <a:effectLst/>
                          <a:latin typeface="Calibri" panose="020F0502020204030204" pitchFamily="34" charset="0"/>
                        </a:rPr>
                        <a:t>LBRDD.R5</a:t>
                      </a: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137.34</a:t>
                      </a:r>
                    </a:p>
                  </a:txBody>
                  <a:tcPr marL="7499" marR="7499" marT="749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tc>
                  <a:txBody>
                    <a:bodyPr/>
                    <a:lstStyle/>
                    <a:p>
                      <a:pPr algn="r" fontAlgn="b"/>
                      <a:r>
                        <a:rPr lang="en-GB" sz="900" b="0" i="0" u="none" strike="noStrike">
                          <a:solidFill>
                            <a:srgbClr val="000000"/>
                          </a:solidFill>
                          <a:effectLst/>
                          <a:latin typeface="Calibri" panose="020F0502020204030204" pitchFamily="34" charset="0"/>
                        </a:rPr>
                        <a:t>15.043</a:t>
                      </a:r>
                    </a:p>
                  </a:txBody>
                  <a:tcPr marL="7499" marR="7499" marT="7499" marB="0" anchor="b">
                    <a:lnL>
                      <a:noFill/>
                    </a:lnL>
                    <a:lnR>
                      <a:noFill/>
                    </a:lnR>
                    <a:lnT>
                      <a:noFill/>
                    </a:lnT>
                    <a:lnB>
                      <a:noFill/>
                    </a:lnB>
                  </a:tcPr>
                </a:tc>
                <a:tc>
                  <a:txBody>
                    <a:bodyPr/>
                    <a:lstStyle/>
                    <a:p>
                      <a:pPr algn="r" fontAlgn="b"/>
                      <a:r>
                        <a:rPr lang="en-GB" sz="900" b="1" i="0" u="none" strike="noStrike">
                          <a:solidFill>
                            <a:srgbClr val="000000"/>
                          </a:solidFill>
                          <a:effectLst/>
                          <a:latin typeface="Calibri" panose="020F0502020204030204" pitchFamily="34" charset="0"/>
                        </a:rPr>
                        <a:t>0.179711653</a:t>
                      </a:r>
                    </a:p>
                  </a:txBody>
                  <a:tcPr marL="7499" marR="7499" marT="7499" marB="0" anchor="b">
                    <a:lnL>
                      <a:noFill/>
                    </a:lnL>
                    <a:lnR>
                      <a:noFill/>
                    </a:lnR>
                    <a:lnT>
                      <a:noFill/>
                    </a:lnT>
                    <a:lnB>
                      <a:noFill/>
                    </a:lnB>
                  </a:tcPr>
                </a:tc>
                <a:tc>
                  <a:txBody>
                    <a:bodyPr/>
                    <a:lstStyle/>
                    <a:p>
                      <a:pPr algn="l" fontAlgn="b"/>
                      <a:endParaRPr lang="en-GB" sz="900" b="1"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tc>
                  <a:txBody>
                    <a:bodyPr/>
                    <a:lstStyle/>
                    <a:p>
                      <a:pPr algn="l" fontAlgn="b"/>
                      <a:endParaRPr lang="en-GB" sz="900" b="1"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C</a:t>
                      </a:r>
                    </a:p>
                  </a:txBody>
                  <a:tcPr marL="7499" marR="7499" marT="7499" marB="0" anchor="b">
                    <a:lnL>
                      <a:noFill/>
                    </a:lnL>
                    <a:lnR>
                      <a:noFill/>
                    </a:lnR>
                    <a:lnT>
                      <a:noFill/>
                    </a:lnT>
                    <a:lnB>
                      <a:noFill/>
                    </a:lnB>
                  </a:tcPr>
                </a:tc>
                <a:tc>
                  <a:txBody>
                    <a:bodyPr/>
                    <a:lstStyle/>
                    <a:p>
                      <a:pPr algn="l" fontAlgn="b"/>
                      <a:endParaRPr lang="en-GB" sz="900" b="0" i="0" u="none" strike="noStrike">
                        <a:solidFill>
                          <a:srgbClr val="000000"/>
                        </a:solidFill>
                        <a:effectLst/>
                        <a:latin typeface="Calibri" panose="020F0502020204030204" pitchFamily="34" charset="0"/>
                      </a:endParaRPr>
                    </a:p>
                  </a:txBody>
                  <a:tcPr marL="7499" marR="7499" marT="7499" marB="0" anchor="b">
                    <a:lnL>
                      <a:noFill/>
                    </a:lnL>
                    <a:lnR>
                      <a:noFill/>
                    </a:lnR>
                    <a:lnT>
                      <a:noFill/>
                    </a:lnT>
                    <a:lnB>
                      <a:noFill/>
                    </a:lnB>
                  </a:tcPr>
                </a:tc>
                <a:extLst>
                  <a:ext uri="{0D108BD9-81ED-4DB2-BD59-A6C34878D82A}">
                    <a16:rowId xmlns:a16="http://schemas.microsoft.com/office/drawing/2014/main" val="39853236"/>
                  </a:ext>
                </a:extLst>
              </a:tr>
              <a:tr h="271447">
                <a:tc>
                  <a:txBody>
                    <a:bodyPr/>
                    <a:lstStyle/>
                    <a:p>
                      <a:pPr algn="l" fontAlgn="ctr"/>
                      <a:r>
                        <a:rPr lang="en-GB" sz="900" b="0" i="0" u="none" strike="noStrike">
                          <a:solidFill>
                            <a:srgbClr val="000000"/>
                          </a:solidFill>
                          <a:effectLst/>
                          <a:latin typeface="Calibri" panose="020F0502020204030204" pitchFamily="34" charset="0"/>
                        </a:rPr>
                        <a:t>MBRD.A4R5 MIDDLE OPTIC m/IP:</a:t>
                      </a:r>
                    </a:p>
                  </a:txBody>
                  <a:tcPr marL="7499" marR="7499" marT="7499" marB="0" anchor="ctr">
                    <a:lnL>
                      <a:noFill/>
                    </a:lnL>
                    <a:lnR>
                      <a:noFill/>
                    </a:lnR>
                    <a:lnT>
                      <a:noFill/>
                    </a:lnT>
                    <a:lnB>
                      <a:noFill/>
                    </a:lnB>
                    <a:solidFill>
                      <a:srgbClr val="BFBFBF"/>
                    </a:solidFill>
                  </a:tcPr>
                </a:tc>
                <a:tc>
                  <a:txBody>
                    <a:bodyPr/>
                    <a:lstStyle/>
                    <a:p>
                      <a:pPr algn="r" fontAlgn="ctr"/>
                      <a:r>
                        <a:rPr lang="en-GB" sz="900" b="0" i="0" u="none" strike="noStrike">
                          <a:solidFill>
                            <a:srgbClr val="000000"/>
                          </a:solidFill>
                          <a:effectLst/>
                          <a:latin typeface="Calibri" panose="020F0502020204030204" pitchFamily="34" charset="0"/>
                        </a:rPr>
                        <a:t>142.095</a:t>
                      </a:r>
                    </a:p>
                  </a:txBody>
                  <a:tcPr marL="7499" marR="7499" marT="7499" marB="0" anchor="ctr">
                    <a:lnL>
                      <a:noFill/>
                    </a:lnL>
                    <a:lnR>
                      <a:noFill/>
                    </a:lnR>
                    <a:lnT>
                      <a:noFill/>
                    </a:lnT>
                    <a:lnB>
                      <a:noFill/>
                    </a:lnB>
                    <a:solidFill>
                      <a:srgbClr val="BFBFBF"/>
                    </a:solidFill>
                  </a:tcPr>
                </a:tc>
                <a:tc>
                  <a:txBody>
                    <a:bodyPr/>
                    <a:lstStyle/>
                    <a:p>
                      <a:pPr algn="l" fontAlgn="ctr"/>
                      <a:r>
                        <a:rPr lang="en-GB" sz="900" b="0" i="0" u="none" strike="noStrike">
                          <a:solidFill>
                            <a:srgbClr val="000000"/>
                          </a:solidFill>
                          <a:effectLst/>
                          <a:latin typeface="Calibri" panose="020F0502020204030204" pitchFamily="34" charset="0"/>
                        </a:rPr>
                        <a:t> </a:t>
                      </a:r>
                    </a:p>
                  </a:txBody>
                  <a:tcPr marL="7499" marR="7499" marT="7499" marB="0" anchor="ctr">
                    <a:lnL>
                      <a:noFill/>
                    </a:lnL>
                    <a:lnR>
                      <a:noFill/>
                    </a:lnR>
                    <a:lnT>
                      <a:noFill/>
                    </a:lnT>
                    <a:lnB>
                      <a:noFill/>
                    </a:lnB>
                    <a:solidFill>
                      <a:srgbClr val="BFBFB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7499" marR="7499" marT="7499" marB="0" anchor="b">
                    <a:lnL>
                      <a:noFill/>
                    </a:lnL>
                    <a:lnR>
                      <a:noFill/>
                    </a:lnR>
                    <a:lnT>
                      <a:noFill/>
                    </a:lnT>
                    <a:lnB>
                      <a:noFill/>
                    </a:lnB>
                    <a:solidFill>
                      <a:srgbClr val="BFBFBF"/>
                    </a:solidFill>
                  </a:tcPr>
                </a:tc>
                <a:tc>
                  <a:txBody>
                    <a:bodyPr/>
                    <a:lstStyle/>
                    <a:p>
                      <a:pPr algn="r" fontAlgn="b"/>
                      <a:r>
                        <a:rPr lang="en-GB" sz="900" b="0" i="0" u="none" strike="noStrike">
                          <a:solidFill>
                            <a:srgbClr val="000000"/>
                          </a:solidFill>
                          <a:effectLst/>
                          <a:latin typeface="Calibri" panose="020F0502020204030204" pitchFamily="34" charset="0"/>
                        </a:rPr>
                        <a:t>0.194</a:t>
                      </a:r>
                    </a:p>
                  </a:txBody>
                  <a:tcPr marL="7499" marR="7499" marT="7499" marB="0" anchor="b">
                    <a:lnL>
                      <a:noFill/>
                    </a:lnL>
                    <a:lnR>
                      <a:noFill/>
                    </a:lnR>
                    <a:lnT>
                      <a:noFill/>
                    </a:lnT>
                    <a:lnB>
                      <a:noFill/>
                    </a:lnB>
                    <a:solidFill>
                      <a:srgbClr val="BFBFB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7499" marR="7499" marT="7499" marB="0" anchor="b">
                    <a:lnL>
                      <a:noFill/>
                    </a:lnL>
                    <a:lnR>
                      <a:noFill/>
                    </a:lnR>
                    <a:lnT>
                      <a:noFill/>
                    </a:lnT>
                    <a:lnB>
                      <a:noFill/>
                    </a:lnB>
                    <a:solidFill>
                      <a:srgbClr val="BFBFB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7499" marR="7499" marT="7499" marB="0" anchor="b">
                    <a:lnL>
                      <a:noFill/>
                    </a:lnL>
                    <a:lnR>
                      <a:noFill/>
                    </a:lnR>
                    <a:lnT>
                      <a:noFill/>
                    </a:lnT>
                    <a:lnB>
                      <a:noFill/>
                    </a:lnB>
                    <a:solidFill>
                      <a:srgbClr val="BFBFB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7499" marR="7499" marT="7499" marB="0" anchor="b">
                    <a:lnL>
                      <a:noFill/>
                    </a:lnL>
                    <a:lnR>
                      <a:noFill/>
                    </a:lnR>
                    <a:lnT>
                      <a:noFill/>
                    </a:lnT>
                    <a:lnB>
                      <a:noFill/>
                    </a:lnB>
                    <a:solidFill>
                      <a:srgbClr val="BFBFBF"/>
                    </a:solidFill>
                  </a:tcPr>
                </a:tc>
                <a:tc>
                  <a:txBody>
                    <a:bodyPr/>
                    <a:lstStyle/>
                    <a:p>
                      <a:pPr algn="l" fontAlgn="b"/>
                      <a:r>
                        <a:rPr lang="en-GB" sz="900" b="0" i="0" u="none" strike="noStrike" dirty="0">
                          <a:solidFill>
                            <a:srgbClr val="000000"/>
                          </a:solidFill>
                          <a:effectLst/>
                          <a:latin typeface="Calibri" panose="020F0502020204030204" pitchFamily="34" charset="0"/>
                        </a:rPr>
                        <a:t> </a:t>
                      </a:r>
                    </a:p>
                  </a:txBody>
                  <a:tcPr marL="7499" marR="7499" marT="7499" marB="0" anchor="b">
                    <a:lnL>
                      <a:noFill/>
                    </a:lnL>
                    <a:lnR>
                      <a:noFill/>
                    </a:lnR>
                    <a:lnT>
                      <a:noFill/>
                    </a:lnT>
                    <a:lnB>
                      <a:noFill/>
                    </a:lnB>
                    <a:solidFill>
                      <a:srgbClr val="BFBFBF"/>
                    </a:solidFill>
                  </a:tcPr>
                </a:tc>
                <a:extLst>
                  <a:ext uri="{0D108BD9-81ED-4DB2-BD59-A6C34878D82A}">
                    <a16:rowId xmlns:a16="http://schemas.microsoft.com/office/drawing/2014/main" val="3644551094"/>
                  </a:ext>
                </a:extLst>
              </a:tr>
            </a:tbl>
          </a:graphicData>
        </a:graphic>
      </p:graphicFrame>
      <p:graphicFrame>
        <p:nvGraphicFramePr>
          <p:cNvPr id="11" name="Table 10">
            <a:extLst>
              <a:ext uri="{FF2B5EF4-FFF2-40B4-BE49-F238E27FC236}">
                <a16:creationId xmlns:a16="http://schemas.microsoft.com/office/drawing/2014/main" id="{2C9FCCD8-5962-4F2D-8612-1BB77777F5A7}"/>
              </a:ext>
            </a:extLst>
          </p:cNvPr>
          <p:cNvGraphicFramePr>
            <a:graphicFrameLocks noGrp="1"/>
          </p:cNvGraphicFramePr>
          <p:nvPr>
            <p:extLst>
              <p:ext uri="{D42A27DB-BD31-4B8C-83A1-F6EECF244321}">
                <p14:modId xmlns:p14="http://schemas.microsoft.com/office/powerpoint/2010/main" val="918882634"/>
              </p:ext>
            </p:extLst>
          </p:nvPr>
        </p:nvGraphicFramePr>
        <p:xfrm>
          <a:off x="4976000" y="4383500"/>
          <a:ext cx="3556000" cy="381000"/>
        </p:xfrm>
        <a:graphic>
          <a:graphicData uri="http://schemas.openxmlformats.org/drawingml/2006/table">
            <a:tbl>
              <a:tblPr/>
              <a:tblGrid>
                <a:gridCol w="2006193">
                  <a:extLst>
                    <a:ext uri="{9D8B030D-6E8A-4147-A177-3AD203B41FA5}">
                      <a16:colId xmlns:a16="http://schemas.microsoft.com/office/drawing/2014/main" val="2298623756"/>
                    </a:ext>
                  </a:extLst>
                </a:gridCol>
                <a:gridCol w="1549807">
                  <a:extLst>
                    <a:ext uri="{9D8B030D-6E8A-4147-A177-3AD203B41FA5}">
                      <a16:colId xmlns:a16="http://schemas.microsoft.com/office/drawing/2014/main" val="990013831"/>
                    </a:ext>
                  </a:extLst>
                </a:gridCol>
              </a:tblGrid>
              <a:tr h="190500">
                <a:tc>
                  <a:txBody>
                    <a:bodyPr/>
                    <a:lstStyle/>
                    <a:p>
                      <a:pPr algn="l" fontAlgn="b"/>
                      <a:r>
                        <a:rPr lang="en-GB" sz="1100" b="0" i="0" u="none" strike="noStrike">
                          <a:solidFill>
                            <a:srgbClr val="000000"/>
                          </a:solidFill>
                          <a:effectLst/>
                          <a:latin typeface="Calibri" panose="020F0502020204030204" pitchFamily="34" charset="0"/>
                        </a:rPr>
                        <a:t>Angle (deg):</a:t>
                      </a:r>
                    </a:p>
                  </a:txBody>
                  <a:tcPr marL="9525" marR="9525" marT="9525" marB="0" anchor="b">
                    <a:lnL>
                      <a:noFill/>
                    </a:lnL>
                    <a:lnR>
                      <a:noFill/>
                    </a:lnR>
                    <a:lnT>
                      <a:noFill/>
                    </a:lnT>
                    <a:lnB>
                      <a:noFill/>
                    </a:lnB>
                  </a:tcPr>
                </a:tc>
                <a:tc>
                  <a:txBody>
                    <a:bodyPr/>
                    <a:lstStyle/>
                    <a:p>
                      <a:pPr algn="l" fontAlgn="b"/>
                      <a:r>
                        <a:rPr lang="en-GB" sz="1100" b="0" i="0" u="none" strike="noStrike">
                          <a:solidFill>
                            <a:srgbClr val="000000"/>
                          </a:solidFill>
                          <a:effectLst/>
                          <a:latin typeface="Calibri" panose="020F0502020204030204" pitchFamily="34" charset="0"/>
                        </a:rPr>
                        <a:t>radians</a:t>
                      </a:r>
                    </a:p>
                  </a:txBody>
                  <a:tcPr marL="9525" marR="9525" marT="9525" marB="0" anchor="b">
                    <a:lnL>
                      <a:noFill/>
                    </a:lnL>
                    <a:lnR>
                      <a:noFill/>
                    </a:lnR>
                    <a:lnT>
                      <a:noFill/>
                    </a:lnT>
                    <a:lnB>
                      <a:noFill/>
                    </a:lnB>
                  </a:tcPr>
                </a:tc>
                <a:extLst>
                  <a:ext uri="{0D108BD9-81ED-4DB2-BD59-A6C34878D82A}">
                    <a16:rowId xmlns:a16="http://schemas.microsoft.com/office/drawing/2014/main" val="2899344336"/>
                  </a:ext>
                </a:extLst>
              </a:tr>
              <a:tr h="190500">
                <a:tc>
                  <a:txBody>
                    <a:bodyPr/>
                    <a:lstStyle/>
                    <a:p>
                      <a:pPr algn="r" fontAlgn="b"/>
                      <a:r>
                        <a:rPr lang="en-GB" sz="1100" b="0" i="0" u="none" strike="noStrike">
                          <a:solidFill>
                            <a:srgbClr val="000000"/>
                          </a:solidFill>
                          <a:effectLst/>
                          <a:latin typeface="Calibri" panose="020F0502020204030204" pitchFamily="34" charset="0"/>
                        </a:rPr>
                        <a:t>0.086084268</a:t>
                      </a:r>
                    </a:p>
                  </a:txBody>
                  <a:tcPr marL="9525" marR="9525" marT="9525" marB="0" anchor="b">
                    <a:lnL>
                      <a:noFill/>
                    </a:lnL>
                    <a:lnR>
                      <a:noFill/>
                    </a:lnR>
                    <a:lnT>
                      <a:noFill/>
                    </a:lnT>
                    <a:lnB>
                      <a:noFill/>
                    </a:lnB>
                  </a:tcPr>
                </a:tc>
                <a:tc>
                  <a:txBody>
                    <a:bodyPr/>
                    <a:lstStyle/>
                    <a:p>
                      <a:pPr algn="r" fontAlgn="b"/>
                      <a:r>
                        <a:rPr lang="en-GB" sz="1100" b="0" i="0" u="none" strike="noStrike" dirty="0">
                          <a:solidFill>
                            <a:srgbClr val="000000"/>
                          </a:solidFill>
                          <a:effectLst/>
                          <a:latin typeface="Calibri" panose="020F0502020204030204" pitchFamily="34" charset="0"/>
                        </a:rPr>
                        <a:t>0.001502454</a:t>
                      </a:r>
                    </a:p>
                  </a:txBody>
                  <a:tcPr marL="9525" marR="9525" marT="9525" marB="0" anchor="b">
                    <a:lnL>
                      <a:noFill/>
                    </a:lnL>
                    <a:lnR>
                      <a:noFill/>
                    </a:lnR>
                    <a:lnT>
                      <a:noFill/>
                    </a:lnT>
                    <a:lnB>
                      <a:noFill/>
                    </a:lnB>
                  </a:tcPr>
                </a:tc>
                <a:extLst>
                  <a:ext uri="{0D108BD9-81ED-4DB2-BD59-A6C34878D82A}">
                    <a16:rowId xmlns:a16="http://schemas.microsoft.com/office/drawing/2014/main" val="192138403"/>
                  </a:ext>
                </a:extLst>
              </a:tr>
            </a:tbl>
          </a:graphicData>
        </a:graphic>
      </p:graphicFrame>
      <p:graphicFrame>
        <p:nvGraphicFramePr>
          <p:cNvPr id="20" name="Table 19">
            <a:extLst>
              <a:ext uri="{FF2B5EF4-FFF2-40B4-BE49-F238E27FC236}">
                <a16:creationId xmlns:a16="http://schemas.microsoft.com/office/drawing/2014/main" id="{21146C21-4416-40C5-8819-32C6C594560C}"/>
              </a:ext>
            </a:extLst>
          </p:cNvPr>
          <p:cNvGraphicFramePr>
            <a:graphicFrameLocks noGrp="1"/>
          </p:cNvGraphicFramePr>
          <p:nvPr>
            <p:extLst>
              <p:ext uri="{D42A27DB-BD31-4B8C-83A1-F6EECF244321}">
                <p14:modId xmlns:p14="http://schemas.microsoft.com/office/powerpoint/2010/main" val="1840331422"/>
              </p:ext>
            </p:extLst>
          </p:nvPr>
        </p:nvGraphicFramePr>
        <p:xfrm>
          <a:off x="613549" y="2723514"/>
          <a:ext cx="7918451" cy="159646"/>
        </p:xfrm>
        <a:graphic>
          <a:graphicData uri="http://schemas.openxmlformats.org/drawingml/2006/table">
            <a:tbl>
              <a:tblPr/>
              <a:tblGrid>
                <a:gridCol w="1063593">
                  <a:extLst>
                    <a:ext uri="{9D8B030D-6E8A-4147-A177-3AD203B41FA5}">
                      <a16:colId xmlns:a16="http://schemas.microsoft.com/office/drawing/2014/main" val="3605519021"/>
                    </a:ext>
                  </a:extLst>
                </a:gridCol>
                <a:gridCol w="638156">
                  <a:extLst>
                    <a:ext uri="{9D8B030D-6E8A-4147-A177-3AD203B41FA5}">
                      <a16:colId xmlns:a16="http://schemas.microsoft.com/office/drawing/2014/main" val="1750760076"/>
                    </a:ext>
                  </a:extLst>
                </a:gridCol>
                <a:gridCol w="638156">
                  <a:extLst>
                    <a:ext uri="{9D8B030D-6E8A-4147-A177-3AD203B41FA5}">
                      <a16:colId xmlns:a16="http://schemas.microsoft.com/office/drawing/2014/main" val="2340885460"/>
                    </a:ext>
                  </a:extLst>
                </a:gridCol>
                <a:gridCol w="627520">
                  <a:extLst>
                    <a:ext uri="{9D8B030D-6E8A-4147-A177-3AD203B41FA5}">
                      <a16:colId xmlns:a16="http://schemas.microsoft.com/office/drawing/2014/main" val="817315769"/>
                    </a:ext>
                  </a:extLst>
                </a:gridCol>
                <a:gridCol w="1683136">
                  <a:extLst>
                    <a:ext uri="{9D8B030D-6E8A-4147-A177-3AD203B41FA5}">
                      <a16:colId xmlns:a16="http://schemas.microsoft.com/office/drawing/2014/main" val="2454682875"/>
                    </a:ext>
                  </a:extLst>
                </a:gridCol>
                <a:gridCol w="1300242">
                  <a:extLst>
                    <a:ext uri="{9D8B030D-6E8A-4147-A177-3AD203B41FA5}">
                      <a16:colId xmlns:a16="http://schemas.microsoft.com/office/drawing/2014/main" val="389261072"/>
                    </a:ext>
                  </a:extLst>
                </a:gridCol>
                <a:gridCol w="1435851">
                  <a:extLst>
                    <a:ext uri="{9D8B030D-6E8A-4147-A177-3AD203B41FA5}">
                      <a16:colId xmlns:a16="http://schemas.microsoft.com/office/drawing/2014/main" val="3739152660"/>
                    </a:ext>
                  </a:extLst>
                </a:gridCol>
                <a:gridCol w="531797">
                  <a:extLst>
                    <a:ext uri="{9D8B030D-6E8A-4147-A177-3AD203B41FA5}">
                      <a16:colId xmlns:a16="http://schemas.microsoft.com/office/drawing/2014/main" val="1074383056"/>
                    </a:ext>
                  </a:extLst>
                </a:gridCol>
              </a:tblGrid>
              <a:tr h="159646">
                <a:tc>
                  <a:txBody>
                    <a:bodyPr/>
                    <a:lstStyle/>
                    <a:p>
                      <a:pPr algn="l" fontAlgn="b"/>
                      <a:r>
                        <a:rPr lang="en-GB" sz="900" b="0" i="0" u="none" strike="noStrike">
                          <a:solidFill>
                            <a:srgbClr val="000000"/>
                          </a:solidFill>
                          <a:effectLst/>
                          <a:latin typeface="Calibri" panose="020F0502020204030204" pitchFamily="34" charset="0"/>
                        </a:rPr>
                        <a:t>Component</a:t>
                      </a:r>
                    </a:p>
                  </a:txBody>
                  <a:tcPr marL="7982" marR="7982" marT="7982" marB="0" anchor="b">
                    <a:lnL>
                      <a:noFill/>
                    </a:lnL>
                    <a:lnR>
                      <a:noFill/>
                    </a:lnR>
                    <a:lnT>
                      <a:noFill/>
                    </a:lnT>
                    <a:lnB>
                      <a:noFill/>
                    </a:lnB>
                  </a:tcPr>
                </a:tc>
                <a:tc>
                  <a:txBody>
                    <a:bodyPr/>
                    <a:lstStyle/>
                    <a:p>
                      <a:pPr algn="l" fontAlgn="b"/>
                      <a:r>
                        <a:rPr lang="en-GB" sz="900" b="0" i="0" u="none" strike="noStrike" dirty="0">
                          <a:solidFill>
                            <a:srgbClr val="000000"/>
                          </a:solidFill>
                          <a:effectLst/>
                          <a:latin typeface="Calibri" panose="020F0502020204030204" pitchFamily="34" charset="0"/>
                        </a:rPr>
                        <a:t>m/IP START</a:t>
                      </a:r>
                    </a:p>
                  </a:txBody>
                  <a:tcPr marL="7982" marR="7982" marT="798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Centre</a:t>
                      </a:r>
                    </a:p>
                  </a:txBody>
                  <a:tcPr marL="7982" marR="7982" marT="798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Length</a:t>
                      </a:r>
                    </a:p>
                  </a:txBody>
                  <a:tcPr marL="7982" marR="7982" marT="798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Interaxis distance at START</a:t>
                      </a:r>
                    </a:p>
                  </a:txBody>
                  <a:tcPr marL="7982" marR="7982" marT="798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Interaxis distance at END</a:t>
                      </a:r>
                    </a:p>
                  </a:txBody>
                  <a:tcPr marL="7982" marR="7982" marT="7982" marB="0" anchor="b">
                    <a:lnL>
                      <a:noFill/>
                    </a:lnL>
                    <a:lnR>
                      <a:noFill/>
                    </a:lnR>
                    <a:lnT>
                      <a:noFill/>
                    </a:lnT>
                    <a:lnB>
                      <a:noFill/>
                    </a:lnB>
                  </a:tcPr>
                </a:tc>
                <a:tc>
                  <a:txBody>
                    <a:bodyPr/>
                    <a:lstStyle/>
                    <a:p>
                      <a:pPr algn="l" fontAlgn="b"/>
                      <a:r>
                        <a:rPr lang="en-GB" sz="900" b="0" i="0" u="none" strike="noStrike">
                          <a:solidFill>
                            <a:srgbClr val="000000"/>
                          </a:solidFill>
                          <a:effectLst/>
                          <a:latin typeface="Calibri" panose="020F0502020204030204" pitchFamily="34" charset="0"/>
                        </a:rPr>
                        <a:t>Interaxis distance at Centre</a:t>
                      </a:r>
                    </a:p>
                  </a:txBody>
                  <a:tcPr marL="7982" marR="7982" marT="7982" marB="0" anchor="b">
                    <a:lnL>
                      <a:noFill/>
                    </a:lnL>
                    <a:lnR>
                      <a:noFill/>
                    </a:lnR>
                    <a:lnT>
                      <a:noFill/>
                    </a:lnT>
                    <a:lnB>
                      <a:noFill/>
                    </a:lnB>
                  </a:tcPr>
                </a:tc>
                <a:tc>
                  <a:txBody>
                    <a:bodyPr/>
                    <a:lstStyle/>
                    <a:p>
                      <a:pPr algn="l" fontAlgn="b"/>
                      <a:r>
                        <a:rPr lang="en-GB" sz="900" b="0" i="0" u="none" strike="noStrike" dirty="0">
                          <a:solidFill>
                            <a:srgbClr val="000000"/>
                          </a:solidFill>
                          <a:effectLst/>
                          <a:latin typeface="Calibri" panose="020F0502020204030204" pitchFamily="34" charset="0"/>
                        </a:rPr>
                        <a:t>Beamline</a:t>
                      </a:r>
                    </a:p>
                  </a:txBody>
                  <a:tcPr marL="7982" marR="7982" marT="7982" marB="0" anchor="b">
                    <a:lnL>
                      <a:noFill/>
                    </a:lnL>
                    <a:lnR>
                      <a:noFill/>
                    </a:lnR>
                    <a:lnT>
                      <a:noFill/>
                    </a:lnT>
                    <a:lnB>
                      <a:noFill/>
                    </a:lnB>
                  </a:tcPr>
                </a:tc>
                <a:extLst>
                  <a:ext uri="{0D108BD9-81ED-4DB2-BD59-A6C34878D82A}">
                    <a16:rowId xmlns:a16="http://schemas.microsoft.com/office/drawing/2014/main" val="4003799827"/>
                  </a:ext>
                </a:extLst>
              </a:tr>
            </a:tbl>
          </a:graphicData>
        </a:graphic>
      </p:graphicFrame>
    </p:spTree>
    <p:extLst>
      <p:ext uri="{BB962C8B-B14F-4D97-AF65-F5344CB8AC3E}">
        <p14:creationId xmlns:p14="http://schemas.microsoft.com/office/powerpoint/2010/main" val="12989403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FDF3F-85CB-4785-94C9-E3FF8816F6F7}"/>
              </a:ext>
            </a:extLst>
          </p:cNvPr>
          <p:cNvSpPr>
            <a:spLocks noGrp="1"/>
          </p:cNvSpPr>
          <p:nvPr>
            <p:ph type="title"/>
          </p:nvPr>
        </p:nvSpPr>
        <p:spPr/>
        <p:txBody>
          <a:bodyPr/>
          <a:lstStyle/>
          <a:p>
            <a:r>
              <a:rPr lang="en-US" dirty="0"/>
              <a:t>Next steps towards optics v.1.6</a:t>
            </a:r>
            <a:endParaRPr lang="en-GB" dirty="0"/>
          </a:p>
        </p:txBody>
      </p:sp>
      <p:sp>
        <p:nvSpPr>
          <p:cNvPr id="3" name="Content Placeholder 2">
            <a:extLst>
              <a:ext uri="{FF2B5EF4-FFF2-40B4-BE49-F238E27FC236}">
                <a16:creationId xmlns:a16="http://schemas.microsoft.com/office/drawing/2014/main" id="{D284D994-F572-4939-A5BC-D73E3E91142D}"/>
              </a:ext>
            </a:extLst>
          </p:cNvPr>
          <p:cNvSpPr>
            <a:spLocks noGrp="1"/>
          </p:cNvSpPr>
          <p:nvPr>
            <p:ph idx="1"/>
          </p:nvPr>
        </p:nvSpPr>
        <p:spPr>
          <a:xfrm>
            <a:off x="179512" y="771550"/>
            <a:ext cx="8964488" cy="3823073"/>
          </a:xfrm>
        </p:spPr>
        <p:txBody>
          <a:bodyPr>
            <a:normAutofit fontScale="85000" lnSpcReduction="10000"/>
          </a:bodyPr>
          <a:lstStyle/>
          <a:p>
            <a:pPr algn="l">
              <a:lnSpc>
                <a:spcPct val="150000"/>
              </a:lnSpc>
            </a:pPr>
            <a:r>
              <a:rPr lang="en-US" sz="1800" dirty="0"/>
              <a:t>Integration 3D models:</a:t>
            </a:r>
          </a:p>
          <a:p>
            <a:pPr lvl="1" algn="l">
              <a:lnSpc>
                <a:spcPct val="150000"/>
              </a:lnSpc>
            </a:pPr>
            <a:r>
              <a:rPr lang="en-GB" sz="1400" dirty="0"/>
              <a:t>DCM: DCM-D1 flange to be corrected </a:t>
            </a:r>
          </a:p>
          <a:p>
            <a:pPr lvl="1" algn="l">
              <a:lnSpc>
                <a:spcPct val="150000"/>
              </a:lnSpc>
            </a:pPr>
            <a:r>
              <a:rPr lang="en-GB" sz="1400" dirty="0"/>
              <a:t>TCLMC at Q6: latest simplified version (1120 mm length + 80 mm space reservation)</a:t>
            </a:r>
          </a:p>
          <a:p>
            <a:pPr lvl="1" algn="l">
              <a:lnSpc>
                <a:spcPct val="150000"/>
              </a:lnSpc>
            </a:pPr>
            <a:r>
              <a:rPr lang="en-GB" sz="1400" dirty="0"/>
              <a:t>Vacuum layout Q5-Q6 according last proposal: displaced by 614 mm towards Q5</a:t>
            </a:r>
          </a:p>
          <a:p>
            <a:pPr algn="l">
              <a:lnSpc>
                <a:spcPct val="150000"/>
              </a:lnSpc>
            </a:pPr>
            <a:r>
              <a:rPr lang="en-US" sz="1800" dirty="0"/>
              <a:t>Drawings:</a:t>
            </a:r>
          </a:p>
          <a:p>
            <a:pPr lvl="1" algn="l">
              <a:lnSpc>
                <a:spcPct val="150000"/>
              </a:lnSpc>
            </a:pPr>
            <a:r>
              <a:rPr lang="en-US" sz="1600" dirty="0"/>
              <a:t>The sequence elements are inserted and reachable via </a:t>
            </a:r>
            <a:r>
              <a:rPr lang="en-US" sz="1600" dirty="0" err="1"/>
              <a:t>sql</a:t>
            </a:r>
            <a:r>
              <a:rPr lang="en-US" sz="1600" dirty="0"/>
              <a:t> query in the table </a:t>
            </a:r>
            <a:r>
              <a:rPr lang="en-US" sz="1400" dirty="0"/>
              <a:t>DMU_EXCEL_SEQUENCE_V</a:t>
            </a:r>
          </a:p>
          <a:p>
            <a:pPr lvl="1" algn="l">
              <a:lnSpc>
                <a:spcPct val="150000"/>
              </a:lnSpc>
            </a:pPr>
            <a:r>
              <a:rPr lang="en-US" sz="1600" dirty="0"/>
              <a:t>To be added to wireframes of the magnets the connection side and a tag for remote alignment.</a:t>
            </a:r>
          </a:p>
          <a:p>
            <a:pPr lvl="1" algn="l">
              <a:lnSpc>
                <a:spcPct val="150000"/>
              </a:lnSpc>
            </a:pPr>
            <a:r>
              <a:rPr lang="en-US" sz="1600" dirty="0"/>
              <a:t>P1 and P5 Drawings to be finished in two weeks by </a:t>
            </a:r>
            <a:r>
              <a:rPr lang="en-US" sz="1600" b="1" dirty="0">
                <a:solidFill>
                  <a:srgbClr val="0093BE"/>
                </a:solidFill>
              </a:rPr>
              <a:t>13</a:t>
            </a:r>
            <a:r>
              <a:rPr lang="en-US" sz="1600" b="1" baseline="30000" dirty="0">
                <a:solidFill>
                  <a:srgbClr val="0093BE"/>
                </a:solidFill>
              </a:rPr>
              <a:t>th</a:t>
            </a:r>
            <a:r>
              <a:rPr lang="en-US" sz="1600" b="1" dirty="0">
                <a:solidFill>
                  <a:srgbClr val="0093BE"/>
                </a:solidFill>
              </a:rPr>
              <a:t> May 2022.</a:t>
            </a:r>
          </a:p>
          <a:p>
            <a:pPr lvl="2" algn="l">
              <a:lnSpc>
                <a:spcPct val="150000"/>
              </a:lnSpc>
            </a:pPr>
            <a:r>
              <a:rPr lang="en-US" sz="1000" dirty="0"/>
              <a:t>LHCLSXH_0001 &amp; LHCLSXH_0002 &amp; LHCLSXH_0009 &amp; LHCLSXH_0010</a:t>
            </a:r>
          </a:p>
          <a:p>
            <a:pPr algn="l">
              <a:lnSpc>
                <a:spcPct val="150000"/>
              </a:lnSpc>
            </a:pPr>
            <a:r>
              <a:rPr lang="en-US" sz="1800" dirty="0"/>
              <a:t>Aperture:</a:t>
            </a:r>
          </a:p>
          <a:p>
            <a:pPr lvl="1" algn="l">
              <a:lnSpc>
                <a:spcPct val="150000"/>
              </a:lnSpc>
            </a:pPr>
            <a:r>
              <a:rPr lang="en-US" sz="1600" dirty="0"/>
              <a:t>The equipment owners are being contacted to deliver the missing information for the complete definition of the aperture.</a:t>
            </a:r>
            <a:endParaRPr lang="en-GB" sz="1600" dirty="0"/>
          </a:p>
        </p:txBody>
      </p:sp>
      <p:sp>
        <p:nvSpPr>
          <p:cNvPr id="4" name="Footer Placeholder 3">
            <a:extLst>
              <a:ext uri="{FF2B5EF4-FFF2-40B4-BE49-F238E27FC236}">
                <a16:creationId xmlns:a16="http://schemas.microsoft.com/office/drawing/2014/main" id="{50A2DA08-DC77-4157-AD80-2195D25076CE}"/>
              </a:ext>
            </a:extLst>
          </p:cNvPr>
          <p:cNvSpPr>
            <a:spLocks noGrp="1"/>
          </p:cNvSpPr>
          <p:nvPr>
            <p:ph type="ftr" sz="quarter" idx="11"/>
          </p:nvPr>
        </p:nvSpPr>
        <p:spPr/>
        <p:txBody>
          <a:bodyPr/>
          <a:lstStyle/>
          <a:p>
            <a:r>
              <a:rPr lang="fr-FR" noProof="0"/>
              <a:t>J. Oliveira – HiLumi LHC Work Package 15 – Integration &amp; (De-)Installation</a:t>
            </a:r>
            <a:endParaRPr lang="en-GB" noProof="0"/>
          </a:p>
        </p:txBody>
      </p:sp>
      <p:sp>
        <p:nvSpPr>
          <p:cNvPr id="5" name="Slide Number Placeholder 4">
            <a:extLst>
              <a:ext uri="{FF2B5EF4-FFF2-40B4-BE49-F238E27FC236}">
                <a16:creationId xmlns:a16="http://schemas.microsoft.com/office/drawing/2014/main" id="{7C6D31DF-80C0-4A09-BD9A-C3D19C4D145F}"/>
              </a:ext>
            </a:extLst>
          </p:cNvPr>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4224862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53241" y="2031750"/>
            <a:ext cx="6440400" cy="1225800"/>
          </a:xfrm>
        </p:spPr>
        <p:txBody>
          <a:bodyPr/>
          <a:lstStyle/>
          <a:p>
            <a:r>
              <a:rPr lang="en-US" dirty="0">
                <a:effectLst>
                  <a:outerShdw blurRad="38100" dist="38100" dir="2700000" algn="tl">
                    <a:srgbClr val="000000">
                      <a:alpha val="43137"/>
                    </a:srgbClr>
                  </a:outerShdw>
                </a:effectLst>
              </a:rPr>
              <a:t>Thank you for your time.</a:t>
            </a:r>
            <a:endParaRPr lang="en-GB" dirty="0">
              <a:effectLst>
                <a:outerShdw blurRad="38100" dist="38100" dir="2700000" algn="tl">
                  <a:srgbClr val="000000">
                    <a:alpha val="43137"/>
                  </a:srgbClr>
                </a:outerShdw>
              </a:effectLst>
            </a:endParaRPr>
          </a:p>
        </p:txBody>
      </p:sp>
      <p:sp>
        <p:nvSpPr>
          <p:cNvPr id="3" name="Espace réservé du pied de page 2"/>
          <p:cNvSpPr>
            <a:spLocks noGrp="1"/>
          </p:cNvSpPr>
          <p:nvPr>
            <p:ph type="ftr" sz="quarter" idx="11"/>
          </p:nvPr>
        </p:nvSpPr>
        <p:spPr/>
        <p:txBody>
          <a:bodyPr/>
          <a:lstStyle/>
          <a:p>
            <a:r>
              <a:rPr lang="fr-FR" noProof="0" dirty="0"/>
              <a:t>J. Oliveira – </a:t>
            </a:r>
            <a:r>
              <a:rPr lang="fr-FR" noProof="0" dirty="0" err="1"/>
              <a:t>HiLumi</a:t>
            </a:r>
            <a:r>
              <a:rPr lang="fr-FR" noProof="0" dirty="0"/>
              <a:t> LHC </a:t>
            </a:r>
            <a:r>
              <a:rPr lang="fr-FR" noProof="0" dirty="0" err="1"/>
              <a:t>Work</a:t>
            </a:r>
            <a:r>
              <a:rPr lang="fr-FR" noProof="0" dirty="0"/>
              <a:t> Package 15 – </a:t>
            </a:r>
            <a:r>
              <a:rPr lang="fr-FR" noProof="0" dirty="0" err="1"/>
              <a:t>Integration</a:t>
            </a:r>
            <a:r>
              <a:rPr lang="fr-FR" noProof="0" dirty="0"/>
              <a:t> &amp; (De-)Installation</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9</a:t>
            </a:fld>
            <a:endParaRPr lang="fr-FR" dirty="0"/>
          </a:p>
        </p:txBody>
      </p:sp>
      <p:sp>
        <p:nvSpPr>
          <p:cNvPr id="4" name="Espace réservé du texte 3"/>
          <p:cNvSpPr>
            <a:spLocks noGrp="1"/>
          </p:cNvSpPr>
          <p:nvPr>
            <p:ph type="body" sz="quarter" idx="14"/>
          </p:nvPr>
        </p:nvSpPr>
        <p:spPr/>
        <p:txBody>
          <a:bodyPr/>
          <a:lstStyle/>
          <a:p>
            <a:r>
              <a:rPr lang="en-GB" dirty="0">
                <a:solidFill>
                  <a:schemeClr val="accent1"/>
                </a:solidFill>
              </a:rPr>
              <a:t>“Strive not to be a success, but rather to be of value.” – Albert Einstein</a:t>
            </a:r>
          </a:p>
        </p:txBody>
      </p:sp>
      <p:pic>
        <p:nvPicPr>
          <p:cNvPr id="6" name="Image 5" descr="CERN-logo_outlin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190" y="4406900"/>
            <a:ext cx="613410" cy="603250"/>
          </a:xfrm>
          <a:prstGeom prst="rect">
            <a:avLst/>
          </a:prstGeom>
        </p:spPr>
      </p:pic>
    </p:spTree>
    <p:extLst>
      <p:ext uri="{BB962C8B-B14F-4D97-AF65-F5344CB8AC3E}">
        <p14:creationId xmlns:p14="http://schemas.microsoft.com/office/powerpoint/2010/main" val="2052750959"/>
      </p:ext>
    </p:extLst>
  </p:cSld>
  <p:clrMapOvr>
    <a:masterClrMapping/>
  </p:clrMapOvr>
  <p:transition spd="slow">
    <p:push dir="u"/>
  </p:transition>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16-9-2logo-v2-1.pptx" id="{22C23822-B4F0-4156-A489-8FA00352A751}" vid="{496440F4-0138-4A79-B045-F59A65EE301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HiLumi-Pres-Template-16-9-2logo-v2-1</Template>
  <TotalTime>332</TotalTime>
  <Words>1086</Words>
  <Application>Microsoft Office PowerPoint</Application>
  <PresentationFormat>On-screen Show (16:9)</PresentationFormat>
  <Paragraphs>186</Paragraphs>
  <Slides>12</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Arial Rounded MT Bold</vt:lpstr>
      <vt:lpstr>Calibri</vt:lpstr>
      <vt:lpstr>Wingdings</vt:lpstr>
      <vt:lpstr>Thème Office</vt:lpstr>
      <vt:lpstr>HL-LHC Layout from version 1.5 to 1.6:  - Integration 3D Models  - Layout drawings v.1.5 benchmark  - Next steps towards v.1.6 release</vt:lpstr>
      <vt:lpstr>Layout version 1.5</vt:lpstr>
      <vt:lpstr>LHC digital mock-up toolkit</vt:lpstr>
      <vt:lpstr>New automatic generated drawing v.1.5.</vt:lpstr>
      <vt:lpstr>New automatic generated drawing v.1.5.</vt:lpstr>
      <vt:lpstr>Pending 3D models to complete the Optics v.1.6</vt:lpstr>
      <vt:lpstr>D1-TAXN-D2 Area insertions</vt:lpstr>
      <vt:lpstr>Next steps towards optics v.1.6</vt:lpstr>
      <vt:lpstr>Thank you for your time.</vt:lpstr>
      <vt:lpstr>Spare Slides</vt:lpstr>
      <vt:lpstr>PowerPoint Presentation</vt:lpstr>
      <vt:lpstr>Insertions needed for the new sequence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Layout Version 1.5</dc:title>
  <dc:creator>Joao Oliveira</dc:creator>
  <cp:lastModifiedBy>Joao Oliveira</cp:lastModifiedBy>
  <cp:revision>21</cp:revision>
  <dcterms:created xsi:type="dcterms:W3CDTF">2022-04-27T09:09:45Z</dcterms:created>
  <dcterms:modified xsi:type="dcterms:W3CDTF">2022-04-29T11:37:23Z</dcterms:modified>
</cp:coreProperties>
</file>