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8"/>
  </p:notesMasterIdLst>
  <p:sldIdLst>
    <p:sldId id="379" r:id="rId2"/>
    <p:sldId id="383" r:id="rId3"/>
    <p:sldId id="384" r:id="rId4"/>
    <p:sldId id="381" r:id="rId5"/>
    <p:sldId id="385" r:id="rId6"/>
    <p:sldId id="38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6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36" d="100"/>
          <a:sy n="136" d="100"/>
        </p:scale>
        <p:origin x="14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8A5F3-B98F-BC49-808E-A9038E7E56D9}" type="datetimeFigureOut">
              <a:rPr lang="en-CH" smtClean="0"/>
              <a:t>02.05.22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2E658-7E0D-F349-8815-03FA2AD9884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1677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E2E658-7E0D-F349-8815-03FA2AD9884E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742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5E2E658-7E0D-F349-8815-03FA2AD9884E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3807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133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96458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90094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956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0115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02.05.22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7906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02.05.22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80601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02.05.22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58019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02.05.22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833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02.05.22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322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02.05.22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67927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02.05.22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12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1177946" y="2582615"/>
            <a:ext cx="678810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HL-LHC MDs in 2022</a:t>
            </a:r>
          </a:p>
          <a:p>
            <a:pPr algn="ctr">
              <a:lnSpc>
                <a:spcPct val="120000"/>
              </a:lnSpc>
            </a:pPr>
            <a:endParaRPr lang="en-US" sz="2800" b="1" dirty="0">
              <a:solidFill>
                <a:srgbClr val="2A63AD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2000" u="sng" dirty="0">
                <a:solidFill>
                  <a:schemeClr val="tx2"/>
                </a:solidFill>
              </a:rPr>
              <a:t>G. Iadarola</a:t>
            </a:r>
            <a:r>
              <a:rPr lang="en-US" sz="2000" dirty="0">
                <a:solidFill>
                  <a:schemeClr val="tx2"/>
                </a:solidFill>
              </a:rPr>
              <a:t> with input from:</a:t>
            </a:r>
          </a:p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tx2"/>
                </a:solidFill>
              </a:rPr>
              <a:t>H. Bartosik, X. </a:t>
            </a:r>
            <a:r>
              <a:rPr lang="en-US" sz="2000" dirty="0" err="1">
                <a:solidFill>
                  <a:schemeClr val="tx2"/>
                </a:solidFill>
              </a:rPr>
              <a:t>Buffat</a:t>
            </a:r>
            <a:r>
              <a:rPr lang="en-US" sz="2000" dirty="0">
                <a:solidFill>
                  <a:schemeClr val="tx2"/>
                </a:solidFill>
              </a:rPr>
              <a:t>, C. Bracco, R. Bruce, R. </a:t>
            </a:r>
            <a:r>
              <a:rPr lang="en-US" sz="2000" dirty="0" err="1">
                <a:solidFill>
                  <a:schemeClr val="tx2"/>
                </a:solidFill>
              </a:rPr>
              <a:t>Calaga</a:t>
            </a:r>
            <a:r>
              <a:rPr lang="en-US" sz="2000" dirty="0">
                <a:solidFill>
                  <a:schemeClr val="tx2"/>
                </a:solidFill>
              </a:rPr>
              <a:t>, E. </a:t>
            </a:r>
            <a:r>
              <a:rPr lang="en-US" sz="2000" dirty="0" err="1">
                <a:solidFill>
                  <a:schemeClr val="tx2"/>
                </a:solidFill>
              </a:rPr>
              <a:t>Metral</a:t>
            </a:r>
            <a:r>
              <a:rPr lang="en-US" sz="2000" dirty="0">
                <a:solidFill>
                  <a:schemeClr val="tx2"/>
                </a:solidFill>
              </a:rPr>
              <a:t>, S. </a:t>
            </a:r>
            <a:r>
              <a:rPr lang="en-US" sz="2000" dirty="0" err="1">
                <a:solidFill>
                  <a:schemeClr val="tx2"/>
                </a:solidFill>
              </a:rPr>
              <a:t>Redaelli</a:t>
            </a:r>
            <a:r>
              <a:rPr lang="en-US" sz="2000" dirty="0">
                <a:solidFill>
                  <a:schemeClr val="tx2"/>
                </a:solidFill>
              </a:rPr>
              <a:t>, M. </a:t>
            </a:r>
            <a:r>
              <a:rPr lang="en-US" sz="2000" dirty="0" err="1">
                <a:solidFill>
                  <a:schemeClr val="tx2"/>
                </a:solidFill>
              </a:rPr>
              <a:t>Solfaroli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Camillocci</a:t>
            </a:r>
            <a:r>
              <a:rPr lang="en-US" sz="2000" dirty="0">
                <a:solidFill>
                  <a:schemeClr val="tx2"/>
                </a:solidFill>
              </a:rPr>
              <a:t>, G. Sterbini, R. Tomas, D. </a:t>
            </a:r>
            <a:r>
              <a:rPr lang="en-US" sz="2000" dirty="0" err="1">
                <a:solidFill>
                  <a:schemeClr val="tx2"/>
                </a:solidFill>
              </a:rPr>
              <a:t>Wollmann</a:t>
            </a:r>
            <a:r>
              <a:rPr lang="en-US" sz="2000" dirty="0">
                <a:solidFill>
                  <a:schemeClr val="tx2"/>
                </a:solidFill>
              </a:rPr>
              <a:t>, J. </a:t>
            </a:r>
            <a:r>
              <a:rPr lang="en-US" sz="2000" dirty="0" err="1">
                <a:solidFill>
                  <a:schemeClr val="tx2"/>
                </a:solidFill>
              </a:rPr>
              <a:t>Uythoven</a:t>
            </a:r>
            <a:r>
              <a:rPr lang="en-US" sz="2000" dirty="0">
                <a:solidFill>
                  <a:schemeClr val="tx2"/>
                </a:solidFill>
              </a:rPr>
              <a:t>, M. </a:t>
            </a:r>
            <a:r>
              <a:rPr lang="en-US" sz="2000" dirty="0" err="1">
                <a:solidFill>
                  <a:schemeClr val="tx2"/>
                </a:solidFill>
              </a:rPr>
              <a:t>Zerlauth</a:t>
            </a:r>
            <a:endParaRPr lang="en-US" sz="2000" dirty="0">
              <a:solidFill>
                <a:srgbClr val="2A63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96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72737-3725-DC4C-B19E-72053E9C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D7B68E-D7D1-8843-8D39-123BD5EB8CA1}"/>
              </a:ext>
            </a:extLst>
          </p:cNvPr>
          <p:cNvSpPr/>
          <p:nvPr/>
        </p:nvSpPr>
        <p:spPr>
          <a:xfrm>
            <a:off x="-1" y="1351594"/>
            <a:ext cx="3611302" cy="4697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44546A"/>
                </a:solidFill>
                <a:sym typeface="Wingdings" pitchFamily="2" charset="2"/>
              </a:rPr>
              <a:t>Run a quick survey across teams involved in HL-LHC beam dynamics studies on required </a:t>
            </a:r>
            <a:r>
              <a:rPr lang="en-US" sz="1700" u="sng" dirty="0">
                <a:solidFill>
                  <a:srgbClr val="44546A"/>
                </a:solidFill>
                <a:sym typeface="Wingdings" pitchFamily="2" charset="2"/>
              </a:rPr>
              <a:t>dedicated MD time with protons in 2022</a:t>
            </a:r>
            <a:r>
              <a:rPr lang="en-US" sz="1700" dirty="0">
                <a:solidFill>
                  <a:srgbClr val="44546A"/>
                </a:solidFill>
                <a:sym typeface="Wingdings" pitchFamily="2" charset="2"/>
              </a:rPr>
              <a:t> to have a first estimate of the total time.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HL-LHC project relies on MD studies to be performed in 2022 in order to gain information toward baseline updates (11 T, low-impedance collimators,  RF) </a:t>
            </a:r>
          </a:p>
          <a:p>
            <a:pPr marL="285750" lvl="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44546A"/>
                </a:solidFill>
              </a:rPr>
              <a:t>Dedicated MD time with protons in 2022 is very limited (11d in latest draft schedule - was 14d)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6F352B-34BC-D446-8258-DB13D9735EEF}"/>
              </a:ext>
            </a:extLst>
          </p:cNvPr>
          <p:cNvGrpSpPr/>
          <p:nvPr/>
        </p:nvGrpSpPr>
        <p:grpSpPr>
          <a:xfrm>
            <a:off x="3625105" y="1018573"/>
            <a:ext cx="5518895" cy="4448536"/>
            <a:chOff x="2847211" y="877394"/>
            <a:chExt cx="6213537" cy="489065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184E1C5-782A-DF4D-9546-D697886D0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47211" y="877394"/>
              <a:ext cx="6213537" cy="489065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1B16CEE-82AC-684B-8015-2A66901AE406}"/>
                </a:ext>
              </a:extLst>
            </p:cNvPr>
            <p:cNvSpPr/>
            <p:nvPr/>
          </p:nvSpPr>
          <p:spPr>
            <a:xfrm>
              <a:off x="7638486" y="2189780"/>
              <a:ext cx="1295778" cy="162560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2CD45AB-2F00-C443-9D01-CDF48B01D31F}"/>
                </a:ext>
              </a:extLst>
            </p:cNvPr>
            <p:cNvSpPr/>
            <p:nvPr/>
          </p:nvSpPr>
          <p:spPr>
            <a:xfrm>
              <a:off x="7206197" y="3476388"/>
              <a:ext cx="431202" cy="619658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2348FF1-AC83-1C45-A117-C58F124DFA64}"/>
                </a:ext>
              </a:extLst>
            </p:cNvPr>
            <p:cNvSpPr/>
            <p:nvPr/>
          </p:nvSpPr>
          <p:spPr>
            <a:xfrm>
              <a:off x="5049737" y="5080398"/>
              <a:ext cx="431202" cy="619658"/>
            </a:xfrm>
            <a:prstGeom prst="rect">
              <a:avLst/>
            </a:prstGeom>
            <a:noFill/>
            <a:ln w="19050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78611FD-5599-AE44-A1DE-9C47181445B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HL-LHC MDs for 2022</a:t>
            </a:r>
          </a:p>
        </p:txBody>
      </p:sp>
    </p:spTree>
    <p:extLst>
      <p:ext uri="{BB962C8B-B14F-4D97-AF65-F5344CB8AC3E}">
        <p14:creationId xmlns:p14="http://schemas.microsoft.com/office/powerpoint/2010/main" val="2627814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4E7CDB-0288-FA41-8044-03E15694A9E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HL-LHC MDs for 2022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A9C98D-9E87-F74B-83E3-D08DB0B72D81}"/>
              </a:ext>
            </a:extLst>
          </p:cNvPr>
          <p:cNvSpPr/>
          <p:nvPr/>
        </p:nvSpPr>
        <p:spPr>
          <a:xfrm>
            <a:off x="1149140" y="689029"/>
            <a:ext cx="7837108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u="sng" dirty="0">
                <a:solidFill>
                  <a:srgbClr val="2B62AC"/>
                </a:solidFill>
              </a:rPr>
              <a:t>Losses and collimation studies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Crystal collimation studies  counting on commissioning time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Characterization of the collimator impedance  commissioning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Quench test with protons (16 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Halo/beam loss characterization with high intensity trains (8 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UFO studies (12 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Additional collimator impedance studies (8 h in 2022):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Asymmetric collimation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Retraction of the secondaries at flat top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7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b="1" u="sng" dirty="0">
                <a:solidFill>
                  <a:srgbClr val="2B62AC"/>
                </a:solidFill>
              </a:rPr>
              <a:t>Impedance and beam stability</a:t>
            </a:r>
            <a:endParaRPr lang="en-US" sz="1700" b="1" dirty="0">
              <a:solidFill>
                <a:srgbClr val="2B62AC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Stability threshold measurements - octupole scans (8h)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Instability growth rate measurements (4 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BTF for chromaticity control </a:t>
            </a: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 4 h (inj.) + 8h (top energy)</a:t>
            </a:r>
          </a:p>
          <a:p>
            <a:pPr>
              <a:spcBef>
                <a:spcPts val="600"/>
              </a:spcBef>
            </a:pP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7F861C88-7E64-6148-9AF8-08F609504195}"/>
              </a:ext>
            </a:extLst>
          </p:cNvPr>
          <p:cNvSpPr/>
          <p:nvPr/>
        </p:nvSpPr>
        <p:spPr>
          <a:xfrm>
            <a:off x="7436873" y="3839937"/>
            <a:ext cx="130629" cy="1575025"/>
          </a:xfrm>
          <a:prstGeom prst="rightBrace">
            <a:avLst>
              <a:gd name="adj1" fmla="val 71527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DD4A7E-BF0F-734C-859E-B0D8F8C28A52}"/>
              </a:ext>
            </a:extLst>
          </p:cNvPr>
          <p:cNvSpPr txBox="1"/>
          <p:nvPr/>
        </p:nvSpPr>
        <p:spPr>
          <a:xfrm>
            <a:off x="7654043" y="444249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2B62AC"/>
                </a:solidFill>
              </a:rPr>
              <a:t>24 h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42AE400D-D7D4-2D41-AFCD-3B73099F98E8}"/>
              </a:ext>
            </a:extLst>
          </p:cNvPr>
          <p:cNvSpPr/>
          <p:nvPr/>
        </p:nvSpPr>
        <p:spPr>
          <a:xfrm>
            <a:off x="7436873" y="883376"/>
            <a:ext cx="130629" cy="2520000"/>
          </a:xfrm>
          <a:prstGeom prst="rightBrace">
            <a:avLst>
              <a:gd name="adj1" fmla="val 71527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0AE653-AF8F-2844-BDDC-0C37D38D989E}"/>
              </a:ext>
            </a:extLst>
          </p:cNvPr>
          <p:cNvSpPr txBox="1"/>
          <p:nvPr/>
        </p:nvSpPr>
        <p:spPr>
          <a:xfrm>
            <a:off x="7654043" y="1954565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2B62AC"/>
                </a:solidFill>
              </a:rPr>
              <a:t>44 h</a:t>
            </a:r>
          </a:p>
        </p:txBody>
      </p:sp>
    </p:spTree>
    <p:extLst>
      <p:ext uri="{BB962C8B-B14F-4D97-AF65-F5344CB8AC3E}">
        <p14:creationId xmlns:p14="http://schemas.microsoft.com/office/powerpoint/2010/main" val="2250136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92BDD0-59DB-5E4D-91D4-300E8852D1DB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A9C98D-9E87-F74B-83E3-D08DB0B72D81}"/>
              </a:ext>
            </a:extLst>
          </p:cNvPr>
          <p:cNvSpPr/>
          <p:nvPr/>
        </p:nvSpPr>
        <p:spPr>
          <a:xfrm>
            <a:off x="1149140" y="586159"/>
            <a:ext cx="7837108" cy="607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u="sng" dirty="0">
                <a:solidFill>
                  <a:srgbClr val="2B62AC"/>
                </a:solidFill>
              </a:rPr>
              <a:t>Optics correction 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(assumes several other activities are done in commissioning)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Correction of b6 error, focusing on amplitude detuning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 (12 h)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Non-linear optics corrections with low excitation amplitudes (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12 h)</a:t>
            </a:r>
          </a:p>
          <a:p>
            <a:pPr>
              <a:spcBef>
                <a:spcPts val="600"/>
              </a:spcBef>
            </a:pPr>
            <a:endParaRPr lang="en-GB" sz="500" b="1" u="sng" dirty="0">
              <a:solidFill>
                <a:srgbClr val="2B62AC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B62AC"/>
                </a:solidFill>
                <a:sym typeface="Wingdings" pitchFamily="2" charset="2"/>
              </a:rPr>
              <a:t>Electron cloud</a:t>
            </a:r>
            <a:endParaRPr lang="en-GB" sz="1700" u="sng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Single-beam fills for SEY characterization (10 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Dependence of heat loads on bunch intensity (8 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Studies on incoherent effects (8 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Stability studies (4 h)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counting on synergy with scrubbing</a:t>
            </a:r>
          </a:p>
          <a:p>
            <a:pPr>
              <a:spcBef>
                <a:spcPts val="600"/>
              </a:spcBef>
            </a:pPr>
            <a:endParaRPr lang="en-GB" sz="5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US" sz="1700" b="1" u="sng" dirty="0">
                <a:solidFill>
                  <a:srgbClr val="2B62AC"/>
                </a:solidFill>
                <a:sym typeface="Wingdings" pitchFamily="2" charset="2"/>
              </a:rPr>
              <a:t>RF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RF Voltage calibration (8h - FMD block)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Minimum capture voltage vs losses (8h - MD1 block, September)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 pitchFamily="2" charset="2"/>
              </a:rPr>
              <a:t>Thresholds for Loss of Landau damping (8h - MD2 block, November)</a:t>
            </a:r>
            <a:endParaRPr lang="en-GB" sz="17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endParaRPr lang="en-GB" sz="500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B62AC"/>
                </a:solidFill>
                <a:sym typeface="Wingdings" pitchFamily="2" charset="2"/>
              </a:rPr>
              <a:t>Incoherent effects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Effect on the beam of UPS noise (5h)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Emittance preservation studies (8h)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F44435CA-2DD6-6D4B-9A04-AC5734F244A1}"/>
              </a:ext>
            </a:extLst>
          </p:cNvPr>
          <p:cNvSpPr/>
          <p:nvPr/>
        </p:nvSpPr>
        <p:spPr>
          <a:xfrm>
            <a:off x="7562603" y="840923"/>
            <a:ext cx="130629" cy="1066800"/>
          </a:xfrm>
          <a:prstGeom prst="rightBrace">
            <a:avLst>
              <a:gd name="adj1" fmla="val 71527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5A2804-62FE-154D-AB92-4E64AFDCADA8}"/>
              </a:ext>
            </a:extLst>
          </p:cNvPr>
          <p:cNvSpPr txBox="1"/>
          <p:nvPr/>
        </p:nvSpPr>
        <p:spPr>
          <a:xfrm>
            <a:off x="7711193" y="118909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2B62AC"/>
                </a:solidFill>
              </a:rPr>
              <a:t>24 h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7F861C88-7E64-6148-9AF8-08F609504195}"/>
              </a:ext>
            </a:extLst>
          </p:cNvPr>
          <p:cNvSpPr/>
          <p:nvPr/>
        </p:nvSpPr>
        <p:spPr>
          <a:xfrm>
            <a:off x="7562603" y="2239737"/>
            <a:ext cx="130629" cy="1575025"/>
          </a:xfrm>
          <a:prstGeom prst="rightBrace">
            <a:avLst>
              <a:gd name="adj1" fmla="val 71527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DD4A7E-BF0F-734C-859E-B0D8F8C28A52}"/>
              </a:ext>
            </a:extLst>
          </p:cNvPr>
          <p:cNvSpPr txBox="1"/>
          <p:nvPr/>
        </p:nvSpPr>
        <p:spPr>
          <a:xfrm>
            <a:off x="7711193" y="2842295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2B62AC"/>
                </a:solidFill>
              </a:rPr>
              <a:t>30 h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639B850-4585-9D49-B95D-7749EFD3E6E1}"/>
              </a:ext>
            </a:extLst>
          </p:cNvPr>
          <p:cNvSpPr/>
          <p:nvPr/>
        </p:nvSpPr>
        <p:spPr>
          <a:xfrm>
            <a:off x="7562603" y="4186647"/>
            <a:ext cx="130629" cy="1102045"/>
          </a:xfrm>
          <a:prstGeom prst="rightBrace">
            <a:avLst>
              <a:gd name="adj1" fmla="val 71527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607F6A-984B-8946-814D-52E211D6DE92}"/>
              </a:ext>
            </a:extLst>
          </p:cNvPr>
          <p:cNvSpPr txBox="1"/>
          <p:nvPr/>
        </p:nvSpPr>
        <p:spPr>
          <a:xfrm>
            <a:off x="7711193" y="455689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2B62AC"/>
                </a:solidFill>
              </a:rPr>
              <a:t>24 h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2B51C15E-EE08-624B-B021-A541FB9F8D6C}"/>
              </a:ext>
            </a:extLst>
          </p:cNvPr>
          <p:cNvSpPr/>
          <p:nvPr/>
        </p:nvSpPr>
        <p:spPr>
          <a:xfrm>
            <a:off x="7562603" y="5608866"/>
            <a:ext cx="130629" cy="910754"/>
          </a:xfrm>
          <a:prstGeom prst="rightBrace">
            <a:avLst>
              <a:gd name="adj1" fmla="val 71527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B55D00-6B2D-7742-8A03-D0F5EB0964DA}"/>
              </a:ext>
            </a:extLst>
          </p:cNvPr>
          <p:cNvSpPr txBox="1"/>
          <p:nvPr/>
        </p:nvSpPr>
        <p:spPr>
          <a:xfrm>
            <a:off x="7726433" y="588663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2B62AC"/>
                </a:solidFill>
              </a:rPr>
              <a:t>13 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929624-FE66-8547-A4F4-D559E5424D0A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HL-LHC MDs for 2022</a:t>
            </a:r>
          </a:p>
        </p:txBody>
      </p:sp>
    </p:spTree>
    <p:extLst>
      <p:ext uri="{BB962C8B-B14F-4D97-AF65-F5344CB8AC3E}">
        <p14:creationId xmlns:p14="http://schemas.microsoft.com/office/powerpoint/2010/main" val="190424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 animBg="1"/>
      <p:bldP spid="10" grpId="0"/>
      <p:bldP spid="11" grpId="0" animBg="1"/>
      <p:bldP spid="12" grpId="0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72737-3725-DC4C-B19E-72053E9C3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5</a:t>
            </a:fld>
            <a:endParaRPr lang="en-CH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1F00068-CC79-8A4F-819C-89E08B72F5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654243"/>
              </p:ext>
            </p:extLst>
          </p:nvPr>
        </p:nvGraphicFramePr>
        <p:xfrm>
          <a:off x="1694411" y="1644304"/>
          <a:ext cx="6096000" cy="259588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953000">
                  <a:extLst>
                    <a:ext uri="{9D8B030D-6E8A-4147-A177-3AD203B41FA5}">
                      <a16:colId xmlns:a16="http://schemas.microsoft.com/office/drawing/2014/main" val="411821477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236946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420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Losses and collimation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44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824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Impedance and beam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1262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Optics measurement and correction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346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Electron cloud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30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9564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RF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503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Incoherent 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13 h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35951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99CF7D2-9119-7E4D-B03A-DC87BE88C162}"/>
              </a:ext>
            </a:extLst>
          </p:cNvPr>
          <p:cNvSpPr txBox="1"/>
          <p:nvPr/>
        </p:nvSpPr>
        <p:spPr>
          <a:xfrm>
            <a:off x="5816831" y="4278284"/>
            <a:ext cx="649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Total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8F15A2-177A-984B-9F3C-0987ACE50768}"/>
              </a:ext>
            </a:extLst>
          </p:cNvPr>
          <p:cNvSpPr txBox="1"/>
          <p:nvPr/>
        </p:nvSpPr>
        <p:spPr>
          <a:xfrm>
            <a:off x="6365471" y="427828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b="1" dirty="0"/>
              <a:t>   159 h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88F044-5F96-4040-911A-7BF4E9FA84C1}"/>
              </a:ext>
            </a:extLst>
          </p:cNvPr>
          <p:cNvSpPr/>
          <p:nvPr/>
        </p:nvSpPr>
        <p:spPr>
          <a:xfrm>
            <a:off x="525685" y="4853359"/>
            <a:ext cx="7831238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Accounting for additional 20 % (for ramp-down, machine </a:t>
            </a:r>
            <a:r>
              <a:rPr lang="en-GB" sz="1700" dirty="0" err="1">
                <a:solidFill>
                  <a:schemeClr val="tx2"/>
                </a:solidFill>
              </a:rPr>
              <a:t>reconfig</a:t>
            </a:r>
            <a:r>
              <a:rPr lang="en-GB" sz="1700" dirty="0">
                <a:solidFill>
                  <a:schemeClr val="tx2"/>
                </a:solidFill>
              </a:rPr>
              <a:t>., availability) HL-LHC beam dynamics studies would require </a:t>
            </a:r>
            <a:r>
              <a:rPr lang="en-GB" sz="1700" b="1" dirty="0">
                <a:solidFill>
                  <a:srgbClr val="2B62AC"/>
                </a:solidFill>
              </a:rPr>
              <a:t>8.3 days </a:t>
            </a:r>
            <a:r>
              <a:rPr lang="en-GB" sz="1700" dirty="0">
                <a:solidFill>
                  <a:schemeClr val="tx2"/>
                </a:solidFill>
              </a:rPr>
              <a:t>of dedicated MD time amounting to </a:t>
            </a:r>
            <a:r>
              <a:rPr lang="en-GB" sz="1700" b="1" dirty="0">
                <a:solidFill>
                  <a:srgbClr val="2B62AC"/>
                </a:solidFill>
              </a:rPr>
              <a:t>75% of the scheduled MD time</a:t>
            </a:r>
            <a:r>
              <a:rPr lang="en-GB" sz="1700" dirty="0">
                <a:solidFill>
                  <a:srgbClr val="2B62AC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in 2022.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47A618-48D1-FF40-A2DC-7EFF41830BC6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A63AD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HL-LHC MDs for 2022</a:t>
            </a:r>
          </a:p>
        </p:txBody>
      </p:sp>
    </p:spTree>
    <p:extLst>
      <p:ext uri="{BB962C8B-B14F-4D97-AF65-F5344CB8AC3E}">
        <p14:creationId xmlns:p14="http://schemas.microsoft.com/office/powerpoint/2010/main" val="1743782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1177946" y="3167390"/>
            <a:ext cx="6788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160631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4345</TotalTime>
  <Words>487</Words>
  <Application>Microsoft Macintosh PowerPoint</Application>
  <PresentationFormat>On-screen Show (4:3)</PresentationFormat>
  <Paragraphs>74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37</cp:revision>
  <dcterms:created xsi:type="dcterms:W3CDTF">2022-04-29T08:11:34Z</dcterms:created>
  <dcterms:modified xsi:type="dcterms:W3CDTF">2022-05-02T14:00:35Z</dcterms:modified>
</cp:coreProperties>
</file>