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mp" ContentType="image/png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4"/>
  </p:sldMasterIdLst>
  <p:notesMasterIdLst>
    <p:notesMasterId r:id="rId24"/>
  </p:notesMasterIdLst>
  <p:handoutMasterIdLst>
    <p:handoutMasterId r:id="rId25"/>
  </p:handoutMasterIdLst>
  <p:sldIdLst>
    <p:sldId id="256" r:id="rId5"/>
    <p:sldId id="385" r:id="rId6"/>
    <p:sldId id="369" r:id="rId7"/>
    <p:sldId id="386" r:id="rId8"/>
    <p:sldId id="387" r:id="rId9"/>
    <p:sldId id="368" r:id="rId10"/>
    <p:sldId id="377" r:id="rId11"/>
    <p:sldId id="378" r:id="rId12"/>
    <p:sldId id="370" r:id="rId13"/>
    <p:sldId id="371" r:id="rId14"/>
    <p:sldId id="375" r:id="rId15"/>
    <p:sldId id="372" r:id="rId16"/>
    <p:sldId id="374" r:id="rId17"/>
    <p:sldId id="379" r:id="rId18"/>
    <p:sldId id="383" r:id="rId19"/>
    <p:sldId id="380" r:id="rId20"/>
    <p:sldId id="384" r:id="rId21"/>
    <p:sldId id="381" r:id="rId22"/>
    <p:sldId id="376" r:id="rId23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513F2EC3-852C-4C69-B472-3599B3EF472C}">
          <p14:sldIdLst>
            <p14:sldId id="256"/>
            <p14:sldId id="385"/>
            <p14:sldId id="369"/>
            <p14:sldId id="386"/>
            <p14:sldId id="387"/>
            <p14:sldId id="368"/>
            <p14:sldId id="377"/>
            <p14:sldId id="378"/>
            <p14:sldId id="370"/>
            <p14:sldId id="371"/>
            <p14:sldId id="375"/>
            <p14:sldId id="372"/>
            <p14:sldId id="374"/>
            <p14:sldId id="379"/>
            <p14:sldId id="383"/>
            <p14:sldId id="380"/>
            <p14:sldId id="384"/>
            <p14:sldId id="381"/>
            <p14:sldId id="37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3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EB344D84-9AFB-497E-A393-DC336BA19D2E}" styleName="Medium Style 3 - Acc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196" autoAdjust="0"/>
    <p:restoredTop sz="94660"/>
  </p:normalViewPr>
  <p:slideViewPr>
    <p:cSldViewPr snapToObjects="1" showGuides="1">
      <p:cViewPr varScale="1">
        <p:scale>
          <a:sx n="147" d="100"/>
          <a:sy n="147" d="100"/>
        </p:scale>
        <p:origin x="2076" y="108"/>
      </p:cViewPr>
      <p:guideLst>
        <p:guide orient="horz" pos="4080"/>
        <p:guide pos="38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EECF580-0851-A34A-A4AB-280CF4E646CC}" type="datetime1">
              <a:rPr lang="en-US" smtClean="0"/>
              <a:t>5/2/2022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558021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85C444-E552-5841-BBFE-C58E504E7E30}" type="datetime1">
              <a:rPr lang="en-US" smtClean="0"/>
              <a:t>5/2/2022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9287521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664971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en-US" noProof="0"/>
              <a:t>R. De Maria, 80th WP2 Meeting, 1/11/2016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16200000">
            <a:off x="5769864" y="3154680"/>
            <a:ext cx="6537962" cy="2286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R. De Maria, 80th WP2 Meeting, 1/11/2016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A004B2-1541-5046-B6F2-22AF56585712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77444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en-US" noProof="0"/>
              <a:t>R. De Maria, 80th WP2 Meeting, 1/11/2016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62" r:id="rId8"/>
  </p:sldLayoutIdLst>
  <p:hf sldNum="0"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s://indico.cern.ch/event/944582/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://cds.cern.ch/record/2274330/files/CERN-ACC-2017-0051.pdf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tmp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tmp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2924944"/>
            <a:ext cx="7200000" cy="1800000"/>
          </a:xfrm>
        </p:spPr>
        <p:txBody>
          <a:bodyPr/>
          <a:lstStyle/>
          <a:p>
            <a:pPr algn="ctr"/>
            <a:r>
              <a:rPr lang="en-US" dirty="0"/>
              <a:t>HL-LHC BGV Aperture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619400"/>
            <a:ext cx="6480000" cy="1171800"/>
          </a:xfrm>
        </p:spPr>
        <p:txBody>
          <a:bodyPr>
            <a:normAutofit/>
          </a:bodyPr>
          <a:lstStyle/>
          <a:p>
            <a:pPr algn="ctr"/>
            <a:r>
              <a:rPr lang="en-US" dirty="0"/>
              <a:t>R. De Maria</a:t>
            </a:r>
          </a:p>
          <a:p>
            <a:endParaRPr lang="en-GB" dirty="0"/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4/8/2020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358434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F3B0-99AA-47CD-8D13-AC56F4C6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beta*=1.4m anti-ATS at 7 </a:t>
            </a:r>
            <a:r>
              <a:rPr lang="en-US" dirty="0" err="1"/>
              <a:t>TeV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5E3621C-E048-4665-8678-E2AD8DA57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2001" y="1052736"/>
            <a:ext cx="4320480" cy="324036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E55B13-6C38-46A8-B233-19243575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0890CC-310D-4CE1-B714-18CE7184CD03}"/>
              </a:ext>
            </a:extLst>
          </p:cNvPr>
          <p:cNvSpPr txBox="1"/>
          <p:nvPr/>
        </p:nvSpPr>
        <p:spPr>
          <a:xfrm>
            <a:off x="899593" y="48691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7 </a:t>
            </a:r>
            <a:r>
              <a:rPr lang="en-US" dirty="0" err="1"/>
              <a:t>TeV</a:t>
            </a:r>
            <a:r>
              <a:rPr lang="en-US" dirty="0"/>
              <a:t> and part of the ramp there is enough aperture margin for this scenario.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52723653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F3B0-99AA-47CD-8D13-AC56F4C6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beta*=50cm  at 7 </a:t>
            </a:r>
            <a:r>
              <a:rPr lang="en-US" dirty="0" err="1"/>
              <a:t>TeV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5E3621C-E048-4665-8678-E2AD8DA57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2001" y="1052736"/>
            <a:ext cx="4320480" cy="324036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E55B13-6C38-46A8-B233-19243575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0890CC-310D-4CE1-B714-18CE7184CD03}"/>
              </a:ext>
            </a:extLst>
          </p:cNvPr>
          <p:cNvSpPr txBox="1"/>
          <p:nvPr/>
        </p:nvSpPr>
        <p:spPr>
          <a:xfrm>
            <a:off x="899593" y="48691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7 </a:t>
            </a:r>
            <a:r>
              <a:rPr lang="en-US" dirty="0" err="1"/>
              <a:t>TeV</a:t>
            </a:r>
            <a:r>
              <a:rPr lang="en-US" dirty="0"/>
              <a:t> and part of the ramp there is enough aperture margin for this scenario.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1890434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F3B0-99AA-47CD-8D13-AC56F4C6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beta*=15cm at 7 </a:t>
            </a:r>
            <a:r>
              <a:rPr lang="en-US" dirty="0" err="1"/>
              <a:t>TeV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5E3621C-E048-4665-8678-E2AD8DA57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2001" y="1052736"/>
            <a:ext cx="4320480" cy="324036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E55B13-6C38-46A8-B233-19243575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0890CC-310D-4CE1-B714-18CE7184CD03}"/>
              </a:ext>
            </a:extLst>
          </p:cNvPr>
          <p:cNvSpPr txBox="1"/>
          <p:nvPr/>
        </p:nvSpPr>
        <p:spPr>
          <a:xfrm>
            <a:off x="899593" y="48691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7 </a:t>
            </a:r>
            <a:r>
              <a:rPr lang="en-US" dirty="0" err="1"/>
              <a:t>TeV</a:t>
            </a:r>
            <a:r>
              <a:rPr lang="en-US" dirty="0"/>
              <a:t> and part of the ramp there is enough aperture margin for this scenario.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10968947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F3B0-99AA-47CD-8D13-AC56F4C6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Flat top beta*=7.5/30cm at 7 </a:t>
            </a:r>
            <a:r>
              <a:rPr lang="en-US" dirty="0" err="1"/>
              <a:t>TeV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5E3621C-E048-4665-8678-E2AD8DA57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2001" y="1052736"/>
            <a:ext cx="4320480" cy="3240360"/>
          </a:xfr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B9E55B13-6C38-46A8-B233-19243575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0890CC-310D-4CE1-B714-18CE7184CD03}"/>
              </a:ext>
            </a:extLst>
          </p:cNvPr>
          <p:cNvSpPr txBox="1"/>
          <p:nvPr/>
        </p:nvSpPr>
        <p:spPr>
          <a:xfrm>
            <a:off x="899593" y="48691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At 7 </a:t>
            </a:r>
            <a:r>
              <a:rPr lang="en-US" dirty="0" err="1"/>
              <a:t>TeV</a:t>
            </a:r>
            <a:r>
              <a:rPr lang="en-US" dirty="0"/>
              <a:t> and part of the ramp there is enough aperture margin for this scenario.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761665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FEA1-46FF-4A3B-B9E6-668F0AA2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sizes</a:t>
            </a:r>
            <a:endParaRPr lang="en-GB" dirty="0"/>
          </a:p>
        </p:txBody>
      </p:sp>
      <p:pic>
        <p:nvPicPr>
          <p:cNvPr id="7" name="Content Placeholder 8">
            <a:extLst>
              <a:ext uri="{FF2B5EF4-FFF2-40B4-BE49-F238E27FC236}">
                <a16:creationId xmlns:a16="http://schemas.microsoft.com/office/drawing/2014/main" id="{8F1F4DD5-D4FA-4EBF-9349-608EB755739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12001" y="1052736"/>
            <a:ext cx="4320480" cy="3240360"/>
          </a:xfr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13E0D76-CA5A-4132-AEB9-C09FB3C36C2F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90598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FEA1-46FF-4A3B-B9E6-668F0AA2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sizes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EB76B64B-3D0E-4842-902F-7914114F09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091350"/>
            <a:ext cx="4392488" cy="3294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CDC7D-0004-4B9E-8D52-544AC5E27B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572000" y="1067829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027540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FEA1-46FF-4A3B-B9E6-668F0AA2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76B64B-3D0E-4842-902F-7914114F0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504" y="1091350"/>
            <a:ext cx="4392488" cy="3294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CDC7D-0004-4B9E-8D52-544AC5E27B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44008" y="1087964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6688664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FEA1-46FF-4A3B-B9E6-668F0AA2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76B64B-3D0E-4842-902F-7914114F0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504" y="1091350"/>
            <a:ext cx="4392488" cy="3294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CDC7D-0004-4B9E-8D52-544AC5E27B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44008" y="1087964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55460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511FEA1-46FF-4A3B-B9E6-668F0AA260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Beam sizes</a:t>
            </a:r>
            <a:endParaRPr lang="en-GB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EB76B64B-3D0E-4842-902F-7914114F0905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07504" y="1091350"/>
            <a:ext cx="4392488" cy="3294366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E21CDC7D-0004-4B9E-8D52-544AC5E27B59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4644008" y="1087964"/>
            <a:ext cx="4392488" cy="329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756087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019416-4EFE-4EAB-982A-A5CBBD26DFC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74166FC-854D-482D-98FE-68675C99D4A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An aperture of 40 mm constrains the location of the BGV in the region of interest due to aperture restriction at injection.</a:t>
            </a:r>
          </a:p>
          <a:p>
            <a:r>
              <a:rPr lang="en-US" dirty="0"/>
              <a:t>An aperture of at least 45 mm is recommended, provided that the 1.5 mm of margin (shape + alignment) can be guaranteed.</a:t>
            </a:r>
          </a:p>
          <a:p>
            <a:r>
              <a:rPr lang="en-US" dirty="0"/>
              <a:t>Alternative locations at higher beta functions could not be found in Point 4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60728555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25E971-B5EE-433F-8726-8F7F6D0C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Introduction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2FA819-05E3-4104-9945-681EB531591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219200"/>
            <a:ext cx="7920000" cy="1921767"/>
          </a:xfrm>
        </p:spPr>
        <p:txBody>
          <a:bodyPr>
            <a:noAutofit/>
          </a:bodyPr>
          <a:lstStyle/>
          <a:p>
            <a:r>
              <a:rPr lang="en-GB" sz="1800" dirty="0"/>
              <a:t>First aperture analysis for BGV  done for positions</a:t>
            </a:r>
            <a:r>
              <a:rPr lang="en-US" sz="1800" dirty="0"/>
              <a:t>: 200 m  to 244 from IP4</a:t>
            </a:r>
            <a:r>
              <a:rPr lang="en-GB" sz="1800" dirty="0"/>
              <a:t> on  4/8/2020 </a:t>
            </a:r>
            <a:r>
              <a:rPr lang="en-US" sz="1800" dirty="0">
                <a:hlinkClick r:id="rId2"/>
              </a:rPr>
              <a:t>https://indico.cern.ch/event/944582/</a:t>
            </a:r>
            <a:endParaRPr lang="en-US" sz="1800" dirty="0"/>
          </a:p>
          <a:p>
            <a:r>
              <a:rPr lang="en-US" sz="1800" dirty="0"/>
              <a:t>An aperture of at least 45 mm is recommended, provided that the 1.5 mm of margin (shape + alignment) can be guaranteed. Bottleneck at injection.</a:t>
            </a:r>
          </a:p>
          <a:p>
            <a:r>
              <a:rPr lang="en-US" sz="1800" dirty="0"/>
              <a:t>On 8/12/2021 B. </a:t>
            </a:r>
            <a:r>
              <a:rPr lang="en-US" sz="1800" dirty="0" err="1"/>
              <a:t>Kolbinger</a:t>
            </a:r>
            <a:r>
              <a:rPr lang="en-US" sz="1800" dirty="0"/>
              <a:t> new request to investigate the region </a:t>
            </a:r>
            <a:r>
              <a:rPr lang="en-GB" sz="1800" dirty="0"/>
              <a:t>on the right side of IP4 between Q5 and Q6 [142.5 m, 150 m] for an aperture of 21.5 mm.</a:t>
            </a:r>
            <a:endParaRPr lang="en-US" sz="1800" dirty="0"/>
          </a:p>
          <a:p>
            <a:endParaRPr lang="en-US" sz="1800" dirty="0"/>
          </a:p>
          <a:p>
            <a:endParaRPr lang="en-US" sz="1800" dirty="0"/>
          </a:p>
        </p:txBody>
      </p:sp>
      <p:pic>
        <p:nvPicPr>
          <p:cNvPr id="4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4599509F-0879-45DE-817F-FBEC6B40154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4269" y="3244093"/>
            <a:ext cx="3557691" cy="2668267"/>
          </a:xfrm>
          <a:prstGeom prst="rect">
            <a:avLst/>
          </a:prstGeom>
        </p:spPr>
      </p:pic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9A65C2AE-405A-4078-BC74-1110E2328C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22310" y="3154388"/>
            <a:ext cx="3672408" cy="2754307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27B94D72-861D-4AA3-A0A6-110D6E2F2F8D}"/>
              </a:ext>
            </a:extLst>
          </p:cNvPr>
          <p:cNvSpPr txBox="1"/>
          <p:nvPr/>
        </p:nvSpPr>
        <p:spPr>
          <a:xfrm>
            <a:off x="2331736" y="6268671"/>
            <a:ext cx="46602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Minimum aperture at 12.6 sigma at injection</a:t>
            </a:r>
          </a:p>
        </p:txBody>
      </p:sp>
    </p:spTree>
    <p:extLst>
      <p:ext uri="{BB962C8B-B14F-4D97-AF65-F5344CB8AC3E}">
        <p14:creationId xmlns:p14="http://schemas.microsoft.com/office/powerpoint/2010/main" val="12177486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7519A7-6FEC-4C8F-AE76-BFB0604E07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Input for BGV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E27522-E3B5-4E5D-9D33-54C56CCBF6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Vacuum apertures:</a:t>
            </a:r>
          </a:p>
          <a:p>
            <a:r>
              <a:rPr lang="en-US" sz="1800" dirty="0"/>
              <a:t>Region: 200 m  to 244 from IP4</a:t>
            </a:r>
          </a:p>
          <a:p>
            <a:r>
              <a:rPr lang="en-US" sz="1800" dirty="0"/>
              <a:t>Beam pipe: 40 mm nominal diameter</a:t>
            </a:r>
          </a:p>
          <a:p>
            <a:r>
              <a:rPr lang="en-US" sz="1800" dirty="0"/>
              <a:t>Tolerances: 1.5 mm in radius for shape and alignment to be confirmed</a:t>
            </a:r>
          </a:p>
          <a:p>
            <a:r>
              <a:rPr lang="en-US" sz="1800" dirty="0"/>
              <a:t>J. </a:t>
            </a:r>
            <a:r>
              <a:rPr lang="en-US" sz="1800" dirty="0" err="1"/>
              <a:t>Storey</a:t>
            </a:r>
            <a:r>
              <a:rPr lang="en-US" sz="1800" dirty="0"/>
              <a:t>, R. </a:t>
            </a:r>
            <a:r>
              <a:rPr lang="en-US" sz="1800" dirty="0" err="1"/>
              <a:t>Veness</a:t>
            </a:r>
            <a:r>
              <a:rPr lang="en-US" sz="1800" dirty="0"/>
              <a:t> 7/7/2020</a:t>
            </a:r>
          </a:p>
          <a:p>
            <a:endParaRPr lang="en-US" sz="1800" dirty="0"/>
          </a:p>
          <a:p>
            <a:pPr marL="0" indent="0">
              <a:buNone/>
            </a:pPr>
            <a:r>
              <a:rPr lang="en-US" sz="1800" dirty="0"/>
              <a:t>Optics scenarios:</a:t>
            </a:r>
          </a:p>
          <a:p>
            <a:r>
              <a:rPr lang="en-US" sz="1800" dirty="0"/>
              <a:t>Optics scenarios are under development. Present baseline is being updated to take into account the new requests of slow luminosity ramp-up and stability requirements. </a:t>
            </a:r>
          </a:p>
          <a:p>
            <a:r>
              <a:rPr lang="en-US" sz="1800" dirty="0"/>
              <a:t>Optics in IR4 depends on beta* in Point 5. In particular, the optics functions on the right side (outside the dogleg) can change considerably during the physics fill. </a:t>
            </a:r>
          </a:p>
          <a:p>
            <a:r>
              <a:rPr lang="en-US" sz="1800" dirty="0"/>
              <a:t>Round and flat optics scenario are taken into account. </a:t>
            </a:r>
            <a:endParaRPr lang="en-GB" sz="1800" dirty="0"/>
          </a:p>
        </p:txBody>
      </p:sp>
    </p:spTree>
    <p:extLst>
      <p:ext uri="{BB962C8B-B14F-4D97-AF65-F5344CB8AC3E}">
        <p14:creationId xmlns:p14="http://schemas.microsoft.com/office/powerpoint/2010/main" val="47759602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87519-3199-4DA4-9B69-9237C44BD7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Detailed plots and conclusion</a:t>
            </a:r>
          </a:p>
        </p:txBody>
      </p:sp>
      <p:pic>
        <p:nvPicPr>
          <p:cNvPr id="5" name="Content Placeholder 4" descr="Chart, line chart&#10;&#10;Description automatically generated">
            <a:extLst>
              <a:ext uri="{FF2B5EF4-FFF2-40B4-BE49-F238E27FC236}">
                <a16:creationId xmlns:a16="http://schemas.microsoft.com/office/drawing/2014/main" id="{1301B3C0-2CA5-4C1C-87BB-CDCA0886BDD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00" y="1265443"/>
            <a:ext cx="3600400" cy="2843362"/>
          </a:xfrm>
        </p:spPr>
      </p:pic>
      <p:pic>
        <p:nvPicPr>
          <p:cNvPr id="7" name="Picture 6" descr="Chart, line chart&#10;&#10;Description automatically generated">
            <a:extLst>
              <a:ext uri="{FF2B5EF4-FFF2-40B4-BE49-F238E27FC236}">
                <a16:creationId xmlns:a16="http://schemas.microsoft.com/office/drawing/2014/main" id="{62785380-677E-4362-9355-D41288BC5DE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20903" y="1339044"/>
            <a:ext cx="3507203" cy="276976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14A46E4C-6D5F-499A-8EC8-12A15139DCB5}"/>
              </a:ext>
            </a:extLst>
          </p:cNvPr>
          <p:cNvSpPr txBox="1"/>
          <p:nvPr/>
        </p:nvSpPr>
        <p:spPr>
          <a:xfrm>
            <a:off x="755576" y="4221088"/>
            <a:ext cx="7920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/>
              <a:t>Aperture of 45 mm at the limit in the 142.5 -150 m region: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Area sensitive to optics details (i.e. would not work with 2022 optics), it would freeze Point 4 optics which is not desirable at this stage of the project.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Potentially becoming global aperture bottleneck, detailed scattering studies required (action for WP5).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dirty="0"/>
              <a:t>Ideal solution using 50 mm aperture.</a:t>
            </a:r>
          </a:p>
          <a:p>
            <a:r>
              <a:rPr lang="en-GB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42510366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C58872-8F2A-445B-9442-A247275F2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568" y="2780928"/>
            <a:ext cx="7920000" cy="720000"/>
          </a:xfrm>
        </p:spPr>
        <p:txBody>
          <a:bodyPr/>
          <a:lstStyle/>
          <a:p>
            <a:r>
              <a:rPr lang="en-GB" dirty="0"/>
              <a:t>Back-up</a:t>
            </a:r>
          </a:p>
        </p:txBody>
      </p:sp>
    </p:spTree>
    <p:extLst>
      <p:ext uri="{BB962C8B-B14F-4D97-AF65-F5344CB8AC3E}">
        <p14:creationId xmlns:p14="http://schemas.microsoft.com/office/powerpoint/2010/main" val="292850336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Protected Apertures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99626247"/>
              </p:ext>
            </p:extLst>
          </p:nvPr>
        </p:nvGraphicFramePr>
        <p:xfrm>
          <a:off x="587398" y="1040465"/>
          <a:ext cx="3315970" cy="34848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32280">
                  <a:extLst>
                    <a:ext uri="{9D8B030D-6E8A-4147-A177-3AD203B41FA5}">
                      <a16:colId xmlns:a16="http://schemas.microsoft.com/office/drawing/2014/main" val="659385943"/>
                    </a:ext>
                  </a:extLst>
                </a:gridCol>
                <a:gridCol w="1583690">
                  <a:extLst>
                    <a:ext uri="{9D8B030D-6E8A-4147-A177-3AD203B41FA5}">
                      <a16:colId xmlns:a16="http://schemas.microsoft.com/office/drawing/2014/main" val="806802638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 err="1"/>
                        <a:t>Δµ</a:t>
                      </a:r>
                      <a:r>
                        <a:rPr lang="en-US" sz="1400" baseline="-25000" dirty="0" err="1"/>
                        <a:t>x</a:t>
                      </a:r>
                      <a:r>
                        <a:rPr lang="en-US" sz="1400" baseline="0" dirty="0"/>
                        <a:t> MKD-TCT</a:t>
                      </a:r>
                    </a:p>
                    <a:p>
                      <a:r>
                        <a:rPr lang="en-US" sz="1400" baseline="0" dirty="0"/>
                        <a:t>[°]</a:t>
                      </a:r>
                      <a:endParaRPr lang="en-GB" sz="1400" baseline="-25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Aperture</a:t>
                      </a:r>
                    </a:p>
                    <a:p>
                      <a:r>
                        <a:rPr lang="en-US" sz="1400" dirty="0"/>
                        <a:t>[</a:t>
                      </a:r>
                      <a:r>
                        <a:rPr lang="el-GR" sz="1400" dirty="0"/>
                        <a:t>σ</a:t>
                      </a:r>
                      <a:r>
                        <a:rPr lang="en-US" sz="1400" dirty="0"/>
                        <a:t>@2.5µm]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306812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0-20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11.2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655172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30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11.9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213792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40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12.9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48233118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50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13.8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970729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60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14.5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400575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70-90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14.6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454931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No TCT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19.4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7144809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Injection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12.6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39066865"/>
                  </a:ext>
                </a:extLst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7737797"/>
              </p:ext>
            </p:extLst>
          </p:nvPr>
        </p:nvGraphicFramePr>
        <p:xfrm>
          <a:off x="4067944" y="1040465"/>
          <a:ext cx="3867532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71980">
                  <a:extLst>
                    <a:ext uri="{9D8B030D-6E8A-4147-A177-3AD203B41FA5}">
                      <a16:colId xmlns:a16="http://schemas.microsoft.com/office/drawing/2014/main" val="1300451569"/>
                    </a:ext>
                  </a:extLst>
                </a:gridCol>
                <a:gridCol w="839026">
                  <a:extLst>
                    <a:ext uri="{9D8B030D-6E8A-4147-A177-3AD203B41FA5}">
                      <a16:colId xmlns:a16="http://schemas.microsoft.com/office/drawing/2014/main" val="3500122050"/>
                    </a:ext>
                  </a:extLst>
                </a:gridCol>
                <a:gridCol w="158750">
                  <a:extLst>
                    <a:ext uri="{9D8B030D-6E8A-4147-A177-3AD203B41FA5}">
                      <a16:colId xmlns:a16="http://schemas.microsoft.com/office/drawing/2014/main" val="1401624023"/>
                    </a:ext>
                  </a:extLst>
                </a:gridCol>
                <a:gridCol w="997776">
                  <a:extLst>
                    <a:ext uri="{9D8B030D-6E8A-4147-A177-3AD203B41FA5}">
                      <a16:colId xmlns:a16="http://schemas.microsoft.com/office/drawing/2014/main" val="61531258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Parameter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400" dirty="0"/>
                        <a:t>7 </a:t>
                      </a:r>
                      <a:r>
                        <a:rPr lang="en-US" sz="1400" dirty="0" err="1"/>
                        <a:t>TeV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0.45 </a:t>
                      </a:r>
                      <a:r>
                        <a:rPr lang="en-US" sz="1400" dirty="0" err="1"/>
                        <a:t>TeV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1443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Radial</a:t>
                      </a:r>
                      <a:r>
                        <a:rPr lang="en-US" sz="1400" baseline="0" dirty="0"/>
                        <a:t> CO [mm]</a:t>
                      </a:r>
                      <a:endParaRPr lang="en-GB" sz="1400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24856456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Mom</a:t>
                      </a:r>
                      <a:r>
                        <a:rPr lang="en-US" sz="1400" baseline="0" dirty="0"/>
                        <a:t> offset 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2</a:t>
                      </a:r>
                      <a:r>
                        <a:rPr lang="en-US" sz="1400" baseline="0" dirty="0"/>
                        <a:t> 10</a:t>
                      </a:r>
                      <a:r>
                        <a:rPr lang="en-US" sz="1400" baseline="30000" dirty="0"/>
                        <a:t>-4</a:t>
                      </a:r>
                      <a:endParaRPr lang="en-GB" sz="1400" baseline="300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baseline="0" dirty="0"/>
                        <a:t>8.6 10</a:t>
                      </a:r>
                      <a:r>
                        <a:rPr lang="en-US" sz="1400" baseline="30000" dirty="0"/>
                        <a:t>-4</a:t>
                      </a:r>
                      <a:endParaRPr lang="en-GB" sz="1400" baseline="300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2833203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Dispersion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0.14</a:t>
                      </a:r>
                      <a:endParaRPr lang="en-GB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550092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sz="1400" dirty="0"/>
                        <a:t>Beam</a:t>
                      </a:r>
                      <a:r>
                        <a:rPr lang="en-US" sz="1400" baseline="0" dirty="0"/>
                        <a:t> size </a:t>
                      </a:r>
                      <a:endParaRPr lang="en-GB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400" dirty="0"/>
                        <a:t>1.1</a:t>
                      </a:r>
                      <a:endParaRPr lang="en-GB" sz="1400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r>
                        <a:rPr lang="en-US" sz="1400" dirty="0"/>
                        <a:t>1.05</a:t>
                      </a:r>
                      <a:endParaRPr lang="en-GB" sz="14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96936516"/>
                  </a:ext>
                </a:extLst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1187624" y="5589240"/>
            <a:ext cx="41088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R. Bruce et al. CERN-ACC-2017-0051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272609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9128C5-2C52-4885-8D46-0E74F6E3F81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Left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8CB7FA66-339A-4C29-90B1-D1B3C75E1DD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61208"/>
            <a:ext cx="9144000" cy="51355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133612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02CD84-3F5C-4AE6-BFB5-80B038B074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Layout Right</a:t>
            </a:r>
            <a:endParaRPr lang="en-GB" dirty="0"/>
          </a:p>
        </p:txBody>
      </p:sp>
      <p:pic>
        <p:nvPicPr>
          <p:cNvPr id="5" name="Picture 4" descr="A close up of a map&#10;&#10;Description automatically generated">
            <a:extLst>
              <a:ext uri="{FF2B5EF4-FFF2-40B4-BE49-F238E27FC236}">
                <a16:creationId xmlns:a16="http://schemas.microsoft.com/office/drawing/2014/main" id="{BD59802B-D8F4-427B-8B57-7B6D8CF5297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817815"/>
            <a:ext cx="9144000" cy="52223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526138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23F3B0-99AA-47CD-8D13-AC56F4C656E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Injection</a:t>
            </a:r>
            <a:endParaRPr lang="en-GB" dirty="0"/>
          </a:p>
        </p:txBody>
      </p:sp>
      <p:pic>
        <p:nvPicPr>
          <p:cNvPr id="9" name="Content Placeholder 8" descr="A close up of a map&#10;&#10;Description automatically generated">
            <a:extLst>
              <a:ext uri="{FF2B5EF4-FFF2-40B4-BE49-F238E27FC236}">
                <a16:creationId xmlns:a16="http://schemas.microsoft.com/office/drawing/2014/main" id="{C5E3621C-E048-4665-8678-E2AD8DA575A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2001" y="1052736"/>
            <a:ext cx="4320480" cy="3240360"/>
          </a:xfrm>
        </p:spPr>
      </p:pic>
      <p:pic>
        <p:nvPicPr>
          <p:cNvPr id="11" name="Picture 10" descr="A close up of a map&#10;&#10;Description automatically generated">
            <a:extLst>
              <a:ext uri="{FF2B5EF4-FFF2-40B4-BE49-F238E27FC236}">
                <a16:creationId xmlns:a16="http://schemas.microsoft.com/office/drawing/2014/main" id="{B9E55B13-6C38-46A8-B233-1924357550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6841" y="1077726"/>
            <a:ext cx="4287160" cy="321537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1B0890CC-310D-4CE1-B714-18CE7184CD03}"/>
              </a:ext>
            </a:extLst>
          </p:cNvPr>
          <p:cNvSpPr txBox="1"/>
          <p:nvPr/>
        </p:nvSpPr>
        <p:spPr>
          <a:xfrm>
            <a:off x="899593" y="4869160"/>
            <a:ext cx="7920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An aperture of 40 mm in diameter with 1.5 mm of tolerances is in not compatible with the aperture in some in a subset of the region of interest.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21615009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LARP logo, 4:3 format</Description0>
    <Note xmlns="8946e33d-fd2f-4ae4-8ee9-d90c129cdf9e">For presentations to be given at Joint HL-LHC/LARP annual meetings (US or European locations).
https://edms.cern.ch/document/1607180/</Note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1A7292EC-A4CC-4379-ABA5-C61E3A4C4323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BF8EF391-2BAD-45F4-B22E-736040720C99}">
  <ds:schemaRefs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schemas.microsoft.com/office/2006/documentManagement/types"/>
    <ds:schemaRef ds:uri="8946e33d-fd2f-4ae4-8ee9-d90c129cdf9e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CCC4280F-E911-4FF7-B1B5-10F770B636CB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18470</TotalTime>
  <Words>571</Words>
  <Application>Microsoft Office PowerPoint</Application>
  <PresentationFormat>On-screen Show (4:3)</PresentationFormat>
  <Paragraphs>84</Paragraphs>
  <Slides>19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3" baseType="lpstr">
      <vt:lpstr>Arial</vt:lpstr>
      <vt:lpstr>Calibri</vt:lpstr>
      <vt:lpstr>Wingdings</vt:lpstr>
      <vt:lpstr>Thème Office</vt:lpstr>
      <vt:lpstr>HL-LHC BGV Aperture</vt:lpstr>
      <vt:lpstr>Introduction</vt:lpstr>
      <vt:lpstr>Input for BGV</vt:lpstr>
      <vt:lpstr>Detailed plots and conclusion</vt:lpstr>
      <vt:lpstr>Back-up</vt:lpstr>
      <vt:lpstr>Protected Apertures</vt:lpstr>
      <vt:lpstr>Layout Left</vt:lpstr>
      <vt:lpstr>Layout Right</vt:lpstr>
      <vt:lpstr>Injection</vt:lpstr>
      <vt:lpstr>Flat top beta*=1.4m anti-ATS at 7 TeV</vt:lpstr>
      <vt:lpstr>Flat top beta*=50cm  at 7 TeV</vt:lpstr>
      <vt:lpstr>Flat top beta*=15cm at 7 TeV</vt:lpstr>
      <vt:lpstr>Flat top beta*=7.5/30cm at 7 TeV</vt:lpstr>
      <vt:lpstr>Beam sizes</vt:lpstr>
      <vt:lpstr>Beam sizes</vt:lpstr>
      <vt:lpstr>Beam sizes</vt:lpstr>
      <vt:lpstr>Beam sizes</vt:lpstr>
      <vt:lpstr>Beam sizes</vt:lpstr>
      <vt:lpstr>Conclusion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HiLumi-Pres-Template-4-3-LARP</dc:title>
  <dc:creator>André-Pierre OLIVIER</dc:creator>
  <cp:lastModifiedBy>Riccardo De Maria</cp:lastModifiedBy>
  <cp:revision>892</cp:revision>
  <dcterms:created xsi:type="dcterms:W3CDTF">2016-03-23T12:58:39Z</dcterms:created>
  <dcterms:modified xsi:type="dcterms:W3CDTF">2022-05-03T09:13:41Z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