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4" r:id="rId2"/>
    <p:sldId id="267" r:id="rId3"/>
    <p:sldId id="268" r:id="rId4"/>
    <p:sldId id="273" r:id="rId5"/>
    <p:sldId id="274" r:id="rId6"/>
    <p:sldId id="271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0FEA0"/>
    <a:srgbClr val="FF8989"/>
    <a:srgbClr val="00529E"/>
    <a:srgbClr val="FF0000"/>
    <a:srgbClr val="CC3300"/>
    <a:srgbClr val="004F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6A74CA14-E9E8-44BA-9819-7CFDF9665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2BA5DA4-6A94-4701-98CE-F2D162CDE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banne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 descr="lato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76200"/>
            <a:ext cx="1885950" cy="59436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76200"/>
            <a:ext cx="5505450" cy="5943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banner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9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1031" name="Picture 25" descr="lato4"/>
          <p:cNvPicPr>
            <a:picLocks noChangeAspect="1" noChangeArrowheads="1"/>
          </p:cNvPicPr>
          <p:nvPr userDrawn="1"/>
        </p:nvPicPr>
        <p:blipFill>
          <a:blip r:embed="rId15" cstate="print"/>
          <a:srcRect b="84810"/>
          <a:stretch>
            <a:fillRect/>
          </a:stretch>
        </p:blipFill>
        <p:spPr bwMode="auto">
          <a:xfrm>
            <a:off x="0" y="0"/>
            <a:ext cx="11890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3429000" y="6550025"/>
            <a:ext cx="4572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b="1" i="1" dirty="0" smtClean="0">
                <a:solidFill>
                  <a:srgbClr val="00529E"/>
                </a:solidFill>
              </a:rPr>
              <a:t>AV Workflow - GLM [Dec </a:t>
            </a:r>
            <a:r>
              <a:rPr lang="en-US" sz="1400" b="1" i="1" dirty="0" smtClean="0">
                <a:solidFill>
                  <a:srgbClr val="00529E"/>
                </a:solidFill>
              </a:rPr>
              <a:t>2010] </a:t>
            </a:r>
            <a:r>
              <a:rPr lang="en-US" sz="1400" b="1" i="1" dirty="0">
                <a:solidFill>
                  <a:srgbClr val="00529E"/>
                </a:solidFill>
              </a:rPr>
              <a:t>- </a:t>
            </a:r>
            <a:fld id="{7411D7AD-6CB2-446F-A775-E890509EE7FF}" type="slidenum">
              <a:rPr lang="en-US" sz="1400" b="1" i="1">
                <a:solidFill>
                  <a:srgbClr val="00529E"/>
                </a:solidFill>
              </a:rPr>
              <a:pPr algn="r">
                <a:defRPr/>
              </a:pPr>
              <a:t>‹#›</a:t>
            </a:fld>
            <a:endParaRPr lang="en-US" sz="1400" b="1" i="1" dirty="0">
              <a:solidFill>
                <a:srgbClr val="00529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pple.com/chfr/finalcutstudio/in-action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Improving CERN</a:t>
            </a:r>
            <a:br>
              <a:rPr lang="en-GB" dirty="0" smtClean="0"/>
            </a:br>
            <a:r>
              <a:rPr lang="en-GB" dirty="0" smtClean="0"/>
              <a:t>AV Workflow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13</a:t>
            </a:r>
            <a:r>
              <a:rPr lang="en-GB" baseline="30000" dirty="0" smtClean="0">
                <a:solidFill>
                  <a:srgbClr val="FF0000"/>
                </a:solidFill>
              </a:rPr>
              <a:t>nth</a:t>
            </a:r>
            <a:r>
              <a:rPr lang="en-GB" dirty="0" smtClean="0">
                <a:solidFill>
                  <a:srgbClr val="FF0000"/>
                </a:solidFill>
              </a:rPr>
              <a:t> December </a:t>
            </a:r>
            <a:r>
              <a:rPr lang="en-GB" dirty="0" smtClean="0">
                <a:solidFill>
                  <a:srgbClr val="FF0000"/>
                </a:solidFill>
              </a:rPr>
              <a:t>2010</a:t>
            </a:r>
          </a:p>
          <a:p>
            <a:r>
              <a:rPr lang="fr-CH" dirty="0" smtClean="0"/>
              <a:t>Thomas Baron, Jacques Fichet,</a:t>
            </a:r>
          </a:p>
          <a:p>
            <a:r>
              <a:rPr lang="fr-CH" dirty="0" smtClean="0"/>
              <a:t>Tim </a:t>
            </a:r>
            <a:r>
              <a:rPr lang="fr-CH" dirty="0" smtClean="0"/>
              <a:t>Smith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 collaborative editing</a:t>
            </a:r>
          </a:p>
          <a:p>
            <a:pPr lvl="1"/>
            <a:r>
              <a:rPr lang="en-GB" dirty="0" smtClean="0"/>
              <a:t>And no asset management</a:t>
            </a:r>
          </a:p>
          <a:p>
            <a:r>
              <a:rPr lang="en-GB" dirty="0" smtClean="0"/>
              <a:t>A lot of manual processes</a:t>
            </a:r>
          </a:p>
          <a:p>
            <a:r>
              <a:rPr lang="en-GB" dirty="0" smtClean="0"/>
              <a:t>Manual approval process</a:t>
            </a:r>
          </a:p>
          <a:p>
            <a:r>
              <a:rPr lang="en-GB" dirty="0" smtClean="0"/>
              <a:t>Several teams involved</a:t>
            </a:r>
          </a:p>
          <a:p>
            <a:pPr lvl="1"/>
            <a:r>
              <a:rPr lang="en-GB" dirty="0" smtClean="0"/>
              <a:t>AVC, CDS, OIS</a:t>
            </a:r>
          </a:p>
          <a:p>
            <a:r>
              <a:rPr lang="en-GB" dirty="0" smtClean="0"/>
              <a:t>No process monitoring</a:t>
            </a:r>
          </a:p>
          <a:p>
            <a:r>
              <a:rPr lang="en-GB" dirty="0" smtClean="0"/>
              <a:t>Lack of archiving of rushes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371600"/>
            <a:ext cx="3926069" cy="447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</a:t>
            </a:r>
            <a:r>
              <a:rPr lang="en-GB" dirty="0" smtClean="0"/>
              <a:t>etwork </a:t>
            </a:r>
            <a:r>
              <a:rPr lang="en-GB" dirty="0" smtClean="0"/>
              <a:t>file storage for collaborative work on multimedia documents (</a:t>
            </a:r>
            <a:r>
              <a:rPr lang="en-GB" dirty="0" err="1" smtClean="0"/>
              <a:t>photos+videos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</a:t>
            </a:r>
            <a:r>
              <a:rPr lang="en-GB" dirty="0" smtClean="0"/>
              <a:t>upported </a:t>
            </a:r>
            <a:r>
              <a:rPr lang="en-GB" dirty="0" smtClean="0"/>
              <a:t>by an </a:t>
            </a:r>
            <a:r>
              <a:rPr lang="en-GB" dirty="0" smtClean="0"/>
              <a:t>asset </a:t>
            </a:r>
            <a:r>
              <a:rPr lang="en-GB" dirty="0" smtClean="0"/>
              <a:t>management </a:t>
            </a:r>
            <a:r>
              <a:rPr lang="en-GB" dirty="0" smtClean="0"/>
              <a:t>system</a:t>
            </a:r>
            <a:endParaRPr lang="en-GB" dirty="0" smtClean="0"/>
          </a:p>
          <a:p>
            <a:r>
              <a:rPr lang="en-GB" dirty="0" smtClean="0"/>
              <a:t>A</a:t>
            </a:r>
            <a:r>
              <a:rPr lang="en-GB" dirty="0" smtClean="0"/>
              <a:t>utomate workflow, incl. </a:t>
            </a:r>
            <a:r>
              <a:rPr lang="en-GB" dirty="0" smtClean="0"/>
              <a:t>flexible approval handling</a:t>
            </a:r>
          </a:p>
          <a:p>
            <a:r>
              <a:rPr lang="en-GB" dirty="0" err="1" smtClean="0"/>
              <a:t>T</a:t>
            </a:r>
            <a:r>
              <a:rPr lang="en-GB" dirty="0" err="1" smtClean="0"/>
              <a:t>ranscoding</a:t>
            </a:r>
            <a:r>
              <a:rPr lang="en-GB" dirty="0" smtClean="0"/>
              <a:t> </a:t>
            </a:r>
            <a:r>
              <a:rPr lang="en-GB" dirty="0" smtClean="0"/>
              <a:t>using </a:t>
            </a:r>
            <a:r>
              <a:rPr lang="en-GB" dirty="0" err="1" smtClean="0"/>
              <a:t>prof</a:t>
            </a:r>
            <a:r>
              <a:rPr lang="en-GB" dirty="0" smtClean="0"/>
              <a:t>. commercial </a:t>
            </a:r>
            <a:r>
              <a:rPr lang="en-GB" dirty="0" smtClean="0"/>
              <a:t>tools</a:t>
            </a:r>
          </a:p>
          <a:p>
            <a:pPr lvl="1"/>
            <a:r>
              <a:rPr lang="en-GB" dirty="0" smtClean="0"/>
              <a:t>Add intro/</a:t>
            </a:r>
            <a:r>
              <a:rPr lang="en-GB" dirty="0" err="1" smtClean="0"/>
              <a:t>outro</a:t>
            </a:r>
            <a:r>
              <a:rPr lang="en-GB" dirty="0" smtClean="0"/>
              <a:t>/watermarks</a:t>
            </a:r>
          </a:p>
          <a:p>
            <a:pPr lvl="1"/>
            <a:r>
              <a:rPr lang="en-GB" dirty="0" smtClean="0"/>
              <a:t>A</a:t>
            </a:r>
            <a:r>
              <a:rPr lang="en-GB" dirty="0" smtClean="0"/>
              <a:t>dd </a:t>
            </a:r>
            <a:r>
              <a:rPr lang="en-GB" dirty="0" smtClean="0"/>
              <a:t>new output formats: podcasts, </a:t>
            </a:r>
            <a:r>
              <a:rPr lang="en-GB" dirty="0" smtClean="0"/>
              <a:t>h264</a:t>
            </a:r>
          </a:p>
          <a:p>
            <a:pPr lvl="1"/>
            <a:r>
              <a:rPr lang="en-GB" dirty="0" smtClean="0"/>
              <a:t>Compatible with future 3D rendering needs (CUDA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Integrate with Mac platform used for AV production</a:t>
            </a:r>
          </a:p>
          <a:p>
            <a:pPr lvl="1"/>
            <a:r>
              <a:rPr lang="en-GB" dirty="0" smtClean="0"/>
              <a:t>Final Cut Pro</a:t>
            </a:r>
          </a:p>
          <a:p>
            <a:pPr lvl="1"/>
            <a:r>
              <a:rPr lang="en-GB" dirty="0" smtClean="0"/>
              <a:t>Final Cut Server for asset mgmt and workflow mgmt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Design</a:t>
            </a:r>
            <a:endParaRPr lang="en-GB" dirty="0"/>
          </a:p>
        </p:txBody>
      </p:sp>
      <p:pic>
        <p:nvPicPr>
          <p:cNvPr id="1026" name="Picture 2" descr="http://www.dmctechnology.com/wp-content/uploads/2010/04/MacPr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40968"/>
            <a:ext cx="621592" cy="1030686"/>
          </a:xfrm>
          <a:prstGeom prst="rect">
            <a:avLst/>
          </a:prstGeom>
          <a:noFill/>
        </p:spPr>
      </p:pic>
      <p:pic>
        <p:nvPicPr>
          <p:cNvPr id="1028" name="Picture 4" descr="http://www.jollynas.com/nas/img/wJollyN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068960"/>
            <a:ext cx="1392213" cy="1142815"/>
          </a:xfrm>
          <a:prstGeom prst="rect">
            <a:avLst/>
          </a:prstGeom>
          <a:noFill/>
        </p:spPr>
      </p:pic>
      <p:pic>
        <p:nvPicPr>
          <p:cNvPr id="1030" name="Picture 6" descr="http://static.arstechnica.net/assets/2010/07/macpro_12core_27_cinema_display-thumb-640xauto-15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429000"/>
            <a:ext cx="720080" cy="405045"/>
          </a:xfrm>
          <a:prstGeom prst="rect">
            <a:avLst/>
          </a:prstGeom>
          <a:noFill/>
        </p:spPr>
      </p:pic>
      <p:pic>
        <p:nvPicPr>
          <p:cNvPr id="7" name="Picture 6" descr="http://static.arstechnica.net/assets/2010/07/macpro_12core_27_cinema_display-thumb-640xauto-15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77072"/>
            <a:ext cx="720080" cy="405045"/>
          </a:xfrm>
          <a:prstGeom prst="rect">
            <a:avLst/>
          </a:prstGeom>
          <a:noFill/>
        </p:spPr>
      </p:pic>
      <p:pic>
        <p:nvPicPr>
          <p:cNvPr id="1032" name="Picture 8" descr="http://bindapple.com/wp-content/uploads/2009/11/mac-book-pro-speci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725144"/>
            <a:ext cx="792088" cy="594996"/>
          </a:xfrm>
          <a:prstGeom prst="rect">
            <a:avLst/>
          </a:prstGeom>
          <a:noFill/>
        </p:spPr>
      </p:pic>
      <p:pic>
        <p:nvPicPr>
          <p:cNvPr id="10" name="Picture 8" descr="http://bindapple.com/wp-content/uploads/2009/11/mac-book-pro-speci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373216"/>
            <a:ext cx="792088" cy="594996"/>
          </a:xfrm>
          <a:prstGeom prst="rect">
            <a:avLst/>
          </a:prstGeom>
          <a:noFill/>
        </p:spPr>
      </p:pic>
      <p:pic>
        <p:nvPicPr>
          <p:cNvPr id="1034" name="Picture 10" descr="http://www.andor.com/image_lib/lores/Product%20Specific/iQ/iqworkstatio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700808"/>
            <a:ext cx="936104" cy="608467"/>
          </a:xfrm>
          <a:prstGeom prst="rect">
            <a:avLst/>
          </a:prstGeom>
          <a:noFill/>
        </p:spPr>
      </p:pic>
      <p:pic>
        <p:nvPicPr>
          <p:cNvPr id="12" name="Picture 2" descr="http://www.dmctechnology.com/wp-content/uploads/2010/04/MacPr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941168"/>
            <a:ext cx="621592" cy="1030686"/>
          </a:xfrm>
          <a:prstGeom prst="rect">
            <a:avLst/>
          </a:prstGeom>
          <a:noFill/>
        </p:spPr>
      </p:pic>
      <p:pic>
        <p:nvPicPr>
          <p:cNvPr id="13" name="Picture 2" descr="http://www.dmctechnology.com/wp-content/uploads/2010/04/MacPr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941168"/>
            <a:ext cx="621592" cy="1030686"/>
          </a:xfrm>
          <a:prstGeom prst="rect">
            <a:avLst/>
          </a:prstGeom>
          <a:noFill/>
        </p:spPr>
      </p:pic>
      <p:sp>
        <p:nvSpPr>
          <p:cNvPr id="15" name="Cloud 14"/>
          <p:cNvSpPr/>
          <p:nvPr/>
        </p:nvSpPr>
        <p:spPr>
          <a:xfrm>
            <a:off x="0" y="908720"/>
            <a:ext cx="2952328" cy="2016224"/>
          </a:xfrm>
          <a:prstGeom prst="cloud">
            <a:avLst/>
          </a:prstGeom>
          <a:solidFill>
            <a:schemeClr val="accent1">
              <a:alpha val="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283968" y="2636912"/>
            <a:ext cx="4176464" cy="3888432"/>
          </a:xfrm>
          <a:prstGeom prst="rect">
            <a:avLst/>
          </a:prstGeom>
          <a:solidFill>
            <a:schemeClr val="accent1">
              <a:alpha val="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95536" y="3068960"/>
            <a:ext cx="1451681" cy="3410447"/>
          </a:xfrm>
          <a:prstGeom prst="rect">
            <a:avLst/>
          </a:prstGeom>
          <a:solidFill>
            <a:schemeClr val="accent3">
              <a:alpha val="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904337" y="6261719"/>
            <a:ext cx="9685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2"/>
                </a:solidFill>
              </a:rPr>
              <a:t>510 AV Office</a:t>
            </a:r>
            <a:endParaRPr lang="en-GB" sz="1100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90720" y="6291782"/>
            <a:ext cx="1178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2"/>
                </a:solidFill>
              </a:rPr>
              <a:t>Computer Centre</a:t>
            </a:r>
            <a:endParaRPr lang="en-GB" sz="1100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96336" y="2996952"/>
            <a:ext cx="7920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DFS Servers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Temporary workspace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Final Archiving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24328" y="5157192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solidFill>
                  <a:schemeClr val="accent1"/>
                </a:solidFill>
              </a:rPr>
              <a:t>Transcoding</a:t>
            </a:r>
            <a:r>
              <a:rPr lang="en-GB" sz="1000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en-GB" sz="1000" dirty="0" smtClean="0">
                <a:solidFill>
                  <a:schemeClr val="accent1"/>
                </a:solidFill>
              </a:rPr>
              <a:t>Cluster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48064" y="3081154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Final Cut Server</a:t>
            </a:r>
          </a:p>
          <a:p>
            <a:r>
              <a:rPr lang="en-GB" sz="1000" dirty="0" smtClean="0">
                <a:solidFill>
                  <a:schemeClr val="accent1"/>
                </a:solidFill>
              </a:rPr>
              <a:t>Asset Management</a:t>
            </a:r>
          </a:p>
          <a:p>
            <a:r>
              <a:rPr lang="en-GB" sz="1000" dirty="0" smtClean="0">
                <a:solidFill>
                  <a:schemeClr val="accent1"/>
                </a:solidFill>
              </a:rPr>
              <a:t>Workflow</a:t>
            </a:r>
          </a:p>
          <a:p>
            <a:r>
              <a:rPr lang="en-GB" sz="1000" dirty="0" err="1" smtClean="0">
                <a:solidFill>
                  <a:schemeClr val="accent1"/>
                </a:solidFill>
              </a:rPr>
              <a:t>Proxying</a:t>
            </a:r>
            <a:endParaRPr lang="en-GB" sz="1000" dirty="0" smtClean="0">
              <a:solidFill>
                <a:schemeClr val="accent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547664" y="2204864"/>
            <a:ext cx="3024336" cy="1152128"/>
          </a:xfrm>
          <a:prstGeom prst="bentConnector3">
            <a:avLst>
              <a:gd name="adj1" fmla="val 4796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99960" y="2276872"/>
            <a:ext cx="13681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Web Interface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Previewing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Approving</a:t>
            </a:r>
            <a:endParaRPr lang="en-GB" sz="1000" dirty="0">
              <a:solidFill>
                <a:schemeClr val="accent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475656" y="3636232"/>
            <a:ext cx="3096344" cy="2880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475656" y="3933056"/>
            <a:ext cx="3096344" cy="3600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475656" y="3933056"/>
            <a:ext cx="3096344" cy="11521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475656" y="3933056"/>
            <a:ext cx="3096344" cy="172819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031784" y="4221088"/>
            <a:ext cx="15121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Final Cut Server Client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Managing workflow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Editing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dirty="0" smtClean="0">
                <a:solidFill>
                  <a:schemeClr val="accent1"/>
                </a:solidFill>
              </a:rPr>
              <a:t>1Gbps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19672" y="980728"/>
            <a:ext cx="734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2"/>
                </a:solidFill>
              </a:rPr>
              <a:t>wherever</a:t>
            </a:r>
            <a:endParaRPr lang="en-GB" sz="1100" dirty="0">
              <a:solidFill>
                <a:schemeClr val="accent2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5220072" y="3789040"/>
            <a:ext cx="9361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6516216" y="4581128"/>
            <a:ext cx="72008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16200000" flipH="1">
            <a:off x="5184068" y="4185084"/>
            <a:ext cx="122413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413496" y="3752200"/>
            <a:ext cx="74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10 </a:t>
            </a:r>
            <a:r>
              <a:rPr lang="en-GB" sz="1000" dirty="0" err="1" smtClean="0">
                <a:solidFill>
                  <a:schemeClr val="accent1"/>
                </a:solidFill>
              </a:rPr>
              <a:t>Gbps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853656" y="4437112"/>
            <a:ext cx="74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10 </a:t>
            </a:r>
            <a:r>
              <a:rPr lang="en-GB" sz="1000" dirty="0" err="1" smtClean="0">
                <a:solidFill>
                  <a:schemeClr val="accent1"/>
                </a:solidFill>
              </a:rPr>
              <a:t>Gbps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652120" y="4509120"/>
            <a:ext cx="74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1"/>
                </a:solidFill>
              </a:rPr>
              <a:t>10 </a:t>
            </a:r>
            <a:r>
              <a:rPr lang="en-GB" sz="1000" dirty="0" err="1" smtClean="0">
                <a:solidFill>
                  <a:schemeClr val="accent1"/>
                </a:solidFill>
              </a:rPr>
              <a:t>Gbps</a:t>
            </a:r>
            <a:endParaRPr lang="en-GB" sz="1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Apple Products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Our base editing software Final Cut Pro is used at CERN since 2005</a:t>
            </a:r>
          </a:p>
          <a:p>
            <a:pPr lvl="1"/>
            <a:r>
              <a:rPr lang="en-GB" dirty="0" smtClean="0"/>
              <a:t>It is becoming a worldwide de-facto standard</a:t>
            </a:r>
          </a:p>
          <a:p>
            <a:pPr lvl="2"/>
            <a:r>
              <a:rPr lang="en-GB" dirty="0" smtClean="0"/>
              <a:t>Studios: Disney, </a:t>
            </a:r>
            <a:r>
              <a:rPr lang="en-GB" dirty="0" err="1" smtClean="0"/>
              <a:t>Dreamworks</a:t>
            </a:r>
            <a:r>
              <a:rPr lang="en-GB" dirty="0" smtClean="0"/>
              <a:t>, Universal, Warner Bros, 20</a:t>
            </a:r>
            <a:r>
              <a:rPr lang="en-GB" baseline="30000" dirty="0" smtClean="0"/>
              <a:t>th</a:t>
            </a:r>
            <a:r>
              <a:rPr lang="en-GB" dirty="0" smtClean="0"/>
              <a:t> Century Fox, Paramount</a:t>
            </a:r>
          </a:p>
          <a:p>
            <a:pPr lvl="2"/>
            <a:r>
              <a:rPr lang="en-GB" dirty="0" smtClean="0"/>
              <a:t>TV stations: TSR, BBC, RSI, SF, TF1, UEFA, CNN, MTV, HBO</a:t>
            </a:r>
          </a:p>
          <a:p>
            <a:pPr lvl="1"/>
            <a:r>
              <a:rPr lang="en-GB" dirty="0" smtClean="0"/>
              <a:t>1.8M registered users</a:t>
            </a:r>
          </a:p>
          <a:p>
            <a:pPr lvl="2"/>
            <a:r>
              <a:rPr lang="en-GB" dirty="0" smtClean="0">
                <a:hlinkClick r:id="rId2"/>
              </a:rPr>
              <a:t>http://www.apple.com/chfr/finalcutstudio/in-action/</a:t>
            </a:r>
            <a:endParaRPr lang="en-GB" dirty="0" smtClean="0"/>
          </a:p>
          <a:p>
            <a:r>
              <a:rPr lang="en-GB" dirty="0" smtClean="0"/>
              <a:t>Apple products ensure a perfect integration</a:t>
            </a:r>
          </a:p>
          <a:p>
            <a:pPr lvl="1"/>
            <a:r>
              <a:rPr lang="en-GB" dirty="0" smtClean="0"/>
              <a:t>The only strong link will be on the workflow management tool</a:t>
            </a:r>
          </a:p>
          <a:p>
            <a:r>
              <a:rPr lang="en-GB" dirty="0" smtClean="0"/>
              <a:t>Mac Pros can be reused as workstations later on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Workflow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500062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2251</TotalTime>
  <Words>254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Improving CERN AV Workflow</vt:lpstr>
      <vt:lpstr>Current Issues</vt:lpstr>
      <vt:lpstr>Proposed Solution</vt:lpstr>
      <vt:lpstr>Overall Design</vt:lpstr>
      <vt:lpstr>Why Apple Products</vt:lpstr>
      <vt:lpstr>New Workflow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UDS Group Meeting</dc:title>
  <dc:creator>Tim Smith; rosy</dc:creator>
  <cp:lastModifiedBy>NICE</cp:lastModifiedBy>
  <cp:revision>353</cp:revision>
  <dcterms:created xsi:type="dcterms:W3CDTF">2006-05-15T08:51:15Z</dcterms:created>
  <dcterms:modified xsi:type="dcterms:W3CDTF">2010-12-12T22:27:52Z</dcterms:modified>
</cp:coreProperties>
</file>