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56" r:id="rId2"/>
    <p:sldId id="259" r:id="rId3"/>
    <p:sldId id="271" r:id="rId4"/>
    <p:sldId id="258" r:id="rId5"/>
    <p:sldId id="267" r:id="rId6"/>
    <p:sldId id="261" r:id="rId7"/>
    <p:sldId id="262" r:id="rId8"/>
    <p:sldId id="263" r:id="rId9"/>
    <p:sldId id="264" r:id="rId10"/>
    <p:sldId id="265" r:id="rId11"/>
    <p:sldId id="257" r:id="rId12"/>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9D9D9"/>
    <a:srgbClr val="A6A6A6"/>
    <a:srgbClr val="88BA18"/>
    <a:srgbClr val="87B918"/>
    <a:srgbClr val="00879B"/>
    <a:srgbClr val="00879A"/>
    <a:srgbClr val="F59600"/>
    <a:srgbClr val="E60032"/>
    <a:srgbClr val="6E37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16DF03-60ED-4F8B-A1BB-64F965A5BAD8}" v="58" dt="2023-03-24T13:33:20.9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37"/>
    <p:restoredTop sz="77972"/>
  </p:normalViewPr>
  <p:slideViewPr>
    <p:cSldViewPr snapToGrid="0" snapToObjects="1">
      <p:cViewPr>
        <p:scale>
          <a:sx n="84" d="100"/>
          <a:sy n="84" d="100"/>
        </p:scale>
        <p:origin x="224" y="105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24/03/2023</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24/03/2023</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err="1">
                          <a:latin typeface="Arial" panose="020B0604020202020204" pitchFamily="34" charset="0"/>
                          <a:cs typeface="Arial" panose="020B0604020202020204" pitchFamily="34" charset="0"/>
                        </a:rPr>
                        <a:t>Your</a:t>
                      </a:r>
                      <a:r>
                        <a:rPr lang="es-ES" sz="1400" b="1" i="0">
                          <a:latin typeface="Arial" panose="020B0604020202020204" pitchFamily="34" charset="0"/>
                          <a:cs typeface="Arial" panose="020B0604020202020204" pitchFamily="34" charset="0"/>
                        </a:rPr>
                        <a:t> </a:t>
                      </a:r>
                      <a:r>
                        <a:rPr lang="es-ES" sz="1400" b="1" i="0" err="1">
                          <a:latin typeface="Arial" panose="020B0604020202020204" pitchFamily="34" charset="0"/>
                          <a:cs typeface="Arial" panose="020B0604020202020204" pitchFamily="34" charset="0"/>
                        </a:rPr>
                        <a:t>table</a:t>
                      </a:r>
                      <a:r>
                        <a:rPr lang="es-ES" sz="1400" b="1" i="0">
                          <a:latin typeface="Arial" panose="020B0604020202020204" pitchFamily="34" charset="0"/>
                          <a:cs typeface="Arial" panose="020B0604020202020204" pitchFamily="34" charset="0"/>
                        </a:rPr>
                        <a:t> </a:t>
                      </a:r>
                      <a:r>
                        <a:rPr lang="es-ES" sz="1400" b="1" i="0" err="1">
                          <a:latin typeface="Arial" panose="020B0604020202020204" pitchFamily="34" charset="0"/>
                          <a:cs typeface="Arial" panose="020B0604020202020204" pitchFamily="34" charset="0"/>
                        </a:rPr>
                        <a:t>here</a:t>
                      </a:r>
                      <a:endParaRPr lang="es-ES" sz="1400" b="1" i="0">
                        <a:latin typeface="Arial" panose="020B0604020202020204" pitchFamily="34" charset="0"/>
                        <a:cs typeface="Arial" panose="020B0604020202020204" pitchFamily="34" charset="0"/>
                      </a:endParaRPr>
                    </a:p>
                  </a:txBody>
                  <a:tcPr/>
                </a:tc>
                <a:tc>
                  <a:txBody>
                    <a:bodyPr/>
                    <a:lstStyle/>
                    <a:p>
                      <a:pPr algn="r"/>
                      <a:endParaRPr lang="es-ES">
                        <a:latin typeface="Arial" panose="020B0604020202020204" pitchFamily="34" charset="0"/>
                        <a:cs typeface="Arial" panose="020B0604020202020204" pitchFamily="34" charset="0"/>
                      </a:endParaRPr>
                    </a:p>
                  </a:txBody>
                  <a:tcPr/>
                </a:tc>
                <a:tc>
                  <a:txBody>
                    <a:bodyPr/>
                    <a:lstStyle/>
                    <a:p>
                      <a:endParaRPr lang="es-ES">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err="1">
                          <a:latin typeface="Arial" panose="020B0604020202020204" pitchFamily="34" charset="0"/>
                          <a:cs typeface="Arial" panose="020B0604020202020204" pitchFamily="34" charset="0"/>
                        </a:rPr>
                        <a:t>Students</a:t>
                      </a:r>
                      <a:r>
                        <a:rPr lang="es-ES" sz="1200" b="1" i="0">
                          <a:latin typeface="Arial" panose="020B0604020202020204" pitchFamily="34" charset="0"/>
                          <a:cs typeface="Arial" panose="020B0604020202020204" pitchFamily="34" charset="0"/>
                        </a:rPr>
                        <a:t> (</a:t>
                      </a:r>
                      <a:r>
                        <a:rPr lang="es-ES" sz="1200" b="1" i="0" err="1">
                          <a:latin typeface="Arial" panose="020B0604020202020204" pitchFamily="34" charset="0"/>
                          <a:cs typeface="Arial" panose="020B0604020202020204" pitchFamily="34" charset="0"/>
                        </a:rPr>
                        <a:t>oBot</a:t>
                      </a:r>
                      <a:r>
                        <a:rPr lang="es-ES" sz="1200" b="1" i="0">
                          <a:latin typeface="Arial" panose="020B0604020202020204" pitchFamily="34" charset="0"/>
                          <a:cs typeface="Arial" panose="020B0604020202020204" pitchFamily="34" charset="0"/>
                        </a:rPr>
                        <a:t>, CBI, OSU, NTNU,</a:t>
                      </a:r>
                      <a:r>
                        <a:rPr lang="es-ES" sz="1200" b="1" i="0" baseline="0">
                          <a:latin typeface="Arial" panose="020B0604020202020204" pitchFamily="34" charset="0"/>
                          <a:cs typeface="Arial" panose="020B0604020202020204" pitchFamily="34" charset="0"/>
                        </a:rPr>
                        <a:t> CESP in </a:t>
                      </a:r>
                      <a:r>
                        <a:rPr lang="es-ES" sz="1200" b="1" i="0" baseline="0" err="1">
                          <a:latin typeface="Arial" panose="020B0604020202020204" pitchFamily="34" charset="0"/>
                          <a:cs typeface="Arial" panose="020B0604020202020204" pitchFamily="34" charset="0"/>
                        </a:rPr>
                        <a:t>residence</a:t>
                      </a:r>
                      <a:r>
                        <a:rPr lang="es-ES" sz="1200" b="1" i="0" baseline="0">
                          <a:latin typeface="Arial" panose="020B0604020202020204" pitchFamily="34" charset="0"/>
                          <a:cs typeface="Arial" panose="020B0604020202020204" pitchFamily="34" charset="0"/>
                        </a:rPr>
                        <a:t>):</a:t>
                      </a:r>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a:latin typeface="Arial" panose="020B0604020202020204" pitchFamily="34" charset="0"/>
                          <a:cs typeface="Arial" panose="020B0604020202020204" pitchFamily="34" charset="0"/>
                        </a:rPr>
                        <a:t>9 </a:t>
                      </a:r>
                      <a:r>
                        <a:rPr lang="es-ES" sz="1200" b="0" i="0" err="1">
                          <a:latin typeface="Arial" panose="020B0604020202020204" pitchFamily="34" charset="0"/>
                          <a:cs typeface="Arial" panose="020B0604020202020204" pitchFamily="34" charset="0"/>
                        </a:rPr>
                        <a:t>weeks</a:t>
                      </a:r>
                      <a:endParaRPr lang="es-ES" sz="1200" b="0"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rPr/>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4D06EE-D771-C442-B8E2-693CC7398F71}"/>
              </a:ext>
            </a:extLst>
          </p:cNvPr>
          <p:cNvSpPr>
            <a:spLocks noGrp="1"/>
          </p:cNvSpPr>
          <p:nvPr>
            <p:ph type="title"/>
          </p:nvPr>
        </p:nvSpPr>
        <p:spPr/>
        <p:txBody>
          <a:bodyPr>
            <a:normAutofit/>
          </a:bodyPr>
          <a:lstStyle/>
          <a:p>
            <a:r>
              <a:rPr lang="en-GB" dirty="0"/>
              <a:t>Interviewing 101</a:t>
            </a:r>
          </a:p>
        </p:txBody>
      </p:sp>
      <p:sp>
        <p:nvSpPr>
          <p:cNvPr id="5" name="Marcador de texto 4">
            <a:extLst>
              <a:ext uri="{FF2B5EF4-FFF2-40B4-BE49-F238E27FC236}">
                <a16:creationId xmlns:a16="http://schemas.microsoft.com/office/drawing/2014/main" id="{839D9350-9FD4-5F46-8C9A-4553CEF3F0DB}"/>
              </a:ext>
            </a:extLst>
          </p:cNvPr>
          <p:cNvSpPr>
            <a:spLocks noGrp="1"/>
          </p:cNvSpPr>
          <p:nvPr>
            <p:ph type="body" sz="half" idx="2"/>
          </p:nvPr>
        </p:nvSpPr>
        <p:spPr/>
        <p:txBody>
          <a:bodyPr vert="horz" lIns="91440" tIns="45720" rIns="91440" bIns="45720" rtlCol="0" anchor="t">
            <a:normAutofit/>
          </a:bodyPr>
          <a:lstStyle/>
          <a:p>
            <a:r>
              <a:rPr lang="en-GB" dirty="0">
                <a:cs typeface="Arial"/>
              </a:rPr>
              <a:t>CBI.ATTRACT </a:t>
            </a:r>
            <a:endParaRPr lang="en-GB" dirty="0"/>
          </a:p>
          <a:p>
            <a:r>
              <a:rPr lang="en-GB" dirty="0"/>
              <a:t>27.03.2023</a:t>
            </a:r>
            <a:endParaRPr lang="en-US" dirty="0">
              <a:cs typeface="Arial"/>
            </a:endParaRPr>
          </a:p>
          <a:p>
            <a:r>
              <a:rPr lang="en-GB" dirty="0"/>
              <a:t>Ole Werner</a:t>
            </a:r>
          </a:p>
        </p:txBody>
      </p:sp>
    </p:spTree>
    <p:extLst>
      <p:ext uri="{BB962C8B-B14F-4D97-AF65-F5344CB8AC3E}">
        <p14:creationId xmlns:p14="http://schemas.microsoft.com/office/powerpoint/2010/main" val="731418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D9A52-0A9F-D843-9142-48E86EDE72EF}"/>
              </a:ext>
            </a:extLst>
          </p:cNvPr>
          <p:cNvSpPr>
            <a:spLocks noGrp="1"/>
          </p:cNvSpPr>
          <p:nvPr>
            <p:ph type="title"/>
          </p:nvPr>
        </p:nvSpPr>
        <p:spPr/>
        <p:txBody>
          <a:bodyPr/>
          <a:lstStyle/>
          <a:p>
            <a:r>
              <a:rPr lang="en-CH" dirty="0"/>
              <a:t>Reminder</a:t>
            </a:r>
          </a:p>
        </p:txBody>
      </p:sp>
      <p:sp>
        <p:nvSpPr>
          <p:cNvPr id="3" name="Text Placeholder 2">
            <a:extLst>
              <a:ext uri="{FF2B5EF4-FFF2-40B4-BE49-F238E27FC236}">
                <a16:creationId xmlns:a16="http://schemas.microsoft.com/office/drawing/2014/main" id="{325F8B39-C923-7344-87B7-14ED99628252}"/>
              </a:ext>
            </a:extLst>
          </p:cNvPr>
          <p:cNvSpPr>
            <a:spLocks noGrp="1"/>
          </p:cNvSpPr>
          <p:nvPr>
            <p:ph type="body" idx="1"/>
          </p:nvPr>
        </p:nvSpPr>
        <p:spPr/>
        <p:txBody>
          <a:bodyPr/>
          <a:lstStyle/>
          <a:p>
            <a:pPr marL="285750" indent="-285750">
              <a:buFont typeface="Arial" panose="020B0604020202020204" pitchFamily="34" charset="0"/>
              <a:buChar char="•"/>
            </a:pPr>
            <a:r>
              <a:rPr lang="en-CH" sz="1600" dirty="0"/>
              <a:t>Introduce yourself and the project you are working with clearly and politely.</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Reme</a:t>
            </a:r>
            <a:r>
              <a:rPr lang="en-GB" sz="1600" dirty="0"/>
              <a:t>m</a:t>
            </a:r>
            <a:r>
              <a:rPr lang="en-CH" sz="1600" dirty="0"/>
              <a:t>ber, also in research, one person has an opinion, not the truth. </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Further connections: You can ask the person to join / keep posted on the project and give you tips on who else to talk to.</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Thank them for their time.</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dirty="0"/>
              <a:t>Have fun! </a:t>
            </a:r>
            <a:r>
              <a:rPr lang="en-CH" dirty="0">
                <a:sym typeface="Wingdings" pitchFamily="2" charset="2"/>
              </a:rPr>
              <a:t></a:t>
            </a:r>
            <a:endParaRPr lang="en-CH" dirty="0"/>
          </a:p>
        </p:txBody>
      </p:sp>
    </p:spTree>
    <p:extLst>
      <p:ext uri="{BB962C8B-B14F-4D97-AF65-F5344CB8AC3E}">
        <p14:creationId xmlns:p14="http://schemas.microsoft.com/office/powerpoint/2010/main" val="610022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50985E9B-B4AC-0241-B545-46B408662193}"/>
              </a:ext>
            </a:extLst>
          </p:cNvPr>
          <p:cNvSpPr>
            <a:spLocks noGrp="1"/>
          </p:cNvSpPr>
          <p:nvPr>
            <p:ph type="title"/>
          </p:nvPr>
        </p:nvSpPr>
        <p:spPr>
          <a:xfrm>
            <a:off x="5099050" y="1509520"/>
            <a:ext cx="3528721" cy="1433553"/>
          </a:xfrm>
        </p:spPr>
        <p:txBody>
          <a:bodyPr/>
          <a:lstStyle/>
          <a:p>
            <a:r>
              <a:rPr lang="en-GB" dirty="0"/>
              <a:t>Thank you!</a:t>
            </a:r>
          </a:p>
        </p:txBody>
      </p:sp>
    </p:spTree>
    <p:extLst>
      <p:ext uri="{BB962C8B-B14F-4D97-AF65-F5344CB8AC3E}">
        <p14:creationId xmlns:p14="http://schemas.microsoft.com/office/powerpoint/2010/main" val="3013050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461EE-B10E-904D-83F8-6ED9DAA14808}"/>
              </a:ext>
            </a:extLst>
          </p:cNvPr>
          <p:cNvSpPr>
            <a:spLocks noGrp="1"/>
          </p:cNvSpPr>
          <p:nvPr>
            <p:ph type="title"/>
          </p:nvPr>
        </p:nvSpPr>
        <p:spPr>
          <a:xfrm>
            <a:off x="211910" y="868634"/>
            <a:ext cx="8699866" cy="3662656"/>
          </a:xfrm>
        </p:spPr>
        <p:txBody>
          <a:bodyPr/>
          <a:lstStyle/>
          <a:p>
            <a:r>
              <a:rPr lang="en-CH" dirty="0"/>
              <a:t>Thought Experiment</a:t>
            </a:r>
            <a:br>
              <a:rPr lang="en-CH" dirty="0">
                <a:cs typeface="Arial"/>
              </a:rPr>
            </a:br>
            <a:br>
              <a:rPr lang="en-US" dirty="0">
                <a:cs typeface="Arial"/>
              </a:rPr>
            </a:br>
            <a:r>
              <a:rPr lang="en-US" b="0" dirty="0">
                <a:ea typeface="+mj-lt"/>
                <a:cs typeface="+mj-lt"/>
              </a:rPr>
              <a:t>Ask only closed questions (yes/no) to answer the riddle.</a:t>
            </a:r>
            <a:br>
              <a:rPr lang="en-US" b="0" dirty="0">
                <a:ea typeface="+mj-lt"/>
                <a:cs typeface="+mj-lt"/>
              </a:rPr>
            </a:br>
            <a:endParaRPr lang="en-US" dirty="0">
              <a:cs typeface="Arial"/>
            </a:endParaRPr>
          </a:p>
          <a:p>
            <a:r>
              <a:rPr lang="en-US" dirty="0">
                <a:ea typeface="+mj-lt"/>
                <a:cs typeface="+mj-lt"/>
              </a:rPr>
              <a:t>A father and son have a car accident and are both badly hurt. They are both taken to separate hospitals. When the boy is taken in for an operation, the surgeon (doctor) says 'I can not do the surgery because this is my son’.</a:t>
            </a:r>
            <a:br>
              <a:rPr lang="en-US" dirty="0">
                <a:ea typeface="+mj-lt"/>
                <a:cs typeface="+mj-lt"/>
              </a:rPr>
            </a:br>
            <a:br>
              <a:rPr lang="en-US" dirty="0">
                <a:ea typeface="+mj-lt"/>
                <a:cs typeface="+mj-lt"/>
              </a:rPr>
            </a:br>
            <a:r>
              <a:rPr lang="en-US" dirty="0">
                <a:ea typeface="+mj-lt"/>
                <a:cs typeface="+mj-lt"/>
              </a:rPr>
              <a:t>How is this possible?</a:t>
            </a:r>
            <a:endParaRPr lang="en-US" dirty="0"/>
          </a:p>
          <a:p>
            <a:br>
              <a:rPr lang="en-US" dirty="0">
                <a:cs typeface="Arial"/>
              </a:rPr>
            </a:br>
            <a:endParaRPr lang="en-US" dirty="0">
              <a:cs typeface="Arial"/>
            </a:endParaRPr>
          </a:p>
        </p:txBody>
      </p:sp>
    </p:spTree>
    <p:extLst>
      <p:ext uri="{BB962C8B-B14F-4D97-AF65-F5344CB8AC3E}">
        <p14:creationId xmlns:p14="http://schemas.microsoft.com/office/powerpoint/2010/main" val="2070497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octor Emoji - Woman [Free Download All Emojis] | Emoji Island">
            <a:extLst>
              <a:ext uri="{FF2B5EF4-FFF2-40B4-BE49-F238E27FC236}">
                <a16:creationId xmlns:a16="http://schemas.microsoft.com/office/drawing/2014/main" id="{94A76333-4DBD-F556-0A58-C41C3310AE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2983" y="114769"/>
            <a:ext cx="2535442" cy="333664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F4461EE-B10E-904D-83F8-6ED9DAA14808}"/>
              </a:ext>
            </a:extLst>
          </p:cNvPr>
          <p:cNvSpPr>
            <a:spLocks noGrp="1"/>
          </p:cNvSpPr>
          <p:nvPr>
            <p:ph type="title"/>
          </p:nvPr>
        </p:nvSpPr>
        <p:spPr>
          <a:xfrm>
            <a:off x="1277001" y="3451418"/>
            <a:ext cx="6589998" cy="1838177"/>
          </a:xfrm>
        </p:spPr>
        <p:txBody>
          <a:bodyPr/>
          <a:lstStyle/>
          <a:p>
            <a:pPr algn="ctr"/>
            <a:r>
              <a:rPr lang="en-US" b="0" dirty="0">
                <a:highlight>
                  <a:srgbClr val="FF0000"/>
                </a:highlight>
                <a:ea typeface="+mj-lt"/>
                <a:cs typeface="+mj-lt"/>
              </a:rPr>
              <a:t>“The answers you get depend on the questions you ask”</a:t>
            </a:r>
            <a:br>
              <a:rPr lang="en-US" b="0" dirty="0">
                <a:highlight>
                  <a:srgbClr val="FF0000"/>
                </a:highlight>
                <a:ea typeface="+mj-lt"/>
                <a:cs typeface="+mj-lt"/>
              </a:rPr>
            </a:br>
            <a:r>
              <a:rPr lang="en-US" b="0" dirty="0">
                <a:highlight>
                  <a:srgbClr val="FF0000"/>
                </a:highlight>
                <a:ea typeface="+mj-lt"/>
                <a:cs typeface="+mj-lt"/>
              </a:rPr>
              <a:t> </a:t>
            </a:r>
            <a:br>
              <a:rPr lang="en-US" b="0" dirty="0">
                <a:highlight>
                  <a:srgbClr val="FF0000"/>
                </a:highlight>
                <a:ea typeface="+mj-lt"/>
                <a:cs typeface="+mj-lt"/>
              </a:rPr>
            </a:br>
            <a:r>
              <a:rPr lang="en-US" b="0" dirty="0">
                <a:highlight>
                  <a:srgbClr val="FF0000"/>
                </a:highlight>
                <a:ea typeface="+mj-lt"/>
                <a:cs typeface="+mj-lt"/>
              </a:rPr>
              <a:t>Thomas Kuhn</a:t>
            </a:r>
            <a:endParaRPr lang="en-US" dirty="0">
              <a:highlight>
                <a:srgbClr val="FF0000"/>
              </a:highlight>
              <a:cs typeface="Arial"/>
            </a:endParaRPr>
          </a:p>
          <a:p>
            <a:pPr algn="ctr"/>
            <a:endParaRPr lang="en-CH" dirty="0">
              <a:highlight>
                <a:srgbClr val="FF0000"/>
              </a:highlight>
              <a:cs typeface="Arial"/>
            </a:endParaRPr>
          </a:p>
        </p:txBody>
      </p:sp>
    </p:spTree>
    <p:extLst>
      <p:ext uri="{BB962C8B-B14F-4D97-AF65-F5344CB8AC3E}">
        <p14:creationId xmlns:p14="http://schemas.microsoft.com/office/powerpoint/2010/main" val="3850526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D9A52-0A9F-D843-9142-48E86EDE72EF}"/>
              </a:ext>
            </a:extLst>
          </p:cNvPr>
          <p:cNvSpPr>
            <a:spLocks noGrp="1"/>
          </p:cNvSpPr>
          <p:nvPr>
            <p:ph type="title"/>
          </p:nvPr>
        </p:nvSpPr>
        <p:spPr/>
        <p:txBody>
          <a:bodyPr/>
          <a:lstStyle/>
          <a:p>
            <a:r>
              <a:rPr lang="en-CH" dirty="0"/>
              <a:t>What is a bias?</a:t>
            </a:r>
          </a:p>
        </p:txBody>
      </p:sp>
      <p:sp>
        <p:nvSpPr>
          <p:cNvPr id="3" name="Text Placeholder 2">
            <a:extLst>
              <a:ext uri="{FF2B5EF4-FFF2-40B4-BE49-F238E27FC236}">
                <a16:creationId xmlns:a16="http://schemas.microsoft.com/office/drawing/2014/main" id="{325F8B39-C923-7344-87B7-14ED99628252}"/>
              </a:ext>
            </a:extLst>
          </p:cNvPr>
          <p:cNvSpPr>
            <a:spLocks noGrp="1"/>
          </p:cNvSpPr>
          <p:nvPr>
            <p:ph type="body" idx="1"/>
          </p:nvPr>
        </p:nvSpPr>
        <p:spPr/>
        <p:txBody>
          <a:bodyPr>
            <a:normAutofit lnSpcReduction="10000"/>
          </a:bodyPr>
          <a:lstStyle/>
          <a:p>
            <a:r>
              <a:rPr lang="en-GB" b="1" i="0" dirty="0">
                <a:solidFill>
                  <a:srgbClr val="2C2D30"/>
                </a:solidFill>
                <a:effectLst/>
                <a:latin typeface="Proxima Nova Regular"/>
              </a:rPr>
              <a:t>A bias is a tendency, inclination, or prejudice toward or against something or someone.</a:t>
            </a:r>
          </a:p>
          <a:p>
            <a:r>
              <a:rPr lang="en-GB" b="0" i="0" dirty="0">
                <a:solidFill>
                  <a:srgbClr val="2C2D30"/>
                </a:solidFill>
                <a:effectLst/>
                <a:latin typeface="Proxima Nova Regular"/>
              </a:rPr>
              <a:t>Some biases are positive and helpful—like choosing to only eat foods that are considered healthy or staying away from someone who has knowingly caused harm</a:t>
            </a:r>
            <a:r>
              <a:rPr lang="en-GB" b="1" i="0" dirty="0">
                <a:solidFill>
                  <a:srgbClr val="2C2D30"/>
                </a:solidFill>
                <a:effectLst/>
                <a:latin typeface="Proxima Nova Regular"/>
              </a:rPr>
              <a:t>. But biases are often based on stereotypes, rather than actual knowledge of an individual or circumstance.</a:t>
            </a:r>
            <a:r>
              <a:rPr lang="en-GB" b="0" i="0" dirty="0">
                <a:solidFill>
                  <a:srgbClr val="2C2D30"/>
                </a:solidFill>
                <a:effectLst/>
                <a:latin typeface="Proxima Nova Regular"/>
              </a:rPr>
              <a:t> Whether positive or negative, such cognitive shortcuts can result in prejudgments that lead to rash decisions or discriminatory practices.</a:t>
            </a:r>
          </a:p>
          <a:p>
            <a:endParaRPr lang="en-GB" dirty="0">
              <a:solidFill>
                <a:srgbClr val="2C2D30"/>
              </a:solidFill>
              <a:latin typeface="Proxima Nova Regular"/>
            </a:endParaRPr>
          </a:p>
          <a:p>
            <a:pPr marL="285750" indent="-285750">
              <a:buFont typeface="Wingdings" pitchFamily="2" charset="2"/>
              <a:buChar char="à"/>
            </a:pPr>
            <a:r>
              <a:rPr lang="en-GB" dirty="0">
                <a:solidFill>
                  <a:srgbClr val="2C2D30"/>
                </a:solidFill>
                <a:latin typeface="Proxima Nova Regular"/>
                <a:sym typeface="Wingdings" pitchFamily="2" charset="2"/>
              </a:rPr>
              <a:t>Evolutionary adaptive as it helps to save energy (less thinking)</a:t>
            </a:r>
          </a:p>
          <a:p>
            <a:pPr marL="285750" indent="-285750">
              <a:buFont typeface="Wingdings" pitchFamily="2" charset="2"/>
              <a:buChar char="à"/>
            </a:pPr>
            <a:r>
              <a:rPr lang="en-GB" dirty="0">
                <a:solidFill>
                  <a:srgbClr val="2C2D30"/>
                </a:solidFill>
                <a:latin typeface="Proxima Nova Regular"/>
                <a:sym typeface="Wingdings" pitchFamily="2" charset="2"/>
              </a:rPr>
              <a:t>But dangerous when asking questions. (If you ASSUME, you put an ASS in front of U and ME)</a:t>
            </a:r>
          </a:p>
          <a:p>
            <a:pPr marL="285750" indent="-285750">
              <a:buFont typeface="Wingdings" pitchFamily="2" charset="2"/>
              <a:buChar char="à"/>
            </a:pPr>
            <a:r>
              <a:rPr lang="en-GB" dirty="0">
                <a:solidFill>
                  <a:srgbClr val="2C2D30"/>
                </a:solidFill>
                <a:latin typeface="Proxima Nova Regular"/>
                <a:sym typeface="Wingdings" pitchFamily="2" charset="2"/>
              </a:rPr>
              <a:t>Open ended questions are least prone to bias. </a:t>
            </a:r>
          </a:p>
          <a:p>
            <a:endParaRPr lang="en-CH" dirty="0"/>
          </a:p>
        </p:txBody>
      </p:sp>
    </p:spTree>
    <p:extLst>
      <p:ext uri="{BB962C8B-B14F-4D97-AF65-F5344CB8AC3E}">
        <p14:creationId xmlns:p14="http://schemas.microsoft.com/office/powerpoint/2010/main" val="3209654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A538E-6607-7745-9F1F-21241C39AB25}"/>
              </a:ext>
            </a:extLst>
          </p:cNvPr>
          <p:cNvSpPr>
            <a:spLocks noGrp="1"/>
          </p:cNvSpPr>
          <p:nvPr>
            <p:ph type="title"/>
          </p:nvPr>
        </p:nvSpPr>
        <p:spPr>
          <a:xfrm>
            <a:off x="565200" y="617543"/>
            <a:ext cx="5923282" cy="500549"/>
          </a:xfrm>
        </p:spPr>
        <p:txBody>
          <a:bodyPr/>
          <a:lstStyle/>
          <a:p>
            <a:r>
              <a:rPr lang="en-CH" dirty="0">
                <a:solidFill>
                  <a:schemeClr val="bg1"/>
                </a:solidFill>
              </a:rPr>
              <a:t>Who of the two people</a:t>
            </a:r>
            <a:br>
              <a:rPr lang="en-CH" dirty="0">
                <a:solidFill>
                  <a:schemeClr val="bg1"/>
                </a:solidFill>
              </a:rPr>
            </a:br>
            <a:endParaRPr lang="en-CH" dirty="0"/>
          </a:p>
        </p:txBody>
      </p:sp>
      <p:pic>
        <p:nvPicPr>
          <p:cNvPr id="7" name="Picture 6" descr="A chair in front of a desk&#10;&#10;Description automatically generated with low confidence">
            <a:extLst>
              <a:ext uri="{FF2B5EF4-FFF2-40B4-BE49-F238E27FC236}">
                <a16:creationId xmlns:a16="http://schemas.microsoft.com/office/drawing/2014/main" id="{631D7848-7514-A306-7FDD-21DD252E6D18}"/>
              </a:ext>
            </a:extLst>
          </p:cNvPr>
          <p:cNvPicPr>
            <a:picLocks noChangeAspect="1"/>
          </p:cNvPicPr>
          <p:nvPr/>
        </p:nvPicPr>
        <p:blipFill>
          <a:blip r:embed="rId2"/>
          <a:stretch>
            <a:fillRect/>
          </a:stretch>
        </p:blipFill>
        <p:spPr>
          <a:xfrm>
            <a:off x="6274690" y="1328426"/>
            <a:ext cx="2807188" cy="3778907"/>
          </a:xfrm>
          <a:prstGeom prst="rect">
            <a:avLst/>
          </a:prstGeom>
        </p:spPr>
      </p:pic>
      <p:pic>
        <p:nvPicPr>
          <p:cNvPr id="8" name="Picture 7" descr="A computer on a desk&#10;&#10;Description automatically generated with medium confidence">
            <a:extLst>
              <a:ext uri="{FF2B5EF4-FFF2-40B4-BE49-F238E27FC236}">
                <a16:creationId xmlns:a16="http://schemas.microsoft.com/office/drawing/2014/main" id="{D9AEA6D2-A152-8B63-9102-F63B9720B79E}"/>
              </a:ext>
            </a:extLst>
          </p:cNvPr>
          <p:cNvPicPr>
            <a:picLocks noChangeAspect="1"/>
          </p:cNvPicPr>
          <p:nvPr/>
        </p:nvPicPr>
        <p:blipFill>
          <a:blip r:embed="rId3"/>
          <a:stretch>
            <a:fillRect/>
          </a:stretch>
        </p:blipFill>
        <p:spPr>
          <a:xfrm>
            <a:off x="57875" y="1310374"/>
            <a:ext cx="2775975" cy="3778907"/>
          </a:xfrm>
          <a:prstGeom prst="rect">
            <a:avLst/>
          </a:prstGeom>
        </p:spPr>
      </p:pic>
      <p:sp>
        <p:nvSpPr>
          <p:cNvPr id="9" name="TextBox 8">
            <a:extLst>
              <a:ext uri="{FF2B5EF4-FFF2-40B4-BE49-F238E27FC236}">
                <a16:creationId xmlns:a16="http://schemas.microsoft.com/office/drawing/2014/main" id="{D0AF38E5-7704-8939-E2BA-E918486CA40F}"/>
              </a:ext>
            </a:extLst>
          </p:cNvPr>
          <p:cNvSpPr txBox="1"/>
          <p:nvPr/>
        </p:nvSpPr>
        <p:spPr>
          <a:xfrm>
            <a:off x="2833850" y="981258"/>
            <a:ext cx="2455378" cy="3139321"/>
          </a:xfrm>
          <a:prstGeom prst="rect">
            <a:avLst/>
          </a:prstGeom>
          <a:noFill/>
        </p:spPr>
        <p:txBody>
          <a:bodyPr wrap="square" rtlCol="0">
            <a:spAutoFit/>
          </a:bodyPr>
          <a:lstStyle/>
          <a:p>
            <a:endParaRPr lang="en-CH" dirty="0">
              <a:solidFill>
                <a:schemeClr val="bg1"/>
              </a:solidFill>
            </a:endParaRPr>
          </a:p>
          <a:p>
            <a:r>
              <a:rPr lang="en-GB" dirty="0">
                <a:solidFill>
                  <a:schemeClr val="bg1"/>
                </a:solidFill>
              </a:rPr>
              <a:t>I</a:t>
            </a:r>
            <a:r>
              <a:rPr lang="en-CH" dirty="0">
                <a:solidFill>
                  <a:schemeClr val="bg1"/>
                </a:solidFill>
              </a:rPr>
              <a:t>s the better worker?</a:t>
            </a:r>
          </a:p>
          <a:p>
            <a:endParaRPr lang="en-CH" dirty="0">
              <a:solidFill>
                <a:schemeClr val="bg1"/>
              </a:solidFill>
            </a:endParaRPr>
          </a:p>
          <a:p>
            <a:r>
              <a:rPr lang="en-CH" dirty="0">
                <a:solidFill>
                  <a:schemeClr val="bg1"/>
                </a:solidFill>
              </a:rPr>
              <a:t>Earns the higher salary?</a:t>
            </a:r>
          </a:p>
          <a:p>
            <a:endParaRPr lang="en-CH" dirty="0">
              <a:solidFill>
                <a:schemeClr val="bg1"/>
              </a:solidFill>
            </a:endParaRPr>
          </a:p>
          <a:p>
            <a:r>
              <a:rPr lang="en-CH" dirty="0">
                <a:solidFill>
                  <a:schemeClr val="bg1"/>
                </a:solidFill>
              </a:rPr>
              <a:t>Knows the best clubs in town?</a:t>
            </a:r>
          </a:p>
          <a:p>
            <a:endParaRPr lang="en-CH" dirty="0">
              <a:solidFill>
                <a:schemeClr val="bg1"/>
              </a:solidFill>
            </a:endParaRPr>
          </a:p>
          <a:p>
            <a:r>
              <a:rPr lang="en-CH" dirty="0">
                <a:solidFill>
                  <a:schemeClr val="bg1"/>
                </a:solidFill>
              </a:rPr>
              <a:t>Has mental problems?</a:t>
            </a:r>
          </a:p>
        </p:txBody>
      </p:sp>
      <p:sp>
        <p:nvSpPr>
          <p:cNvPr id="10" name="TextBox 9">
            <a:extLst>
              <a:ext uri="{FF2B5EF4-FFF2-40B4-BE49-F238E27FC236}">
                <a16:creationId xmlns:a16="http://schemas.microsoft.com/office/drawing/2014/main" id="{369BF535-58C2-B072-F952-4203239E32D6}"/>
              </a:ext>
            </a:extLst>
          </p:cNvPr>
          <p:cNvSpPr txBox="1"/>
          <p:nvPr/>
        </p:nvSpPr>
        <p:spPr>
          <a:xfrm>
            <a:off x="4061539" y="1605064"/>
            <a:ext cx="3106753" cy="2585323"/>
          </a:xfrm>
          <a:prstGeom prst="rect">
            <a:avLst/>
          </a:prstGeom>
          <a:noFill/>
        </p:spPr>
        <p:txBody>
          <a:bodyPr wrap="square" rtlCol="0">
            <a:spAutoFit/>
          </a:bodyPr>
          <a:lstStyle/>
          <a:p>
            <a:r>
              <a:rPr lang="en-CH" dirty="0">
                <a:solidFill>
                  <a:schemeClr val="bg1"/>
                </a:solidFill>
                <a:highlight>
                  <a:srgbClr val="FF0000"/>
                </a:highlight>
              </a:rPr>
              <a:t>What makes up good work?</a:t>
            </a:r>
          </a:p>
          <a:p>
            <a:endParaRPr lang="en-CH" dirty="0">
              <a:solidFill>
                <a:schemeClr val="bg1"/>
              </a:solidFill>
              <a:highlight>
                <a:srgbClr val="FF0000"/>
              </a:highlight>
            </a:endParaRPr>
          </a:p>
          <a:p>
            <a:r>
              <a:rPr lang="en-CH" dirty="0">
                <a:solidFill>
                  <a:schemeClr val="bg1"/>
                </a:solidFill>
                <a:highlight>
                  <a:srgbClr val="FF0000"/>
                </a:highlight>
              </a:rPr>
              <a:t>What justifies a higher salary?</a:t>
            </a:r>
          </a:p>
          <a:p>
            <a:endParaRPr lang="en-CH" dirty="0">
              <a:solidFill>
                <a:schemeClr val="bg1"/>
              </a:solidFill>
              <a:highlight>
                <a:srgbClr val="FF0000"/>
              </a:highlight>
            </a:endParaRPr>
          </a:p>
          <a:p>
            <a:r>
              <a:rPr lang="en-CH" dirty="0">
                <a:solidFill>
                  <a:schemeClr val="bg1"/>
                </a:solidFill>
                <a:highlight>
                  <a:srgbClr val="FF0000"/>
                </a:highlight>
              </a:rPr>
              <a:t>How do you get to know clubs?</a:t>
            </a:r>
          </a:p>
          <a:p>
            <a:endParaRPr lang="en-CH" dirty="0">
              <a:solidFill>
                <a:schemeClr val="bg1"/>
              </a:solidFill>
              <a:highlight>
                <a:srgbClr val="FF0000"/>
              </a:highlight>
            </a:endParaRPr>
          </a:p>
          <a:p>
            <a:r>
              <a:rPr lang="en-CH" dirty="0">
                <a:solidFill>
                  <a:schemeClr val="bg1"/>
                </a:solidFill>
                <a:highlight>
                  <a:srgbClr val="FF0000"/>
                </a:highlight>
              </a:rPr>
              <a:t>What are mental problems?</a:t>
            </a:r>
          </a:p>
        </p:txBody>
      </p:sp>
    </p:spTree>
    <p:extLst>
      <p:ext uri="{BB962C8B-B14F-4D97-AF65-F5344CB8AC3E}">
        <p14:creationId xmlns:p14="http://schemas.microsoft.com/office/powerpoint/2010/main" val="3417661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D9A52-0A9F-D843-9142-48E86EDE72EF}"/>
              </a:ext>
            </a:extLst>
          </p:cNvPr>
          <p:cNvSpPr>
            <a:spLocks noGrp="1"/>
          </p:cNvSpPr>
          <p:nvPr>
            <p:ph type="title"/>
          </p:nvPr>
        </p:nvSpPr>
        <p:spPr/>
        <p:txBody>
          <a:bodyPr/>
          <a:lstStyle/>
          <a:p>
            <a:r>
              <a:rPr lang="en-CH" dirty="0"/>
              <a:t>Elements of an interview</a:t>
            </a:r>
          </a:p>
        </p:txBody>
      </p:sp>
      <p:sp>
        <p:nvSpPr>
          <p:cNvPr id="3" name="Text Placeholder 2">
            <a:extLst>
              <a:ext uri="{FF2B5EF4-FFF2-40B4-BE49-F238E27FC236}">
                <a16:creationId xmlns:a16="http://schemas.microsoft.com/office/drawing/2014/main" id="{325F8B39-C923-7344-87B7-14ED99628252}"/>
              </a:ext>
            </a:extLst>
          </p:cNvPr>
          <p:cNvSpPr>
            <a:spLocks noGrp="1"/>
          </p:cNvSpPr>
          <p:nvPr>
            <p:ph type="body" idx="1"/>
          </p:nvPr>
        </p:nvSpPr>
        <p:spPr/>
        <p:txBody>
          <a:bodyPr>
            <a:normAutofit fontScale="85000" lnSpcReduction="10000"/>
          </a:bodyPr>
          <a:lstStyle/>
          <a:p>
            <a:pPr marL="0" indent="0">
              <a:buNone/>
            </a:pPr>
            <a:r>
              <a:rPr lang="en-CH" sz="2000" b="1" dirty="0"/>
              <a:t>Contacting potential Interviewees (Pitching the interview)</a:t>
            </a:r>
          </a:p>
          <a:p>
            <a:pPr marL="0" indent="0">
              <a:buNone/>
            </a:pPr>
            <a:endParaRPr lang="en-CH" sz="2000" b="1" dirty="0"/>
          </a:p>
          <a:p>
            <a:r>
              <a:rPr lang="en-CH" sz="2000" dirty="0">
                <a:solidFill>
                  <a:schemeClr val="accent1"/>
                </a:solidFill>
              </a:rPr>
              <a:t>Prepare a polite and clear message</a:t>
            </a:r>
            <a:r>
              <a:rPr lang="en-CH" sz="2000" dirty="0"/>
              <a:t> that you can use to ask for a meeting with the stakeholders you have chosen</a:t>
            </a:r>
          </a:p>
          <a:p>
            <a:pPr lvl="1"/>
            <a:r>
              <a:rPr lang="en-CH" sz="1600" dirty="0"/>
              <a:t>Important: If they don’t get it, they won’t reply</a:t>
            </a:r>
            <a:endParaRPr lang="en-CH" sz="2000" dirty="0"/>
          </a:p>
          <a:p>
            <a:r>
              <a:rPr lang="en-CH" sz="2000" dirty="0">
                <a:solidFill>
                  <a:schemeClr val="accent1"/>
                </a:solidFill>
              </a:rPr>
              <a:t>Show your interviewee that you are prepared. </a:t>
            </a:r>
          </a:p>
          <a:p>
            <a:pPr lvl="1"/>
            <a:r>
              <a:rPr lang="en-CH" sz="1600" dirty="0"/>
              <a:t>You can do this by mentioning what makes this interviewee’s opinion valuable for your project (e.g. the task they have in their company, their educational background, etc.)</a:t>
            </a:r>
            <a:endParaRPr lang="en-CH" sz="1200" dirty="0">
              <a:solidFill>
                <a:schemeClr val="accent1"/>
              </a:solidFill>
            </a:endParaRPr>
          </a:p>
          <a:p>
            <a:r>
              <a:rPr lang="en-CH" sz="2000" dirty="0">
                <a:solidFill>
                  <a:schemeClr val="accent1"/>
                </a:solidFill>
              </a:rPr>
              <a:t>Take as much work away from you interviewee as possible</a:t>
            </a:r>
            <a:r>
              <a:rPr lang="en-CH" sz="1600" dirty="0">
                <a:solidFill>
                  <a:schemeClr val="accent1"/>
                </a:solidFill>
              </a:rPr>
              <a:t>. </a:t>
            </a:r>
            <a:r>
              <a:rPr lang="en-CH" sz="2000" dirty="0"/>
              <a:t>The easier you make it for your interviewees to participate, the more interviewees will participate.</a:t>
            </a:r>
            <a:r>
              <a:rPr lang="en-CH" sz="1600" dirty="0"/>
              <a:t> </a:t>
            </a:r>
          </a:p>
          <a:p>
            <a:pPr lvl="1"/>
            <a:r>
              <a:rPr lang="en-CH" sz="1600" dirty="0"/>
              <a:t>Think about </a:t>
            </a:r>
            <a:r>
              <a:rPr lang="en-CH" sz="1600" b="1" dirty="0"/>
              <a:t>when to meet </a:t>
            </a:r>
            <a:r>
              <a:rPr lang="en-CH" sz="1600" dirty="0"/>
              <a:t>(How many people form your team should be present?), </a:t>
            </a:r>
            <a:r>
              <a:rPr lang="en-CH" sz="1600" b="1" dirty="0"/>
              <a:t>where to meet</a:t>
            </a:r>
            <a:r>
              <a:rPr lang="en-CH" sz="1600" dirty="0"/>
              <a:t> (zoom/their office?) and think </a:t>
            </a:r>
            <a:r>
              <a:rPr lang="en-CH" sz="1600" b="1" dirty="0"/>
              <a:t>about their motivation</a:t>
            </a:r>
            <a:r>
              <a:rPr lang="en-CH" sz="1600" dirty="0"/>
              <a:t> (what do your interviewees gain from participating? Could be insight, fresh ideas…) </a:t>
            </a:r>
          </a:p>
        </p:txBody>
      </p:sp>
    </p:spTree>
    <p:extLst>
      <p:ext uri="{BB962C8B-B14F-4D97-AF65-F5344CB8AC3E}">
        <p14:creationId xmlns:p14="http://schemas.microsoft.com/office/powerpoint/2010/main" val="1328728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D9A52-0A9F-D843-9142-48E86EDE72EF}"/>
              </a:ext>
            </a:extLst>
          </p:cNvPr>
          <p:cNvSpPr>
            <a:spLocks noGrp="1"/>
          </p:cNvSpPr>
          <p:nvPr>
            <p:ph type="title"/>
          </p:nvPr>
        </p:nvSpPr>
        <p:spPr/>
        <p:txBody>
          <a:bodyPr/>
          <a:lstStyle/>
          <a:p>
            <a:r>
              <a:rPr lang="en-CH" sz="2800" b="1" dirty="0"/>
              <a:t>Preparing the meeting</a:t>
            </a:r>
          </a:p>
        </p:txBody>
      </p:sp>
      <p:sp>
        <p:nvSpPr>
          <p:cNvPr id="3" name="Text Placeholder 2">
            <a:extLst>
              <a:ext uri="{FF2B5EF4-FFF2-40B4-BE49-F238E27FC236}">
                <a16:creationId xmlns:a16="http://schemas.microsoft.com/office/drawing/2014/main" id="{325F8B39-C923-7344-87B7-14ED99628252}"/>
              </a:ext>
            </a:extLst>
          </p:cNvPr>
          <p:cNvSpPr>
            <a:spLocks noGrp="1"/>
          </p:cNvSpPr>
          <p:nvPr>
            <p:ph type="body" idx="1"/>
          </p:nvPr>
        </p:nvSpPr>
        <p:spPr/>
        <p:txBody>
          <a:bodyPr>
            <a:normAutofit fontScale="77500" lnSpcReduction="20000"/>
          </a:bodyPr>
          <a:lstStyle/>
          <a:p>
            <a:pPr marL="342900" indent="-342900">
              <a:buFont typeface="Arial" panose="020B0604020202020204" pitchFamily="34" charset="0"/>
              <a:buChar char="•"/>
            </a:pPr>
            <a:r>
              <a:rPr lang="en-CH" sz="2000" dirty="0">
                <a:solidFill>
                  <a:schemeClr val="accent1"/>
                </a:solidFill>
              </a:rPr>
              <a:t>Prepare the key points and questions you’d like to ask </a:t>
            </a:r>
            <a:r>
              <a:rPr lang="en-CH" sz="2000" dirty="0"/>
              <a:t>from this specific person</a:t>
            </a:r>
          </a:p>
          <a:p>
            <a:pPr marL="800100" lvl="1" indent="-342900">
              <a:buFont typeface="Arial" panose="020B0604020202020204" pitchFamily="34" charset="0"/>
              <a:buChar char="•"/>
            </a:pPr>
            <a:r>
              <a:rPr lang="en-CH" dirty="0"/>
              <a:t>Start broad :</a:t>
            </a:r>
          </a:p>
          <a:p>
            <a:pPr marL="1200150" lvl="2" indent="-285750">
              <a:buFont typeface="Arial" panose="020B0604020202020204" pitchFamily="34" charset="0"/>
              <a:buChar char="•"/>
            </a:pPr>
            <a:r>
              <a:rPr lang="en-CH" sz="1600" dirty="0"/>
              <a:t>What brought you to CERN/to work with …?</a:t>
            </a:r>
          </a:p>
          <a:p>
            <a:pPr marL="742950" lvl="1" indent="-285750">
              <a:buFont typeface="Arial" panose="020B0604020202020204" pitchFamily="34" charset="0"/>
              <a:buChar char="•"/>
            </a:pPr>
            <a:r>
              <a:rPr lang="en-CH" sz="1800" dirty="0"/>
              <a:t>Encourage stories</a:t>
            </a:r>
          </a:p>
          <a:p>
            <a:pPr marL="1200150" lvl="2" indent="-285750">
              <a:buFont typeface="Arial" panose="020B0604020202020204" pitchFamily="34" charset="0"/>
              <a:buChar char="•"/>
            </a:pPr>
            <a:r>
              <a:rPr lang="en-CH" sz="1600" dirty="0"/>
              <a:t>Can you tell me about a time when you got first interested with this?</a:t>
            </a:r>
          </a:p>
          <a:p>
            <a:pPr marL="1200150" lvl="2" indent="-285750">
              <a:buFont typeface="Arial" panose="020B0604020202020204" pitchFamily="34" charset="0"/>
              <a:buChar char="•"/>
            </a:pPr>
            <a:r>
              <a:rPr lang="en-CH" sz="1600" dirty="0"/>
              <a:t>Try understanding their knowledge and interest in technology: When did you first notice it? How did it develop since then?...</a:t>
            </a:r>
          </a:p>
          <a:p>
            <a:pPr marL="742950" lvl="1" indent="-285750">
              <a:buFont typeface="Arial" panose="020B0604020202020204" pitchFamily="34" charset="0"/>
              <a:buChar char="•"/>
            </a:pPr>
            <a:r>
              <a:rPr lang="en-CH" sz="1800" dirty="0"/>
              <a:t>Include problem hypothesis / pain points and deep needs that technology could solve</a:t>
            </a:r>
          </a:p>
          <a:p>
            <a:pPr marL="1200150" lvl="2" indent="-285750">
              <a:buFont typeface="Arial" panose="020B0604020202020204" pitchFamily="34" charset="0"/>
              <a:buChar char="•"/>
            </a:pPr>
            <a:r>
              <a:rPr lang="en-CH" dirty="0"/>
              <a:t>“Do you think … in … could be an application for this technology</a:t>
            </a:r>
          </a:p>
          <a:p>
            <a:pPr marL="742950" lvl="1" indent="-285750">
              <a:buFont typeface="Arial" panose="020B0604020202020204" pitchFamily="34" charset="0"/>
              <a:buChar char="•"/>
            </a:pPr>
            <a:r>
              <a:rPr lang="en-CH" dirty="0"/>
              <a:t>R</a:t>
            </a:r>
            <a:r>
              <a:rPr lang="en-CH" sz="1800" dirty="0"/>
              <a:t>ephrase questions to reduce bias</a:t>
            </a:r>
          </a:p>
          <a:p>
            <a:pPr marL="1200150" lvl="2" indent="-285750">
              <a:buFont typeface="Arial" panose="020B0604020202020204" pitchFamily="34" charset="0"/>
              <a:buChar char="•"/>
            </a:pPr>
            <a:r>
              <a:rPr lang="en-CH" sz="1600" dirty="0"/>
              <a:t>Is this your biggest problem? -&gt; What is taking most of your time on daily bases?</a:t>
            </a:r>
          </a:p>
          <a:p>
            <a:pPr marL="1200150" lvl="2" indent="-285750">
              <a:buFont typeface="Arial" panose="020B0604020202020204" pitchFamily="34" charset="0"/>
              <a:buChar char="•"/>
            </a:pPr>
            <a:endParaRPr lang="en-CH" sz="1600" dirty="0"/>
          </a:p>
          <a:p>
            <a:pPr marL="342900" indent="-342900">
              <a:buFont typeface="Arial" panose="020B0604020202020204" pitchFamily="34" charset="0"/>
              <a:buChar char="•"/>
            </a:pPr>
            <a:r>
              <a:rPr lang="en-CH" sz="2000" dirty="0">
                <a:solidFill>
                  <a:schemeClr val="accent1"/>
                </a:solidFill>
              </a:rPr>
              <a:t>Be prepared to take notes </a:t>
            </a:r>
            <a:r>
              <a:rPr lang="en-CH" sz="2000" dirty="0"/>
              <a:t>during interview</a:t>
            </a:r>
          </a:p>
          <a:p>
            <a:pPr marL="742950" lvl="1" indent="-285750">
              <a:buFont typeface="Arial" panose="020B0604020202020204" pitchFamily="34" charset="0"/>
              <a:buChar char="•"/>
            </a:pPr>
            <a:r>
              <a:rPr lang="en-CH" sz="1600" dirty="0"/>
              <a:t>You can have one person interviewing and another taking the notes</a:t>
            </a:r>
          </a:p>
          <a:p>
            <a:pPr marL="742950" lvl="1" indent="-285750">
              <a:buFont typeface="Arial" panose="020B0604020202020204" pitchFamily="34" charset="0"/>
              <a:buChar char="•"/>
            </a:pPr>
            <a:r>
              <a:rPr lang="en-CH" sz="1600" dirty="0"/>
              <a:t>You can also ask for a permission to record the conversation for documentation purposes, but this might affect the content of the conversation</a:t>
            </a:r>
            <a:endParaRPr lang="en-CH" sz="2000" dirty="0"/>
          </a:p>
        </p:txBody>
      </p:sp>
    </p:spTree>
    <p:extLst>
      <p:ext uri="{BB962C8B-B14F-4D97-AF65-F5344CB8AC3E}">
        <p14:creationId xmlns:p14="http://schemas.microsoft.com/office/powerpoint/2010/main" val="922102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D9A52-0A9F-D843-9142-48E86EDE72EF}"/>
              </a:ext>
            </a:extLst>
          </p:cNvPr>
          <p:cNvSpPr>
            <a:spLocks noGrp="1"/>
          </p:cNvSpPr>
          <p:nvPr>
            <p:ph type="title"/>
          </p:nvPr>
        </p:nvSpPr>
        <p:spPr/>
        <p:txBody>
          <a:bodyPr/>
          <a:lstStyle/>
          <a:p>
            <a:r>
              <a:rPr lang="en-CH" dirty="0"/>
              <a:t>During the interview (pitfalls)</a:t>
            </a:r>
          </a:p>
        </p:txBody>
      </p:sp>
      <p:sp>
        <p:nvSpPr>
          <p:cNvPr id="3" name="Text Placeholder 2">
            <a:extLst>
              <a:ext uri="{FF2B5EF4-FFF2-40B4-BE49-F238E27FC236}">
                <a16:creationId xmlns:a16="http://schemas.microsoft.com/office/drawing/2014/main" id="{325F8B39-C923-7344-87B7-14ED99628252}"/>
              </a:ext>
            </a:extLst>
          </p:cNvPr>
          <p:cNvSpPr>
            <a:spLocks noGrp="1"/>
          </p:cNvSpPr>
          <p:nvPr>
            <p:ph type="body" idx="1"/>
          </p:nvPr>
        </p:nvSpPr>
        <p:spPr/>
        <p:txBody>
          <a:bodyPr>
            <a:normAutofit lnSpcReduction="10000"/>
          </a:bodyPr>
          <a:lstStyle/>
          <a:p>
            <a:r>
              <a:rPr lang="en-CH" b="1" dirty="0"/>
              <a:t>Double Barreled Questions</a:t>
            </a:r>
          </a:p>
          <a:p>
            <a:endParaRPr lang="en-CH" dirty="0"/>
          </a:p>
          <a:p>
            <a:r>
              <a:rPr lang="en-CH" dirty="0"/>
              <a:t>Ex.: ”Do you think that a project to support the local NGO’s should be sponsored by the UN and that it would help the people in the region?”</a:t>
            </a:r>
          </a:p>
          <a:p>
            <a:r>
              <a:rPr lang="en-CH" dirty="0"/>
              <a:t>	- What if your interviewee thinks the project would the people help but should not be sponsored by the state? (but by the local government for example?)</a:t>
            </a:r>
          </a:p>
          <a:p>
            <a:endParaRPr lang="en-CH" dirty="0"/>
          </a:p>
          <a:p>
            <a:r>
              <a:rPr lang="en-CH" dirty="0"/>
              <a:t>Pitfall: Fusing two questions in one // Risk: Missing out on important differentiations, making false conclusions</a:t>
            </a:r>
          </a:p>
          <a:p>
            <a:endParaRPr lang="en-CH" dirty="0"/>
          </a:p>
          <a:p>
            <a:r>
              <a:rPr lang="en-CH" dirty="0">
                <a:sym typeface="Wingdings" pitchFamily="2" charset="2"/>
              </a:rPr>
              <a:t> One question at a Time! Try open questions (e.g. what do you think should a project to support local NGOs should focus on in order to be effective? </a:t>
            </a:r>
            <a:r>
              <a:rPr lang="en-GB" dirty="0">
                <a:sym typeface="Wingdings" pitchFamily="2" charset="2"/>
              </a:rPr>
              <a:t>Who do you think should be financing such a project?).</a:t>
            </a:r>
            <a:endParaRPr lang="en-CH" dirty="0"/>
          </a:p>
          <a:p>
            <a:endParaRPr lang="en-CH" dirty="0"/>
          </a:p>
          <a:p>
            <a:endParaRPr lang="en-CH" dirty="0"/>
          </a:p>
          <a:p>
            <a:endParaRPr lang="en-CH" b="1" dirty="0"/>
          </a:p>
        </p:txBody>
      </p:sp>
    </p:spTree>
    <p:extLst>
      <p:ext uri="{BB962C8B-B14F-4D97-AF65-F5344CB8AC3E}">
        <p14:creationId xmlns:p14="http://schemas.microsoft.com/office/powerpoint/2010/main" val="2823780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D9A52-0A9F-D843-9142-48E86EDE72EF}"/>
              </a:ext>
            </a:extLst>
          </p:cNvPr>
          <p:cNvSpPr>
            <a:spLocks noGrp="1"/>
          </p:cNvSpPr>
          <p:nvPr>
            <p:ph type="title"/>
          </p:nvPr>
        </p:nvSpPr>
        <p:spPr/>
        <p:txBody>
          <a:bodyPr/>
          <a:lstStyle/>
          <a:p>
            <a:r>
              <a:rPr lang="en-CH" dirty="0"/>
              <a:t>Structure</a:t>
            </a:r>
          </a:p>
        </p:txBody>
      </p:sp>
      <p:sp>
        <p:nvSpPr>
          <p:cNvPr id="3" name="Text Placeholder 2">
            <a:extLst>
              <a:ext uri="{FF2B5EF4-FFF2-40B4-BE49-F238E27FC236}">
                <a16:creationId xmlns:a16="http://schemas.microsoft.com/office/drawing/2014/main" id="{325F8B39-C923-7344-87B7-14ED99628252}"/>
              </a:ext>
            </a:extLst>
          </p:cNvPr>
          <p:cNvSpPr>
            <a:spLocks noGrp="1"/>
          </p:cNvSpPr>
          <p:nvPr>
            <p:ph type="body" idx="1"/>
          </p:nvPr>
        </p:nvSpPr>
        <p:spPr/>
        <p:txBody>
          <a:bodyPr>
            <a:normAutofit fontScale="85000" lnSpcReduction="20000"/>
          </a:bodyPr>
          <a:lstStyle/>
          <a:p>
            <a:r>
              <a:rPr lang="en-CH" sz="2400" dirty="0"/>
              <a:t>- Listen actively! (its natural to get nervous, focus on your interviewee and it will be alright! </a:t>
            </a:r>
            <a:r>
              <a:rPr lang="en-CH" sz="2400" dirty="0">
                <a:sym typeface="Wingdings" pitchFamily="2" charset="2"/>
              </a:rPr>
              <a:t></a:t>
            </a:r>
            <a:r>
              <a:rPr lang="en-CH" sz="2400" dirty="0"/>
              <a:t>) </a:t>
            </a:r>
          </a:p>
          <a:p>
            <a:r>
              <a:rPr lang="en-CH" sz="2400" dirty="0"/>
              <a:t>- Create space for the other person to answer, tolerate silence </a:t>
            </a:r>
          </a:p>
          <a:p>
            <a:r>
              <a:rPr lang="en-CH" sz="2400" dirty="0"/>
              <a:t>- If you have not understood something, dare to ask again! Here, paraphrases and reflections can help (e.g. “Have I understood correctly, that…” “Am I correct when I say that what you just told me means…?”)</a:t>
            </a:r>
          </a:p>
          <a:p>
            <a:r>
              <a:rPr lang="en-CH" sz="2400" dirty="0"/>
              <a:t>- If you feel there’s an interesting direction to go to expand the conversation to this direction (“Oh, that is interesting, could you perhaps tell me a bit more about…”)</a:t>
            </a:r>
          </a:p>
          <a:p>
            <a:r>
              <a:rPr lang="en-CH" sz="2400" dirty="0"/>
              <a:t>- Try (some of) your questions with somebody outside of your team, thereby you ca know which questions might need rephrasing</a:t>
            </a:r>
          </a:p>
        </p:txBody>
      </p:sp>
    </p:spTree>
    <p:extLst>
      <p:ext uri="{BB962C8B-B14F-4D97-AF65-F5344CB8AC3E}">
        <p14:creationId xmlns:p14="http://schemas.microsoft.com/office/powerpoint/2010/main" val="2254656976"/>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5501</TotalTime>
  <Words>959</Words>
  <Application>Microsoft Macintosh PowerPoint</Application>
  <PresentationFormat>On-screen Show (16:9)</PresentationFormat>
  <Paragraphs>83</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Helvetica</vt:lpstr>
      <vt:lpstr>Helvetica 75</vt:lpstr>
      <vt:lpstr>Proxima Nova Regular</vt:lpstr>
      <vt:lpstr>Wingdings</vt:lpstr>
      <vt:lpstr>Opcion Foto</vt:lpstr>
      <vt:lpstr>Interviewing 101</vt:lpstr>
      <vt:lpstr>Thought Experiment  Ask only closed questions (yes/no) to answer the riddle.  A father and son have a car accident and are both badly hurt. They are both taken to separate hospitals. When the boy is taken in for an operation, the surgeon (doctor) says 'I can not do the surgery because this is my son’.  How is this possible?  </vt:lpstr>
      <vt:lpstr>“The answers you get depend on the questions you ask”   Thomas Kuhn </vt:lpstr>
      <vt:lpstr>What is a bias?</vt:lpstr>
      <vt:lpstr>Who of the two people </vt:lpstr>
      <vt:lpstr>Elements of an interview</vt:lpstr>
      <vt:lpstr>Preparing the meeting</vt:lpstr>
      <vt:lpstr>During the interview (pitfalls)</vt:lpstr>
      <vt:lpstr>Structure</vt:lpstr>
      <vt:lpstr>Reminder</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Ole Anton Werner</cp:lastModifiedBy>
  <cp:revision>47</cp:revision>
  <cp:lastPrinted>2022-07-05T10:18:01Z</cp:lastPrinted>
  <dcterms:created xsi:type="dcterms:W3CDTF">2022-01-18T18:56:13Z</dcterms:created>
  <dcterms:modified xsi:type="dcterms:W3CDTF">2023-03-24T14:05:50Z</dcterms:modified>
  <cp:category/>
</cp:coreProperties>
</file>