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comments/comment2.xml" ContentType="application/vnd.openxmlformats-officedocument.presentationml.comments+xml"/>
  <Override PartName="/ppt/comments/comment3.xml" ContentType="application/vnd.openxmlformats-officedocument.presentationml.comments+xml"/>
  <Override PartName="/ppt/notesSlides/notesSlide2.xml" ContentType="application/vnd.openxmlformats-officedocument.presentationml.notesSlide+xml"/>
  <Override PartName="/ppt/comments/comment4.xml" ContentType="application/vnd.openxmlformats-officedocument.presentationml.comments+xml"/>
  <Override PartName="/ppt/comments/comment5.xml" ContentType="application/vnd.openxmlformats-officedocument.presentationml.comments+xml"/>
  <Override PartName="/ppt/notesSlides/notesSlide3.xml" ContentType="application/vnd.openxmlformats-officedocument.presentationml.notesSlide+xml"/>
  <Override PartName="/ppt/comments/comment6.xml" ContentType="application/vnd.openxmlformats-officedocument.presentationml.comments+xml"/>
  <Override PartName="/ppt/comments/comment7.xml" ContentType="application/vnd.openxmlformats-officedocument.presentationml.comments+xml"/>
  <Override PartName="/ppt/notesSlides/notesSlide4.xml" ContentType="application/vnd.openxmlformats-officedocument.presentationml.notesSlide+xml"/>
  <Override PartName="/ppt/comments/comment8.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146850594" r:id="rId2"/>
    <p:sldId id="2146850571" r:id="rId3"/>
    <p:sldId id="2146850586" r:id="rId4"/>
    <p:sldId id="2146850588" r:id="rId5"/>
    <p:sldId id="2146850593" r:id="rId6"/>
    <p:sldId id="2146850589" r:id="rId7"/>
    <p:sldId id="2146850590" r:id="rId8"/>
    <p:sldId id="2146850599" r:id="rId9"/>
    <p:sldId id="2146850595" r:id="rId10"/>
    <p:sldId id="2146850592" r:id="rId11"/>
    <p:sldId id="2146850600" r:id="rId12"/>
    <p:sldId id="2146850587" r:id="rId13"/>
    <p:sldId id="326" r:id="rId14"/>
    <p:sldId id="332" r:id="rId15"/>
    <p:sldId id="333" r:id="rId16"/>
    <p:sldId id="336" r:id="rId17"/>
    <p:sldId id="291" r:id="rId18"/>
    <p:sldId id="339" r:id="rId19"/>
    <p:sldId id="340" r:id="rId20"/>
    <p:sldId id="311" r:id="rId21"/>
    <p:sldId id="341" r:id="rId22"/>
    <p:sldId id="381" r:id="rId23"/>
    <p:sldId id="327" r:id="rId24"/>
    <p:sldId id="2146850564" r:id="rId25"/>
    <p:sldId id="312" r:id="rId26"/>
    <p:sldId id="2146850559" r:id="rId27"/>
    <p:sldId id="349" r:id="rId28"/>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le Anton Werner" initials="OAW" lastIdx="15" clrIdx="0">
    <p:extLst>
      <p:ext uri="{19B8F6BF-5375-455C-9EA6-DF929625EA0E}">
        <p15:presenceInfo xmlns:p15="http://schemas.microsoft.com/office/powerpoint/2012/main" userId="Ole Anton Wern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242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4"/>
    <p:restoredTop sz="95872"/>
  </p:normalViewPr>
  <p:slideViewPr>
    <p:cSldViewPr snapToGrid="0" snapToObjects="1" showGuides="1">
      <p:cViewPr varScale="1">
        <p:scale>
          <a:sx n="96" d="100"/>
          <a:sy n="96" d="100"/>
        </p:scale>
        <p:origin x="200" y="8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11-20T14:18:03.530" idx="14">
    <p:pos x="10" y="10"/>
    <p:text>Has anyone been here already before today?</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11-20T14:19:06.432" idx="15">
    <p:pos x="1325" y="1216"/>
    <p:text>You can see my ear, its always open for you :)</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2-11-18T15:08:41.207" idx="13">
    <p:pos x="10" y="10"/>
    <p:text>But of course, we also want to have fun, so thats how you can combine the two:</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2-11-17T10:07:11.638" idx="3">
    <p:pos x="10" y="10"/>
    <p:text>CERN labs are Directed towards one goal/Task
here we merge persketives</p:text>
    <p:extLst>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2-11-17T10:20:54.651" idx="4">
    <p:pos x="10" y="10"/>
    <p:text>large funding instrument for early stage R&amp;D&amp;I Student Programs on Detection &amp; Imaging</p:text>
    <p:extLst>
      <p:ext uri="{C676402C-5697-4E1C-873F-D02D1690AC5C}">
        <p15:threadingInfo xmlns:p15="http://schemas.microsoft.com/office/powerpoint/2012/main" timeZoneBias="-60"/>
      </p:ext>
    </p:extLst>
  </p:cm>
  <p:cm authorId="1" dt="2022-11-17T10:54:46.230" idx="5">
    <p:pos x="10" y="146"/>
    <p:text>Eu-Funded project, selected deep tech projects on sensorig and imaing in first round, now student groups can work on implementing these technologies to tackle SDGs</p:text>
    <p:extLst>
      <p:ext uri="{C676402C-5697-4E1C-873F-D02D1690AC5C}">
        <p15:threadingInfo xmlns:p15="http://schemas.microsoft.com/office/powerpoint/2012/main" timeZoneBias="-60">
          <p15:parentCm authorId="1" idx="4"/>
        </p15:threadingInfo>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2-11-17T11:07:11.993" idx="6">
    <p:pos x="5851" y="2740"/>
    <p:text>duration or inenstiy</p:text>
    <p:extLst>
      <p:ext uri="{C676402C-5697-4E1C-873F-D02D1690AC5C}">
        <p15:threadingInfo xmlns:p15="http://schemas.microsoft.com/office/powerpoint/2012/main" timeZoneBias="-60"/>
      </p:ext>
    </p:extLst>
  </p:cm>
  <p:cm authorId="1" dt="2022-11-17T11:10:55.418" idx="8">
    <p:pos x="5851" y="3012"/>
    <p:text>baking a cake</p:text>
    <p:extLst>
      <p:ext uri="{C676402C-5697-4E1C-873F-D02D1690AC5C}">
        <p15:threadingInfo xmlns:p15="http://schemas.microsoft.com/office/powerpoint/2012/main" timeZoneBias="-60">
          <p15:parentCm authorId="1" idx="6"/>
        </p15:threadingInfo>
      </p:ext>
    </p:extLst>
  </p:cm>
  <p:cm authorId="1" dt="2022-11-17T11:11:58.123" idx="9">
    <p:pos x="5851" y="2876"/>
    <p:text>shooting on zebrafisheggs</p:text>
    <p:extLst>
      <p:ext uri="{C676402C-5697-4E1C-873F-D02D1690AC5C}">
        <p15:threadingInfo xmlns:p15="http://schemas.microsoft.com/office/powerpoint/2012/main" timeZoneBias="-60">
          <p15:parentCm authorId="1" idx="6"/>
        </p15:threadingInfo>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2-11-18T15:06:36.827" idx="12">
    <p:pos x="10" y="10"/>
    <p:text>chrysa?</p:text>
    <p:extLst>
      <p:ext uri="{C676402C-5697-4E1C-873F-D02D1690AC5C}">
        <p15:threadingInfo xmlns:p15="http://schemas.microsoft.com/office/powerpoint/2012/main" timeZoneBias="-6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2-11-17T13:53:48.432" idx="10">
    <p:pos x="10" y="10"/>
    <p:text>research on how VR &amp; AR can be used to support emergency</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87807A-895D-9B41-BC5A-274C682EC3FB}" type="datetimeFigureOut">
              <a:rPr lang="en-CH" smtClean="0"/>
              <a:t>26.03.23</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87359E-976F-9346-B673-607F0B9EA46F}" type="slidenum">
              <a:rPr lang="en-CH" smtClean="0"/>
              <a:t>‹#›</a:t>
            </a:fld>
            <a:endParaRPr lang="en-CH"/>
          </a:p>
        </p:txBody>
      </p:sp>
    </p:spTree>
    <p:extLst>
      <p:ext uri="{BB962C8B-B14F-4D97-AF65-F5344CB8AC3E}">
        <p14:creationId xmlns:p14="http://schemas.microsoft.com/office/powerpoint/2010/main" val="1385223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add slide from catarina</a:t>
            </a:r>
          </a:p>
        </p:txBody>
      </p:sp>
      <p:sp>
        <p:nvSpPr>
          <p:cNvPr id="4" name="Slide Number Placeholder 3"/>
          <p:cNvSpPr>
            <a:spLocks noGrp="1"/>
          </p:cNvSpPr>
          <p:nvPr>
            <p:ph type="sldNum" sz="quarter" idx="5"/>
          </p:nvPr>
        </p:nvSpPr>
        <p:spPr/>
        <p:txBody>
          <a:bodyPr/>
          <a:lstStyle/>
          <a:p>
            <a:fld id="{9F0B9BA7-E0C3-144E-BB89-74F698A70A79}" type="slidenum">
              <a:rPr lang="en-GB" smtClean="0"/>
              <a:t>3</a:t>
            </a:fld>
            <a:endParaRPr lang="en-GB"/>
          </a:p>
        </p:txBody>
      </p:sp>
    </p:spTree>
    <p:extLst>
      <p:ext uri="{BB962C8B-B14F-4D97-AF65-F5344CB8AC3E}">
        <p14:creationId xmlns:p14="http://schemas.microsoft.com/office/powerpoint/2010/main" val="1280646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Short answer: No</a:t>
            </a:r>
          </a:p>
          <a:p>
            <a:endParaRPr lang="en-US" dirty="0"/>
          </a:p>
          <a:p>
            <a:r>
              <a:rPr lang="en-US" dirty="0"/>
              <a:t>Here’s why:</a:t>
            </a:r>
          </a:p>
          <a:p>
            <a:endParaRPr lang="en-US" dirty="0"/>
          </a:p>
          <a:p>
            <a:endParaRPr lang="en-US" dirty="0"/>
          </a:p>
          <a:p>
            <a:r>
              <a:rPr lang="en-US" dirty="0"/>
              <a:t>Therefore,</a:t>
            </a:r>
            <a:r>
              <a:rPr lang="en-US" baseline="0" dirty="0"/>
              <a:t> </a:t>
            </a:r>
            <a:r>
              <a:rPr lang="en-US" baseline="0" dirty="0" err="1"/>
              <a:t>IdeaSquare</a:t>
            </a:r>
            <a:r>
              <a:rPr lang="en-US" baseline="0" dirty="0"/>
              <a:t> at CERN is a place to play around without having to fear deadly consequences. (different mindset; instead of perfection, we strive for mistakes)</a:t>
            </a:r>
          </a:p>
          <a:p>
            <a:endParaRPr lang="en-US" baseline="0" dirty="0"/>
          </a:p>
        </p:txBody>
      </p:sp>
      <p:sp>
        <p:nvSpPr>
          <p:cNvPr id="4" name="Slide Number Placeholder 3"/>
          <p:cNvSpPr>
            <a:spLocks noGrp="1"/>
          </p:cNvSpPr>
          <p:nvPr>
            <p:ph type="sldNum" sz="quarter" idx="10"/>
          </p:nvPr>
        </p:nvSpPr>
        <p:spPr/>
        <p:txBody>
          <a:bodyPr/>
          <a:lstStyle/>
          <a:p>
            <a:fld id="{9F0B9BA7-E0C3-144E-BB89-74F698A70A79}" type="slidenum">
              <a:rPr lang="en-GB" smtClean="0"/>
              <a:t>12</a:t>
            </a:fld>
            <a:endParaRPr lang="en-GB"/>
          </a:p>
        </p:txBody>
      </p:sp>
    </p:spTree>
    <p:extLst>
      <p:ext uri="{BB962C8B-B14F-4D97-AF65-F5344CB8AC3E}">
        <p14:creationId xmlns:p14="http://schemas.microsoft.com/office/powerpoint/2010/main" val="580272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CLEAR is doing research in medical radiation therapy. Put very simply they research the impact of doing radiation therapy in short, intense bursts, compared to the conventional way of giving small doses of radiation over a longer period of time. </a:t>
            </a:r>
          </a:p>
          <a:p>
            <a:br>
              <a:rPr lang="en-US" dirty="0"/>
            </a:br>
            <a:r>
              <a:rPr lang="en-US" dirty="0"/>
              <a:t>In order to test this they have built a robot which picks up a sample and places it in front of their beam, since they cannot be in the room while the beam is running. The collaboration with </a:t>
            </a:r>
            <a:r>
              <a:rPr lang="en-US" dirty="0" err="1"/>
              <a:t>IdeaSquare</a:t>
            </a:r>
            <a:r>
              <a:rPr lang="en-US" dirty="0"/>
              <a:t> consisted mostly of prototyping parts for the robot. Many different iterations of the sample holders were tested before a final design was chosen. The holders were 3D printed, along with the gripper of the robot. The laser cutter was also used to cut radiation sensitive film, which could not be cut with conventional tools. </a:t>
            </a:r>
          </a:p>
          <a:p>
            <a:endParaRPr lang="en-US" dirty="0"/>
          </a:p>
          <a:p>
            <a:r>
              <a:rPr lang="en-US" dirty="0"/>
              <a:t>VIDEO: https://</a:t>
            </a:r>
            <a:r>
              <a:rPr lang="en-US" dirty="0" err="1"/>
              <a:t>pkorysko.web.cern.ch</a:t>
            </a:r>
            <a:r>
              <a:rPr lang="en-US" dirty="0"/>
              <a:t>/C-</a:t>
            </a:r>
            <a:r>
              <a:rPr lang="en-US" dirty="0" err="1"/>
              <a:t>Robot.html</a:t>
            </a:r>
            <a:r>
              <a:rPr lang="en-US" dirty="0"/>
              <a:t> </a:t>
            </a:r>
          </a:p>
        </p:txBody>
      </p:sp>
      <p:sp>
        <p:nvSpPr>
          <p:cNvPr id="4" name="Slide Number Placeholder 3"/>
          <p:cNvSpPr>
            <a:spLocks noGrp="1"/>
          </p:cNvSpPr>
          <p:nvPr>
            <p:ph type="sldNum" sz="quarter" idx="5"/>
          </p:nvPr>
        </p:nvSpPr>
        <p:spPr/>
        <p:txBody>
          <a:bodyPr/>
          <a:lstStyle/>
          <a:p>
            <a:fld id="{9F0B9BA7-E0C3-144E-BB89-74F698A70A79}" type="slidenum">
              <a:rPr lang="en-GB" smtClean="0"/>
              <a:t>20</a:t>
            </a:fld>
            <a:endParaRPr lang="en-GB"/>
          </a:p>
        </p:txBody>
      </p:sp>
    </p:spTree>
    <p:extLst>
      <p:ext uri="{BB962C8B-B14F-4D97-AF65-F5344CB8AC3E}">
        <p14:creationId xmlns:p14="http://schemas.microsoft.com/office/powerpoint/2010/main" val="1231447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F0B9BA7-E0C3-144E-BB89-74F698A70A79}" type="slidenum">
              <a:rPr lang="en-GB" smtClean="0"/>
              <a:t>22</a:t>
            </a:fld>
            <a:endParaRPr lang="en-GB"/>
          </a:p>
        </p:txBody>
      </p:sp>
    </p:spTree>
    <p:extLst>
      <p:ext uri="{BB962C8B-B14F-4D97-AF65-F5344CB8AC3E}">
        <p14:creationId xmlns:p14="http://schemas.microsoft.com/office/powerpoint/2010/main" val="3545302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265E2EA8-E718-8C43-9CCE-31985C47A6FA}" type="slidenum">
              <a:rPr lang="en-CH" smtClean="0"/>
              <a:t>25</a:t>
            </a:fld>
            <a:endParaRPr lang="en-CH"/>
          </a:p>
        </p:txBody>
      </p:sp>
    </p:spTree>
    <p:extLst>
      <p:ext uri="{BB962C8B-B14F-4D97-AF65-F5344CB8AC3E}">
        <p14:creationId xmlns:p14="http://schemas.microsoft.com/office/powerpoint/2010/main" val="1995616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For example last year a student reached out to us to check if their idea would be feasible to implement, Pablo did the caluclations and we came to the conclusion that they needed to rethink. However, this curious and passionate mindset is what we hope sticks with you.</a:t>
            </a:r>
          </a:p>
          <a:p>
            <a:endParaRPr lang="en-CH" dirty="0"/>
          </a:p>
          <a:p>
            <a:r>
              <a:rPr lang="en-CH" dirty="0"/>
              <a:t>Fun facts: a comment from a student got Pablo to state that we are not responsible for any PhDs dropping out of their PhD programmes because of this course.</a:t>
            </a:r>
          </a:p>
        </p:txBody>
      </p:sp>
      <p:sp>
        <p:nvSpPr>
          <p:cNvPr id="4" name="Slide Number Placeholder 3"/>
          <p:cNvSpPr>
            <a:spLocks noGrp="1"/>
          </p:cNvSpPr>
          <p:nvPr>
            <p:ph type="sldNum" sz="quarter" idx="5"/>
          </p:nvPr>
        </p:nvSpPr>
        <p:spPr/>
        <p:txBody>
          <a:bodyPr/>
          <a:lstStyle/>
          <a:p>
            <a:fld id="{9F0B9BA7-E0C3-144E-BB89-74F698A70A79}" type="slidenum">
              <a:rPr lang="en-GB" smtClean="0"/>
              <a:t>26</a:t>
            </a:fld>
            <a:endParaRPr lang="en-GB"/>
          </a:p>
        </p:txBody>
      </p:sp>
    </p:spTree>
    <p:extLst>
      <p:ext uri="{BB962C8B-B14F-4D97-AF65-F5344CB8AC3E}">
        <p14:creationId xmlns:p14="http://schemas.microsoft.com/office/powerpoint/2010/main" val="552494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Visual: License to dream card! </a:t>
            </a:r>
          </a:p>
          <a:p>
            <a:endParaRPr lang="en-US"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F0B9BA7-E0C3-144E-BB89-74F698A70A79}" type="slidenum">
              <a:rPr lang="en-GB" smtClean="0"/>
              <a:t>27</a:t>
            </a:fld>
            <a:endParaRPr lang="en-GB"/>
          </a:p>
        </p:txBody>
      </p:sp>
    </p:spTree>
    <p:extLst>
      <p:ext uri="{BB962C8B-B14F-4D97-AF65-F5344CB8AC3E}">
        <p14:creationId xmlns:p14="http://schemas.microsoft.com/office/powerpoint/2010/main" val="87603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6925F-71E9-BEEF-9F52-A00F0F28EDA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18BCC77D-B490-8175-0BB6-CCA46EE686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75EBC148-86E1-1EE6-6D50-85A86F2FA088}"/>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5" name="Footer Placeholder 4">
            <a:extLst>
              <a:ext uri="{FF2B5EF4-FFF2-40B4-BE49-F238E27FC236}">
                <a16:creationId xmlns:a16="http://schemas.microsoft.com/office/drawing/2014/main" id="{BF06E7F8-93DF-B9F1-1D17-A8F6D6C9137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EE5D3161-EA20-B6DB-32CB-C10E27154916}"/>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3632359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B6DB7-FF8C-C4D0-5BD4-68B4614598C1}"/>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6B35FC20-85F3-5D7E-685E-82B53A217A6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145C24C2-CAC5-7AD2-1D89-36A0F6C96CE6}"/>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5" name="Footer Placeholder 4">
            <a:extLst>
              <a:ext uri="{FF2B5EF4-FFF2-40B4-BE49-F238E27FC236}">
                <a16:creationId xmlns:a16="http://schemas.microsoft.com/office/drawing/2014/main" id="{111482A7-32D6-E65D-0CF4-A955D28073B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F141C52F-2015-A3FD-68EE-4057B29F4F2D}"/>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13452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2805B7C-5A06-05C7-B931-43E3D27D5BB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ED90C5E4-D8CE-E5F1-9C70-62FB118A18C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3D450F4-6C4A-1043-A345-E6B1F657FEDA}"/>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5" name="Footer Placeholder 4">
            <a:extLst>
              <a:ext uri="{FF2B5EF4-FFF2-40B4-BE49-F238E27FC236}">
                <a16:creationId xmlns:a16="http://schemas.microsoft.com/office/drawing/2014/main" id="{C87FE5F6-5BE1-BAC7-F855-F564AAC1D0AE}"/>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F40923F3-7FA5-814C-6FD3-4CFA57888369}"/>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2231434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786034" y="1631694"/>
            <a:ext cx="4704961" cy="1911404"/>
          </a:xfrm>
          <a:prstGeom prst="rect">
            <a:avLst/>
          </a:prstGeom>
        </p:spPr>
        <p:txBody>
          <a:bodyPr anchor="b">
            <a:normAutofit/>
          </a:bodyPr>
          <a:lstStyle>
            <a:lvl1pPr algn="l">
              <a:defRPr sz="4267"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6794618" y="3709711"/>
            <a:ext cx="4619055" cy="1163459"/>
          </a:xfrm>
          <a:prstGeom prst="rect">
            <a:avLst/>
          </a:prstGeom>
        </p:spPr>
        <p:txBody>
          <a:bodyPr>
            <a:normAutofit/>
          </a:bodyPr>
          <a:lstStyle>
            <a:lvl1pPr marL="0" indent="0">
              <a:buNone/>
              <a:defRPr sz="1467" b="1">
                <a:solidFill>
                  <a:schemeClr val="tx1"/>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549357"/>
            <a:ext cx="4943872" cy="4050704"/>
          </a:xfrm>
          <a:prstGeom prst="rect">
            <a:avLst/>
          </a:prstGeom>
        </p:spPr>
      </p:pic>
    </p:spTree>
    <p:extLst>
      <p:ext uri="{BB962C8B-B14F-4D97-AF65-F5344CB8AC3E}">
        <p14:creationId xmlns:p14="http://schemas.microsoft.com/office/powerpoint/2010/main" val="2811983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4825573" y="-2836"/>
            <a:ext cx="7366427" cy="6833192"/>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753601" y="644691"/>
            <a:ext cx="1214991" cy="413"/>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753601" y="904358"/>
            <a:ext cx="3970084" cy="705876"/>
          </a:xfrm>
          <a:prstGeom prst="rect">
            <a:avLst/>
          </a:prstGeom>
        </p:spPr>
        <p:txBody>
          <a:bodyPr lIns="0" anchor="b" anchorCtr="0">
            <a:noAutofit/>
          </a:bodyPr>
          <a:lstStyle>
            <a:lvl1pPr algn="l">
              <a:defRPr sz="2667"/>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753601" y="1628093"/>
            <a:ext cx="3965601" cy="851288"/>
          </a:xfrm>
          <a:prstGeom prst="rect">
            <a:avLst/>
          </a:prstGeom>
        </p:spPr>
        <p:txBody>
          <a:bodyPr lIns="0">
            <a:noAutofit/>
          </a:bodyPr>
          <a:lstStyle>
            <a:lvl1pPr marL="0" indent="0">
              <a:buNone/>
              <a:defRPr sz="2133"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753601" y="2622818"/>
            <a:ext cx="3975508" cy="3790789"/>
          </a:xfrm>
          <a:prstGeom prst="rect">
            <a:avLst/>
          </a:prstGeom>
        </p:spPr>
        <p:txBody>
          <a:bodyPr lIns="0">
            <a:normAutofit/>
          </a:bodyPr>
          <a:lstStyle>
            <a:lvl1pPr marL="0" indent="0">
              <a:buNone/>
              <a:defRPr sz="2133"/>
            </a:lvl1pPr>
          </a:lstStyle>
          <a:p>
            <a:pPr lvl="0"/>
            <a:r>
              <a:rPr lang="en-GB" noProof="0" dirty="0"/>
              <a:t>Content</a:t>
            </a:r>
          </a:p>
        </p:txBody>
      </p:sp>
    </p:spTree>
    <p:extLst>
      <p:ext uri="{BB962C8B-B14F-4D97-AF65-F5344CB8AC3E}">
        <p14:creationId xmlns:p14="http://schemas.microsoft.com/office/powerpoint/2010/main" val="3792810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752551" y="644691"/>
            <a:ext cx="1214991" cy="413"/>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03932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TEXT">
    <p:spTree>
      <p:nvGrpSpPr>
        <p:cNvPr id="1" name=""/>
        <p:cNvGrpSpPr/>
        <p:nvPr/>
      </p:nvGrpSpPr>
      <p:grpSpPr>
        <a:xfrm>
          <a:off x="0" y="0"/>
          <a:ext cx="0" cy="0"/>
          <a:chOff x="0" y="0"/>
          <a:chExt cx="0" cy="0"/>
        </a:xfrm>
      </p:grpSpPr>
      <p:sp>
        <p:nvSpPr>
          <p:cNvPr id="8" name="Paralelogramo 7"/>
          <p:cNvSpPr/>
          <p:nvPr userDrawn="1"/>
        </p:nvSpPr>
        <p:spPr>
          <a:xfrm>
            <a:off x="10043782" y="-7673"/>
            <a:ext cx="2177189" cy="1295645"/>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400"/>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753601" y="823391"/>
            <a:ext cx="9241305" cy="667399"/>
          </a:xfrm>
          <a:prstGeom prst="rect">
            <a:avLst/>
          </a:prstGeom>
        </p:spPr>
        <p:txBody>
          <a:bodyPr lIns="0" anchor="t">
            <a:noAutofit/>
          </a:bodyPr>
          <a:lstStyle>
            <a:lvl1pPr algn="l">
              <a:lnSpc>
                <a:spcPct val="80000"/>
              </a:lnSpc>
              <a:defRPr sz="3733"/>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752551" y="644691"/>
            <a:ext cx="1214991" cy="413"/>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753600" y="1736270"/>
            <a:ext cx="10703989" cy="4490724"/>
          </a:xfrm>
          <a:prstGeom prst="rect">
            <a:avLst/>
          </a:prstGeom>
        </p:spPr>
        <p:txBody>
          <a:bodyPr lIns="0" anchor="t">
            <a:normAutofit/>
          </a:bodyPr>
          <a:lstStyle>
            <a:lvl1pPr marL="0" indent="0">
              <a:buNone/>
              <a:defRPr sz="2133">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372561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752551" y="644691"/>
            <a:ext cx="1214991" cy="413"/>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10043782" y="-7673"/>
            <a:ext cx="2177189" cy="1295645"/>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400"/>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753601" y="823391"/>
            <a:ext cx="6224260" cy="667399"/>
          </a:xfrm>
          <a:prstGeom prst="rect">
            <a:avLst/>
          </a:prstGeom>
        </p:spPr>
        <p:txBody>
          <a:bodyPr lIns="0" anchor="t">
            <a:noAutofit/>
          </a:bodyPr>
          <a:lstStyle>
            <a:lvl1pPr algn="l">
              <a:lnSpc>
                <a:spcPct val="80000"/>
              </a:lnSpc>
              <a:defRPr sz="3733"/>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753601" y="1757080"/>
            <a:ext cx="4960953" cy="4466416"/>
          </a:xfrm>
          <a:prstGeom prst="rect">
            <a:avLst/>
          </a:prstGeom>
        </p:spPr>
        <p:txBody>
          <a:bodyPr>
            <a:normAutofit/>
          </a:bodyPr>
          <a:lstStyle>
            <a:lvl1pPr marL="0" indent="0">
              <a:buNone/>
              <a:defRPr sz="3733">
                <a:latin typeface="Helvetica" pitchFamily="2"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6124800" y="5565407"/>
            <a:ext cx="3725221" cy="663373"/>
          </a:xfrm>
          <a:prstGeom prst="rect">
            <a:avLst/>
          </a:prstGeom>
        </p:spPr>
        <p:txBody>
          <a:bodyPr bIns="0" anchor="b" anchorCtr="0">
            <a:noAutofit/>
          </a:bodyPr>
          <a:lstStyle>
            <a:lvl1pPr marL="0" indent="0">
              <a:buNone/>
              <a:defRPr sz="12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6126737" y="1748224"/>
            <a:ext cx="5324183" cy="3437645"/>
          </a:xfrm>
          <a:prstGeom prst="rect">
            <a:avLst/>
          </a:prstGeom>
        </p:spPr>
        <p:txBody>
          <a:bodyPr anchor="t">
            <a:noAutofit/>
          </a:bodyPr>
          <a:lstStyle>
            <a:lvl1pPr marL="0" indent="0">
              <a:buFontTx/>
              <a:buNone/>
              <a:defRPr sz="2133">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527589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665949"/>
            <a:ext cx="5593976" cy="5552995"/>
          </a:xfrm>
          <a:prstGeom prst="rect">
            <a:avLst/>
          </a:prstGeom>
        </p:spPr>
      </p:pic>
      <p:sp>
        <p:nvSpPr>
          <p:cNvPr id="2" name="Título 1"/>
          <p:cNvSpPr>
            <a:spLocks noGrp="1"/>
          </p:cNvSpPr>
          <p:nvPr>
            <p:ph type="title" hasCustomPrompt="1"/>
          </p:nvPr>
        </p:nvSpPr>
        <p:spPr>
          <a:xfrm>
            <a:off x="6786034" y="3225600"/>
            <a:ext cx="4704961" cy="2342477"/>
          </a:xfrm>
          <a:prstGeom prst="rect">
            <a:avLst/>
          </a:prstGeom>
        </p:spPr>
        <p:txBody>
          <a:bodyPr anchor="b">
            <a:normAutofit/>
          </a:bodyPr>
          <a:lstStyle>
            <a:lvl1pPr algn="l">
              <a:defRPr sz="4267"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7362374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786034" y="3225600"/>
            <a:ext cx="4704961" cy="2342477"/>
          </a:xfrm>
          <a:prstGeom prst="rect">
            <a:avLst/>
          </a:prstGeom>
        </p:spPr>
        <p:txBody>
          <a:bodyPr anchor="b">
            <a:normAutofit/>
          </a:bodyPr>
          <a:lstStyle>
            <a:lvl1pPr algn="l">
              <a:defRPr sz="4267"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747912"/>
            <a:ext cx="5515200" cy="5409560"/>
          </a:xfrm>
          <a:prstGeom prst="rect">
            <a:avLst/>
          </a:prstGeom>
        </p:spPr>
      </p:pic>
    </p:spTree>
    <p:extLst>
      <p:ext uri="{BB962C8B-B14F-4D97-AF65-F5344CB8AC3E}">
        <p14:creationId xmlns:p14="http://schemas.microsoft.com/office/powerpoint/2010/main" val="22744930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717176"/>
            <a:ext cx="5583731" cy="5419805"/>
          </a:xfrm>
          <a:prstGeom prst="rect">
            <a:avLst/>
          </a:prstGeom>
        </p:spPr>
      </p:pic>
      <p:sp>
        <p:nvSpPr>
          <p:cNvPr id="2" name="Título 1"/>
          <p:cNvSpPr>
            <a:spLocks noGrp="1"/>
          </p:cNvSpPr>
          <p:nvPr>
            <p:ph type="title" hasCustomPrompt="1"/>
          </p:nvPr>
        </p:nvSpPr>
        <p:spPr>
          <a:xfrm>
            <a:off x="6786034" y="3225600"/>
            <a:ext cx="4704961" cy="2342477"/>
          </a:xfrm>
          <a:prstGeom prst="rect">
            <a:avLst/>
          </a:prstGeom>
        </p:spPr>
        <p:txBody>
          <a:bodyPr anchor="b">
            <a:normAutofit/>
          </a:bodyPr>
          <a:lstStyle>
            <a:lvl1pPr algn="l">
              <a:defRPr sz="4267"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940813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C58DB-8A57-DDBD-5109-9FFAB7C55677}"/>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2C07CA0-2A68-3E47-5C48-57B3E9D0164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50116E1C-39D2-F534-407A-5CFD5197EC39}"/>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5" name="Footer Placeholder 4">
            <a:extLst>
              <a:ext uri="{FF2B5EF4-FFF2-40B4-BE49-F238E27FC236}">
                <a16:creationId xmlns:a16="http://schemas.microsoft.com/office/drawing/2014/main" id="{7EF14B55-DFE4-79F5-B160-79A0CA953A1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AC09AD6-B9AB-F58D-0740-7EDED55AFDA5}"/>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16476423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753601" y="1539393"/>
            <a:ext cx="10719072" cy="4624340"/>
          </a:xfrm>
          <a:prstGeom prst="rect">
            <a:avLst/>
          </a:prstGeom>
        </p:spPr>
        <p:txBody>
          <a:bodyPr>
            <a:normAutofit/>
          </a:bodyPr>
          <a:lstStyle>
            <a:lvl1pPr marL="0" indent="0">
              <a:buNone/>
              <a:defRPr sz="3733">
                <a:latin typeface="Helvetica" pitchFamily="2"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GB" dirty="0"/>
              <a:t>Your image here</a:t>
            </a:r>
          </a:p>
        </p:txBody>
      </p:sp>
      <p:cxnSp>
        <p:nvCxnSpPr>
          <p:cNvPr id="24" name="Conector recto 23"/>
          <p:cNvCxnSpPr/>
          <p:nvPr userDrawn="1"/>
        </p:nvCxnSpPr>
        <p:spPr>
          <a:xfrm flipV="1">
            <a:off x="752551" y="644691"/>
            <a:ext cx="1214991" cy="413"/>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10043782" y="-7673"/>
            <a:ext cx="2177189" cy="1295645"/>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400"/>
          </a:p>
        </p:txBody>
      </p:sp>
    </p:spTree>
    <p:extLst>
      <p:ext uri="{BB962C8B-B14F-4D97-AF65-F5344CB8AC3E}">
        <p14:creationId xmlns:p14="http://schemas.microsoft.com/office/powerpoint/2010/main" val="29688993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12192000"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sz="2400" dirty="0"/>
          </a:p>
        </p:txBody>
      </p:sp>
      <p:sp>
        <p:nvSpPr>
          <p:cNvPr id="8" name="Paralelogramo 7"/>
          <p:cNvSpPr/>
          <p:nvPr userDrawn="1"/>
        </p:nvSpPr>
        <p:spPr>
          <a:xfrm>
            <a:off x="10043782" y="-7673"/>
            <a:ext cx="2177189" cy="1295645"/>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400"/>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753601" y="823391"/>
            <a:ext cx="6224260" cy="667399"/>
          </a:xfrm>
          <a:prstGeom prst="rect">
            <a:avLst/>
          </a:prstGeom>
        </p:spPr>
        <p:txBody>
          <a:bodyPr lIns="0" anchor="t">
            <a:noAutofit/>
          </a:bodyPr>
          <a:lstStyle>
            <a:lvl1pPr algn="l">
              <a:lnSpc>
                <a:spcPct val="80000"/>
              </a:lnSpc>
              <a:defRPr sz="3733">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752551" y="644691"/>
            <a:ext cx="1214991" cy="413"/>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753600" y="1736270"/>
            <a:ext cx="10703989" cy="4490724"/>
          </a:xfrm>
          <a:prstGeom prst="rect">
            <a:avLst/>
          </a:prstGeom>
        </p:spPr>
        <p:txBody>
          <a:bodyPr anchor="t">
            <a:normAutofit/>
          </a:bodyPr>
          <a:lstStyle>
            <a:lvl1pPr marL="380990" indent="-380990">
              <a:buFont typeface="Arial" panose="020B0604020202020204" pitchFamily="34" charset="0"/>
              <a:buChar char="•"/>
              <a:defRPr sz="2133">
                <a:solidFill>
                  <a:schemeClr val="bg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3450161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676195"/>
            <a:ext cx="5593976" cy="5481277"/>
          </a:xfrm>
          <a:prstGeom prst="rect">
            <a:avLst/>
          </a:prstGeom>
        </p:spPr>
      </p:pic>
      <p:sp>
        <p:nvSpPr>
          <p:cNvPr id="2" name="Título 1"/>
          <p:cNvSpPr>
            <a:spLocks noGrp="1"/>
          </p:cNvSpPr>
          <p:nvPr>
            <p:ph type="title" hasCustomPrompt="1"/>
          </p:nvPr>
        </p:nvSpPr>
        <p:spPr>
          <a:xfrm>
            <a:off x="6786034" y="3225600"/>
            <a:ext cx="4704961" cy="2342477"/>
          </a:xfrm>
          <a:prstGeom prst="rect">
            <a:avLst/>
          </a:prstGeom>
        </p:spPr>
        <p:txBody>
          <a:bodyPr anchor="b">
            <a:normAutofit/>
          </a:bodyPr>
          <a:lstStyle>
            <a:lvl1pPr algn="l">
              <a:defRPr sz="4267"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40218260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686440"/>
            <a:ext cx="5604221" cy="5501768"/>
          </a:xfrm>
          <a:prstGeom prst="rect">
            <a:avLst/>
          </a:prstGeom>
        </p:spPr>
      </p:pic>
      <p:sp>
        <p:nvSpPr>
          <p:cNvPr id="2" name="Título 1"/>
          <p:cNvSpPr>
            <a:spLocks noGrp="1"/>
          </p:cNvSpPr>
          <p:nvPr>
            <p:ph type="title" hasCustomPrompt="1"/>
          </p:nvPr>
        </p:nvSpPr>
        <p:spPr>
          <a:xfrm>
            <a:off x="6786034" y="3225600"/>
            <a:ext cx="4704961" cy="2342477"/>
          </a:xfrm>
          <a:prstGeom prst="rect">
            <a:avLst/>
          </a:prstGeom>
        </p:spPr>
        <p:txBody>
          <a:bodyPr anchor="b">
            <a:normAutofit/>
          </a:bodyPr>
          <a:lstStyle>
            <a:lvl1pPr algn="l">
              <a:defRPr sz="4267"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47988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mp; Bullets copy 1">
    <p:spTree>
      <p:nvGrpSpPr>
        <p:cNvPr id="1" name=""/>
        <p:cNvGrpSpPr/>
        <p:nvPr/>
      </p:nvGrpSpPr>
      <p:grpSpPr>
        <a:xfrm>
          <a:off x="0" y="0"/>
          <a:ext cx="0" cy="0"/>
          <a:chOff x="0" y="0"/>
          <a:chExt cx="0" cy="0"/>
        </a:xfrm>
      </p:grpSpPr>
      <p:sp>
        <p:nvSpPr>
          <p:cNvPr id="46" name="Shape 46"/>
          <p:cNvSpPr>
            <a:spLocks noGrp="1"/>
          </p:cNvSpPr>
          <p:nvPr>
            <p:ph type="title"/>
          </p:nvPr>
        </p:nvSpPr>
        <p:spPr>
          <a:prstGeom prst="rect">
            <a:avLst/>
          </a:prstGeom>
        </p:spPr>
        <p:txBody>
          <a:bodyPr/>
          <a:lstStyle/>
          <a:p>
            <a:pPr lvl="0">
              <a:defRPr sz="1800" b="0" spc="0"/>
            </a:pPr>
            <a:r>
              <a:rPr sz="5700" b="1" spc="-285"/>
              <a:t>Title Text</a:t>
            </a:r>
          </a:p>
        </p:txBody>
      </p:sp>
      <p:sp>
        <p:nvSpPr>
          <p:cNvPr id="47" name="Shape 47"/>
          <p:cNvSpPr>
            <a:spLocks noGrp="1"/>
          </p:cNvSpPr>
          <p:nvPr>
            <p:ph type="body" idx="1"/>
          </p:nvPr>
        </p:nvSpPr>
        <p:spPr>
          <a:prstGeom prst="rect">
            <a:avLst/>
          </a:prstGeom>
        </p:spPr>
        <p:txBody>
          <a:bodyPr/>
          <a:lstStyle/>
          <a:p>
            <a:pPr lvl="0">
              <a:defRPr sz="1800" b="0" spc="0"/>
            </a:pPr>
            <a:r>
              <a:rPr sz="2700" b="1" spc="-135"/>
              <a:t>Body Level One</a:t>
            </a:r>
          </a:p>
          <a:p>
            <a:pPr lvl="1">
              <a:defRPr sz="1800" b="0" spc="0"/>
            </a:pPr>
            <a:r>
              <a:rPr sz="2700" b="1" spc="-135"/>
              <a:t>Body Level Two</a:t>
            </a:r>
          </a:p>
          <a:p>
            <a:pPr lvl="2">
              <a:defRPr sz="1800" b="0" spc="0"/>
            </a:pPr>
            <a:r>
              <a:rPr sz="2700" b="1" spc="-135"/>
              <a:t>Body Level Three</a:t>
            </a:r>
          </a:p>
          <a:p>
            <a:pPr lvl="3">
              <a:defRPr sz="1800" b="0" spc="0"/>
            </a:pPr>
            <a:r>
              <a:rPr sz="2700" b="1" spc="-135"/>
              <a:t>Body Level Four</a:t>
            </a:r>
          </a:p>
          <a:p>
            <a:pPr lvl="4">
              <a:defRPr sz="1800" b="0" spc="0"/>
            </a:pPr>
            <a:r>
              <a:rPr sz="2700" b="1" spc="-135"/>
              <a:t>Body Level Five</a:t>
            </a:r>
          </a:p>
        </p:txBody>
      </p:sp>
    </p:spTree>
    <p:extLst>
      <p:ext uri="{BB962C8B-B14F-4D97-AF65-F5344CB8AC3E}">
        <p14:creationId xmlns:p14="http://schemas.microsoft.com/office/powerpoint/2010/main" val="1775046797"/>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36"/>
            <a:ext cx="12192000" cy="6833192"/>
          </a:xfrm>
          <a:prstGeom prst="rect">
            <a:avLst/>
          </a:prstGeom>
        </p:spPr>
      </p:pic>
      <p:sp>
        <p:nvSpPr>
          <p:cNvPr id="2" name="Título 1"/>
          <p:cNvSpPr>
            <a:spLocks noGrp="1"/>
          </p:cNvSpPr>
          <p:nvPr>
            <p:ph type="title" hasCustomPrompt="1"/>
          </p:nvPr>
        </p:nvSpPr>
        <p:spPr>
          <a:xfrm>
            <a:off x="6786034" y="1088483"/>
            <a:ext cx="4704961" cy="1911404"/>
          </a:xfrm>
        </p:spPr>
        <p:txBody>
          <a:bodyPr anchor="b">
            <a:normAutofit/>
          </a:bodyPr>
          <a:lstStyle>
            <a:lvl1pPr algn="l">
              <a:defRPr sz="4267"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6794618" y="3166500"/>
            <a:ext cx="4619055" cy="1163459"/>
          </a:xfrm>
        </p:spPr>
        <p:txBody>
          <a:bodyPr>
            <a:normAutofit/>
          </a:bodyPr>
          <a:lstStyle>
            <a:lvl1pPr marL="0" indent="0">
              <a:buNone/>
              <a:defRPr sz="1467" b="1">
                <a:solidFill>
                  <a:schemeClr val="bg1"/>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dirty="0"/>
              <a:t>SUBTITLE                                                          SECOND LINE FOR DATE                                    Name + Last Name</a:t>
            </a:r>
          </a:p>
        </p:txBody>
      </p:sp>
    </p:spTree>
    <p:extLst>
      <p:ext uri="{BB962C8B-B14F-4D97-AF65-F5344CB8AC3E}">
        <p14:creationId xmlns:p14="http://schemas.microsoft.com/office/powerpoint/2010/main" val="189272866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752551" y="644691"/>
            <a:ext cx="1214991" cy="413"/>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10043782" y="-7673"/>
            <a:ext cx="2177189" cy="1295645"/>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sz="2400"/>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753601" y="1757080"/>
            <a:ext cx="4960953" cy="4466416"/>
          </a:xfrm>
          <a:prstGeom prst="rect">
            <a:avLst/>
          </a:prstGeom>
        </p:spPr>
        <p:txBody>
          <a:bodyPr>
            <a:normAutofit/>
          </a:bodyPr>
          <a:lstStyle>
            <a:lvl1pPr marL="0" indent="0">
              <a:buNone/>
              <a:defRPr sz="3733">
                <a:latin typeface="Helvetica" pitchFamily="2" charset="0"/>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6124800" y="5565407"/>
            <a:ext cx="3725221" cy="663373"/>
          </a:xfrm>
          <a:prstGeom prst="rect">
            <a:avLst/>
          </a:prstGeom>
        </p:spPr>
        <p:txBody>
          <a:bodyPr bIns="0" anchor="b" anchorCtr="0">
            <a:noAutofit/>
          </a:bodyPr>
          <a:lstStyle>
            <a:lvl1pPr marL="0" indent="0">
              <a:buNone/>
              <a:defRPr sz="12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6126737" y="1748224"/>
            <a:ext cx="5324183" cy="3437645"/>
          </a:xfrm>
          <a:prstGeom prst="rect">
            <a:avLst/>
          </a:prstGeom>
        </p:spPr>
        <p:txBody>
          <a:bodyPr anchor="t">
            <a:normAutofit/>
          </a:bodyPr>
          <a:lstStyle>
            <a:lvl1pPr marL="0" indent="0">
              <a:buFontTx/>
              <a:buNone/>
              <a:defRPr sz="2133">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960268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916E8-7219-7D81-4F0D-8AB0CA8F64B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651605F6-43D4-D7E8-DB9C-54712E0AAA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ABA92A7-0A9E-A83E-C06E-B769A25C9A62}"/>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5" name="Footer Placeholder 4">
            <a:extLst>
              <a:ext uri="{FF2B5EF4-FFF2-40B4-BE49-F238E27FC236}">
                <a16:creationId xmlns:a16="http://schemas.microsoft.com/office/drawing/2014/main" id="{9029861B-6771-8F0D-03E2-F76CCE045516}"/>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DC09C0E-4A0C-0697-5E70-3CB03A33FA87}"/>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2051127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5D9EF-15C4-BB83-076A-572AD344F1DC}"/>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EC26AAC0-D549-B603-4693-31A3431BFEC1}"/>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13B719A-183F-20C1-3644-FE27731A1AE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116FCDBF-E938-0497-3883-A64C9F8836F4}"/>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6" name="Footer Placeholder 5">
            <a:extLst>
              <a:ext uri="{FF2B5EF4-FFF2-40B4-BE49-F238E27FC236}">
                <a16:creationId xmlns:a16="http://schemas.microsoft.com/office/drawing/2014/main" id="{5DC2DD12-646D-2233-562D-BE12D980EDC5}"/>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1C9C651-0A3F-72FC-19A0-5299E7A56D43}"/>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1218332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F7761-FA52-0E01-8A0C-CE90FEE265B8}"/>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4BC7EF4A-E88F-51D8-B467-C71E3FA255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3424D6-D5F2-23BA-B388-878A332F973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83F98C02-E8DB-1221-0024-0AA86884B7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B5AC65C-2118-F765-C74B-E7071F04803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9A08C1AF-9FCC-73A0-47B6-808912EE3A54}"/>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8" name="Footer Placeholder 7">
            <a:extLst>
              <a:ext uri="{FF2B5EF4-FFF2-40B4-BE49-F238E27FC236}">
                <a16:creationId xmlns:a16="http://schemas.microsoft.com/office/drawing/2014/main" id="{CAB64625-1BE1-AEC5-B4F0-04B1526AA89E}"/>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1A598D27-7EEF-28AC-7C6C-2C3C32454083}"/>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1093471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48CA1-62F3-CCCF-92A8-6159CADC0E09}"/>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8F8E6966-A353-70AE-1CF7-849A0FD4D869}"/>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4" name="Footer Placeholder 3">
            <a:extLst>
              <a:ext uri="{FF2B5EF4-FFF2-40B4-BE49-F238E27FC236}">
                <a16:creationId xmlns:a16="http://schemas.microsoft.com/office/drawing/2014/main" id="{8C07CBBD-7A36-FF21-846B-9CFD4812E336}"/>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21EDBDAF-E857-E5BE-4796-5946A81EE3CC}"/>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2439920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7209E2-1298-B2F5-E358-B9418505690A}"/>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3" name="Footer Placeholder 2">
            <a:extLst>
              <a:ext uri="{FF2B5EF4-FFF2-40B4-BE49-F238E27FC236}">
                <a16:creationId xmlns:a16="http://schemas.microsoft.com/office/drawing/2014/main" id="{E1A543C7-8265-7124-9D5A-55223F9E26EC}"/>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F8010CC4-2CED-7B0D-FE57-BBFFC9232769}"/>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1858926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AFFAE-FD82-F135-F234-5C23F983B5D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B4424F6A-B1F3-79CB-A31E-FC410CCCD1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660FFB98-4C41-CC22-8EBB-BE63FFDA33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C429D3A-2C5D-D2C4-5A22-0D828C84F2C7}"/>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6" name="Footer Placeholder 5">
            <a:extLst>
              <a:ext uri="{FF2B5EF4-FFF2-40B4-BE49-F238E27FC236}">
                <a16:creationId xmlns:a16="http://schemas.microsoft.com/office/drawing/2014/main" id="{1D628DE4-B787-E45A-87EF-D7F97BDE6384}"/>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0581B5EA-B828-06E4-581E-0A304F1A5140}"/>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237790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2B5E0-B880-154E-E10C-8701D3E9CAC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A6EE73EE-BFFE-99CD-4F43-615E2A8579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2486662B-8CC0-5A49-5778-52C278387E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B92DE6-D7F7-A17C-6E51-569BAA047643}"/>
              </a:ext>
            </a:extLst>
          </p:cNvPr>
          <p:cNvSpPr>
            <a:spLocks noGrp="1"/>
          </p:cNvSpPr>
          <p:nvPr>
            <p:ph type="dt" sz="half" idx="10"/>
          </p:nvPr>
        </p:nvSpPr>
        <p:spPr/>
        <p:txBody>
          <a:bodyPr/>
          <a:lstStyle/>
          <a:p>
            <a:fld id="{A5199A1C-9DC0-0C4D-A28E-43CCFDA70E4F}" type="datetimeFigureOut">
              <a:rPr lang="en-CH" smtClean="0"/>
              <a:t>26.03.23</a:t>
            </a:fld>
            <a:endParaRPr lang="en-CH"/>
          </a:p>
        </p:txBody>
      </p:sp>
      <p:sp>
        <p:nvSpPr>
          <p:cNvPr id="6" name="Footer Placeholder 5">
            <a:extLst>
              <a:ext uri="{FF2B5EF4-FFF2-40B4-BE49-F238E27FC236}">
                <a16:creationId xmlns:a16="http://schemas.microsoft.com/office/drawing/2014/main" id="{83F575E1-8FFD-1825-DE79-D185901899CA}"/>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21D5083E-E188-EFEF-E98A-47EF9D299E74}"/>
              </a:ext>
            </a:extLst>
          </p:cNvPr>
          <p:cNvSpPr>
            <a:spLocks noGrp="1"/>
          </p:cNvSpPr>
          <p:nvPr>
            <p:ph type="sldNum" sz="quarter" idx="12"/>
          </p:nvPr>
        </p:nvSpPr>
        <p:spPr/>
        <p:txBody>
          <a:bodyPr/>
          <a:lstStyle/>
          <a:p>
            <a:fld id="{E761884E-B40F-3C49-AB3F-D02DA3765624}" type="slidenum">
              <a:rPr lang="en-CH" smtClean="0"/>
              <a:t>‹#›</a:t>
            </a:fld>
            <a:endParaRPr lang="en-CH"/>
          </a:p>
        </p:txBody>
      </p:sp>
    </p:spTree>
    <p:extLst>
      <p:ext uri="{BB962C8B-B14F-4D97-AF65-F5344CB8AC3E}">
        <p14:creationId xmlns:p14="http://schemas.microsoft.com/office/powerpoint/2010/main" val="2919612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42F213-41FF-C3A7-9DF2-F2D4BF0438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391EB0CE-8FEE-3ED0-A6C2-664882F0DE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5CF46D9-5F57-7497-AC44-A9D16A4D48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199A1C-9DC0-0C4D-A28E-43CCFDA70E4F}" type="datetimeFigureOut">
              <a:rPr lang="en-CH" smtClean="0"/>
              <a:t>26.03.23</a:t>
            </a:fld>
            <a:endParaRPr lang="en-CH"/>
          </a:p>
        </p:txBody>
      </p:sp>
      <p:sp>
        <p:nvSpPr>
          <p:cNvPr id="5" name="Footer Placeholder 4">
            <a:extLst>
              <a:ext uri="{FF2B5EF4-FFF2-40B4-BE49-F238E27FC236}">
                <a16:creationId xmlns:a16="http://schemas.microsoft.com/office/drawing/2014/main" id="{FB38B4DF-1867-5C4E-6BB4-3CB0BAD1CB8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88E5C56D-082E-9507-C9C1-8AC7E13BBE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61884E-B40F-3C49-AB3F-D02DA3765624}" type="slidenum">
              <a:rPr lang="en-CH" smtClean="0"/>
              <a:t>‹#›</a:t>
            </a:fld>
            <a:endParaRPr lang="en-CH"/>
          </a:p>
        </p:txBody>
      </p:sp>
    </p:spTree>
    <p:extLst>
      <p:ext uri="{BB962C8B-B14F-4D97-AF65-F5344CB8AC3E}">
        <p14:creationId xmlns:p14="http://schemas.microsoft.com/office/powerpoint/2010/main" val="10107241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5" r:id="rId16"/>
    <p:sldLayoutId id="2147483667"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15.xml"/><Relationship Id="rId5" Type="http://schemas.openxmlformats.org/officeDocument/2006/relationships/image" Target="../media/image30.emf"/><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32.jfif"/><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comments" Target="../comments/commen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image" Target="../media/image33.jpe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image" Target="../media/image9.JPG"/><Relationship Id="rId1" Type="http://schemas.openxmlformats.org/officeDocument/2006/relationships/slideLayout" Target="../slideLayouts/slideLayout14.xml"/><Relationship Id="rId6" Type="http://schemas.openxmlformats.org/officeDocument/2006/relationships/image" Target="../media/image13.jpg"/><Relationship Id="rId11" Type="http://schemas.openxmlformats.org/officeDocument/2006/relationships/image" Target="../media/image18.jpg"/><Relationship Id="rId5" Type="http://schemas.openxmlformats.org/officeDocument/2006/relationships/image" Target="../media/image12.jpg"/><Relationship Id="rId10" Type="http://schemas.openxmlformats.org/officeDocument/2006/relationships/image" Target="../media/image17.jpg"/><Relationship Id="rId4" Type="http://schemas.openxmlformats.org/officeDocument/2006/relationships/image" Target="../media/image11.JPG"/><Relationship Id="rId9" Type="http://schemas.openxmlformats.org/officeDocument/2006/relationships/image" Target="../media/image16.jpg"/></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comments" Target="../comments/comment6.xml"/><Relationship Id="rId5" Type="http://schemas.openxmlformats.org/officeDocument/2006/relationships/hyperlink" Target="https://pkorysko.web.cern.ch/C-Robot.html" TargetMode="External"/><Relationship Id="rId4" Type="http://schemas.openxmlformats.org/officeDocument/2006/relationships/hyperlink" Target="https://home.cern/science/accelerators/clear" TargetMode="External"/></Relationships>
</file>

<file path=ppt/slides/_rels/slide21.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hyperlink" Target="https://edusafe.web.cern.ch/site.php"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comments" Target="../comments/comment8.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comments" Target="../comments/commen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5.xml"/><Relationship Id="rId5" Type="http://schemas.openxmlformats.org/officeDocument/2006/relationships/image" Target="../media/image26.sv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6794618" y="912638"/>
            <a:ext cx="4704961" cy="1911404"/>
          </a:xfrm>
        </p:spPr>
        <p:txBody>
          <a:bodyPr>
            <a:normAutofit/>
          </a:bodyPr>
          <a:lstStyle/>
          <a:p>
            <a:r>
              <a:rPr lang="en-GB" dirty="0"/>
              <a:t>What are we doing here?</a:t>
            </a:r>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6794618" y="2978932"/>
            <a:ext cx="4619055" cy="1370331"/>
          </a:xfrm>
        </p:spPr>
        <p:txBody>
          <a:bodyPr>
            <a:normAutofit fontScale="92500" lnSpcReduction="20000"/>
          </a:bodyPr>
          <a:lstStyle/>
          <a:p>
            <a:r>
              <a:rPr lang="en-GB" dirty="0"/>
              <a:t>CERN as an engine of scientific collaboration;</a:t>
            </a:r>
          </a:p>
          <a:p>
            <a:r>
              <a:rPr lang="en-GB" dirty="0" err="1"/>
              <a:t>IdeaSquare</a:t>
            </a:r>
            <a:r>
              <a:rPr lang="en-GB" dirty="0"/>
              <a:t> as the innovation space at CERN.  </a:t>
            </a:r>
          </a:p>
          <a:p>
            <a:endParaRPr lang="en-GB" dirty="0"/>
          </a:p>
          <a:p>
            <a:r>
              <a:rPr lang="en-GB" dirty="0"/>
              <a:t>CBI.ATTRACT, March 27</a:t>
            </a:r>
            <a:r>
              <a:rPr lang="en-GB" baseline="30000" dirty="0"/>
              <a:t>th</a:t>
            </a:r>
            <a:r>
              <a:rPr lang="en-GB" dirty="0"/>
              <a:t> , 2023 </a:t>
            </a:r>
          </a:p>
          <a:p>
            <a:r>
              <a:rPr lang="en-GB" dirty="0"/>
              <a:t>Ole Werner</a:t>
            </a:r>
          </a:p>
        </p:txBody>
      </p:sp>
      <p:sp>
        <p:nvSpPr>
          <p:cNvPr id="4" name="Rectangle 3"/>
          <p:cNvSpPr/>
          <p:nvPr/>
        </p:nvSpPr>
        <p:spPr>
          <a:xfrm>
            <a:off x="-88900" y="6832600"/>
            <a:ext cx="12280900" cy="1397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48287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p:nvPr/>
        </p:nvSpPr>
        <p:spPr>
          <a:xfrm>
            <a:off x="704851" y="314326"/>
            <a:ext cx="10668000" cy="6229351"/>
          </a:xfrm>
          <a:prstGeom prst="rect">
            <a:avLst/>
          </a:prstGeom>
          <a:noFill/>
          <a:ln w="254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2" name="Title 1">
            <a:extLst>
              <a:ext uri="{FF2B5EF4-FFF2-40B4-BE49-F238E27FC236}">
                <a16:creationId xmlns:a16="http://schemas.microsoft.com/office/drawing/2014/main" id="{A5A8C880-C4E4-40C0-2D07-EE4BDCC31721}"/>
              </a:ext>
            </a:extLst>
          </p:cNvPr>
          <p:cNvSpPr>
            <a:spLocks noGrp="1"/>
          </p:cNvSpPr>
          <p:nvPr>
            <p:ph type="title"/>
          </p:nvPr>
        </p:nvSpPr>
        <p:spPr/>
        <p:txBody>
          <a:bodyPr/>
          <a:lstStyle/>
          <a:p>
            <a:r>
              <a:rPr lang="en-CH" dirty="0"/>
              <a:t>In case of an emergency</a:t>
            </a:r>
          </a:p>
        </p:txBody>
      </p:sp>
      <p:grpSp>
        <p:nvGrpSpPr>
          <p:cNvPr id="128" name="Group 127">
            <a:extLst>
              <a:ext uri="{FF2B5EF4-FFF2-40B4-BE49-F238E27FC236}">
                <a16:creationId xmlns:a16="http://schemas.microsoft.com/office/drawing/2014/main" id="{E76E73B8-955D-77A1-4741-19AAFBB90E4A}"/>
              </a:ext>
            </a:extLst>
          </p:cNvPr>
          <p:cNvGrpSpPr/>
          <p:nvPr/>
        </p:nvGrpSpPr>
        <p:grpSpPr>
          <a:xfrm>
            <a:off x="634740" y="2317425"/>
            <a:ext cx="1485000" cy="1485000"/>
            <a:chOff x="632142" y="1477017"/>
            <a:chExt cx="1980000" cy="1980000"/>
          </a:xfrm>
        </p:grpSpPr>
        <p:sp>
          <p:nvSpPr>
            <p:cNvPr id="130" name="Oval 129">
              <a:extLst>
                <a:ext uri="{FF2B5EF4-FFF2-40B4-BE49-F238E27FC236}">
                  <a16:creationId xmlns:a16="http://schemas.microsoft.com/office/drawing/2014/main" id="{54B01249-4D39-C2EB-C887-67096767E6BF}"/>
                </a:ext>
              </a:extLst>
            </p:cNvPr>
            <p:cNvSpPr/>
            <p:nvPr/>
          </p:nvSpPr>
          <p:spPr>
            <a:xfrm>
              <a:off x="632142" y="1477017"/>
              <a:ext cx="1980000" cy="1980000"/>
            </a:xfrm>
            <a:prstGeom prst="ellipse">
              <a:avLst/>
            </a:prstGeom>
            <a:solidFill>
              <a:schemeClr val="tx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pic>
          <p:nvPicPr>
            <p:cNvPr id="132" name="Picture 131">
              <a:extLst>
                <a:ext uri="{FF2B5EF4-FFF2-40B4-BE49-F238E27FC236}">
                  <a16:creationId xmlns:a16="http://schemas.microsoft.com/office/drawing/2014/main" id="{4266E33E-588A-285F-F59B-6154CEBD64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7455" y="2084690"/>
              <a:ext cx="1349375" cy="764654"/>
            </a:xfrm>
            <a:prstGeom prst="rect">
              <a:avLst/>
            </a:prstGeom>
          </p:spPr>
        </p:pic>
      </p:grpSp>
      <p:sp>
        <p:nvSpPr>
          <p:cNvPr id="133" name="TextBox 132">
            <a:extLst>
              <a:ext uri="{FF2B5EF4-FFF2-40B4-BE49-F238E27FC236}">
                <a16:creationId xmlns:a16="http://schemas.microsoft.com/office/drawing/2014/main" id="{E5BE7EFD-CEB1-DB55-90FC-A0C05B5343E5}"/>
              </a:ext>
            </a:extLst>
          </p:cNvPr>
          <p:cNvSpPr txBox="1"/>
          <p:nvPr/>
        </p:nvSpPr>
        <p:spPr>
          <a:xfrm>
            <a:off x="366914" y="4193379"/>
            <a:ext cx="2002884" cy="1061829"/>
          </a:xfrm>
          <a:prstGeom prst="rect">
            <a:avLst/>
          </a:prstGeom>
          <a:noFill/>
        </p:spPr>
        <p:txBody>
          <a:bodyPr wrap="square" lIns="0" rIns="0" rtlCol="0">
            <a:spAutoFit/>
          </a:bodyPr>
          <a:lstStyle/>
          <a:p>
            <a:pPr algn="ctr">
              <a:spcBef>
                <a:spcPct val="0"/>
              </a:spcBef>
            </a:pPr>
            <a:r>
              <a:rPr lang="en-GB" altLang="en-US" sz="2100" b="1" dirty="0">
                <a:ea typeface="Arial" charset="0"/>
                <a:cs typeface="Arial" charset="0"/>
              </a:rPr>
              <a:t>Do NOT return</a:t>
            </a:r>
            <a:r>
              <a:rPr lang="en-GB" altLang="en-US" sz="2100" dirty="0">
                <a:ea typeface="Arial" charset="0"/>
                <a:cs typeface="Arial" charset="0"/>
              </a:rPr>
              <a:t> to collect your belongings</a:t>
            </a:r>
          </a:p>
        </p:txBody>
      </p:sp>
      <p:sp>
        <p:nvSpPr>
          <p:cNvPr id="134" name="TextBox 133">
            <a:extLst>
              <a:ext uri="{FF2B5EF4-FFF2-40B4-BE49-F238E27FC236}">
                <a16:creationId xmlns:a16="http://schemas.microsoft.com/office/drawing/2014/main" id="{499AE627-2FD2-82C4-64E1-2CE4D0560469}"/>
              </a:ext>
            </a:extLst>
          </p:cNvPr>
          <p:cNvSpPr txBox="1"/>
          <p:nvPr/>
        </p:nvSpPr>
        <p:spPr>
          <a:xfrm>
            <a:off x="3369689" y="4725699"/>
            <a:ext cx="5338324" cy="1384995"/>
          </a:xfrm>
          <a:prstGeom prst="rect">
            <a:avLst/>
          </a:prstGeom>
          <a:noFill/>
        </p:spPr>
        <p:txBody>
          <a:bodyPr wrap="square" lIns="0" rIns="0" rtlCol="0">
            <a:spAutoFit/>
          </a:bodyPr>
          <a:lstStyle/>
          <a:p>
            <a:pPr algn="ctr">
              <a:defRPr/>
            </a:pPr>
            <a:r>
              <a:rPr lang="en-GB" altLang="en-US" sz="2100" b="1" dirty="0">
                <a:ea typeface="Arial" charset="0"/>
                <a:cs typeface="Arial" charset="0"/>
              </a:rPr>
              <a:t>Walk quickly and calmly </a:t>
            </a:r>
            <a:r>
              <a:rPr lang="en-GB" altLang="en-US" sz="2100" dirty="0">
                <a:ea typeface="Arial" charset="0"/>
                <a:cs typeface="Arial" charset="0"/>
              </a:rPr>
              <a:t>to your building’s designated </a:t>
            </a:r>
            <a:r>
              <a:rPr lang="en-GB" altLang="en-US" sz="2100" b="1" dirty="0">
                <a:ea typeface="Arial" charset="0"/>
                <a:cs typeface="Arial" charset="0"/>
              </a:rPr>
              <a:t>assembly point</a:t>
            </a:r>
            <a:r>
              <a:rPr lang="en-GB" altLang="en-US" sz="2100" dirty="0">
                <a:ea typeface="Arial" charset="0"/>
                <a:cs typeface="Arial" charset="0"/>
              </a:rPr>
              <a:t> or as advised by an Emergency Guide or Fire Brigade personnel</a:t>
            </a:r>
          </a:p>
        </p:txBody>
      </p:sp>
      <p:sp>
        <p:nvSpPr>
          <p:cNvPr id="135" name="TextBox 134">
            <a:extLst>
              <a:ext uri="{FF2B5EF4-FFF2-40B4-BE49-F238E27FC236}">
                <a16:creationId xmlns:a16="http://schemas.microsoft.com/office/drawing/2014/main" id="{ED35CDB2-8588-8036-6F85-104C86BB7435}"/>
              </a:ext>
            </a:extLst>
          </p:cNvPr>
          <p:cNvSpPr txBox="1"/>
          <p:nvPr/>
        </p:nvSpPr>
        <p:spPr>
          <a:xfrm>
            <a:off x="9046839" y="4293561"/>
            <a:ext cx="2769959" cy="1384995"/>
          </a:xfrm>
          <a:prstGeom prst="rect">
            <a:avLst/>
          </a:prstGeom>
          <a:noFill/>
        </p:spPr>
        <p:txBody>
          <a:bodyPr wrap="square" lIns="0" rIns="0" rtlCol="0">
            <a:spAutoFit/>
          </a:bodyPr>
          <a:lstStyle/>
          <a:p>
            <a:pPr algn="ctr">
              <a:spcBef>
                <a:spcPct val="0"/>
              </a:spcBef>
            </a:pPr>
            <a:r>
              <a:rPr lang="en-GB" altLang="en-US" sz="2100" b="1" dirty="0">
                <a:ea typeface="Arial" charset="0"/>
                <a:cs typeface="Arial" charset="0"/>
              </a:rPr>
              <a:t>Wait at the assembly point until </a:t>
            </a:r>
            <a:r>
              <a:rPr lang="en-GB" sz="2100" b="1" dirty="0"/>
              <a:t>counted and released </a:t>
            </a:r>
            <a:r>
              <a:rPr lang="en-GB" altLang="en-US" sz="2100" dirty="0">
                <a:ea typeface="Arial" charset="0"/>
                <a:cs typeface="Arial" charset="0"/>
              </a:rPr>
              <a:t>by the TSO/DSO or the Fire Brigade. </a:t>
            </a:r>
          </a:p>
        </p:txBody>
      </p:sp>
      <p:grpSp>
        <p:nvGrpSpPr>
          <p:cNvPr id="142" name="Group 141">
            <a:extLst>
              <a:ext uri="{FF2B5EF4-FFF2-40B4-BE49-F238E27FC236}">
                <a16:creationId xmlns:a16="http://schemas.microsoft.com/office/drawing/2014/main" id="{99D40A98-DA44-514A-98BE-E74582EA2238}"/>
              </a:ext>
            </a:extLst>
          </p:cNvPr>
          <p:cNvGrpSpPr/>
          <p:nvPr/>
        </p:nvGrpSpPr>
        <p:grpSpPr>
          <a:xfrm>
            <a:off x="9742429" y="2317424"/>
            <a:ext cx="1485000" cy="1485000"/>
            <a:chOff x="6534329" y="1477017"/>
            <a:chExt cx="1980000" cy="1980000"/>
          </a:xfrm>
        </p:grpSpPr>
        <p:sp>
          <p:nvSpPr>
            <p:cNvPr id="143" name="Oval 142">
              <a:extLst>
                <a:ext uri="{FF2B5EF4-FFF2-40B4-BE49-F238E27FC236}">
                  <a16:creationId xmlns:a16="http://schemas.microsoft.com/office/drawing/2014/main" id="{0E890EE1-37AE-7A5B-CB30-5AF89815353D}"/>
                </a:ext>
              </a:extLst>
            </p:cNvPr>
            <p:cNvSpPr/>
            <p:nvPr/>
          </p:nvSpPr>
          <p:spPr>
            <a:xfrm>
              <a:off x="6534329" y="1477017"/>
              <a:ext cx="1980000" cy="1980000"/>
            </a:xfrm>
            <a:prstGeom prst="ellipse">
              <a:avLst/>
            </a:prstGeom>
            <a:solidFill>
              <a:schemeClr val="tx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pic>
          <p:nvPicPr>
            <p:cNvPr id="144" name="Picture 143">
              <a:extLst>
                <a:ext uri="{FF2B5EF4-FFF2-40B4-BE49-F238E27FC236}">
                  <a16:creationId xmlns:a16="http://schemas.microsoft.com/office/drawing/2014/main" id="{5355CE30-0B0A-D933-6E8C-7D5FAD586C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5816" y="1708504"/>
              <a:ext cx="1517026" cy="1517026"/>
            </a:xfrm>
            <a:prstGeom prst="rect">
              <a:avLst/>
            </a:prstGeom>
          </p:spPr>
        </p:pic>
      </p:grpSp>
      <p:sp>
        <p:nvSpPr>
          <p:cNvPr id="145" name="Rectangle 144">
            <a:extLst>
              <a:ext uri="{FF2B5EF4-FFF2-40B4-BE49-F238E27FC236}">
                <a16:creationId xmlns:a16="http://schemas.microsoft.com/office/drawing/2014/main" id="{B7A786E8-31C8-BC54-5B5D-89F5548B8570}"/>
              </a:ext>
            </a:extLst>
          </p:cNvPr>
          <p:cNvSpPr/>
          <p:nvPr/>
        </p:nvSpPr>
        <p:spPr>
          <a:xfrm>
            <a:off x="1716069" y="1472848"/>
            <a:ext cx="8645563" cy="518371"/>
          </a:xfrm>
          <a:prstGeom prst="rect">
            <a:avLst/>
          </a:prstGeom>
          <a:solidFill>
            <a:srgbClr val="EC452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100" dirty="0">
                <a:solidFill>
                  <a:schemeClr val="tx1"/>
                </a:solidFill>
              </a:rPr>
              <a:t>While evacuating, always </a:t>
            </a:r>
            <a:r>
              <a:rPr lang="en-GB" sz="2100" b="1" dirty="0">
                <a:solidFill>
                  <a:schemeClr val="tx1"/>
                </a:solidFill>
              </a:rPr>
              <a:t>go away from the danger!</a:t>
            </a:r>
          </a:p>
        </p:txBody>
      </p:sp>
      <p:sp>
        <p:nvSpPr>
          <p:cNvPr id="147" name="TextBox 146">
            <a:extLst>
              <a:ext uri="{FF2B5EF4-FFF2-40B4-BE49-F238E27FC236}">
                <a16:creationId xmlns:a16="http://schemas.microsoft.com/office/drawing/2014/main" id="{DD01FC60-8CEC-613F-49F4-79B0C3225300}"/>
              </a:ext>
            </a:extLst>
          </p:cNvPr>
          <p:cNvSpPr txBox="1"/>
          <p:nvPr/>
        </p:nvSpPr>
        <p:spPr>
          <a:xfrm>
            <a:off x="1668298" y="6271015"/>
            <a:ext cx="8845881" cy="415498"/>
          </a:xfrm>
          <a:prstGeom prst="rect">
            <a:avLst/>
          </a:prstGeom>
          <a:noFill/>
        </p:spPr>
        <p:txBody>
          <a:bodyPr wrap="square" rtlCol="0">
            <a:spAutoFit/>
          </a:bodyPr>
          <a:lstStyle/>
          <a:p>
            <a:r>
              <a:rPr lang="en-GB" sz="2100" dirty="0"/>
              <a:t>Give to the Fire Brigade all the information they need! </a:t>
            </a:r>
            <a:r>
              <a:rPr lang="en-GB" sz="2100" b="1" dirty="0"/>
              <a:t>+41 22 767 44 44</a:t>
            </a:r>
          </a:p>
        </p:txBody>
      </p:sp>
      <p:pic>
        <p:nvPicPr>
          <p:cNvPr id="4" name="Picture 3" descr="A picture containing building, cage&#10;&#10;Description automatically generated">
            <a:extLst>
              <a:ext uri="{FF2B5EF4-FFF2-40B4-BE49-F238E27FC236}">
                <a16:creationId xmlns:a16="http://schemas.microsoft.com/office/drawing/2014/main" id="{F4A04807-5C40-934B-84FE-A70AE15EC571}"/>
              </a:ext>
            </a:extLst>
          </p:cNvPr>
          <p:cNvPicPr>
            <a:picLocks noChangeAspect="1"/>
          </p:cNvPicPr>
          <p:nvPr/>
        </p:nvPicPr>
        <p:blipFill>
          <a:blip r:embed="rId4"/>
          <a:stretch>
            <a:fillRect/>
          </a:stretch>
        </p:blipFill>
        <p:spPr>
          <a:xfrm>
            <a:off x="4427448" y="2220448"/>
            <a:ext cx="3222805" cy="2417104"/>
          </a:xfrm>
          <a:prstGeom prst="rect">
            <a:avLst/>
          </a:prstGeom>
        </p:spPr>
      </p:pic>
      <p:grpSp>
        <p:nvGrpSpPr>
          <p:cNvPr id="139" name="Group 138">
            <a:extLst>
              <a:ext uri="{FF2B5EF4-FFF2-40B4-BE49-F238E27FC236}">
                <a16:creationId xmlns:a16="http://schemas.microsoft.com/office/drawing/2014/main" id="{50B6C32D-74D2-7890-9F6A-8F9EB69AF26C}"/>
              </a:ext>
            </a:extLst>
          </p:cNvPr>
          <p:cNvGrpSpPr>
            <a:grpSpLocks noChangeAspect="1"/>
          </p:cNvGrpSpPr>
          <p:nvPr/>
        </p:nvGrpSpPr>
        <p:grpSpPr>
          <a:xfrm>
            <a:off x="6601594" y="2904670"/>
            <a:ext cx="1048660" cy="1048660"/>
            <a:chOff x="3582000" y="1477017"/>
            <a:chExt cx="1980000" cy="1980000"/>
          </a:xfrm>
        </p:grpSpPr>
        <p:sp>
          <p:nvSpPr>
            <p:cNvPr id="140" name="Oval 139">
              <a:extLst>
                <a:ext uri="{FF2B5EF4-FFF2-40B4-BE49-F238E27FC236}">
                  <a16:creationId xmlns:a16="http://schemas.microsoft.com/office/drawing/2014/main" id="{FB6931A9-21CE-9255-476B-E4439DB94581}"/>
                </a:ext>
              </a:extLst>
            </p:cNvPr>
            <p:cNvSpPr>
              <a:spLocks noChangeAspect="1"/>
            </p:cNvSpPr>
            <p:nvPr/>
          </p:nvSpPr>
          <p:spPr>
            <a:xfrm>
              <a:off x="3582000" y="1477017"/>
              <a:ext cx="1980000" cy="1980000"/>
            </a:xfrm>
            <a:prstGeom prst="ellipse">
              <a:avLst/>
            </a:prstGeom>
            <a:solidFill>
              <a:schemeClr val="tx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pic>
          <p:nvPicPr>
            <p:cNvPr id="141" name="Picture 140">
              <a:extLst>
                <a:ext uri="{FF2B5EF4-FFF2-40B4-BE49-F238E27FC236}">
                  <a16:creationId xmlns:a16="http://schemas.microsoft.com/office/drawing/2014/main" id="{ABCAA3CA-CF1D-AE27-1BBF-91C6EA05649F}"/>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048044" y="1943061"/>
              <a:ext cx="1047912" cy="1047912"/>
            </a:xfrm>
            <a:prstGeom prst="rect">
              <a:avLst/>
            </a:prstGeom>
          </p:spPr>
        </p:pic>
      </p:grpSp>
    </p:spTree>
    <p:extLst>
      <p:ext uri="{BB962C8B-B14F-4D97-AF65-F5344CB8AC3E}">
        <p14:creationId xmlns:p14="http://schemas.microsoft.com/office/powerpoint/2010/main" val="20877062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businesscard&#10;&#10;Description automatically generated">
            <a:extLst>
              <a:ext uri="{FF2B5EF4-FFF2-40B4-BE49-F238E27FC236}">
                <a16:creationId xmlns:a16="http://schemas.microsoft.com/office/drawing/2014/main" id="{0C4A1E1A-5999-3C43-A671-759ACABB06D7}"/>
              </a:ext>
            </a:extLst>
          </p:cNvPr>
          <p:cNvPicPr>
            <a:picLocks noChangeAspect="1"/>
          </p:cNvPicPr>
          <p:nvPr/>
        </p:nvPicPr>
        <p:blipFill rotWithShape="1">
          <a:blip r:embed="rId2"/>
          <a:srcRect t="12674" b="4635"/>
          <a:stretch/>
        </p:blipFill>
        <p:spPr>
          <a:xfrm>
            <a:off x="703562" y="508000"/>
            <a:ext cx="10926131" cy="5585979"/>
          </a:xfrm>
          <a:prstGeom prst="rect">
            <a:avLst/>
          </a:prstGeom>
          <a:noFill/>
        </p:spPr>
      </p:pic>
      <p:sp>
        <p:nvSpPr>
          <p:cNvPr id="2" name="Title 1">
            <a:extLst>
              <a:ext uri="{FF2B5EF4-FFF2-40B4-BE49-F238E27FC236}">
                <a16:creationId xmlns:a16="http://schemas.microsoft.com/office/drawing/2014/main" id="{62C567B2-7BA8-A6EC-966E-5372E779C614}"/>
              </a:ext>
            </a:extLst>
          </p:cNvPr>
          <p:cNvSpPr>
            <a:spLocks noGrp="1"/>
          </p:cNvSpPr>
          <p:nvPr>
            <p:ph type="title"/>
          </p:nvPr>
        </p:nvSpPr>
        <p:spPr>
          <a:xfrm>
            <a:off x="4278277" y="3947427"/>
            <a:ext cx="6224260" cy="667399"/>
          </a:xfrm>
        </p:spPr>
        <p:txBody>
          <a:bodyPr/>
          <a:lstStyle/>
          <a:p>
            <a:pPr algn="ctr"/>
            <a:r>
              <a:rPr lang="en-GB" sz="4800" spc="-225" dirty="0" err="1"/>
              <a:t>IdeaSquare</a:t>
            </a:r>
            <a:br>
              <a:rPr lang="en-GB" sz="4800" spc="-225" dirty="0"/>
            </a:br>
            <a:endParaRPr lang="en-CH" sz="4800" dirty="0"/>
          </a:p>
        </p:txBody>
      </p:sp>
      <p:sp>
        <p:nvSpPr>
          <p:cNvPr id="133" name="Shape 133"/>
          <p:cNvSpPr/>
          <p:nvPr/>
        </p:nvSpPr>
        <p:spPr>
          <a:xfrm>
            <a:off x="3248026" y="2566989"/>
            <a:ext cx="10448925" cy="1724025"/>
          </a:xfrm>
          <a:prstGeom prst="rect">
            <a:avLst/>
          </a:prstGeom>
          <a:ln w="12700">
            <a:miter lim="400000"/>
          </a:ln>
          <a:extLst>
            <a:ext uri="{C572A759-6A51-4108-AA02-DFA0A04FC94B}">
              <ma14:wrappingTextBoxFlag xmlns:ma14="http://schemas.microsoft.com/office/mac/drawingml/2011/main" xmlns="" val="1"/>
            </a:ext>
          </a:extLst>
        </p:spPr>
        <p:txBody>
          <a:bodyPr lIns="38100" tIns="38100" rIns="38100" bIns="38100" anchor="ctr"/>
          <a:lstStyle>
            <a:lvl1pPr algn="l">
              <a:defRPr sz="6000" b="1" spc="-300">
                <a:solidFill>
                  <a:srgbClr val="FFFFFF"/>
                </a:solidFill>
                <a:latin typeface="+mn-lt"/>
                <a:ea typeface="+mn-ea"/>
                <a:cs typeface="+mn-cs"/>
                <a:sym typeface="Nimbus Sans"/>
              </a:defRPr>
            </a:lvl1pPr>
          </a:lstStyle>
          <a:p>
            <a:pPr lvl="0">
              <a:defRPr sz="1800" b="0" spc="0">
                <a:solidFill>
                  <a:srgbClr val="000000"/>
                </a:solidFill>
              </a:defRPr>
            </a:pPr>
            <a:endParaRPr sz="4500" spc="-225" dirty="0">
              <a:solidFill>
                <a:schemeClr val="bg1"/>
              </a:solidFill>
            </a:endParaRPr>
          </a:p>
        </p:txBody>
      </p:sp>
      <p:sp>
        <p:nvSpPr>
          <p:cNvPr id="5" name="Rectangle 4"/>
          <p:cNvSpPr/>
          <p:nvPr/>
        </p:nvSpPr>
        <p:spPr>
          <a:xfrm>
            <a:off x="8472488" y="508000"/>
            <a:ext cx="2789382" cy="5541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30071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3600" y="823391"/>
            <a:ext cx="10253067" cy="667399"/>
          </a:xfrm>
        </p:spPr>
        <p:txBody>
          <a:bodyPr/>
          <a:lstStyle/>
          <a:p>
            <a:r>
              <a:rPr lang="en-US" dirty="0"/>
              <a:t>Aren’t all CERN labs “innovation spaces” ?</a:t>
            </a:r>
            <a:endParaRPr lang="en-GB" dirty="0"/>
          </a:p>
        </p:txBody>
      </p:sp>
      <p:sp>
        <p:nvSpPr>
          <p:cNvPr id="3" name="Text Placeholder 2"/>
          <p:cNvSpPr>
            <a:spLocks noGrp="1"/>
          </p:cNvSpPr>
          <p:nvPr>
            <p:ph type="body" idx="1"/>
          </p:nvPr>
        </p:nvSpPr>
        <p:spPr>
          <a:xfrm>
            <a:off x="753600" y="1736270"/>
            <a:ext cx="10703989" cy="2549403"/>
          </a:xfrm>
        </p:spPr>
        <p:txBody>
          <a:bodyPr>
            <a:normAutofit lnSpcReduction="10000"/>
          </a:bodyPr>
          <a:lstStyle/>
          <a:p>
            <a:r>
              <a:rPr lang="en-GB" sz="2667" dirty="0"/>
              <a:t>An innovation space is defined as </a:t>
            </a:r>
          </a:p>
          <a:p>
            <a:r>
              <a:rPr lang="en-GB" sz="2667" dirty="0">
                <a:sym typeface="Wingdings" panose="05000000000000000000" pitchFamily="2" charset="2"/>
              </a:rPr>
              <a:t></a:t>
            </a:r>
            <a:r>
              <a:rPr lang="en-GB" sz="2667" dirty="0">
                <a:solidFill>
                  <a:srgbClr val="C00000"/>
                </a:solidFill>
              </a:rPr>
              <a:t> a place dedicated to stimulating the creativity of users</a:t>
            </a:r>
            <a:r>
              <a:rPr lang="en-GB" sz="2667" dirty="0"/>
              <a:t>,</a:t>
            </a:r>
          </a:p>
          <a:p>
            <a:pPr marL="457189" indent="-457189">
              <a:buFont typeface="Wingdings" panose="05000000000000000000" pitchFamily="2" charset="2"/>
              <a:buChar char="à"/>
            </a:pPr>
            <a:r>
              <a:rPr lang="en-GB" sz="2667" dirty="0"/>
              <a:t>where innovation projects </a:t>
            </a:r>
            <a:r>
              <a:rPr lang="en-GB" sz="2667" dirty="0">
                <a:solidFill>
                  <a:srgbClr val="C00000"/>
                </a:solidFill>
              </a:rPr>
              <a:t>take advantage of the availability of adapted environments</a:t>
            </a:r>
            <a:r>
              <a:rPr lang="en-GB" sz="2667" dirty="0"/>
              <a:t> </a:t>
            </a:r>
            <a:r>
              <a:rPr lang="en-GB" sz="2667" dirty="0">
                <a:solidFill>
                  <a:srgbClr val="C00000"/>
                </a:solidFill>
              </a:rPr>
              <a:t>and resources </a:t>
            </a:r>
          </a:p>
          <a:p>
            <a:r>
              <a:rPr lang="en-GB" sz="2667" dirty="0">
                <a:sym typeface="Wingdings" panose="05000000000000000000" pitchFamily="2" charset="2"/>
              </a:rPr>
              <a:t></a:t>
            </a:r>
            <a:r>
              <a:rPr lang="en-GB" sz="2667" dirty="0">
                <a:solidFill>
                  <a:srgbClr val="C00000"/>
                </a:solidFill>
                <a:sym typeface="Wingdings" panose="05000000000000000000" pitchFamily="2" charset="2"/>
              </a:rPr>
              <a:t> </a:t>
            </a:r>
            <a:r>
              <a:rPr lang="en-GB" sz="2667" dirty="0">
                <a:solidFill>
                  <a:srgbClr val="C00000"/>
                </a:solidFill>
              </a:rPr>
              <a:t>allowing prototyping and creativity</a:t>
            </a:r>
          </a:p>
          <a:p>
            <a:r>
              <a:rPr lang="en-GB" sz="1333" dirty="0">
                <a:solidFill>
                  <a:srgbClr val="C00000"/>
                </a:solidFill>
              </a:rPr>
              <a:t> </a:t>
            </a:r>
            <a:r>
              <a:rPr lang="en-GB" sz="1333" dirty="0"/>
              <a:t>(Lewis, Moultrie, 2005; Moultrie et al., 2007)</a:t>
            </a:r>
          </a:p>
          <a:p>
            <a:endParaRPr lang="en-US" sz="1333" dirty="0"/>
          </a:p>
          <a:p>
            <a:endParaRPr lang="en-GB" sz="1333"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68798" y="4376736"/>
            <a:ext cx="2419350" cy="1895475"/>
          </a:xfrm>
          <a:prstGeom prst="rect">
            <a:avLst/>
          </a:prstGeom>
        </p:spPr>
      </p:pic>
      <p:sp>
        <p:nvSpPr>
          <p:cNvPr id="5" name="TextBox 4"/>
          <p:cNvSpPr txBox="1"/>
          <p:nvPr/>
        </p:nvSpPr>
        <p:spPr>
          <a:xfrm>
            <a:off x="677339" y="4376736"/>
            <a:ext cx="10856509" cy="1754326"/>
          </a:xfrm>
          <a:prstGeom prst="rect">
            <a:avLst/>
          </a:prstGeom>
          <a:noFill/>
        </p:spPr>
        <p:txBody>
          <a:bodyPr wrap="square" rtlCol="0">
            <a:spAutoFit/>
          </a:bodyPr>
          <a:lstStyle/>
          <a:p>
            <a:r>
              <a:rPr lang="en-US" dirty="0">
                <a:sym typeface="Wingdings" panose="05000000000000000000" pitchFamily="2" charset="2"/>
              </a:rPr>
              <a:t>The combination of an innovation space &amp; CERN means: </a:t>
            </a:r>
          </a:p>
          <a:p>
            <a:endParaRPr lang="en-US" dirty="0">
              <a:sym typeface="Wingdings" panose="05000000000000000000" pitchFamily="2" charset="2"/>
            </a:endParaRPr>
          </a:p>
          <a:p>
            <a:pPr marL="285750" indent="-285750">
              <a:buFont typeface="Wingdings" panose="05000000000000000000" pitchFamily="2" charset="2"/>
              <a:buChar char="à"/>
            </a:pPr>
            <a:r>
              <a:rPr lang="en-US" dirty="0">
                <a:sym typeface="Wingdings" panose="05000000000000000000" pitchFamily="2" charset="2"/>
              </a:rPr>
              <a:t>We love to work in teams of mixed expertise</a:t>
            </a:r>
          </a:p>
          <a:p>
            <a:pPr marL="285750" indent="-285750">
              <a:buFont typeface="Wingdings" panose="05000000000000000000" pitchFamily="2" charset="2"/>
              <a:buChar char="à"/>
            </a:pPr>
            <a:r>
              <a:rPr lang="en-US" dirty="0">
                <a:sym typeface="Wingdings" panose="05000000000000000000" pitchFamily="2" charset="2"/>
              </a:rPr>
              <a:t>We encourage “dreaming big” &amp; taking the risk to fail</a:t>
            </a:r>
          </a:p>
          <a:p>
            <a:pPr marL="285750" indent="-285750">
              <a:buFont typeface="Wingdings" panose="05000000000000000000" pitchFamily="2" charset="2"/>
              <a:buChar char="à"/>
            </a:pPr>
            <a:r>
              <a:rPr lang="en-US" dirty="0">
                <a:sym typeface="Wingdings" panose="05000000000000000000" pitchFamily="2" charset="2"/>
              </a:rPr>
              <a:t>We take on problems that don’t have an answer (….yet)</a:t>
            </a:r>
          </a:p>
          <a:p>
            <a:r>
              <a:rPr lang="en-US" dirty="0">
                <a:sym typeface="Wingdings" panose="05000000000000000000" pitchFamily="2" charset="2"/>
              </a:rPr>
              <a:t>&amp;  We have the best decoration (Red elephant in the room)</a:t>
            </a:r>
          </a:p>
        </p:txBody>
      </p:sp>
    </p:spTree>
    <p:extLst>
      <p:ext uri="{BB962C8B-B14F-4D97-AF65-F5344CB8AC3E}">
        <p14:creationId xmlns:p14="http://schemas.microsoft.com/office/powerpoint/2010/main" val="2837011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p:txBody>
          <a:bodyPr/>
          <a:lstStyle/>
          <a:p>
            <a:r>
              <a:rPr lang="en-GB" dirty="0" err="1"/>
              <a:t>IdeaSquare</a:t>
            </a:r>
            <a:endParaRPr lang="en-GB" dirty="0"/>
          </a:p>
        </p:txBody>
      </p:sp>
      <p:sp>
        <p:nvSpPr>
          <p:cNvPr id="3" name="Marcador de texto 2">
            <a:extLst>
              <a:ext uri="{FF2B5EF4-FFF2-40B4-BE49-F238E27FC236}">
                <a16:creationId xmlns:a16="http://schemas.microsoft.com/office/drawing/2014/main" id="{A9997F02-655D-0E42-9ADC-BA150128D688}"/>
              </a:ext>
            </a:extLst>
          </p:cNvPr>
          <p:cNvSpPr>
            <a:spLocks noGrp="1"/>
          </p:cNvSpPr>
          <p:nvPr>
            <p:ph type="body" sz="quarter" idx="10"/>
          </p:nvPr>
        </p:nvSpPr>
        <p:spPr/>
        <p:txBody>
          <a:bodyPr/>
          <a:lstStyle/>
          <a:p>
            <a:r>
              <a:rPr lang="en-GB" sz="1867" dirty="0"/>
              <a:t>The Innovation Space at CERN</a:t>
            </a:r>
          </a:p>
        </p:txBody>
      </p:sp>
      <p:sp>
        <p:nvSpPr>
          <p:cNvPr id="4" name="Marcador de texto 3">
            <a:extLst>
              <a:ext uri="{FF2B5EF4-FFF2-40B4-BE49-F238E27FC236}">
                <a16:creationId xmlns:a16="http://schemas.microsoft.com/office/drawing/2014/main" id="{06430058-5811-3D41-8F7F-20E11486E6CF}"/>
              </a:ext>
            </a:extLst>
          </p:cNvPr>
          <p:cNvSpPr>
            <a:spLocks noGrp="1"/>
          </p:cNvSpPr>
          <p:nvPr>
            <p:ph type="body" sz="quarter" idx="11"/>
          </p:nvPr>
        </p:nvSpPr>
        <p:spPr/>
        <p:txBody>
          <a:bodyPr>
            <a:normAutofit/>
          </a:bodyPr>
          <a:lstStyle/>
          <a:p>
            <a:r>
              <a:rPr lang="en-GB" sz="1867" dirty="0" err="1"/>
              <a:t>IdeaSquare</a:t>
            </a:r>
            <a:r>
              <a:rPr lang="en-GB" sz="1867" dirty="0"/>
              <a:t> is the innovation space at CERN, that uses collaborative methodologies, access to CERN expertise and cross-connectivity to </a:t>
            </a:r>
            <a:r>
              <a:rPr lang="en-GB" sz="1867" b="1" dirty="0"/>
              <a:t>ideate solutions for the future of humankind</a:t>
            </a:r>
            <a:r>
              <a:rPr lang="en-GB" sz="1867" dirty="0"/>
              <a:t>.</a:t>
            </a:r>
          </a:p>
          <a:p>
            <a:r>
              <a:rPr lang="en-GB" sz="1867" dirty="0"/>
              <a:t>A place where people have the licence to dream. </a:t>
            </a:r>
          </a:p>
        </p:txBody>
      </p:sp>
    </p:spTree>
    <p:extLst>
      <p:ext uri="{BB962C8B-B14F-4D97-AF65-F5344CB8AC3E}">
        <p14:creationId xmlns:p14="http://schemas.microsoft.com/office/powerpoint/2010/main" val="34792659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2E2BC63-178B-804B-8B7A-4969A1C5B4AE}"/>
              </a:ext>
            </a:extLst>
          </p:cNvPr>
          <p:cNvSpPr>
            <a:spLocks noGrp="1"/>
          </p:cNvSpPr>
          <p:nvPr>
            <p:ph type="title"/>
          </p:nvPr>
        </p:nvSpPr>
        <p:spPr/>
        <p:txBody>
          <a:bodyPr>
            <a:normAutofit/>
          </a:bodyPr>
          <a:lstStyle/>
          <a:p>
            <a:r>
              <a:rPr lang="en-US" sz="3733" dirty="0"/>
              <a:t>Linking science, innovation, and the SDGs </a:t>
            </a:r>
            <a:endParaRPr lang="en-GB" sz="3733" dirty="0"/>
          </a:p>
        </p:txBody>
      </p:sp>
    </p:spTree>
    <p:extLst>
      <p:ext uri="{BB962C8B-B14F-4D97-AF65-F5344CB8AC3E}">
        <p14:creationId xmlns:p14="http://schemas.microsoft.com/office/powerpoint/2010/main" val="3818557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753601" y="823391"/>
            <a:ext cx="6224260" cy="667399"/>
          </a:xfrm>
        </p:spPr>
        <p:txBody>
          <a:bodyPr/>
          <a:lstStyle/>
          <a:p>
            <a:r>
              <a:rPr lang="en-US" dirty="0"/>
              <a:t>#ATTRACT </a:t>
            </a:r>
            <a:endParaRPr lang="en-US" strike="sngStrike" dirty="0"/>
          </a:p>
        </p:txBody>
      </p:sp>
      <p:pic>
        <p:nvPicPr>
          <p:cNvPr id="5" name="Picture Placeholder 3" descr="Atlas-IBL-installation.jpg">
            <a:extLst>
              <a:ext uri="{FF2B5EF4-FFF2-40B4-BE49-F238E27FC236}">
                <a16:creationId xmlns:a16="http://schemas.microsoft.com/office/drawing/2014/main" id="{EAD46D1E-6D4E-F441-ADF3-DC55D5E7FFA6}"/>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753601" y="1757080"/>
            <a:ext cx="4960953" cy="4466416"/>
          </a:xfrm>
          <a:prstGeom prst="rect">
            <a:avLst/>
          </a:prstGeom>
          <a:noFill/>
        </p:spPr>
      </p:pic>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6126737" y="1748223"/>
            <a:ext cx="5324183" cy="4086519"/>
          </a:xfrm>
        </p:spPr>
        <p:txBody>
          <a:bodyPr anchor="t">
            <a:normAutofit lnSpcReduction="10000"/>
          </a:bodyPr>
          <a:lstStyle/>
          <a:p>
            <a:pPr marL="380990" indent="-380990">
              <a:buFont typeface="Arial" panose="020B0604020202020204" pitchFamily="34" charset="0"/>
              <a:buChar char="•"/>
            </a:pPr>
            <a:r>
              <a:rPr lang="en-US" dirty="0"/>
              <a:t>Provides funding for developing early-stage ideas and prototypes on detection and imaging</a:t>
            </a:r>
          </a:p>
          <a:p>
            <a:pPr marL="380990" indent="-380990">
              <a:buFont typeface="Arial" panose="020B0604020202020204" pitchFamily="34" charset="0"/>
              <a:buChar char="•"/>
            </a:pPr>
            <a:r>
              <a:rPr lang="en-US" dirty="0"/>
              <a:t>Focuses on innovation with high potential outside research</a:t>
            </a:r>
          </a:p>
          <a:p>
            <a:pPr marL="380990" indent="-380990">
              <a:buFont typeface="Arial" panose="020B0604020202020204" pitchFamily="34" charset="0"/>
              <a:buChar char="•"/>
            </a:pPr>
            <a:r>
              <a:rPr lang="en-US" dirty="0"/>
              <a:t>Engages with MSc-level, cross-disciplinary student activities, seeking for unforeseen entrepreneurial opportunities for the young</a:t>
            </a:r>
          </a:p>
          <a:p>
            <a:pPr marL="380990" indent="-380990">
              <a:buFont typeface="Arial" panose="020B0604020202020204" pitchFamily="34" charset="0"/>
              <a:buChar char="•"/>
            </a:pPr>
            <a:r>
              <a:rPr lang="en-US" dirty="0"/>
              <a:t>Purpose is to create a new innovation ecosystem in Europe</a:t>
            </a:r>
          </a:p>
          <a:p>
            <a:pPr marL="380990" indent="-380990">
              <a:buFont typeface="Arial" panose="020B0604020202020204" pitchFamily="34" charset="0"/>
              <a:buChar char="•"/>
            </a:pPr>
            <a:r>
              <a:rPr lang="fr-CH" dirty="0"/>
              <a:t>ATTRACT </a:t>
            </a:r>
            <a:r>
              <a:rPr lang="fr-CH" dirty="0" err="1"/>
              <a:t>is</a:t>
            </a:r>
            <a:r>
              <a:rPr lang="fr-CH" dirty="0"/>
              <a:t> </a:t>
            </a:r>
            <a:r>
              <a:rPr lang="fr-CH" dirty="0" err="1"/>
              <a:t>coordinated</a:t>
            </a:r>
            <a:r>
              <a:rPr lang="fr-CH" dirty="0"/>
              <a:t> by CERN (</a:t>
            </a:r>
            <a:r>
              <a:rPr lang="fr-CH" dirty="0" err="1"/>
              <a:t>IdeaSquare</a:t>
            </a:r>
            <a:r>
              <a:rPr lang="fr-CH" dirty="0"/>
              <a:t>)</a:t>
            </a:r>
          </a:p>
          <a:p>
            <a:pPr>
              <a:lnSpc>
                <a:spcPct val="90000"/>
              </a:lnSpc>
            </a:pPr>
            <a:endParaRPr lang="en-US" dirty="0"/>
          </a:p>
        </p:txBody>
      </p:sp>
    </p:spTree>
    <p:extLst>
      <p:ext uri="{BB962C8B-B14F-4D97-AF65-F5344CB8AC3E}">
        <p14:creationId xmlns:p14="http://schemas.microsoft.com/office/powerpoint/2010/main" val="1906856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C0028C7-C33C-624C-8A24-B71E6D254835}"/>
              </a:ext>
            </a:extLst>
          </p:cNvPr>
          <p:cNvSpPr>
            <a:spLocks noGrp="1"/>
          </p:cNvSpPr>
          <p:nvPr>
            <p:ph type="title"/>
          </p:nvPr>
        </p:nvSpPr>
        <p:spPr/>
        <p:txBody>
          <a:bodyPr>
            <a:normAutofit/>
          </a:bodyPr>
          <a:lstStyle/>
          <a:p>
            <a:r>
              <a:rPr lang="en-US" dirty="0"/>
              <a:t>Connecting curious minds </a:t>
            </a:r>
            <a:endParaRPr lang="en-GB" dirty="0"/>
          </a:p>
        </p:txBody>
      </p:sp>
    </p:spTree>
    <p:extLst>
      <p:ext uri="{BB962C8B-B14F-4D97-AF65-F5344CB8AC3E}">
        <p14:creationId xmlns:p14="http://schemas.microsoft.com/office/powerpoint/2010/main" val="2890662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753600" y="823391"/>
            <a:ext cx="7661853" cy="667399"/>
          </a:xfrm>
        </p:spPr>
        <p:txBody>
          <a:bodyPr/>
          <a:lstStyle/>
          <a:p>
            <a:r>
              <a:rPr lang="en-US" sz="3200" dirty="0"/>
              <a:t>Events, workshops and </a:t>
            </a:r>
            <a:r>
              <a:rPr lang="en-US" sz="3200" dirty="0" err="1"/>
              <a:t>hackatons</a:t>
            </a:r>
            <a:endParaRPr lang="en-US" sz="3200" dirty="0"/>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6124800" y="5565407"/>
            <a:ext cx="3725221" cy="663373"/>
          </a:xfrm>
        </p:spPr>
        <p:txBody>
          <a:bodyPr/>
          <a:lstStyle/>
          <a:p>
            <a:r>
              <a:rPr lang="en-US" dirty="0" err="1"/>
              <a:t>IdeaSquare</a:t>
            </a:r>
            <a:r>
              <a:rPr lang="en-US" dirty="0"/>
              <a:t> Open Doors event 2018</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6126737" y="1748224"/>
            <a:ext cx="5324183" cy="3437645"/>
          </a:xfrm>
        </p:spPr>
        <p:txBody>
          <a:bodyPr anchor="t">
            <a:normAutofit/>
          </a:bodyPr>
          <a:lstStyle/>
          <a:p>
            <a:r>
              <a:rPr lang="en-US" dirty="0"/>
              <a:t>When the building is not in full use, </a:t>
            </a:r>
            <a:r>
              <a:rPr lang="en-US" dirty="0" err="1"/>
              <a:t>Ideasquare</a:t>
            </a:r>
            <a:r>
              <a:rPr lang="en-US" dirty="0"/>
              <a:t> can offer access to its open work areas, rapid prototyping facilities and its meeting rooms for short, deadline driven Challenge Events, such as :</a:t>
            </a:r>
            <a:endParaRPr lang="en-US" sz="1600" dirty="0"/>
          </a:p>
          <a:p>
            <a:pPr marL="228594" indent="-228594" fontAlgn="base">
              <a:buFont typeface="Arial" panose="020B0604020202020204" pitchFamily="34" charset="0"/>
              <a:buChar char="•"/>
            </a:pPr>
            <a:r>
              <a:rPr lang="en-US" dirty="0"/>
              <a:t>  Innovation Events, </a:t>
            </a:r>
          </a:p>
          <a:p>
            <a:pPr marL="380990" indent="-380990" fontAlgn="base">
              <a:buFont typeface="Arial" panose="020B0604020202020204" pitchFamily="34" charset="0"/>
              <a:buChar char="•"/>
            </a:pPr>
            <a:r>
              <a:rPr lang="en-US" dirty="0"/>
              <a:t>Workshops </a:t>
            </a:r>
          </a:p>
          <a:p>
            <a:pPr marL="380990" indent="-380990" fontAlgn="base">
              <a:buFont typeface="Arial" panose="020B0604020202020204" pitchFamily="34" charset="0"/>
              <a:buChar char="•"/>
            </a:pPr>
            <a:r>
              <a:rPr lang="en-US" dirty="0"/>
              <a:t>Hackathons ( an event compressed into a short number of days where participants work towards a concept prototype). </a:t>
            </a:r>
          </a:p>
        </p:txBody>
      </p:sp>
      <p:pic>
        <p:nvPicPr>
          <p:cNvPr id="14" name="Picture Placeholder 13">
            <a:extLst>
              <a:ext uri="{FF2B5EF4-FFF2-40B4-BE49-F238E27FC236}">
                <a16:creationId xmlns:a16="http://schemas.microsoft.com/office/drawing/2014/main" id="{DCE07121-4D41-F847-9819-443B65DDC018}"/>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921233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65DF22DE-4E64-C74E-9143-983404C936E0}"/>
              </a:ext>
            </a:extLst>
          </p:cNvPr>
          <p:cNvSpPr>
            <a:spLocks noGrp="1"/>
          </p:cNvSpPr>
          <p:nvPr>
            <p:ph type="title"/>
          </p:nvPr>
        </p:nvSpPr>
        <p:spPr/>
        <p:txBody>
          <a:bodyPr>
            <a:normAutofit/>
          </a:bodyPr>
          <a:lstStyle/>
          <a:p>
            <a:r>
              <a:rPr lang="en-US" dirty="0"/>
              <a:t>Fast forward through prototyping </a:t>
            </a:r>
            <a:endParaRPr lang="en-GB" dirty="0"/>
          </a:p>
        </p:txBody>
      </p:sp>
    </p:spTree>
    <p:extLst>
      <p:ext uri="{BB962C8B-B14F-4D97-AF65-F5344CB8AC3E}">
        <p14:creationId xmlns:p14="http://schemas.microsoft.com/office/powerpoint/2010/main" val="3362953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753601" y="823391"/>
            <a:ext cx="6224260" cy="667399"/>
          </a:xfrm>
        </p:spPr>
        <p:txBody>
          <a:bodyPr/>
          <a:lstStyle/>
          <a:p>
            <a:r>
              <a:rPr lang="en-US" dirty="0"/>
              <a:t>Our Prototyping</a:t>
            </a:r>
            <a:r>
              <a:rPr lang="en-US" dirty="0">
                <a:solidFill>
                  <a:srgbClr val="FF0000"/>
                </a:solidFill>
              </a:rPr>
              <a:t> </a:t>
            </a:r>
            <a:r>
              <a:rPr lang="en-US" dirty="0"/>
              <a:t>Facilities</a:t>
            </a:r>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6124800" y="5565407"/>
            <a:ext cx="3725221" cy="663373"/>
          </a:xfrm>
        </p:spPr>
        <p:txBody>
          <a:bodyPr/>
          <a:lstStyle/>
          <a:p>
            <a:r>
              <a:rPr lang="en-US" dirty="0"/>
              <a:t>CMS Create</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6126737" y="1748224"/>
            <a:ext cx="5324183" cy="3437645"/>
          </a:xfrm>
        </p:spPr>
        <p:txBody>
          <a:bodyPr anchor="ctr">
            <a:normAutofit/>
          </a:bodyPr>
          <a:lstStyle/>
          <a:p>
            <a:pPr marL="380990" indent="-380990">
              <a:buFont typeface="Arial" panose="020B0604020202020204" pitchFamily="34" charset="0"/>
              <a:buChar char="•"/>
            </a:pPr>
            <a:r>
              <a:rPr lang="en-US" dirty="0"/>
              <a:t>An open space for ideation</a:t>
            </a:r>
          </a:p>
          <a:p>
            <a:pPr marL="380990" indent="-380990">
              <a:buFont typeface="Arial" panose="020B0604020202020204" pitchFamily="34" charset="0"/>
              <a:buChar char="•"/>
            </a:pPr>
            <a:r>
              <a:rPr lang="en-US" dirty="0"/>
              <a:t>An electro shop </a:t>
            </a:r>
          </a:p>
          <a:p>
            <a:pPr marL="380990" indent="-380990">
              <a:buFont typeface="Arial" panose="020B0604020202020204" pitchFamily="34" charset="0"/>
              <a:buChar char="•"/>
            </a:pPr>
            <a:r>
              <a:rPr lang="en-US" dirty="0"/>
              <a:t>A machine shop with a laser cutter </a:t>
            </a:r>
          </a:p>
          <a:p>
            <a:pPr marL="380990" indent="-380990">
              <a:buFont typeface="Arial" panose="020B0604020202020204" pitchFamily="34" charset="0"/>
              <a:buChar char="•"/>
            </a:pPr>
            <a:r>
              <a:rPr lang="en-US" dirty="0"/>
              <a:t>3D printing equipment</a:t>
            </a:r>
          </a:p>
        </p:txBody>
      </p:sp>
      <p:pic>
        <p:nvPicPr>
          <p:cNvPr id="12" name="Picture Placeholder 11">
            <a:extLst>
              <a:ext uri="{FF2B5EF4-FFF2-40B4-BE49-F238E27FC236}">
                <a16:creationId xmlns:a16="http://schemas.microsoft.com/office/drawing/2014/main" id="{096BE12D-0CE0-564B-A2CA-EC14E49181DC}"/>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683056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person, indoor, sport, dumbbell&#10;&#10;Description automatically generated">
            <a:extLst>
              <a:ext uri="{FF2B5EF4-FFF2-40B4-BE49-F238E27FC236}">
                <a16:creationId xmlns:a16="http://schemas.microsoft.com/office/drawing/2014/main" id="{A594A23B-3A7B-B566-CBEB-0E504967C932}"/>
              </a:ext>
            </a:extLst>
          </p:cNvPr>
          <p:cNvPicPr>
            <a:picLocks noChangeAspect="1"/>
          </p:cNvPicPr>
          <p:nvPr/>
        </p:nvPicPr>
        <p:blipFill>
          <a:blip r:embed="rId2"/>
          <a:stretch>
            <a:fillRect/>
          </a:stretch>
        </p:blipFill>
        <p:spPr>
          <a:xfrm rot="16200000">
            <a:off x="5005562" y="4201891"/>
            <a:ext cx="2307765" cy="1538509"/>
          </a:xfrm>
          <a:prstGeom prst="rect">
            <a:avLst/>
          </a:prstGeom>
        </p:spPr>
      </p:pic>
      <p:pic>
        <p:nvPicPr>
          <p:cNvPr id="10" name="Picture 9" descr="A picture containing person&#10;&#10;Description automatically generated">
            <a:extLst>
              <a:ext uri="{FF2B5EF4-FFF2-40B4-BE49-F238E27FC236}">
                <a16:creationId xmlns:a16="http://schemas.microsoft.com/office/drawing/2014/main" id="{38E1CBE0-0E11-6006-5946-0CF99AF0CA1D}"/>
              </a:ext>
            </a:extLst>
          </p:cNvPr>
          <p:cNvPicPr>
            <a:picLocks noChangeAspect="1"/>
          </p:cNvPicPr>
          <p:nvPr/>
        </p:nvPicPr>
        <p:blipFill>
          <a:blip r:embed="rId3"/>
          <a:stretch>
            <a:fillRect/>
          </a:stretch>
        </p:blipFill>
        <p:spPr>
          <a:xfrm rot="16200000">
            <a:off x="313120" y="4208071"/>
            <a:ext cx="2301345" cy="1534231"/>
          </a:xfrm>
          <a:prstGeom prst="rect">
            <a:avLst/>
          </a:prstGeom>
        </p:spPr>
      </p:pic>
      <p:pic>
        <p:nvPicPr>
          <p:cNvPr id="12" name="Picture 11" descr="A picture containing indoor, bed, person, laying&#10;&#10;Description automatically generated">
            <a:extLst>
              <a:ext uri="{FF2B5EF4-FFF2-40B4-BE49-F238E27FC236}">
                <a16:creationId xmlns:a16="http://schemas.microsoft.com/office/drawing/2014/main" id="{35A7AFDA-E7BF-5BB7-8197-D744F10BAC62}"/>
              </a:ext>
            </a:extLst>
          </p:cNvPr>
          <p:cNvPicPr>
            <a:picLocks noChangeAspect="1"/>
          </p:cNvPicPr>
          <p:nvPr/>
        </p:nvPicPr>
        <p:blipFill>
          <a:blip r:embed="rId4"/>
          <a:stretch>
            <a:fillRect/>
          </a:stretch>
        </p:blipFill>
        <p:spPr>
          <a:xfrm rot="16200000">
            <a:off x="2656667" y="4201891"/>
            <a:ext cx="2307763" cy="1538508"/>
          </a:xfrm>
          <a:prstGeom prst="rect">
            <a:avLst/>
          </a:prstGeom>
        </p:spPr>
      </p:pic>
      <p:sp>
        <p:nvSpPr>
          <p:cNvPr id="17" name="TextBox 16">
            <a:extLst>
              <a:ext uri="{FF2B5EF4-FFF2-40B4-BE49-F238E27FC236}">
                <a16:creationId xmlns:a16="http://schemas.microsoft.com/office/drawing/2014/main" id="{111C9386-2F4A-0B09-638F-43FA64817D5F}"/>
              </a:ext>
            </a:extLst>
          </p:cNvPr>
          <p:cNvSpPr txBox="1"/>
          <p:nvPr/>
        </p:nvSpPr>
        <p:spPr>
          <a:xfrm>
            <a:off x="757476" y="3187865"/>
            <a:ext cx="1412631" cy="523220"/>
          </a:xfrm>
          <a:prstGeom prst="rect">
            <a:avLst/>
          </a:prstGeom>
          <a:noFill/>
        </p:spPr>
        <p:txBody>
          <a:bodyPr wrap="none" rtlCol="0">
            <a:spAutoFit/>
          </a:bodyPr>
          <a:lstStyle/>
          <a:p>
            <a:pPr algn="ctr"/>
            <a:r>
              <a:rPr lang="en-US" sz="1400" b="1" dirty="0"/>
              <a:t>Alexia </a:t>
            </a:r>
            <a:r>
              <a:rPr lang="en-US" sz="1400" b="1" dirty="0" err="1"/>
              <a:t>Yiannouli</a:t>
            </a:r>
            <a:br>
              <a:rPr lang="en-CH" sz="1400" dirty="0"/>
            </a:br>
            <a:r>
              <a:rPr lang="en-CH" sz="1400" dirty="0"/>
              <a:t>Communications</a:t>
            </a:r>
          </a:p>
        </p:txBody>
      </p:sp>
      <p:sp>
        <p:nvSpPr>
          <p:cNvPr id="18" name="TextBox 17">
            <a:extLst>
              <a:ext uri="{FF2B5EF4-FFF2-40B4-BE49-F238E27FC236}">
                <a16:creationId xmlns:a16="http://schemas.microsoft.com/office/drawing/2014/main" id="{8389B46E-0494-11F7-AFA5-DC451773E11F}"/>
              </a:ext>
            </a:extLst>
          </p:cNvPr>
          <p:cNvSpPr txBox="1"/>
          <p:nvPr/>
        </p:nvSpPr>
        <p:spPr>
          <a:xfrm>
            <a:off x="3079854" y="3128657"/>
            <a:ext cx="1437958" cy="523220"/>
          </a:xfrm>
          <a:prstGeom prst="rect">
            <a:avLst/>
          </a:prstGeom>
          <a:noFill/>
        </p:spPr>
        <p:txBody>
          <a:bodyPr wrap="none" rtlCol="0">
            <a:spAutoFit/>
          </a:bodyPr>
          <a:lstStyle/>
          <a:p>
            <a:pPr algn="ctr"/>
            <a:r>
              <a:rPr lang="en-CH" sz="1400" b="1" dirty="0"/>
              <a:t>Laura Wirtavuori</a:t>
            </a:r>
            <a:br>
              <a:rPr lang="en-CH" sz="1400" dirty="0"/>
            </a:br>
            <a:r>
              <a:rPr lang="en-CH" sz="1400" dirty="0"/>
              <a:t>Edu programmes</a:t>
            </a:r>
          </a:p>
        </p:txBody>
      </p:sp>
      <p:sp>
        <p:nvSpPr>
          <p:cNvPr id="19" name="TextBox 18">
            <a:extLst>
              <a:ext uri="{FF2B5EF4-FFF2-40B4-BE49-F238E27FC236}">
                <a16:creationId xmlns:a16="http://schemas.microsoft.com/office/drawing/2014/main" id="{C76BF0FD-1DC2-C28A-2602-EDC293D4C5C4}"/>
              </a:ext>
            </a:extLst>
          </p:cNvPr>
          <p:cNvSpPr txBox="1"/>
          <p:nvPr/>
        </p:nvSpPr>
        <p:spPr>
          <a:xfrm>
            <a:off x="5427559" y="3128657"/>
            <a:ext cx="1422634" cy="523220"/>
          </a:xfrm>
          <a:prstGeom prst="rect">
            <a:avLst/>
          </a:prstGeom>
          <a:noFill/>
        </p:spPr>
        <p:txBody>
          <a:bodyPr wrap="none" rtlCol="0">
            <a:spAutoFit/>
          </a:bodyPr>
          <a:lstStyle/>
          <a:p>
            <a:pPr algn="ctr"/>
            <a:r>
              <a:rPr lang="en-US" sz="1400" b="1" dirty="0"/>
              <a:t>Ole Werner</a:t>
            </a:r>
            <a:br>
              <a:rPr lang="en-CH" sz="1400" dirty="0"/>
            </a:br>
            <a:r>
              <a:rPr lang="en-US" sz="1400" dirty="0"/>
              <a:t>Edu </a:t>
            </a:r>
            <a:r>
              <a:rPr lang="en-US" sz="1400" dirty="0" err="1"/>
              <a:t>Programmes</a:t>
            </a:r>
            <a:endParaRPr lang="en-CH" sz="1400" dirty="0"/>
          </a:p>
        </p:txBody>
      </p:sp>
      <p:sp>
        <p:nvSpPr>
          <p:cNvPr id="20" name="TextBox 19">
            <a:extLst>
              <a:ext uri="{FF2B5EF4-FFF2-40B4-BE49-F238E27FC236}">
                <a16:creationId xmlns:a16="http://schemas.microsoft.com/office/drawing/2014/main" id="{D6816C99-8FA7-9F33-485E-5D5EB976E0FA}"/>
              </a:ext>
            </a:extLst>
          </p:cNvPr>
          <p:cNvSpPr txBox="1"/>
          <p:nvPr/>
        </p:nvSpPr>
        <p:spPr>
          <a:xfrm>
            <a:off x="561334" y="6110517"/>
            <a:ext cx="1804917" cy="523220"/>
          </a:xfrm>
          <a:prstGeom prst="rect">
            <a:avLst/>
          </a:prstGeom>
          <a:noFill/>
        </p:spPr>
        <p:txBody>
          <a:bodyPr wrap="none" rtlCol="0">
            <a:spAutoFit/>
          </a:bodyPr>
          <a:lstStyle/>
          <a:p>
            <a:pPr algn="ctr"/>
            <a:r>
              <a:rPr lang="en-CH" sz="1400" b="1" dirty="0"/>
              <a:t>Pablo Garcia Tello</a:t>
            </a:r>
            <a:br>
              <a:rPr lang="en-CH" sz="1400" dirty="0"/>
            </a:br>
            <a:r>
              <a:rPr lang="en-CH" sz="1400" dirty="0"/>
              <a:t>The bear from Mowgli</a:t>
            </a:r>
          </a:p>
        </p:txBody>
      </p:sp>
      <p:sp>
        <p:nvSpPr>
          <p:cNvPr id="21" name="TextBox 20">
            <a:extLst>
              <a:ext uri="{FF2B5EF4-FFF2-40B4-BE49-F238E27FC236}">
                <a16:creationId xmlns:a16="http://schemas.microsoft.com/office/drawing/2014/main" id="{60395F0F-7ED4-5492-3E1A-DED0BE5EAA58}"/>
              </a:ext>
            </a:extLst>
          </p:cNvPr>
          <p:cNvSpPr txBox="1"/>
          <p:nvPr/>
        </p:nvSpPr>
        <p:spPr>
          <a:xfrm>
            <a:off x="3261772" y="6110517"/>
            <a:ext cx="1385444" cy="523220"/>
          </a:xfrm>
          <a:prstGeom prst="rect">
            <a:avLst/>
          </a:prstGeom>
          <a:noFill/>
        </p:spPr>
        <p:txBody>
          <a:bodyPr wrap="none" rtlCol="0">
            <a:spAutoFit/>
          </a:bodyPr>
          <a:lstStyle/>
          <a:p>
            <a:pPr algn="ctr"/>
            <a:r>
              <a:rPr lang="en-CH" sz="1400" b="1" dirty="0"/>
              <a:t>Laëtitia Pedroso</a:t>
            </a:r>
            <a:br>
              <a:rPr lang="en-CH" sz="1400" dirty="0"/>
            </a:br>
            <a:r>
              <a:rPr lang="en-CH" sz="1400" dirty="0"/>
              <a:t>Events</a:t>
            </a:r>
          </a:p>
        </p:txBody>
      </p:sp>
      <p:sp>
        <p:nvSpPr>
          <p:cNvPr id="22" name="TextBox 21">
            <a:extLst>
              <a:ext uri="{FF2B5EF4-FFF2-40B4-BE49-F238E27FC236}">
                <a16:creationId xmlns:a16="http://schemas.microsoft.com/office/drawing/2014/main" id="{9F5E10F2-2D40-B8B7-9049-D02945520048}"/>
              </a:ext>
            </a:extLst>
          </p:cNvPr>
          <p:cNvSpPr txBox="1"/>
          <p:nvPr/>
        </p:nvSpPr>
        <p:spPr>
          <a:xfrm>
            <a:off x="5542737" y="6125027"/>
            <a:ext cx="1424236" cy="523220"/>
          </a:xfrm>
          <a:prstGeom prst="rect">
            <a:avLst/>
          </a:prstGeom>
          <a:noFill/>
        </p:spPr>
        <p:txBody>
          <a:bodyPr wrap="none" rtlCol="0">
            <a:spAutoFit/>
          </a:bodyPr>
          <a:lstStyle/>
          <a:p>
            <a:pPr algn="ctr"/>
            <a:r>
              <a:rPr lang="en-CH" sz="1400" b="1" dirty="0"/>
              <a:t>Catarina Batista</a:t>
            </a:r>
            <a:br>
              <a:rPr lang="en-CH" sz="1400" dirty="0"/>
            </a:br>
            <a:r>
              <a:rPr lang="en-CH" sz="1400" dirty="0"/>
              <a:t>Edu programmes</a:t>
            </a:r>
          </a:p>
        </p:txBody>
      </p:sp>
      <p:sp>
        <p:nvSpPr>
          <p:cNvPr id="15" name="TextBox 14">
            <a:extLst>
              <a:ext uri="{FF2B5EF4-FFF2-40B4-BE49-F238E27FC236}">
                <a16:creationId xmlns:a16="http://schemas.microsoft.com/office/drawing/2014/main" id="{5F8513A9-9EEA-AA46-B879-61CF7C600BD3}"/>
              </a:ext>
            </a:extLst>
          </p:cNvPr>
          <p:cNvSpPr txBox="1"/>
          <p:nvPr/>
        </p:nvSpPr>
        <p:spPr>
          <a:xfrm>
            <a:off x="7759940" y="3152001"/>
            <a:ext cx="1571263" cy="523220"/>
          </a:xfrm>
          <a:prstGeom prst="rect">
            <a:avLst/>
          </a:prstGeom>
          <a:noFill/>
        </p:spPr>
        <p:txBody>
          <a:bodyPr wrap="none" rtlCol="0">
            <a:spAutoFit/>
          </a:bodyPr>
          <a:lstStyle/>
          <a:p>
            <a:pPr algn="ctr"/>
            <a:r>
              <a:rPr lang="en-US" sz="1400" b="1" dirty="0"/>
              <a:t>Dina Zimmermann</a:t>
            </a:r>
          </a:p>
          <a:p>
            <a:pPr algn="ctr"/>
            <a:r>
              <a:rPr lang="en-CH" sz="1400" dirty="0"/>
              <a:t>Prototyping</a:t>
            </a:r>
          </a:p>
        </p:txBody>
      </p:sp>
      <p:sp>
        <p:nvSpPr>
          <p:cNvPr id="23" name="TextBox 22">
            <a:extLst>
              <a:ext uri="{FF2B5EF4-FFF2-40B4-BE49-F238E27FC236}">
                <a16:creationId xmlns:a16="http://schemas.microsoft.com/office/drawing/2014/main" id="{51F5E67C-2CF1-E14E-A598-60E128DF0EDB}"/>
              </a:ext>
            </a:extLst>
          </p:cNvPr>
          <p:cNvSpPr txBox="1"/>
          <p:nvPr/>
        </p:nvSpPr>
        <p:spPr>
          <a:xfrm>
            <a:off x="7822322" y="6125027"/>
            <a:ext cx="1492974" cy="523220"/>
          </a:xfrm>
          <a:prstGeom prst="rect">
            <a:avLst/>
          </a:prstGeom>
          <a:noFill/>
        </p:spPr>
        <p:txBody>
          <a:bodyPr wrap="none" rtlCol="0">
            <a:spAutoFit/>
          </a:bodyPr>
          <a:lstStyle/>
          <a:p>
            <a:pPr algn="ctr"/>
            <a:r>
              <a:rPr lang="en-US" sz="1400" b="1" dirty="0"/>
              <a:t>Jimmy </a:t>
            </a:r>
            <a:r>
              <a:rPr lang="en-US" sz="1400" b="1" dirty="0" err="1"/>
              <a:t>Poulaillon</a:t>
            </a:r>
            <a:br>
              <a:rPr lang="en-CH" sz="1400" dirty="0"/>
            </a:br>
            <a:r>
              <a:rPr lang="en-CH" sz="1400" dirty="0"/>
              <a:t>Communications</a:t>
            </a:r>
          </a:p>
        </p:txBody>
      </p:sp>
      <p:sp>
        <p:nvSpPr>
          <p:cNvPr id="24" name="TextBox 23">
            <a:extLst>
              <a:ext uri="{FF2B5EF4-FFF2-40B4-BE49-F238E27FC236}">
                <a16:creationId xmlns:a16="http://schemas.microsoft.com/office/drawing/2014/main" id="{D6E6B0A8-9533-9345-9FA8-437942B05F4E}"/>
              </a:ext>
            </a:extLst>
          </p:cNvPr>
          <p:cNvSpPr txBox="1"/>
          <p:nvPr/>
        </p:nvSpPr>
        <p:spPr>
          <a:xfrm>
            <a:off x="10240949" y="3152001"/>
            <a:ext cx="1492652" cy="523220"/>
          </a:xfrm>
          <a:prstGeom prst="rect">
            <a:avLst/>
          </a:prstGeom>
          <a:noFill/>
        </p:spPr>
        <p:txBody>
          <a:bodyPr wrap="none" rtlCol="0">
            <a:spAutoFit/>
          </a:bodyPr>
          <a:lstStyle/>
          <a:p>
            <a:pPr algn="ctr"/>
            <a:r>
              <a:rPr lang="en-CH" sz="1400" b="1" dirty="0"/>
              <a:t>Markus Nordberg</a:t>
            </a:r>
            <a:br>
              <a:rPr lang="en-CH" sz="1400" dirty="0"/>
            </a:br>
            <a:r>
              <a:rPr lang="en-CH" sz="1400" dirty="0"/>
              <a:t>Fixing things</a:t>
            </a:r>
          </a:p>
        </p:txBody>
      </p:sp>
      <p:pic>
        <p:nvPicPr>
          <p:cNvPr id="4" name="Picture 3" descr="A person wearing glasses&#10;&#10;Description automatically generated with medium confidence">
            <a:extLst>
              <a:ext uri="{FF2B5EF4-FFF2-40B4-BE49-F238E27FC236}">
                <a16:creationId xmlns:a16="http://schemas.microsoft.com/office/drawing/2014/main" id="{88E12CB1-D0D9-CD46-99D0-CC13A814BF8C}"/>
              </a:ext>
            </a:extLst>
          </p:cNvPr>
          <p:cNvPicPr>
            <a:picLocks noChangeAspect="1"/>
          </p:cNvPicPr>
          <p:nvPr/>
        </p:nvPicPr>
        <p:blipFill>
          <a:blip r:embed="rId5"/>
          <a:stretch>
            <a:fillRect/>
          </a:stretch>
        </p:blipFill>
        <p:spPr>
          <a:xfrm>
            <a:off x="10323705" y="827309"/>
            <a:ext cx="1530472" cy="2301344"/>
          </a:xfrm>
          <a:prstGeom prst="rect">
            <a:avLst/>
          </a:prstGeom>
        </p:spPr>
      </p:pic>
      <p:pic>
        <p:nvPicPr>
          <p:cNvPr id="7" name="Picture 6" descr="A person with blonde hair&#10;&#10;Description automatically generated with medium confidence">
            <a:extLst>
              <a:ext uri="{FF2B5EF4-FFF2-40B4-BE49-F238E27FC236}">
                <a16:creationId xmlns:a16="http://schemas.microsoft.com/office/drawing/2014/main" id="{CDE030FA-F53A-AA4B-B274-A8548AA99E87}"/>
              </a:ext>
            </a:extLst>
          </p:cNvPr>
          <p:cNvPicPr>
            <a:picLocks noChangeAspect="1"/>
          </p:cNvPicPr>
          <p:nvPr/>
        </p:nvPicPr>
        <p:blipFill>
          <a:blip r:embed="rId6"/>
          <a:stretch>
            <a:fillRect/>
          </a:stretch>
        </p:blipFill>
        <p:spPr>
          <a:xfrm>
            <a:off x="10277775" y="3902197"/>
            <a:ext cx="1418997" cy="2128495"/>
          </a:xfrm>
          <a:prstGeom prst="rect">
            <a:avLst/>
          </a:prstGeom>
        </p:spPr>
      </p:pic>
      <p:sp>
        <p:nvSpPr>
          <p:cNvPr id="25" name="TextBox 24">
            <a:extLst>
              <a:ext uri="{FF2B5EF4-FFF2-40B4-BE49-F238E27FC236}">
                <a16:creationId xmlns:a16="http://schemas.microsoft.com/office/drawing/2014/main" id="{73958206-1DB9-FA4E-B7A0-BE6A0162B087}"/>
              </a:ext>
            </a:extLst>
          </p:cNvPr>
          <p:cNvSpPr txBox="1"/>
          <p:nvPr/>
        </p:nvSpPr>
        <p:spPr>
          <a:xfrm>
            <a:off x="10170646" y="6126532"/>
            <a:ext cx="1633268" cy="523220"/>
          </a:xfrm>
          <a:prstGeom prst="rect">
            <a:avLst/>
          </a:prstGeom>
          <a:noFill/>
        </p:spPr>
        <p:txBody>
          <a:bodyPr wrap="none" rtlCol="0">
            <a:spAutoFit/>
          </a:bodyPr>
          <a:lstStyle/>
          <a:p>
            <a:pPr algn="ctr"/>
            <a:r>
              <a:rPr lang="en-CH" sz="1400" b="1" dirty="0"/>
              <a:t>Tuuli Utriainen</a:t>
            </a:r>
            <a:br>
              <a:rPr lang="en-CH" sz="1400" dirty="0"/>
            </a:br>
            <a:r>
              <a:rPr lang="en-CH" sz="1400" dirty="0"/>
              <a:t>Cosmic collaborator</a:t>
            </a:r>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8014" y="1127333"/>
            <a:ext cx="1612517" cy="2029526"/>
          </a:xfrm>
          <a:prstGeom prst="rect">
            <a:avLst/>
          </a:prstGeom>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54317" y="1127333"/>
            <a:ext cx="1390938" cy="2001320"/>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59041" y="1127333"/>
            <a:ext cx="1641708" cy="2001320"/>
          </a:xfrm>
          <a:prstGeom prst="rect">
            <a:avLst/>
          </a:prstGeom>
        </p:spPr>
      </p:pic>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14535" y="1068120"/>
            <a:ext cx="1695382" cy="2119745"/>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739086" y="3802405"/>
            <a:ext cx="1728301" cy="2251223"/>
          </a:xfrm>
          <a:prstGeom prst="rect">
            <a:avLst/>
          </a:prstGeom>
        </p:spPr>
      </p:pic>
      <p:sp>
        <p:nvSpPr>
          <p:cNvPr id="26" name="Rectangle 25"/>
          <p:cNvSpPr/>
          <p:nvPr/>
        </p:nvSpPr>
        <p:spPr>
          <a:xfrm>
            <a:off x="4155031" y="485747"/>
            <a:ext cx="2539606" cy="369332"/>
          </a:xfrm>
          <a:prstGeom prst="rect">
            <a:avLst/>
          </a:prstGeom>
        </p:spPr>
        <p:txBody>
          <a:bodyPr wrap="none">
            <a:spAutoFit/>
          </a:bodyPr>
          <a:lstStyle/>
          <a:p>
            <a:r>
              <a:rPr lang="en-GB" b="1" dirty="0"/>
              <a:t>The CREW at </a:t>
            </a:r>
            <a:r>
              <a:rPr lang="en-GB" b="1" dirty="0" err="1"/>
              <a:t>IdeaSquare</a:t>
            </a:r>
            <a:endParaRPr lang="en-GB" b="1" dirty="0"/>
          </a:p>
        </p:txBody>
      </p:sp>
    </p:spTree>
    <p:extLst>
      <p:ext uri="{BB962C8B-B14F-4D97-AF65-F5344CB8AC3E}">
        <p14:creationId xmlns:p14="http://schemas.microsoft.com/office/powerpoint/2010/main" val="525812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796ED9-A0AE-CD2E-C8EB-F5236A4AD9B3}"/>
              </a:ext>
            </a:extLst>
          </p:cNvPr>
          <p:cNvSpPr>
            <a:spLocks noGrp="1"/>
          </p:cNvSpPr>
          <p:nvPr>
            <p:ph type="title"/>
          </p:nvPr>
        </p:nvSpPr>
        <p:spPr/>
        <p:txBody>
          <a:bodyPr/>
          <a:lstStyle/>
          <a:p>
            <a:r>
              <a:rPr lang="en-CH" dirty="0"/>
              <a:t>Example: CLEAR</a:t>
            </a:r>
          </a:p>
        </p:txBody>
      </p:sp>
      <p:pic>
        <p:nvPicPr>
          <p:cNvPr id="6" name="Picture Placeholder 5" descr="A picture containing person&#10;&#10;Description automatically generated">
            <a:extLst>
              <a:ext uri="{FF2B5EF4-FFF2-40B4-BE49-F238E27FC236}">
                <a16:creationId xmlns:a16="http://schemas.microsoft.com/office/drawing/2014/main" id="{32EE9FC4-55BD-8A42-A88A-EF024CA33FA3}"/>
              </a:ext>
            </a:extLst>
          </p:cNvPr>
          <p:cNvPicPr>
            <a:picLocks noGrp="1" noChangeAspect="1"/>
          </p:cNvPicPr>
          <p:nvPr>
            <p:ph type="pic" idx="10"/>
          </p:nvPr>
        </p:nvPicPr>
        <p:blipFill rotWithShape="1">
          <a:blip r:embed="rId3"/>
          <a:srcRect l="8434" r="8434"/>
          <a:stretch/>
        </p:blipFill>
        <p:spPr/>
      </p:pic>
      <p:sp>
        <p:nvSpPr>
          <p:cNvPr id="3" name="Text Placeholder 2">
            <a:extLst>
              <a:ext uri="{FF2B5EF4-FFF2-40B4-BE49-F238E27FC236}">
                <a16:creationId xmlns:a16="http://schemas.microsoft.com/office/drawing/2014/main" id="{9D310EE9-443E-8846-9B37-57AF932C45FB}"/>
              </a:ext>
            </a:extLst>
          </p:cNvPr>
          <p:cNvSpPr>
            <a:spLocks noGrp="1"/>
          </p:cNvSpPr>
          <p:nvPr>
            <p:ph type="body" sz="quarter" idx="12"/>
          </p:nvPr>
        </p:nvSpPr>
        <p:spPr>
          <a:xfrm>
            <a:off x="6126736" y="5702923"/>
            <a:ext cx="3725221" cy="663373"/>
          </a:xfrm>
        </p:spPr>
        <p:txBody>
          <a:bodyPr>
            <a:normAutofit/>
          </a:bodyPr>
          <a:lstStyle/>
          <a:p>
            <a:r>
              <a:rPr lang="en-US" dirty="0"/>
              <a:t>CLEAR Experiment - </a:t>
            </a:r>
            <a:r>
              <a:rPr lang="en-US" dirty="0">
                <a:hlinkClick r:id="rId4"/>
              </a:rPr>
              <a:t>https://home.cern/science/accelerators/clear</a:t>
            </a:r>
            <a:r>
              <a:rPr lang="en-US" dirty="0"/>
              <a:t>  AND </a:t>
            </a:r>
            <a:r>
              <a:rPr lang="en-US" dirty="0">
                <a:hlinkClick r:id="rId5"/>
              </a:rPr>
              <a:t>https://pkorysko.web.cern.ch/C-Robot.html</a:t>
            </a:r>
            <a:r>
              <a:rPr lang="en-US" dirty="0"/>
              <a:t> </a:t>
            </a:r>
          </a:p>
        </p:txBody>
      </p:sp>
      <p:sp>
        <p:nvSpPr>
          <p:cNvPr id="4" name="Text Placeholder 3">
            <a:extLst>
              <a:ext uri="{FF2B5EF4-FFF2-40B4-BE49-F238E27FC236}">
                <a16:creationId xmlns:a16="http://schemas.microsoft.com/office/drawing/2014/main" id="{6A2DF4E1-4A55-034A-9A4E-CEF9844A1FD4}"/>
              </a:ext>
            </a:extLst>
          </p:cNvPr>
          <p:cNvSpPr>
            <a:spLocks noGrp="1"/>
          </p:cNvSpPr>
          <p:nvPr>
            <p:ph type="body" idx="1"/>
          </p:nvPr>
        </p:nvSpPr>
        <p:spPr>
          <a:xfrm>
            <a:off x="6126737" y="1748222"/>
            <a:ext cx="5324183" cy="4144577"/>
          </a:xfrm>
        </p:spPr>
        <p:txBody>
          <a:bodyPr>
            <a:normAutofit/>
          </a:bodyPr>
          <a:lstStyle/>
          <a:p>
            <a:pPr marL="380990" indent="-380990">
              <a:buFont typeface="Arial" panose="020B0604020202020204" pitchFamily="34" charset="0"/>
              <a:buChar char="•"/>
            </a:pPr>
            <a:r>
              <a:rPr lang="en-US" sz="1867" dirty="0"/>
              <a:t>CLEAR is an electron accelerator that operates independently from CERN's main accelerator complex</a:t>
            </a:r>
          </a:p>
          <a:p>
            <a:pPr marL="380990" indent="-380990">
              <a:buFont typeface="Arial" panose="020B0604020202020204" pitchFamily="34" charset="0"/>
              <a:buChar char="•"/>
            </a:pPr>
            <a:r>
              <a:rPr lang="en-US" sz="1867" dirty="0"/>
              <a:t>Prototyping and validation of accelerator components</a:t>
            </a:r>
          </a:p>
          <a:p>
            <a:pPr marL="380990" indent="-380990">
              <a:buFont typeface="Arial" panose="020B0604020202020204" pitchFamily="34" charset="0"/>
              <a:buChar char="•"/>
            </a:pPr>
            <a:r>
              <a:rPr lang="en-US" sz="1867" dirty="0"/>
              <a:t>Researchers are also pursuing two main branches of irradiation tests: radiation hardness of electronic components for space and high-energy physics, and dosimetry for medical applications, in particular cancer therapy.</a:t>
            </a:r>
          </a:p>
        </p:txBody>
      </p:sp>
    </p:spTree>
    <p:extLst>
      <p:ext uri="{BB962C8B-B14F-4D97-AF65-F5344CB8AC3E}">
        <p14:creationId xmlns:p14="http://schemas.microsoft.com/office/powerpoint/2010/main" val="263586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423B1E-7155-4D4D-81E5-0D32CEBAB2E9}"/>
              </a:ext>
            </a:extLst>
          </p:cNvPr>
          <p:cNvSpPr>
            <a:spLocks noGrp="1"/>
          </p:cNvSpPr>
          <p:nvPr>
            <p:ph type="title"/>
          </p:nvPr>
        </p:nvSpPr>
        <p:spPr/>
        <p:txBody>
          <a:bodyPr>
            <a:normAutofit/>
          </a:bodyPr>
          <a:lstStyle/>
          <a:p>
            <a:r>
              <a:rPr lang="en-US" dirty="0"/>
              <a:t>Stimulating instrumentation in research</a:t>
            </a:r>
            <a:endParaRPr lang="en-GB" dirty="0"/>
          </a:p>
        </p:txBody>
      </p:sp>
    </p:spTree>
    <p:extLst>
      <p:ext uri="{BB962C8B-B14F-4D97-AF65-F5344CB8AC3E}">
        <p14:creationId xmlns:p14="http://schemas.microsoft.com/office/powerpoint/2010/main" val="36956580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753601" y="823391"/>
            <a:ext cx="6224260" cy="667399"/>
          </a:xfrm>
        </p:spPr>
        <p:txBody>
          <a:bodyPr/>
          <a:lstStyle/>
          <a:p>
            <a:r>
              <a:rPr lang="en-US" dirty="0" err="1"/>
              <a:t>Edusafe</a:t>
            </a:r>
            <a:endParaRPr lang="en-US" dirty="0"/>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6124800" y="5565407"/>
            <a:ext cx="3725221" cy="663373"/>
          </a:xfrm>
        </p:spPr>
        <p:txBody>
          <a:bodyPr/>
          <a:lstStyle/>
          <a:p>
            <a:r>
              <a:rPr lang="en-US" dirty="0" err="1"/>
              <a:t>Edusafe</a:t>
            </a:r>
            <a:r>
              <a:rPr lang="en-US" dirty="0"/>
              <a:t>: </a:t>
            </a:r>
            <a:r>
              <a:rPr lang="en-US" dirty="0">
                <a:hlinkClick r:id="rId3"/>
              </a:rPr>
              <a:t>https://edusafe.web.cern.ch/site.php</a:t>
            </a:r>
            <a:r>
              <a:rPr lang="en-US" dirty="0"/>
              <a:t> </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6126737" y="1748224"/>
            <a:ext cx="5324183" cy="3437645"/>
          </a:xfrm>
        </p:spPr>
        <p:txBody>
          <a:bodyPr anchor="t">
            <a:normAutofit/>
          </a:bodyPr>
          <a:lstStyle/>
          <a:p>
            <a:pPr marL="380990" indent="-380990">
              <a:buFont typeface="Arial" panose="020B0604020202020204" pitchFamily="34" charset="0"/>
              <a:buChar char="•"/>
            </a:pPr>
            <a:r>
              <a:rPr lang="en-US" sz="1867" dirty="0"/>
              <a:t>EDUSAFE was a 4-year Marie Curie ITN project that provides training for 10 Early Stage Researchers and 2 Experienced Researchers. </a:t>
            </a:r>
          </a:p>
          <a:p>
            <a:pPr marL="380990" indent="-380990">
              <a:buFont typeface="Arial" panose="020B0604020202020204" pitchFamily="34" charset="0"/>
              <a:buChar char="•"/>
            </a:pPr>
            <a:r>
              <a:rPr lang="en-US" sz="1867" dirty="0"/>
              <a:t>The project focused on research into the use of Virtual Reality (VR) and Augmented Reality (AR) during planned and emergency maintenance in extreme environments (nuclear installations, space, deep sea </a:t>
            </a:r>
            <a:r>
              <a:rPr lang="en-US" sz="1867" dirty="0" err="1"/>
              <a:t>etc</a:t>
            </a:r>
            <a:r>
              <a:rPr lang="en-US" sz="1867" dirty="0"/>
              <a:t>).. </a:t>
            </a:r>
          </a:p>
        </p:txBody>
      </p:sp>
      <p:pic>
        <p:nvPicPr>
          <p:cNvPr id="10" name="Picture Placeholder 9">
            <a:extLst>
              <a:ext uri="{FF2B5EF4-FFF2-40B4-BE49-F238E27FC236}">
                <a16:creationId xmlns:a16="http://schemas.microsoft.com/office/drawing/2014/main" id="{5F0DA244-BC88-414A-A778-4EDDC688166B}"/>
              </a:ext>
            </a:extLst>
          </p:cNvPr>
          <p:cNvPicPr>
            <a:picLocks noGrp="1" noChangeAspect="1"/>
          </p:cNvPicPr>
          <p:nvPr>
            <p:ph type="pic" idx="10"/>
          </p:nvPr>
        </p:nvPicPr>
        <p:blipFill rotWithShape="1">
          <a:blip r:embed="rId4"/>
          <a:srcRect l="3288" t="196" r="26050" b="-196"/>
          <a:stretch/>
        </p:blipFill>
        <p:spPr>
          <a:xfrm>
            <a:off x="753601" y="1757080"/>
            <a:ext cx="4956351" cy="4462272"/>
          </a:xfrm>
          <a:prstGeom prst="rect">
            <a:avLst/>
          </a:prstGeom>
        </p:spPr>
      </p:pic>
    </p:spTree>
    <p:extLst>
      <p:ext uri="{BB962C8B-B14F-4D97-AF65-F5344CB8AC3E}">
        <p14:creationId xmlns:p14="http://schemas.microsoft.com/office/powerpoint/2010/main" val="2806025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C7632E8E-1700-1345-BE8F-056F13FE7A22}"/>
              </a:ext>
            </a:extLst>
          </p:cNvPr>
          <p:cNvSpPr>
            <a:spLocks noGrp="1"/>
          </p:cNvSpPr>
          <p:nvPr>
            <p:ph type="title"/>
          </p:nvPr>
        </p:nvSpPr>
        <p:spPr/>
        <p:txBody>
          <a:bodyPr>
            <a:normAutofit fontScale="90000"/>
          </a:bodyPr>
          <a:lstStyle/>
          <a:p>
            <a:r>
              <a:rPr lang="en-US" dirty="0"/>
              <a:t>Training and experimenting with the innovators of the future </a:t>
            </a:r>
            <a:endParaRPr lang="en-GB" dirty="0"/>
          </a:p>
        </p:txBody>
      </p:sp>
    </p:spTree>
    <p:extLst>
      <p:ext uri="{BB962C8B-B14F-4D97-AF65-F5344CB8AC3E}">
        <p14:creationId xmlns:p14="http://schemas.microsoft.com/office/powerpoint/2010/main" val="38150758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753601" y="823391"/>
            <a:ext cx="6224260" cy="667399"/>
          </a:xfrm>
        </p:spPr>
        <p:txBody>
          <a:bodyPr/>
          <a:lstStyle/>
          <a:p>
            <a:r>
              <a:rPr lang="en-US" sz="2667" dirty="0"/>
              <a:t>Educational </a:t>
            </a:r>
            <a:r>
              <a:rPr lang="en-US" sz="2667" dirty="0" err="1"/>
              <a:t>programmes</a:t>
            </a:r>
            <a:endParaRPr lang="en-US" sz="2667" dirty="0"/>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6124800" y="5565407"/>
            <a:ext cx="3725221" cy="663373"/>
          </a:xfrm>
        </p:spPr>
        <p:txBody>
          <a:bodyPr/>
          <a:lstStyle/>
          <a:p>
            <a:r>
              <a:rPr lang="en-US" dirty="0"/>
              <a:t>Students prototype to </a:t>
            </a:r>
            <a:r>
              <a:rPr lang="en-US" dirty="0" err="1"/>
              <a:t>TEDxCERN</a:t>
            </a:r>
            <a:r>
              <a:rPr lang="en-US" dirty="0"/>
              <a:t> installation</a:t>
            </a:r>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6126737" y="1748224"/>
            <a:ext cx="5324183" cy="4150552"/>
          </a:xfrm>
        </p:spPr>
        <p:txBody>
          <a:bodyPr anchor="t">
            <a:normAutofit lnSpcReduction="10000"/>
          </a:bodyPr>
          <a:lstStyle/>
          <a:p>
            <a:pPr marL="380990" indent="-380990">
              <a:buFont typeface="Arial" panose="020B0604020202020204" pitchFamily="34" charset="0"/>
              <a:buChar char="•"/>
            </a:pPr>
            <a:r>
              <a:rPr lang="en-US" dirty="0"/>
              <a:t>Ranging from one week to eight months in duration;</a:t>
            </a:r>
          </a:p>
          <a:p>
            <a:pPr marL="380990" indent="-380990">
              <a:buFont typeface="Arial" panose="020B0604020202020204" pitchFamily="34" charset="0"/>
              <a:buChar char="•"/>
            </a:pPr>
            <a:r>
              <a:rPr lang="en-US" dirty="0"/>
              <a:t>Mostly with multidisciplinary teams;</a:t>
            </a:r>
          </a:p>
          <a:p>
            <a:pPr marL="380990" indent="-380990">
              <a:buFont typeface="Arial" panose="020B0604020202020204" pitchFamily="34" charset="0"/>
              <a:buChar char="•"/>
            </a:pPr>
            <a:r>
              <a:rPr lang="en-US" dirty="0"/>
              <a:t>In collaboration with universities around the world;</a:t>
            </a:r>
          </a:p>
          <a:p>
            <a:pPr marL="380990" indent="-380990">
              <a:buFont typeface="Arial" panose="020B0604020202020204" pitchFamily="34" charset="0"/>
              <a:buChar char="•"/>
            </a:pPr>
            <a:r>
              <a:rPr lang="en-US" dirty="0"/>
              <a:t>One proprietary course / methodology: Design the Future</a:t>
            </a:r>
          </a:p>
          <a:p>
            <a:pPr marL="380990" indent="-380990">
              <a:buFont typeface="Arial" panose="020B0604020202020204" pitchFamily="34" charset="0"/>
              <a:buChar char="•"/>
            </a:pPr>
            <a:r>
              <a:rPr lang="en-US" dirty="0"/>
              <a:t>Incorporating sustainable development goals;</a:t>
            </a:r>
          </a:p>
          <a:p>
            <a:pPr marL="380990" indent="-380990">
              <a:buFont typeface="Arial" panose="020B0604020202020204" pitchFamily="34" charset="0"/>
              <a:buChar char="•"/>
            </a:pPr>
            <a:r>
              <a:rPr lang="en-US" dirty="0"/>
              <a:t>Different outputs from conceptual videos to functioning prototypes, but following the same philosophy…</a:t>
            </a:r>
          </a:p>
          <a:p>
            <a:pPr>
              <a:lnSpc>
                <a:spcPct val="90000"/>
              </a:lnSpc>
            </a:pPr>
            <a:endParaRPr lang="en-US" sz="1600" dirty="0"/>
          </a:p>
        </p:txBody>
      </p:sp>
      <p:pic>
        <p:nvPicPr>
          <p:cNvPr id="11" name="Picture Placeholder 10" descr="Ideasquare-students2.JPG">
            <a:extLst>
              <a:ext uri="{FF2B5EF4-FFF2-40B4-BE49-F238E27FC236}">
                <a16:creationId xmlns:a16="http://schemas.microsoft.com/office/drawing/2014/main" id="{3600706C-5849-EE47-AD5D-38361B158F5C}"/>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753601" y="1757080"/>
            <a:ext cx="4956351" cy="4462272"/>
          </a:xfrm>
          <a:prstGeom prst="rect">
            <a:avLst/>
          </a:prstGeom>
        </p:spPr>
      </p:pic>
    </p:spTree>
    <p:extLst>
      <p:ext uri="{BB962C8B-B14F-4D97-AF65-F5344CB8AC3E}">
        <p14:creationId xmlns:p14="http://schemas.microsoft.com/office/powerpoint/2010/main" val="3675056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9C6B4E-11E8-1545-8416-F611B889CC7C}"/>
              </a:ext>
            </a:extLst>
          </p:cNvPr>
          <p:cNvSpPr>
            <a:spLocks noGrp="1"/>
          </p:cNvSpPr>
          <p:nvPr>
            <p:ph type="title"/>
          </p:nvPr>
        </p:nvSpPr>
        <p:spPr>
          <a:xfrm>
            <a:off x="753601" y="930967"/>
            <a:ext cx="9241305" cy="667399"/>
          </a:xfrm>
        </p:spPr>
        <p:txBody>
          <a:bodyPr/>
          <a:lstStyle/>
          <a:p>
            <a:r>
              <a:rPr lang="en-CH" dirty="0"/>
              <a:t>Why?</a:t>
            </a:r>
          </a:p>
        </p:txBody>
      </p:sp>
      <p:sp>
        <p:nvSpPr>
          <p:cNvPr id="7" name="TextBox 6">
            <a:extLst>
              <a:ext uri="{FF2B5EF4-FFF2-40B4-BE49-F238E27FC236}">
                <a16:creationId xmlns:a16="http://schemas.microsoft.com/office/drawing/2014/main" id="{059217CD-4BBB-7644-9B73-9EBD01AFB6CF}"/>
              </a:ext>
            </a:extLst>
          </p:cNvPr>
          <p:cNvSpPr txBox="1"/>
          <p:nvPr/>
        </p:nvSpPr>
        <p:spPr>
          <a:xfrm>
            <a:off x="375252" y="1762184"/>
            <a:ext cx="9998001" cy="1666817"/>
          </a:xfrm>
          <a:prstGeom prst="rect">
            <a:avLst/>
          </a:prstGeom>
        </p:spPr>
        <p:txBody>
          <a:bodyPr vert="horz" lIns="121920" tIns="60960" rIns="121920" bIns="60960" rtlCol="0" anchor="b">
            <a:normAutofit/>
          </a:bodyPr>
          <a:lstStyle/>
          <a:p>
            <a:pPr algn="ctr">
              <a:lnSpc>
                <a:spcPct val="90000"/>
              </a:lnSpc>
              <a:spcBef>
                <a:spcPct val="0"/>
              </a:spcBef>
              <a:spcAft>
                <a:spcPts val="600"/>
              </a:spcAft>
            </a:pPr>
            <a:r>
              <a:rPr lang="en-US" sz="3200" b="1" dirty="0">
                <a:latin typeface="+mj-lt"/>
                <a:ea typeface="+mj-ea"/>
                <a:cs typeface="+mj-cs"/>
              </a:rPr>
              <a:t>We believe that for fundamental change to be made, we need more than traditional innovation methods and mindsets</a:t>
            </a:r>
          </a:p>
        </p:txBody>
      </p:sp>
      <p:sp>
        <p:nvSpPr>
          <p:cNvPr id="4" name="TextBox 3">
            <a:extLst>
              <a:ext uri="{FF2B5EF4-FFF2-40B4-BE49-F238E27FC236}">
                <a16:creationId xmlns:a16="http://schemas.microsoft.com/office/drawing/2014/main" id="{7E6EF1C8-8022-5A4E-AF94-FA3B0D8264CE}"/>
              </a:ext>
            </a:extLst>
          </p:cNvPr>
          <p:cNvSpPr txBox="1"/>
          <p:nvPr/>
        </p:nvSpPr>
        <p:spPr>
          <a:xfrm>
            <a:off x="2511445" y="3763795"/>
            <a:ext cx="9144000" cy="2387600"/>
          </a:xfrm>
          <a:prstGeom prst="rect">
            <a:avLst/>
          </a:prstGeom>
        </p:spPr>
        <p:txBody>
          <a:bodyPr vert="horz" lIns="121920" tIns="60960" rIns="121920" bIns="60960" rtlCol="0" anchor="b">
            <a:normAutofit/>
          </a:bodyPr>
          <a:lstStyle/>
          <a:p>
            <a:pPr algn="ctr">
              <a:lnSpc>
                <a:spcPct val="90000"/>
              </a:lnSpc>
              <a:spcBef>
                <a:spcPct val="0"/>
              </a:spcBef>
              <a:spcAft>
                <a:spcPts val="600"/>
              </a:spcAft>
            </a:pPr>
            <a:r>
              <a:rPr lang="en-US" sz="3200" b="1" dirty="0">
                <a:latin typeface="+mj-lt"/>
                <a:ea typeface="+mj-ea"/>
                <a:cs typeface="+mj-cs"/>
              </a:rPr>
              <a:t>What we are here to do is to help you imagine a future worth fighting for, and to give you the tools and confidence to start building that future.</a:t>
            </a:r>
          </a:p>
        </p:txBody>
      </p:sp>
    </p:spTree>
    <p:extLst>
      <p:ext uri="{BB962C8B-B14F-4D97-AF65-F5344CB8AC3E}">
        <p14:creationId xmlns:p14="http://schemas.microsoft.com/office/powerpoint/2010/main" val="1266320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E7F78-EB94-AE46-8661-0C826E8DE41B}"/>
              </a:ext>
            </a:extLst>
          </p:cNvPr>
          <p:cNvSpPr>
            <a:spLocks noGrp="1"/>
          </p:cNvSpPr>
          <p:nvPr>
            <p:ph type="title"/>
          </p:nvPr>
        </p:nvSpPr>
        <p:spPr>
          <a:xfrm>
            <a:off x="753600" y="823391"/>
            <a:ext cx="8390400" cy="667399"/>
          </a:xfrm>
        </p:spPr>
        <p:txBody>
          <a:bodyPr/>
          <a:lstStyle/>
          <a:p>
            <a:r>
              <a:rPr lang="en-CH" dirty="0"/>
              <a:t>What to expect from your journey?</a:t>
            </a:r>
          </a:p>
        </p:txBody>
      </p:sp>
      <p:sp>
        <p:nvSpPr>
          <p:cNvPr id="3" name="Text Placeholder 2">
            <a:extLst>
              <a:ext uri="{FF2B5EF4-FFF2-40B4-BE49-F238E27FC236}">
                <a16:creationId xmlns:a16="http://schemas.microsoft.com/office/drawing/2014/main" id="{285F89C0-9626-674A-A0DB-A06BCDC9C776}"/>
              </a:ext>
            </a:extLst>
          </p:cNvPr>
          <p:cNvSpPr>
            <a:spLocks noGrp="1"/>
          </p:cNvSpPr>
          <p:nvPr>
            <p:ph type="body" idx="1"/>
          </p:nvPr>
        </p:nvSpPr>
        <p:spPr>
          <a:xfrm>
            <a:off x="5885275" y="1736270"/>
            <a:ext cx="5572315" cy="4490724"/>
          </a:xfrm>
        </p:spPr>
        <p:txBody>
          <a:bodyPr>
            <a:normAutofit lnSpcReduction="10000"/>
          </a:bodyPr>
          <a:lstStyle/>
          <a:p>
            <a:pPr marL="0" indent="0">
              <a:buNone/>
            </a:pPr>
            <a:r>
              <a:rPr lang="en-CH" dirty="0"/>
              <a:t>“</a:t>
            </a:r>
            <a:r>
              <a:rPr lang="en-CH" i="1" dirty="0"/>
              <a:t>It helps us answer the nasty questions.”</a:t>
            </a:r>
            <a:endParaRPr lang="en-CH" dirty="0"/>
          </a:p>
          <a:p>
            <a:pPr marL="0" indent="0">
              <a:buNone/>
            </a:pPr>
            <a:endParaRPr lang="en-CH" dirty="0"/>
          </a:p>
          <a:p>
            <a:pPr marL="0" indent="0">
              <a:buNone/>
            </a:pPr>
            <a:r>
              <a:rPr lang="en-US" dirty="0"/>
              <a:t>Previous students </a:t>
            </a:r>
            <a:r>
              <a:rPr lang="en-CH" dirty="0"/>
              <a:t>told us, the course helped them to:</a:t>
            </a:r>
          </a:p>
          <a:p>
            <a:r>
              <a:rPr lang="en-CH" dirty="0"/>
              <a:t>not get stuck with specifics in the beginning</a:t>
            </a:r>
          </a:p>
          <a:p>
            <a:r>
              <a:rPr lang="en-CH" dirty="0"/>
              <a:t>moving from incremental to exponential thinking</a:t>
            </a:r>
          </a:p>
          <a:p>
            <a:r>
              <a:rPr lang="en-GB" dirty="0"/>
              <a:t>be aware of uncertainty, and much more motivated to try different pathways if something doesn't work out.</a:t>
            </a:r>
            <a:endParaRPr lang="en-CH" dirty="0"/>
          </a:p>
          <a:p>
            <a:pPr marL="0" indent="0">
              <a:buNone/>
            </a:pPr>
            <a:endParaRPr lang="en-CH" dirty="0"/>
          </a:p>
          <a:p>
            <a:pPr marL="0" indent="0">
              <a:buNone/>
            </a:pPr>
            <a:r>
              <a:rPr lang="en-CH" dirty="0"/>
              <a:t>But this is merely the beginning…</a:t>
            </a:r>
          </a:p>
          <a:p>
            <a:pPr marL="0" indent="0">
              <a:buNone/>
            </a:pPr>
            <a:endParaRPr lang="en-CH" dirty="0"/>
          </a:p>
        </p:txBody>
      </p:sp>
      <p:pic>
        <p:nvPicPr>
          <p:cNvPr id="1026" name="Picture 2">
            <a:extLst>
              <a:ext uri="{FF2B5EF4-FFF2-40B4-BE49-F238E27FC236}">
                <a16:creationId xmlns:a16="http://schemas.microsoft.com/office/drawing/2014/main" id="{4B9545DC-A815-524C-97CB-AC9F3B21C0F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7628" t="14442"/>
          <a:stretch/>
        </p:blipFill>
        <p:spPr bwMode="auto">
          <a:xfrm>
            <a:off x="316088" y="1852034"/>
            <a:ext cx="5361589" cy="4004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85434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businesscard&#10;&#10;Description automatically generated">
            <a:extLst>
              <a:ext uri="{FF2B5EF4-FFF2-40B4-BE49-F238E27FC236}">
                <a16:creationId xmlns:a16="http://schemas.microsoft.com/office/drawing/2014/main" id="{0C4A1E1A-5999-3C43-A671-759ACABB06D7}"/>
              </a:ext>
            </a:extLst>
          </p:cNvPr>
          <p:cNvPicPr>
            <a:picLocks noChangeAspect="1"/>
          </p:cNvPicPr>
          <p:nvPr/>
        </p:nvPicPr>
        <p:blipFill rotWithShape="1">
          <a:blip r:embed="rId3"/>
          <a:srcRect t="12674" b="4635"/>
          <a:stretch/>
        </p:blipFill>
        <p:spPr>
          <a:xfrm>
            <a:off x="753601" y="1377880"/>
            <a:ext cx="10719072" cy="5480120"/>
          </a:xfrm>
          <a:prstGeom prst="rect">
            <a:avLst/>
          </a:prstGeom>
          <a:noFill/>
        </p:spPr>
      </p:pic>
      <p:sp>
        <p:nvSpPr>
          <p:cNvPr id="6" name="Rectangle 5">
            <a:extLst>
              <a:ext uri="{FF2B5EF4-FFF2-40B4-BE49-F238E27FC236}">
                <a16:creationId xmlns:a16="http://schemas.microsoft.com/office/drawing/2014/main" id="{CF782E3B-8ABF-B241-9200-50D25C5CE40A}"/>
              </a:ext>
            </a:extLst>
          </p:cNvPr>
          <p:cNvSpPr/>
          <p:nvPr/>
        </p:nvSpPr>
        <p:spPr>
          <a:xfrm>
            <a:off x="8286751" y="1377881"/>
            <a:ext cx="2266949" cy="6414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5" name="TextBox 4">
            <a:extLst>
              <a:ext uri="{FF2B5EF4-FFF2-40B4-BE49-F238E27FC236}">
                <a16:creationId xmlns:a16="http://schemas.microsoft.com/office/drawing/2014/main" id="{D7865E53-E7CE-CF49-A580-7CA81C0FE564}"/>
              </a:ext>
            </a:extLst>
          </p:cNvPr>
          <p:cNvSpPr txBox="1"/>
          <p:nvPr/>
        </p:nvSpPr>
        <p:spPr>
          <a:xfrm>
            <a:off x="5500256" y="3429000"/>
            <a:ext cx="3276845" cy="1323632"/>
          </a:xfrm>
          <a:prstGeom prst="rect">
            <a:avLst/>
          </a:prstGeom>
          <a:noFill/>
        </p:spPr>
        <p:txBody>
          <a:bodyPr wrap="square">
            <a:spAutoFit/>
          </a:bodyPr>
          <a:lstStyle/>
          <a:p>
            <a:r>
              <a:rPr lang="en-GB" sz="2667" b="1" dirty="0">
                <a:solidFill>
                  <a:schemeClr val="bg1"/>
                </a:solidFill>
              </a:rPr>
              <a:t>A place where people have the licence to dream! </a:t>
            </a:r>
          </a:p>
        </p:txBody>
      </p:sp>
    </p:spTree>
    <p:extLst>
      <p:ext uri="{BB962C8B-B14F-4D97-AF65-F5344CB8AC3E}">
        <p14:creationId xmlns:p14="http://schemas.microsoft.com/office/powerpoint/2010/main" val="3858896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F2639-004E-B042-B0AE-1B74DD9EE9A2}"/>
              </a:ext>
            </a:extLst>
          </p:cNvPr>
          <p:cNvSpPr>
            <a:spLocks noGrp="1"/>
          </p:cNvSpPr>
          <p:nvPr>
            <p:ph type="title"/>
          </p:nvPr>
        </p:nvSpPr>
        <p:spPr/>
        <p:txBody>
          <a:bodyPr/>
          <a:lstStyle/>
          <a:p>
            <a:r>
              <a:rPr lang="en-CH" dirty="0"/>
              <a:t>Who am I to talk to you</a:t>
            </a:r>
          </a:p>
        </p:txBody>
      </p:sp>
      <p:sp>
        <p:nvSpPr>
          <p:cNvPr id="7" name="Subtitle 2">
            <a:extLst>
              <a:ext uri="{FF2B5EF4-FFF2-40B4-BE49-F238E27FC236}">
                <a16:creationId xmlns:a16="http://schemas.microsoft.com/office/drawing/2014/main" id="{978EA240-EAFE-0480-E3CD-51AA917BD65C}"/>
              </a:ext>
            </a:extLst>
          </p:cNvPr>
          <p:cNvSpPr txBox="1">
            <a:spLocks/>
          </p:cNvSpPr>
          <p:nvPr/>
        </p:nvSpPr>
        <p:spPr>
          <a:xfrm>
            <a:off x="753600" y="1864659"/>
            <a:ext cx="5342401" cy="4169951"/>
          </a:xfrm>
          <a:prstGeom prst="rect">
            <a:avLst/>
          </a:prstGeom>
        </p:spPr>
        <p:txBody>
          <a:bodyPr vert="horz" lIns="0" tIns="60960" rIns="121920" bIns="6096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US" sz="2133" b="1" dirty="0"/>
              <a:t>Ole Werner</a:t>
            </a:r>
            <a:endParaRPr lang="en-CH" sz="2133" b="1" dirty="0"/>
          </a:p>
          <a:p>
            <a:pPr marL="380990" indent="-380990">
              <a:buFont typeface="Arial" panose="020B0604020202020204" pitchFamily="34" charset="0"/>
              <a:buChar char="•"/>
            </a:pPr>
            <a:endParaRPr lang="en-CH" sz="2133" dirty="0"/>
          </a:p>
          <a:p>
            <a:pPr marL="380990" indent="-380990">
              <a:lnSpc>
                <a:spcPct val="160000"/>
              </a:lnSpc>
              <a:buFont typeface="Arial" panose="020B0604020202020204" pitchFamily="34" charset="0"/>
              <a:buChar char="•"/>
            </a:pPr>
            <a:r>
              <a:rPr lang="en-US" sz="2133" dirty="0"/>
              <a:t>Galactic Firefighter</a:t>
            </a:r>
            <a:r>
              <a:rPr lang="en-CH" sz="2133" dirty="0"/>
              <a:t> at CERN IdeaSquare</a:t>
            </a:r>
          </a:p>
          <a:p>
            <a:pPr marL="380990" indent="-380990">
              <a:lnSpc>
                <a:spcPct val="160000"/>
              </a:lnSpc>
              <a:buFont typeface="Arial" panose="020B0604020202020204" pitchFamily="34" charset="0"/>
              <a:buChar char="•"/>
            </a:pPr>
            <a:r>
              <a:rPr lang="en-CH" sz="2133" dirty="0"/>
              <a:t>B</a:t>
            </a:r>
            <a:r>
              <a:rPr lang="en-US" sz="2133" dirty="0" err="1"/>
              <a:t>Sc</a:t>
            </a:r>
            <a:r>
              <a:rPr lang="en-US" sz="2133" dirty="0"/>
              <a:t> Psychology</a:t>
            </a:r>
            <a:r>
              <a:rPr lang="en-CH" sz="2133" dirty="0"/>
              <a:t>, MSc </a:t>
            </a:r>
            <a:r>
              <a:rPr lang="en-US" sz="2133" dirty="0"/>
              <a:t>Behavior Change</a:t>
            </a:r>
            <a:endParaRPr lang="en-CH" sz="2133" dirty="0"/>
          </a:p>
          <a:p>
            <a:pPr marL="380990" indent="-380990">
              <a:lnSpc>
                <a:spcPct val="160000"/>
              </a:lnSpc>
              <a:buFont typeface="Arial" panose="020B0604020202020204" pitchFamily="34" charset="0"/>
              <a:buChar char="•"/>
            </a:pPr>
            <a:r>
              <a:rPr lang="en-US" sz="2133" dirty="0"/>
              <a:t>Love to excite people, want to understand your minds</a:t>
            </a:r>
            <a:endParaRPr lang="en-CH" sz="2133"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46984"/>
          <a:stretch/>
        </p:blipFill>
        <p:spPr>
          <a:xfrm>
            <a:off x="6536267" y="576606"/>
            <a:ext cx="4946380" cy="6218453"/>
          </a:xfrm>
          <a:prstGeom prst="rect">
            <a:avLst/>
          </a:prstGeom>
        </p:spPr>
      </p:pic>
    </p:spTree>
    <p:extLst>
      <p:ext uri="{BB962C8B-B14F-4D97-AF65-F5344CB8AC3E}">
        <p14:creationId xmlns:p14="http://schemas.microsoft.com/office/powerpoint/2010/main" val="3797176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A83F24A-7AEC-BCAC-CD19-DE80851A4091}"/>
              </a:ext>
            </a:extLst>
          </p:cNvPr>
          <p:cNvSpPr txBox="1">
            <a:spLocks/>
          </p:cNvSpPr>
          <p:nvPr/>
        </p:nvSpPr>
        <p:spPr>
          <a:xfrm>
            <a:off x="6786036" y="2473298"/>
            <a:ext cx="4704961" cy="1911404"/>
          </a:xfrm>
          <a:prstGeom prst="rect">
            <a:avLst/>
          </a:prstGeom>
        </p:spPr>
        <p:txBody>
          <a:bodyPr vert="horz" lIns="121920" tIns="60960" rIns="121920" bIns="60960" rtlCol="0" anchor="b">
            <a:normAutofit fontScale="97500"/>
          </a:bodyPr>
          <a:lstStyle>
            <a:lvl1pPr algn="l" defTabSz="457200" rtl="0" eaLnBrk="1" latinLnBrk="0" hangingPunct="1">
              <a:spcBef>
                <a:spcPct val="0"/>
              </a:spcBef>
              <a:buNone/>
              <a:defRPr sz="3200" b="1" kern="1200">
                <a:solidFill>
                  <a:schemeClr val="tx1"/>
                </a:solidFill>
                <a:latin typeface="+mj-lt"/>
                <a:ea typeface="+mj-ea"/>
                <a:cs typeface="+mj-cs"/>
              </a:defRPr>
            </a:lvl1pPr>
          </a:lstStyle>
          <a:p>
            <a:r>
              <a:rPr lang="en-GB" sz="4267" dirty="0"/>
              <a:t>G</a:t>
            </a:r>
            <a:r>
              <a:rPr lang="en-GB" sz="4267" spc="-285" dirty="0"/>
              <a:t>eneral building safety rules</a:t>
            </a:r>
            <a:endParaRPr lang="en-CH" sz="4267" dirty="0"/>
          </a:p>
        </p:txBody>
      </p:sp>
    </p:spTree>
    <p:extLst>
      <p:ext uri="{BB962C8B-B14F-4D97-AF65-F5344CB8AC3E}">
        <p14:creationId xmlns:p14="http://schemas.microsoft.com/office/powerpoint/2010/main" val="3721542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567B2-7BA8-A6EC-966E-5372E779C614}"/>
              </a:ext>
            </a:extLst>
          </p:cNvPr>
          <p:cNvSpPr>
            <a:spLocks noGrp="1"/>
          </p:cNvSpPr>
          <p:nvPr>
            <p:ph type="title"/>
          </p:nvPr>
        </p:nvSpPr>
        <p:spPr>
          <a:xfrm>
            <a:off x="2983870" y="3095301"/>
            <a:ext cx="6224260" cy="667399"/>
          </a:xfrm>
        </p:spPr>
        <p:txBody>
          <a:bodyPr/>
          <a:lstStyle/>
          <a:p>
            <a:pPr algn="ctr"/>
            <a:r>
              <a:rPr lang="en-GB" sz="4800" spc="-225" dirty="0"/>
              <a:t>Safety is first priority.</a:t>
            </a:r>
            <a:br>
              <a:rPr lang="en-GB" sz="4800" spc="-225" dirty="0"/>
            </a:br>
            <a:endParaRPr lang="en-CH" sz="4800" dirty="0"/>
          </a:p>
        </p:txBody>
      </p:sp>
      <p:sp>
        <p:nvSpPr>
          <p:cNvPr id="133" name="Shape 133"/>
          <p:cNvSpPr/>
          <p:nvPr/>
        </p:nvSpPr>
        <p:spPr>
          <a:xfrm>
            <a:off x="3248026" y="2566989"/>
            <a:ext cx="10448925" cy="1724025"/>
          </a:xfrm>
          <a:prstGeom prst="rect">
            <a:avLst/>
          </a:prstGeom>
          <a:ln w="12700">
            <a:miter lim="400000"/>
          </a:ln>
          <a:extLst>
            <a:ext uri="{C572A759-6A51-4108-AA02-DFA0A04FC94B}">
              <ma14:wrappingTextBoxFlag xmlns:ma14="http://schemas.microsoft.com/office/mac/drawingml/2011/main" xmlns="" val="1"/>
            </a:ext>
          </a:extLst>
        </p:spPr>
        <p:txBody>
          <a:bodyPr lIns="38100" tIns="38100" rIns="38100" bIns="38100" anchor="ctr"/>
          <a:lstStyle>
            <a:lvl1pPr algn="l">
              <a:defRPr sz="6000" b="1" spc="-300">
                <a:solidFill>
                  <a:srgbClr val="FFFFFF"/>
                </a:solidFill>
                <a:latin typeface="+mn-lt"/>
                <a:ea typeface="+mn-ea"/>
                <a:cs typeface="+mn-cs"/>
                <a:sym typeface="Nimbus Sans"/>
              </a:defRPr>
            </a:lvl1pPr>
          </a:lstStyle>
          <a:p>
            <a:pPr lvl="0">
              <a:defRPr sz="1800" b="0" spc="0">
                <a:solidFill>
                  <a:srgbClr val="000000"/>
                </a:solidFill>
              </a:defRPr>
            </a:pPr>
            <a:endParaRPr sz="4500" spc="-225" dirty="0">
              <a:solidFill>
                <a:schemeClr val="bg1"/>
              </a:solidFill>
            </a:endParaRPr>
          </a:p>
        </p:txBody>
      </p:sp>
    </p:spTree>
    <p:extLst>
      <p:ext uri="{BB962C8B-B14F-4D97-AF65-F5344CB8AC3E}">
        <p14:creationId xmlns:p14="http://schemas.microsoft.com/office/powerpoint/2010/main" val="3896417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311A7-8E19-56EA-AA25-ACB2DAFD1D3D}"/>
              </a:ext>
            </a:extLst>
          </p:cNvPr>
          <p:cNvSpPr>
            <a:spLocks noGrp="1"/>
          </p:cNvSpPr>
          <p:nvPr>
            <p:ph type="title"/>
          </p:nvPr>
        </p:nvSpPr>
        <p:spPr/>
        <p:txBody>
          <a:bodyPr/>
          <a:lstStyle/>
          <a:p>
            <a:r>
              <a:rPr lang="en-GB" dirty="0"/>
              <a:t>BUILDING SAFETY B3179</a:t>
            </a:r>
            <a:br>
              <a:rPr lang="en-GB" dirty="0"/>
            </a:br>
            <a:endParaRPr lang="en-CH" dirty="0"/>
          </a:p>
        </p:txBody>
      </p:sp>
      <p:pic>
        <p:nvPicPr>
          <p:cNvPr id="9" name="Picture Placeholder 8" descr="A group of people in a building&#10;&#10;Description automatically generated with low confidence">
            <a:extLst>
              <a:ext uri="{FF2B5EF4-FFF2-40B4-BE49-F238E27FC236}">
                <a16:creationId xmlns:a16="http://schemas.microsoft.com/office/drawing/2014/main" id="{CCDC8391-9D27-C725-29CC-8BA14C6A766E}"/>
              </a:ext>
            </a:extLst>
          </p:cNvPr>
          <p:cNvPicPr>
            <a:picLocks noGrp="1" noChangeAspect="1"/>
          </p:cNvPicPr>
          <p:nvPr>
            <p:ph type="pic" idx="10"/>
          </p:nvPr>
        </p:nvPicPr>
        <p:blipFill>
          <a:blip r:embed="rId2"/>
          <a:srcRect l="12970" r="12970"/>
          <a:stretch>
            <a:fillRect/>
          </a:stretch>
        </p:blipFill>
        <p:spPr/>
      </p:pic>
      <p:sp>
        <p:nvSpPr>
          <p:cNvPr id="5" name="Text Placeholder 4">
            <a:extLst>
              <a:ext uri="{FF2B5EF4-FFF2-40B4-BE49-F238E27FC236}">
                <a16:creationId xmlns:a16="http://schemas.microsoft.com/office/drawing/2014/main" id="{4BDF0714-22CC-C1B2-C1CD-8A8704D65AFC}"/>
              </a:ext>
            </a:extLst>
          </p:cNvPr>
          <p:cNvSpPr>
            <a:spLocks noGrp="1"/>
          </p:cNvSpPr>
          <p:nvPr>
            <p:ph type="body" idx="1"/>
          </p:nvPr>
        </p:nvSpPr>
        <p:spPr>
          <a:xfrm>
            <a:off x="6126737" y="1748224"/>
            <a:ext cx="5324183" cy="4475272"/>
          </a:xfrm>
        </p:spPr>
        <p:txBody>
          <a:bodyPr/>
          <a:lstStyle/>
          <a:p>
            <a:pPr marL="380990" indent="-380990">
              <a:buFont typeface="Arial" panose="020B0604020202020204" pitchFamily="34" charset="0"/>
              <a:buChar char="•"/>
            </a:pPr>
            <a:r>
              <a:rPr lang="en-GB" dirty="0"/>
              <a:t>In all inside areas of Building 3179 </a:t>
            </a:r>
            <a:r>
              <a:rPr lang="en-GB" b="1" dirty="0"/>
              <a:t>smoking &amp; alcoholic beverages are strictly forbidden.</a:t>
            </a:r>
          </a:p>
          <a:p>
            <a:pPr marL="380990" indent="-380990">
              <a:buFont typeface="Arial" panose="020B0604020202020204" pitchFamily="34" charset="0"/>
              <a:buChar char="•"/>
            </a:pPr>
            <a:r>
              <a:rPr lang="en-GB" dirty="0"/>
              <a:t>Working is possible 24/7 with CERN access card, </a:t>
            </a:r>
            <a:r>
              <a:rPr lang="en-GB" b="1" dirty="0"/>
              <a:t>sleeping is prohibited in all CERN buildings. </a:t>
            </a:r>
            <a:r>
              <a:rPr lang="en-US" dirty="0"/>
              <a:t>Last person to leave the building is a teacher.</a:t>
            </a:r>
            <a:endParaRPr lang="en-GB" b="1" dirty="0"/>
          </a:p>
          <a:p>
            <a:pPr marL="380990" indent="-380990">
              <a:buFont typeface="Arial" panose="020B0604020202020204" pitchFamily="34" charset="0"/>
              <a:buChar char="•"/>
            </a:pPr>
            <a:r>
              <a:rPr lang="en-GB" dirty="0"/>
              <a:t>Eating, drinking, coffee breaks are encouraged in the kitchen (and open) area. But not in the Red Bus, please!</a:t>
            </a:r>
          </a:p>
          <a:p>
            <a:pPr marL="380990" indent="-380990">
              <a:buFont typeface="Arial" panose="020B0604020202020204" pitchFamily="34" charset="0"/>
              <a:buChar char="•"/>
            </a:pPr>
            <a:r>
              <a:rPr lang="en-GB" dirty="0"/>
              <a:t>Cameras, </a:t>
            </a:r>
            <a:r>
              <a:rPr lang="en-GB" b="1" dirty="0"/>
              <a:t>photos,</a:t>
            </a:r>
            <a:r>
              <a:rPr lang="en-GB" dirty="0"/>
              <a:t> posting in social media </a:t>
            </a:r>
            <a:r>
              <a:rPr lang="en-GB" b="1" dirty="0"/>
              <a:t>are highly encouraged! :)</a:t>
            </a:r>
          </a:p>
          <a:p>
            <a:pPr marL="380990" indent="-380990">
              <a:buFont typeface="Arial" panose="020B0604020202020204" pitchFamily="34" charset="0"/>
              <a:buChar char="•"/>
            </a:pPr>
            <a:endParaRPr lang="en-CH" dirty="0"/>
          </a:p>
        </p:txBody>
      </p:sp>
      <p:sp>
        <p:nvSpPr>
          <p:cNvPr id="138" name="Shape 138"/>
          <p:cNvSpPr/>
          <p:nvPr/>
        </p:nvSpPr>
        <p:spPr>
          <a:xfrm>
            <a:off x="1247775" y="190501"/>
            <a:ext cx="10448925" cy="1724025"/>
          </a:xfrm>
          <a:prstGeom prst="rect">
            <a:avLst/>
          </a:prstGeom>
          <a:ln w="12700">
            <a:miter lim="400000"/>
          </a:ln>
          <a:extLst>
            <a:ext uri="{C572A759-6A51-4108-AA02-DFA0A04FC94B}">
              <ma14:wrappingTextBoxFlag xmlns:ma14="http://schemas.microsoft.com/office/mac/drawingml/2011/main" xmlns="" val="1"/>
            </a:ext>
          </a:extLst>
        </p:spPr>
        <p:txBody>
          <a:bodyPr lIns="38100" tIns="38100" rIns="38100" bIns="38100" anchor="ctr"/>
          <a:lstStyle>
            <a:lvl1pPr algn="l">
              <a:defRPr sz="6000" b="1" spc="-300">
                <a:solidFill>
                  <a:srgbClr val="FFFFFF"/>
                </a:solidFill>
                <a:latin typeface="+mn-lt"/>
                <a:ea typeface="+mn-ea"/>
                <a:cs typeface="+mn-cs"/>
                <a:sym typeface="Nimbus Sans"/>
              </a:defRPr>
            </a:lvl1pPr>
          </a:lstStyle>
          <a:p>
            <a:pPr lvl="0">
              <a:defRPr sz="1800" b="0" spc="0">
                <a:solidFill>
                  <a:srgbClr val="000000"/>
                </a:solidFill>
              </a:defRPr>
            </a:pPr>
            <a:endParaRPr sz="4500" spc="-225" dirty="0">
              <a:solidFill>
                <a:schemeClr val="bg1"/>
              </a:solidFill>
            </a:endParaRPr>
          </a:p>
        </p:txBody>
      </p:sp>
    </p:spTree>
    <p:extLst>
      <p:ext uri="{BB962C8B-B14F-4D97-AF65-F5344CB8AC3E}">
        <p14:creationId xmlns:p14="http://schemas.microsoft.com/office/powerpoint/2010/main" val="3826158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p:nvPr/>
        </p:nvSpPr>
        <p:spPr>
          <a:xfrm>
            <a:off x="2249424" y="2543175"/>
            <a:ext cx="6562357" cy="3569867"/>
          </a:xfrm>
          <a:prstGeom prst="rect">
            <a:avLst/>
          </a:prstGeom>
          <a:solidFill>
            <a:srgbClr val="55F302">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162" name="Shape 162"/>
          <p:cNvSpPr/>
          <p:nvPr/>
        </p:nvSpPr>
        <p:spPr>
          <a:xfrm>
            <a:off x="7202425" y="1419226"/>
            <a:ext cx="1597153" cy="1095673"/>
          </a:xfrm>
          <a:prstGeom prst="rect">
            <a:avLst/>
          </a:prstGeom>
          <a:solidFill>
            <a:srgbClr val="55F302">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163" name="Shape 163"/>
          <p:cNvSpPr/>
          <p:nvPr/>
        </p:nvSpPr>
        <p:spPr>
          <a:xfrm>
            <a:off x="4991100" y="1419226"/>
            <a:ext cx="1905000" cy="1095673"/>
          </a:xfrm>
          <a:prstGeom prst="rect">
            <a:avLst/>
          </a:prstGeom>
          <a:solidFill>
            <a:srgbClr val="EB4D00">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164" name="Shape 164"/>
          <p:cNvSpPr/>
          <p:nvPr/>
        </p:nvSpPr>
        <p:spPr>
          <a:xfrm>
            <a:off x="1162051" y="1409701"/>
            <a:ext cx="3835599" cy="1095673"/>
          </a:xfrm>
          <a:prstGeom prst="rect">
            <a:avLst/>
          </a:prstGeom>
          <a:solidFill>
            <a:srgbClr val="EAD005">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pic>
        <p:nvPicPr>
          <p:cNvPr id="165" name="Base-B3179.pdf"/>
          <p:cNvPicPr/>
          <p:nvPr/>
        </p:nvPicPr>
        <p:blipFill>
          <a:blip r:embed="rId2"/>
          <a:stretch>
            <a:fillRect/>
          </a:stretch>
        </p:blipFill>
        <p:spPr>
          <a:xfrm>
            <a:off x="-548710" y="-528036"/>
            <a:ext cx="11830516" cy="8287179"/>
          </a:xfrm>
          <a:prstGeom prst="rect">
            <a:avLst/>
          </a:prstGeom>
          <a:ln w="12700">
            <a:miter lim="400000"/>
          </a:ln>
        </p:spPr>
      </p:pic>
      <p:sp>
        <p:nvSpPr>
          <p:cNvPr id="166" name="Shape 166"/>
          <p:cNvSpPr/>
          <p:nvPr/>
        </p:nvSpPr>
        <p:spPr>
          <a:xfrm>
            <a:off x="1344072" y="2132114"/>
            <a:ext cx="1224694" cy="307777"/>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defRPr sz="2000">
                <a:latin typeface="Helvetica Neue"/>
                <a:ea typeface="Helvetica Neue"/>
                <a:cs typeface="Helvetica Neue"/>
                <a:sym typeface="Helvetica Neue"/>
              </a:defRPr>
            </a:lvl1pPr>
          </a:lstStyle>
          <a:p>
            <a:pPr lvl="0">
              <a:defRPr sz="1800"/>
            </a:pPr>
            <a:r>
              <a:rPr sz="1500"/>
              <a:t>Machineshop</a:t>
            </a:r>
          </a:p>
        </p:txBody>
      </p:sp>
      <p:sp>
        <p:nvSpPr>
          <p:cNvPr id="167" name="Shape 167"/>
          <p:cNvSpPr/>
          <p:nvPr/>
        </p:nvSpPr>
        <p:spPr>
          <a:xfrm>
            <a:off x="3506725" y="2132114"/>
            <a:ext cx="1094852" cy="307777"/>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defRPr sz="2000">
                <a:latin typeface="Helvetica Neue"/>
                <a:ea typeface="Helvetica Neue"/>
                <a:cs typeface="Helvetica Neue"/>
                <a:sym typeface="Helvetica Neue"/>
              </a:defRPr>
            </a:lvl1pPr>
          </a:lstStyle>
          <a:p>
            <a:pPr lvl="0">
              <a:defRPr sz="1800"/>
            </a:pPr>
            <a:r>
              <a:rPr sz="1500"/>
              <a:t>Electroshop</a:t>
            </a:r>
          </a:p>
        </p:txBody>
      </p:sp>
      <p:sp>
        <p:nvSpPr>
          <p:cNvPr id="168" name="Shape 168"/>
          <p:cNvSpPr/>
          <p:nvPr/>
        </p:nvSpPr>
        <p:spPr>
          <a:xfrm>
            <a:off x="5501927" y="2132114"/>
            <a:ext cx="870431" cy="307777"/>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defRPr sz="2000">
                <a:latin typeface="Helvetica Neue"/>
                <a:ea typeface="Helvetica Neue"/>
                <a:cs typeface="Helvetica Neue"/>
                <a:sym typeface="Helvetica Neue"/>
              </a:defRPr>
            </a:lvl1pPr>
          </a:lstStyle>
          <a:p>
            <a:pPr lvl="0">
              <a:defRPr sz="1800"/>
            </a:pPr>
            <a:r>
              <a:rPr sz="1500"/>
              <a:t>Light Lab</a:t>
            </a:r>
          </a:p>
        </p:txBody>
      </p:sp>
      <p:sp>
        <p:nvSpPr>
          <p:cNvPr id="169" name="Shape 169"/>
          <p:cNvSpPr/>
          <p:nvPr/>
        </p:nvSpPr>
        <p:spPr>
          <a:xfrm>
            <a:off x="7635241" y="2132114"/>
            <a:ext cx="719749" cy="307777"/>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defRPr sz="2000">
                <a:latin typeface="Helvetica Neue"/>
                <a:ea typeface="Helvetica Neue"/>
                <a:cs typeface="Helvetica Neue"/>
                <a:sym typeface="Helvetica Neue"/>
              </a:defRPr>
            </a:lvl1pPr>
          </a:lstStyle>
          <a:p>
            <a:pPr lvl="0">
              <a:defRPr sz="1800"/>
            </a:pPr>
            <a:r>
              <a:rPr sz="1500"/>
              <a:t>Kitchen</a:t>
            </a:r>
          </a:p>
        </p:txBody>
      </p:sp>
      <p:sp>
        <p:nvSpPr>
          <p:cNvPr id="170" name="Shape 170"/>
          <p:cNvSpPr/>
          <p:nvPr/>
        </p:nvSpPr>
        <p:spPr>
          <a:xfrm>
            <a:off x="1163574" y="2543176"/>
            <a:ext cx="1101853" cy="704553"/>
          </a:xfrm>
          <a:prstGeom prst="rect">
            <a:avLst/>
          </a:prstGeom>
          <a:solidFill>
            <a:srgbClr val="55F302">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171" name="Shape 171"/>
          <p:cNvSpPr/>
          <p:nvPr/>
        </p:nvSpPr>
        <p:spPr>
          <a:xfrm>
            <a:off x="1390651" y="3194373"/>
            <a:ext cx="883348" cy="1783705"/>
          </a:xfrm>
          <a:prstGeom prst="rect">
            <a:avLst/>
          </a:prstGeom>
          <a:solidFill>
            <a:srgbClr val="EAD005">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172" name="Shape 172"/>
          <p:cNvSpPr/>
          <p:nvPr/>
        </p:nvSpPr>
        <p:spPr>
          <a:xfrm>
            <a:off x="1163574" y="4981575"/>
            <a:ext cx="1101853" cy="1180059"/>
          </a:xfrm>
          <a:prstGeom prst="rect">
            <a:avLst/>
          </a:prstGeom>
          <a:solidFill>
            <a:srgbClr val="55F302">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173" name="Shape 173"/>
          <p:cNvSpPr/>
          <p:nvPr/>
        </p:nvSpPr>
        <p:spPr>
          <a:xfrm>
            <a:off x="1339500" y="3729932"/>
            <a:ext cx="955390" cy="769441"/>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p>
            <a:pPr lvl="0">
              <a:defRPr sz="1800"/>
            </a:pPr>
            <a:r>
              <a:rPr sz="1500" b="1">
                <a:latin typeface="Helvetica Neue"/>
                <a:ea typeface="Helvetica Neue"/>
                <a:cs typeface="Helvetica Neue"/>
                <a:sym typeface="Helvetica Neue"/>
              </a:rPr>
              <a:t>1-D01</a:t>
            </a:r>
          </a:p>
          <a:p>
            <a:pPr lvl="0">
              <a:defRPr sz="1800"/>
            </a:pPr>
            <a:r>
              <a:rPr sz="1500">
                <a:latin typeface="Helvetica Neue"/>
                <a:ea typeface="Helvetica Neue"/>
                <a:cs typeface="Helvetica Neue"/>
                <a:sym typeface="Helvetica Neue"/>
              </a:rPr>
              <a:t>3D Studio</a:t>
            </a:r>
          </a:p>
          <a:p>
            <a:pPr lvl="0">
              <a:defRPr sz="1800"/>
            </a:pPr>
            <a:r>
              <a:rPr sz="1500" i="1">
                <a:latin typeface="Helvetica Neue"/>
                <a:ea typeface="Helvetica Neue"/>
                <a:cs typeface="Helvetica Neue"/>
                <a:sym typeface="Helvetica Neue"/>
              </a:rPr>
              <a:t>(2nd floor)</a:t>
            </a:r>
          </a:p>
        </p:txBody>
      </p:sp>
      <p:sp>
        <p:nvSpPr>
          <p:cNvPr id="174" name="Shape 174"/>
          <p:cNvSpPr/>
          <p:nvPr/>
        </p:nvSpPr>
        <p:spPr>
          <a:xfrm>
            <a:off x="9601201" y="3500586"/>
            <a:ext cx="1984276" cy="790279"/>
          </a:xfrm>
          <a:prstGeom prst="rect">
            <a:avLst/>
          </a:prstGeom>
          <a:solidFill>
            <a:srgbClr val="EAD005">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175" name="Shape 175"/>
          <p:cNvSpPr/>
          <p:nvPr/>
        </p:nvSpPr>
        <p:spPr>
          <a:xfrm>
            <a:off x="10007169" y="3626421"/>
            <a:ext cx="1121846" cy="538609"/>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p>
            <a:pPr lvl="0">
              <a:defRPr sz="1800"/>
            </a:pPr>
            <a:r>
              <a:rPr sz="1500">
                <a:latin typeface="Helvetica Neue"/>
                <a:ea typeface="Helvetica Neue"/>
                <a:cs typeface="Helvetica Neue"/>
                <a:sym typeface="Helvetica Neue"/>
              </a:rPr>
              <a:t>Work under </a:t>
            </a:r>
          </a:p>
          <a:p>
            <a:pPr lvl="0">
              <a:defRPr sz="1800"/>
            </a:pPr>
            <a:r>
              <a:rPr sz="1500">
                <a:latin typeface="Helvetica Neue"/>
                <a:ea typeface="Helvetica Neue"/>
                <a:cs typeface="Helvetica Neue"/>
                <a:sym typeface="Helvetica Neue"/>
              </a:rPr>
              <a:t>supervision</a:t>
            </a:r>
          </a:p>
        </p:txBody>
      </p:sp>
      <p:sp>
        <p:nvSpPr>
          <p:cNvPr id="176" name="Shape 176"/>
          <p:cNvSpPr/>
          <p:nvPr/>
        </p:nvSpPr>
        <p:spPr>
          <a:xfrm>
            <a:off x="9593312" y="4391563"/>
            <a:ext cx="2000053" cy="790279"/>
          </a:xfrm>
          <a:prstGeom prst="rect">
            <a:avLst/>
          </a:prstGeom>
          <a:solidFill>
            <a:srgbClr val="EB4D00">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177" name="Shape 177"/>
          <p:cNvSpPr/>
          <p:nvPr/>
        </p:nvSpPr>
        <p:spPr>
          <a:xfrm>
            <a:off x="9904871" y="4632816"/>
            <a:ext cx="1383392" cy="307777"/>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defRPr sz="2000">
                <a:latin typeface="Helvetica Neue"/>
                <a:ea typeface="Helvetica Neue"/>
                <a:cs typeface="Helvetica Neue"/>
                <a:sym typeface="Helvetica Neue"/>
              </a:defRPr>
            </a:lvl1pPr>
          </a:lstStyle>
          <a:p>
            <a:pPr lvl="0">
              <a:defRPr sz="1800"/>
            </a:pPr>
            <a:r>
              <a:rPr sz="1500"/>
              <a:t>Restricted area</a:t>
            </a:r>
          </a:p>
        </p:txBody>
      </p:sp>
      <p:sp>
        <p:nvSpPr>
          <p:cNvPr id="178" name="Shape 178"/>
          <p:cNvSpPr/>
          <p:nvPr/>
        </p:nvSpPr>
        <p:spPr>
          <a:xfrm>
            <a:off x="9593312" y="2609610"/>
            <a:ext cx="2000053" cy="790279"/>
          </a:xfrm>
          <a:prstGeom prst="rect">
            <a:avLst/>
          </a:prstGeom>
          <a:solidFill>
            <a:srgbClr val="55F302">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
        <p:nvSpPr>
          <p:cNvPr id="179" name="Shape 179"/>
          <p:cNvSpPr/>
          <p:nvPr/>
        </p:nvSpPr>
        <p:spPr>
          <a:xfrm>
            <a:off x="10085158" y="2850862"/>
            <a:ext cx="1049967" cy="307777"/>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defRPr sz="2000">
                <a:latin typeface="Helvetica Neue"/>
                <a:ea typeface="Helvetica Neue"/>
                <a:cs typeface="Helvetica Neue"/>
                <a:sym typeface="Helvetica Neue"/>
              </a:defRPr>
            </a:lvl1pPr>
          </a:lstStyle>
          <a:p>
            <a:pPr lvl="0">
              <a:defRPr sz="1800"/>
            </a:pPr>
            <a:r>
              <a:rPr sz="1500"/>
              <a:t>Free to use</a:t>
            </a:r>
          </a:p>
        </p:txBody>
      </p:sp>
      <p:sp>
        <p:nvSpPr>
          <p:cNvPr id="180" name="Shape 180"/>
          <p:cNvSpPr/>
          <p:nvPr/>
        </p:nvSpPr>
        <p:spPr>
          <a:xfrm>
            <a:off x="4183113" y="162463"/>
            <a:ext cx="731521" cy="1210064"/>
          </a:xfrm>
          <a:prstGeom prst="rect">
            <a:avLst/>
          </a:prstGeom>
          <a:solidFill>
            <a:srgbClr val="EB4D00">
              <a:alpha val="44514"/>
            </a:srgbClr>
          </a:solidFill>
          <a:ln w="12700">
            <a:miter lim="400000"/>
          </a:ln>
        </p:spPr>
        <p:txBody>
          <a:bodyPr lIns="0" tIns="0" rIns="0" bIns="0" anchor="ctr"/>
          <a:lstStyle/>
          <a:p>
            <a:pPr defTabSz="295267">
              <a:defRPr sz="2600">
                <a:solidFill>
                  <a:srgbClr val="FFFFFF"/>
                </a:solidFill>
                <a:effectLst>
                  <a:outerShdw blurRad="38100" dist="12700" dir="5400000" rotWithShape="0">
                    <a:srgbClr val="000000">
                      <a:alpha val="50000"/>
                    </a:srgbClr>
                  </a:outerShdw>
                </a:effectLst>
              </a:defRPr>
            </a:pPr>
            <a:endParaRPr sz="1951"/>
          </a:p>
        </p:txBody>
      </p:sp>
    </p:spTree>
    <p:extLst>
      <p:ext uri="{BB962C8B-B14F-4D97-AF65-F5344CB8AC3E}">
        <p14:creationId xmlns:p14="http://schemas.microsoft.com/office/powerpoint/2010/main" val="156978843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14BEDC33-BE72-6341-A655-C390D2F4FBF1}"/>
              </a:ext>
            </a:extLst>
          </p:cNvPr>
          <p:cNvPicPr>
            <a:picLocks noGrp="1" noChangeAspect="1"/>
          </p:cNvPicPr>
          <p:nvPr>
            <p:ph type="pic" idx="10"/>
          </p:nvPr>
        </p:nvPicPr>
        <p:blipFill>
          <a:blip r:embed="rId2"/>
          <a:srcRect l="8341" r="8341"/>
          <a:stretch>
            <a:fillRect/>
          </a:stretch>
        </p:blipFill>
        <p:spPr>
          <a:xfrm rot="5400000">
            <a:off x="493813" y="1515096"/>
            <a:ext cx="4960953" cy="4466416"/>
          </a:xfrm>
        </p:spPr>
      </p:pic>
      <p:sp>
        <p:nvSpPr>
          <p:cNvPr id="4" name="Text Placeholder 3">
            <a:extLst>
              <a:ext uri="{FF2B5EF4-FFF2-40B4-BE49-F238E27FC236}">
                <a16:creationId xmlns:a16="http://schemas.microsoft.com/office/drawing/2014/main" id="{7A7E2885-7737-6D42-AF76-E57A0A0B0989}"/>
              </a:ext>
            </a:extLst>
          </p:cNvPr>
          <p:cNvSpPr>
            <a:spLocks noGrp="1"/>
          </p:cNvSpPr>
          <p:nvPr>
            <p:ph type="body" idx="1"/>
          </p:nvPr>
        </p:nvSpPr>
        <p:spPr>
          <a:xfrm>
            <a:off x="6126737" y="1748224"/>
            <a:ext cx="5324183" cy="4480557"/>
          </a:xfrm>
        </p:spPr>
        <p:txBody>
          <a:bodyPr>
            <a:normAutofit/>
          </a:bodyPr>
          <a:lstStyle/>
          <a:p>
            <a:r>
              <a:rPr lang="en-CH" dirty="0"/>
              <a:t>This is a CO</a:t>
            </a:r>
            <a:r>
              <a:rPr lang="en-CH" baseline="-25000" dirty="0"/>
              <a:t>2</a:t>
            </a:r>
            <a:r>
              <a:rPr lang="en-CH" dirty="0"/>
              <a:t> monitoring device.</a:t>
            </a:r>
          </a:p>
          <a:p>
            <a:endParaRPr lang="en-CH" dirty="0"/>
          </a:p>
          <a:p>
            <a:r>
              <a:rPr lang="en-CH" dirty="0"/>
              <a:t>There is one in every room inside ID2.</a:t>
            </a:r>
            <a:br>
              <a:rPr lang="en-CH" dirty="0"/>
            </a:br>
            <a:br>
              <a:rPr lang="en-CH" dirty="0"/>
            </a:br>
            <a:r>
              <a:rPr lang="en-CH" dirty="0"/>
              <a:t>If the value is over 900ppm:</a:t>
            </a:r>
          </a:p>
          <a:p>
            <a:pPr marL="380990" indent="-380990">
              <a:buFontTx/>
              <a:buChar char="-"/>
            </a:pPr>
            <a:r>
              <a:rPr lang="en-CH" dirty="0"/>
              <a:t>Leave the room you are in to let it ventilate </a:t>
            </a:r>
            <a:r>
              <a:rPr lang="fr-CH" dirty="0" err="1"/>
              <a:t>until</a:t>
            </a:r>
            <a:r>
              <a:rPr lang="fr-CH" dirty="0"/>
              <a:t> the </a:t>
            </a:r>
            <a:r>
              <a:rPr lang="en-US" dirty="0"/>
              <a:t>CO</a:t>
            </a:r>
            <a:r>
              <a:rPr lang="en-US" baseline="-25000" dirty="0"/>
              <a:t>2</a:t>
            </a:r>
            <a:r>
              <a:rPr lang="en-US" dirty="0"/>
              <a:t> concentration goes below 600 ppm.</a:t>
            </a:r>
            <a:r>
              <a:rPr lang="en-CH" dirty="0"/>
              <a:t> ;</a:t>
            </a:r>
          </a:p>
          <a:p>
            <a:pPr marL="380990" indent="-380990">
              <a:buFontTx/>
              <a:buChar char="-"/>
            </a:pPr>
            <a:r>
              <a:rPr lang="en-CH" dirty="0"/>
              <a:t>Ask one of the ID2 members to open the main doors to ventilate the whole space.</a:t>
            </a:r>
          </a:p>
        </p:txBody>
      </p:sp>
    </p:spTree>
    <p:extLst>
      <p:ext uri="{BB962C8B-B14F-4D97-AF65-F5344CB8AC3E}">
        <p14:creationId xmlns:p14="http://schemas.microsoft.com/office/powerpoint/2010/main" val="3238705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Agenda 4 the Week</a:t>
            </a:r>
            <a:endParaRPr lang="en-GB" b="1" dirty="0"/>
          </a:p>
        </p:txBody>
      </p:sp>
      <p:pic>
        <p:nvPicPr>
          <p:cNvPr id="4" name="Picture 3" descr="Table&#10;&#10;Description automatically generated">
            <a:extLst>
              <a:ext uri="{FF2B5EF4-FFF2-40B4-BE49-F238E27FC236}">
                <a16:creationId xmlns:a16="http://schemas.microsoft.com/office/drawing/2014/main" id="{7CE141A1-EB17-582E-C2D6-283C95161A9D}"/>
              </a:ext>
            </a:extLst>
          </p:cNvPr>
          <p:cNvPicPr>
            <a:picLocks noChangeAspect="1"/>
          </p:cNvPicPr>
          <p:nvPr/>
        </p:nvPicPr>
        <p:blipFill>
          <a:blip r:embed="rId2"/>
          <a:stretch>
            <a:fillRect/>
          </a:stretch>
        </p:blipFill>
        <p:spPr>
          <a:xfrm>
            <a:off x="753601" y="1410882"/>
            <a:ext cx="7772400" cy="4623727"/>
          </a:xfrm>
          <a:prstGeom prst="rect">
            <a:avLst/>
          </a:prstGeom>
        </p:spPr>
      </p:pic>
      <p:pic>
        <p:nvPicPr>
          <p:cNvPr id="6" name="Picture 5" descr="Qr code&#10;&#10;Description automatically generated">
            <a:extLst>
              <a:ext uri="{FF2B5EF4-FFF2-40B4-BE49-F238E27FC236}">
                <a16:creationId xmlns:a16="http://schemas.microsoft.com/office/drawing/2014/main" id="{5A99E4B5-7DC2-15D6-1D4D-7EEB90F06764}"/>
              </a:ext>
            </a:extLst>
          </p:cNvPr>
          <p:cNvPicPr>
            <a:picLocks noChangeAspect="1"/>
          </p:cNvPicPr>
          <p:nvPr/>
        </p:nvPicPr>
        <p:blipFill>
          <a:blip r:embed="rId3"/>
          <a:stretch>
            <a:fillRect/>
          </a:stretch>
        </p:blipFill>
        <p:spPr>
          <a:xfrm>
            <a:off x="9499606" y="3315438"/>
            <a:ext cx="1905000" cy="2362200"/>
          </a:xfrm>
          <a:prstGeom prst="rect">
            <a:avLst/>
          </a:prstGeom>
        </p:spPr>
      </p:pic>
      <p:sp>
        <p:nvSpPr>
          <p:cNvPr id="7" name="TextBox 6">
            <a:extLst>
              <a:ext uri="{FF2B5EF4-FFF2-40B4-BE49-F238E27FC236}">
                <a16:creationId xmlns:a16="http://schemas.microsoft.com/office/drawing/2014/main" id="{7A54EE17-09AB-C7E1-7EFF-0B3F2563585E}"/>
              </a:ext>
            </a:extLst>
          </p:cNvPr>
          <p:cNvSpPr txBox="1"/>
          <p:nvPr/>
        </p:nvSpPr>
        <p:spPr>
          <a:xfrm>
            <a:off x="9303026" y="1616765"/>
            <a:ext cx="2597426" cy="923330"/>
          </a:xfrm>
          <a:prstGeom prst="rect">
            <a:avLst/>
          </a:prstGeom>
          <a:noFill/>
        </p:spPr>
        <p:txBody>
          <a:bodyPr wrap="square" rtlCol="0">
            <a:spAutoFit/>
          </a:bodyPr>
          <a:lstStyle/>
          <a:p>
            <a:r>
              <a:rPr lang="en-CH" dirty="0">
                <a:solidFill>
                  <a:srgbClr val="FF0000"/>
                </a:solidFill>
              </a:rPr>
              <a:t>Find the updated Indico-Timetable here!</a:t>
            </a:r>
          </a:p>
          <a:p>
            <a:r>
              <a:rPr lang="en-CH" dirty="0">
                <a:solidFill>
                  <a:srgbClr val="FF0000"/>
                </a:solidFill>
              </a:rPr>
              <a:t> (Real times)</a:t>
            </a:r>
          </a:p>
        </p:txBody>
      </p:sp>
      <p:pic>
        <p:nvPicPr>
          <p:cNvPr id="10" name="Graphic 9" descr="Play with solid fill">
            <a:extLst>
              <a:ext uri="{FF2B5EF4-FFF2-40B4-BE49-F238E27FC236}">
                <a16:creationId xmlns:a16="http://schemas.microsoft.com/office/drawing/2014/main" id="{03D01365-3DD1-4453-29A9-C9A87A7647F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a:off x="9994906" y="2401038"/>
            <a:ext cx="914400" cy="914400"/>
          </a:xfrm>
          <a:prstGeom prst="rect">
            <a:avLst/>
          </a:prstGeom>
        </p:spPr>
      </p:pic>
    </p:spTree>
    <p:extLst>
      <p:ext uri="{BB962C8B-B14F-4D97-AF65-F5344CB8AC3E}">
        <p14:creationId xmlns:p14="http://schemas.microsoft.com/office/powerpoint/2010/main" val="5348712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1281</TotalTime>
  <Words>1370</Words>
  <Application>Microsoft Macintosh PowerPoint</Application>
  <PresentationFormat>Widescreen</PresentationFormat>
  <Paragraphs>148</Paragraphs>
  <Slides>27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Calibri Light</vt:lpstr>
      <vt:lpstr>Helvetica</vt:lpstr>
      <vt:lpstr>Helvetica Neue</vt:lpstr>
      <vt:lpstr>Wingdings</vt:lpstr>
      <vt:lpstr>Office Theme</vt:lpstr>
      <vt:lpstr>What are we doing here?</vt:lpstr>
      <vt:lpstr>PowerPoint Presentation</vt:lpstr>
      <vt:lpstr>Who am I to talk to you</vt:lpstr>
      <vt:lpstr>PowerPoint Presentation</vt:lpstr>
      <vt:lpstr>Safety is first priority. </vt:lpstr>
      <vt:lpstr>BUILDING SAFETY B3179 </vt:lpstr>
      <vt:lpstr>PowerPoint Presentation</vt:lpstr>
      <vt:lpstr>PowerPoint Presentation</vt:lpstr>
      <vt:lpstr>Agenda 4 the Week</vt:lpstr>
      <vt:lpstr>In case of an emergency</vt:lpstr>
      <vt:lpstr>IdeaSquare </vt:lpstr>
      <vt:lpstr>Aren’t all CERN labs “innovation spaces” ?</vt:lpstr>
      <vt:lpstr>IdeaSquare</vt:lpstr>
      <vt:lpstr>Linking science, innovation, and the SDGs </vt:lpstr>
      <vt:lpstr>#ATTRACT </vt:lpstr>
      <vt:lpstr>Connecting curious minds </vt:lpstr>
      <vt:lpstr>Events, workshops and hackatons</vt:lpstr>
      <vt:lpstr>Fast forward through prototyping </vt:lpstr>
      <vt:lpstr>Our Prototyping Facilities</vt:lpstr>
      <vt:lpstr>Example: CLEAR</vt:lpstr>
      <vt:lpstr>Stimulating instrumentation in research</vt:lpstr>
      <vt:lpstr>Edusafe</vt:lpstr>
      <vt:lpstr>Training and experimenting with the innovators of the future </vt:lpstr>
      <vt:lpstr>Educational programmes</vt:lpstr>
      <vt:lpstr>Why?</vt:lpstr>
      <vt:lpstr>What to expect from your journey?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IdeaSquare</dc:title>
  <dc:creator>Catarina Batista</dc:creator>
  <cp:lastModifiedBy>Ole Anton Werner</cp:lastModifiedBy>
  <cp:revision>102</cp:revision>
  <dcterms:created xsi:type="dcterms:W3CDTF">2022-06-13T07:20:00Z</dcterms:created>
  <dcterms:modified xsi:type="dcterms:W3CDTF">2023-03-26T13:11:33Z</dcterms:modified>
</cp:coreProperties>
</file>