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1418" r:id="rId3"/>
    <p:sldId id="1401" r:id="rId4"/>
    <p:sldId id="1457" r:id="rId5"/>
    <p:sldId id="1400" r:id="rId6"/>
    <p:sldId id="1405" r:id="rId7"/>
    <p:sldId id="1455" r:id="rId8"/>
    <p:sldId id="1459" r:id="rId9"/>
    <p:sldId id="1441" r:id="rId10"/>
    <p:sldId id="1462" r:id="rId11"/>
    <p:sldId id="1454" r:id="rId12"/>
    <p:sldId id="1461" r:id="rId13"/>
    <p:sldId id="1453" r:id="rId14"/>
    <p:sldId id="1443" r:id="rId15"/>
    <p:sldId id="1447" r:id="rId16"/>
    <p:sldId id="1448" r:id="rId17"/>
    <p:sldId id="1449" r:id="rId18"/>
    <p:sldId id="1450" r:id="rId19"/>
    <p:sldId id="1451" r:id="rId20"/>
    <p:sldId id="1452" r:id="rId21"/>
    <p:sldId id="1419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FBF126-75C3-4DD0-8845-AD9ACB4C3146}">
          <p14:sldIdLst>
            <p14:sldId id="256"/>
            <p14:sldId id="1418"/>
            <p14:sldId id="1401"/>
            <p14:sldId id="1457"/>
            <p14:sldId id="1400"/>
            <p14:sldId id="1405"/>
            <p14:sldId id="1455"/>
            <p14:sldId id="1459"/>
            <p14:sldId id="1441"/>
            <p14:sldId id="1462"/>
            <p14:sldId id="1454"/>
            <p14:sldId id="1461"/>
            <p14:sldId id="1453"/>
            <p14:sldId id="1443"/>
            <p14:sldId id="1447"/>
            <p14:sldId id="1448"/>
            <p14:sldId id="1449"/>
            <p14:sldId id="1450"/>
            <p14:sldId id="1451"/>
            <p14:sldId id="1452"/>
            <p14:sldId id="1419"/>
          </p14:sldIdLst>
        </p14:section>
        <p14:section name="Untitled Section" id="{E0B9E648-321F-48D4-BC05-EF94A5E45DC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DB"/>
    <a:srgbClr val="EBFFFF"/>
    <a:srgbClr val="66FFCC"/>
    <a:srgbClr val="66FFFF"/>
    <a:srgbClr val="0000FF"/>
    <a:srgbClr val="E9EBF5"/>
    <a:srgbClr val="CFD5EA"/>
    <a:srgbClr val="A1A4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86461" autoAdjust="0"/>
  </p:normalViewPr>
  <p:slideViewPr>
    <p:cSldViewPr snapToGrid="0">
      <p:cViewPr varScale="1">
        <p:scale>
          <a:sx n="126" d="100"/>
          <a:sy n="126" d="100"/>
        </p:scale>
        <p:origin x="89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2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"/>
    </p:cViewPr>
  </p:sorter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99D8B-42F0-4159-AFD8-0DA7BC68A317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CEC31-4F04-43A5-B476-08E763D06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94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404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468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644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48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65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112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43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CEC31-4F04-43A5-B476-08E763D062D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81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3C8387-2D7E-4546-B814-2249553A1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E4FF3B2-9488-41B1-A7B2-9AB2C15A4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A6ED1E-5C8E-4EE7-9982-DBE32343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D18D2-96E0-4FD1-8FA0-8D98A93D8C77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8367F3-0661-489E-8B3B-B1BCE89B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683501-3AFC-444F-A458-69E80FD4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fld id="{99EF3770-8F10-47AB-BB0B-7C18907A806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Picture 9" descr="logo-presentation-small.jpg">
            <a:extLst>
              <a:ext uri="{FF2B5EF4-FFF2-40B4-BE49-F238E27FC236}">
                <a16:creationId xmlns:a16="http://schemas.microsoft.com/office/drawing/2014/main" id="{E70003C5-F821-45CE-A99E-AD64092C6C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546" y="76889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C27B9D-9909-4C5E-8B62-E086B4488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FF5E89-947F-4C9F-A582-216B5EDF0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2E737C-7041-4BF0-B972-5D4935C92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D6E7-E93C-4A87-BBB3-7F476B93D589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6D8170-CCDE-4023-8FA0-CD17AF3FE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E5B654-2F0E-45F7-B40E-D0BF3765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93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24FB840-06F7-4417-9438-DDA84255A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A9B584C-AFDC-4DB4-B09B-78456961C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D3B01E-B636-44F2-AC88-17B246A2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91C63-6E06-4E15-A733-FCD393E552BC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F62DFC-746F-4A86-8A56-03B6F3FD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AC3B35-9947-45E2-919B-81699C971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91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C1377B-978A-4B86-96B4-0F25AAA0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ECFE30-ADFE-4B81-8CA1-91988E9D1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5BA834-FA1F-4CC3-8987-BAE6BFCC1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C439-1A90-46EE-92CC-EED2A65419FF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4367A7-E032-43F6-A8EB-843755A2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580F02-B00F-4302-BFE2-66E3443B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5272" y="6327085"/>
            <a:ext cx="2057400" cy="365125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fld id="{99EF3770-8F10-47AB-BB0B-7C18907A806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Picture 9" descr="logo-presentation-small.jpg">
            <a:extLst>
              <a:ext uri="{FF2B5EF4-FFF2-40B4-BE49-F238E27FC236}">
                <a16:creationId xmlns:a16="http://schemas.microsoft.com/office/drawing/2014/main" id="{50FB77C6-2A99-4263-8325-B3A5C688AD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546" y="98426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5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53A939-BB68-4E2D-B8C7-D141B4044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0A7EA76-48D3-4882-BB7A-1BDAB9D95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79E43F-D5C3-47C8-A415-203D40A56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1957-68EC-4148-9EA6-848912D1D4B2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7409F1-1BFB-4909-82DE-3D6FAFE9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B40B56-759D-42B6-90AB-EE4698ACA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0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F7B768-F3A7-488A-AB54-AADE44557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8F87DC-D53C-4AE5-9760-A3DABE428D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DD95EB-6C62-403D-BA07-2F7A6C0B7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985AF6-CB52-494A-86DA-FF63E8BA0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467E-0F66-4AD1-8275-556F02CA6494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6B938F2-81BF-406D-94AC-AA0F4A6D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1EBD041-C4C3-4D1B-A209-ED4747D6E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42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78B1A2-FF18-4B6F-BE7A-97798FF3D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0383FA-DFD5-4DFD-A74B-C659269A8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62FF22-DAAE-45C5-BF82-0528C6B8D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7DC80C1-2F73-4C84-A92E-EA3B69B38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46A3999-B45C-4FFE-8525-CA708F90C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B9AFA9D-1DC8-4D15-833B-70D5CFD23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B5DF-FF4A-4D54-B269-21EC4B1921B6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42081D5-4E1D-491C-8881-45283669F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E155ECC-458C-4E64-A3A7-E34F77EE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95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6AB7FB-0E40-40FE-BE60-32C2D6F06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233B2A0-2E81-4886-B6DF-8B14EF499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8F4A-EA3A-4053-8E69-A60D8E3B253B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E4F59F3-7E03-403A-B69B-CA6ED9E36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FFE4F5C-55D5-47D4-B346-475265EAF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365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F157881-589B-4438-901B-DC6A7861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4AA9-9C4B-4CE9-8D27-551A7853C18A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A051C0B-780D-44BC-ACC7-BE34426AB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DDA7A7F-0770-4177-80BA-B5DC75B52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3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DE9226-D323-4A22-93F8-98764F6C2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555711-C416-41C3-93AA-B019E5F5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E510C7A-3853-47F0-A73B-DCB63F629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7382831-7FF0-4B26-9CE6-11693184C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040FE-2E84-4C3E-A348-16B4FBA0337D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AA27CBD-EFCD-4FE8-B34E-596F212B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86A999-1E9C-4D74-A8E5-A55832D64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69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E90D32-7F74-43D4-84D1-D7AB05E27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DD5ED28-A22C-4A01-844F-4252437801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080939-A807-44DC-85F3-818CC6710B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D3B5518-B8DB-4A8A-9DC1-8A70C3B8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53A64-7F0E-4240-9EE0-D2F481AD0649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74442D2-1621-43CF-8B27-67A97EBAA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241D6E-8257-4F73-8C2C-FFBE6F90A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78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B4698F3-A577-4C27-8BFE-52C791FEC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72BB5D-D13C-401C-991B-E0985F970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8ACFC7-B225-4D25-9545-F261929A25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666BF-1B4D-469D-86FD-BE2448296760}" type="datetime1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FEB28C-3E2B-4E91-B2D6-1DDB5694B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D7B1ED-360B-4590-A32C-56F6F19C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F3770-8F10-47AB-BB0B-7C18907A8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48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457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131437/" TargetMode="External"/><Relationship Id="rId4" Type="http://schemas.openxmlformats.org/officeDocument/2006/relationships/hyperlink" Target="https://indico.cern.ch/event/110559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D64E28-11E0-4A3D-80FC-82509FE59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altLang="zh-CN" sz="3600" b="1" i="0" dirty="0">
                <a:solidFill>
                  <a:srgbClr val="1A63A0"/>
                </a:solidFill>
                <a:effectLst/>
                <a:latin typeface="Arial" panose="020B0604020202020204" pitchFamily="34" charset="0"/>
              </a:rPr>
              <a:t>Update on FCC circumference studies and resulting choice of RF frequency</a:t>
            </a:r>
            <a:endParaRPr lang="zh-CN" altLang="en-US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B1C1AE7-0BFD-43B7-8877-A09C4F7DD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85638"/>
            <a:ext cx="6858000" cy="217384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Heiko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Ivan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Linhao Zhang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26/04/2022</a:t>
            </a: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0E1A7E8-F703-4AF9-B5F5-D3774C6EF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6391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059ED5-09C5-454E-8E46-CD1A526D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EAB11131-C503-45D7-9D02-24E1F195D77A}"/>
              </a:ext>
            </a:extLst>
          </p:cNvPr>
          <p:cNvSpPr txBox="1">
            <a:spLocks/>
          </p:cNvSpPr>
          <p:nvPr/>
        </p:nvSpPr>
        <p:spPr>
          <a:xfrm>
            <a:off x="565266" y="131210"/>
            <a:ext cx="7946968" cy="641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Sensitivity analysis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499BAFA-E63D-4043-BA4B-ED1A53531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97773"/>
            <a:ext cx="8008274" cy="5329312"/>
          </a:xfrm>
        </p:spPr>
        <p:txBody>
          <a:bodyPr>
            <a:noAutofit/>
          </a:bodyPr>
          <a:lstStyle/>
          <a:p>
            <a:r>
              <a:rPr lang="en-GB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robust are solutions with respect to assumptions?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Figure of MERIT is </a:t>
            </a:r>
            <a:r>
              <a:rPr lang="en-GB" sz="2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possible bunch spacings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up to </a:t>
            </a:r>
            <a:r>
              <a:rPr lang="en-GB" sz="22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sz="2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(by default 25 ns)</a:t>
            </a: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Requires normalization by </a:t>
            </a:r>
            <a:r>
              <a:rPr lang="en-GB" altLang="zh-CN" sz="2200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altLang="zh-CN" sz="2200" baseline="-250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GB" altLang="zh-CN" sz="2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 </a:t>
            </a:r>
            <a:r>
              <a:rPr lang="en-GB" altLang="zh-CN" sz="2200" i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altLang="zh-CN" sz="2200" baseline="-250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RF</a:t>
            </a:r>
            <a:r>
              <a:rPr lang="en-GB" altLang="zh-CN" sz="2200" baseline="-25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zh-CN" sz="2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</a:t>
            </a:r>
            <a:r>
              <a:rPr lang="en-GB" altLang="zh-CN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 ‘</a:t>
            </a:r>
            <a:r>
              <a:rPr lang="en-GB" altLang="zh-CN" sz="22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GB" altLang="zh-CN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’ in slide 5</a:t>
            </a:r>
            <a:r>
              <a:rPr lang="en-GB" altLang="zh-CN" sz="2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GB" sz="2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Fraction of possible bunch spacing options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options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derived by the previous algorithm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need to be </a:t>
            </a:r>
            <a:r>
              <a:rPr lang="en-US" sz="2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checked for various maximum bunch spacings, </a:t>
            </a:r>
            <a:r>
              <a:rPr lang="en-GB" altLang="zh-CN" sz="2200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altLang="zh-CN" sz="2200" b="1" baseline="-250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GB" altLang="zh-CN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to demonstrate if the same interesting combinations are always favourable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738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DB7D4-A062-46A8-ACCE-5F1FBE10E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9B1ADE2-8721-4177-8851-075C1FF4725D}"/>
              </a:ext>
            </a:extLst>
          </p:cNvPr>
          <p:cNvSpPr txBox="1">
            <a:spLocks/>
          </p:cNvSpPr>
          <p:nvPr/>
        </p:nvSpPr>
        <p:spPr>
          <a:xfrm>
            <a:off x="628650" y="131211"/>
            <a:ext cx="7886700" cy="562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Results for different </a:t>
            </a:r>
            <a:r>
              <a:rPr lang="en-GB" altLang="zh-CN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altLang="zh-CN" sz="3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8844BA-3C1D-463C-B19B-1EA8B0975338}"/>
              </a:ext>
            </a:extLst>
          </p:cNvPr>
          <p:cNvSpPr txBox="1"/>
          <p:nvPr/>
        </p:nvSpPr>
        <p:spPr>
          <a:xfrm>
            <a:off x="571501" y="902899"/>
            <a:ext cx="365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zh-CN" sz="1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ax. bunch spacing &lt; 25.5 ns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9D241-AD66-4235-AA4B-1311F81AC0C5}"/>
              </a:ext>
            </a:extLst>
          </p:cNvPr>
          <p:cNvSpPr txBox="1"/>
          <p:nvPr/>
        </p:nvSpPr>
        <p:spPr>
          <a:xfrm>
            <a:off x="628650" y="3786615"/>
            <a:ext cx="365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 bunch spacing &lt; 50.5 ns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178F1F-221B-4762-8AEA-355D04875E36}"/>
              </a:ext>
            </a:extLst>
          </p:cNvPr>
          <p:cNvSpPr txBox="1"/>
          <p:nvPr/>
        </p:nvSpPr>
        <p:spPr>
          <a:xfrm>
            <a:off x="4952172" y="886432"/>
            <a:ext cx="365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 bunch spacing &lt; 30.5 ns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69BDD-8C2E-49C6-953F-89B3C0B9AC91}"/>
              </a:ext>
            </a:extLst>
          </p:cNvPr>
          <p:cNvSpPr txBox="1"/>
          <p:nvPr/>
        </p:nvSpPr>
        <p:spPr>
          <a:xfrm>
            <a:off x="4998152" y="4588812"/>
            <a:ext cx="3565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From ‘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Fraction of possible bunch spacing options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’ point of view, preferable frequency range:  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400 ~ 600 MHz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28B55E-DDC3-42D1-A703-E8F9405AF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90" y="1240200"/>
            <a:ext cx="4000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0C53BE6-B55A-419A-B076-3BD439500B35}"/>
              </a:ext>
            </a:extLst>
          </p:cNvPr>
          <p:cNvSpPr/>
          <p:nvPr/>
        </p:nvSpPr>
        <p:spPr>
          <a:xfrm>
            <a:off x="1303021" y="1552166"/>
            <a:ext cx="1097280" cy="1739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1C625CE-EA07-4F5E-97CD-872BC654D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240200"/>
            <a:ext cx="4000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C917455-48C9-441E-856E-8BD9863EA328}"/>
              </a:ext>
            </a:extLst>
          </p:cNvPr>
          <p:cNvSpPr/>
          <p:nvPr/>
        </p:nvSpPr>
        <p:spPr>
          <a:xfrm>
            <a:off x="5417820" y="1581858"/>
            <a:ext cx="1097280" cy="1739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5373A0E7-77AF-4C96-A732-782625FBE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1" y="4062142"/>
            <a:ext cx="4000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0B1B831-F44B-452F-86F2-78BE13938CFC}"/>
              </a:ext>
            </a:extLst>
          </p:cNvPr>
          <p:cNvSpPr/>
          <p:nvPr/>
        </p:nvSpPr>
        <p:spPr>
          <a:xfrm>
            <a:off x="1312960" y="4436282"/>
            <a:ext cx="1097280" cy="1739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23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046B1-E097-4E77-9F6E-FF5D22E36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5272" y="6365185"/>
            <a:ext cx="2057400" cy="365125"/>
          </a:xfrm>
        </p:spPr>
        <p:txBody>
          <a:bodyPr/>
          <a:lstStyle/>
          <a:p>
            <a:fld id="{99EF3770-8F10-47AB-BB0B-7C18907A8068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6F1184A0-8A9C-4763-9D4D-C4E75D097B0B}"/>
              </a:ext>
            </a:extLst>
          </p:cNvPr>
          <p:cNvSpPr txBox="1">
            <a:spLocks/>
          </p:cNvSpPr>
          <p:nvPr/>
        </p:nvSpPr>
        <p:spPr>
          <a:xfrm>
            <a:off x="628650" y="131211"/>
            <a:ext cx="7886700" cy="562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Comparison for different </a:t>
            </a:r>
            <a:r>
              <a:rPr lang="en-GB" altLang="zh-CN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altLang="zh-CN" sz="3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2">
            <a:extLst>
              <a:ext uri="{FF2B5EF4-FFF2-40B4-BE49-F238E27FC236}">
                <a16:creationId xmlns:a16="http://schemas.microsoft.com/office/drawing/2014/main" id="{5E391FD4-479B-4FB1-97CE-F8A2CA7321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82772"/>
              </p:ext>
            </p:extLst>
          </p:nvPr>
        </p:nvGraphicFramePr>
        <p:xfrm>
          <a:off x="289820" y="895189"/>
          <a:ext cx="8622453" cy="5539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196823651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491672767"/>
                    </a:ext>
                  </a:extLst>
                </a:gridCol>
                <a:gridCol w="549313">
                  <a:extLst>
                    <a:ext uri="{9D8B030D-6E8A-4147-A177-3AD203B41FA5}">
                      <a16:colId xmlns:a16="http://schemas.microsoft.com/office/drawing/2014/main" val="2648242730"/>
                    </a:ext>
                  </a:extLst>
                </a:gridCol>
                <a:gridCol w="2078687">
                  <a:extLst>
                    <a:ext uri="{9D8B030D-6E8A-4147-A177-3AD203B41FA5}">
                      <a16:colId xmlns:a16="http://schemas.microsoft.com/office/drawing/2014/main" val="254138866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0746460"/>
                    </a:ext>
                  </a:extLst>
                </a:gridCol>
                <a:gridCol w="2257914">
                  <a:extLst>
                    <a:ext uri="{9D8B030D-6E8A-4147-A177-3AD203B41FA5}">
                      <a16:colId xmlns:a16="http://schemas.microsoft.com/office/drawing/2014/main" val="3499877934"/>
                    </a:ext>
                  </a:extLst>
                </a:gridCol>
                <a:gridCol w="604539">
                  <a:extLst>
                    <a:ext uri="{9D8B030D-6E8A-4147-A177-3AD203B41FA5}">
                      <a16:colId xmlns:a16="http://schemas.microsoft.com/office/drawing/2014/main" val="3430560851"/>
                    </a:ext>
                  </a:extLst>
                </a:gridCol>
              </a:tblGrid>
              <a:tr h="275552"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frequency (MHz)</a:t>
                      </a:r>
                      <a:endParaRPr lang="en-GB" sz="1000" b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spacings 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 25.5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[ns]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Percen-tage</a:t>
                      </a:r>
                      <a:r>
                        <a:rPr lang="en-GB" sz="10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en-GB" sz="10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possiblespacings</a:t>
                      </a:r>
                      <a:endParaRPr lang="en-GB" sz="1000" b="1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spacings 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 30.5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[ns]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Percen-tage</a:t>
                      </a:r>
                      <a:r>
                        <a:rPr lang="en-GB" sz="10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possible  spacings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spacings 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 50.5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[ns]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Percen-tage</a:t>
                      </a:r>
                      <a:r>
                        <a:rPr lang="en-GB" sz="10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possible  spacings</a:t>
                      </a:r>
                    </a:p>
                  </a:txBody>
                  <a:tcPr marL="0" marR="0" marT="42203" marB="42203" anchor="ctr"/>
                </a:tc>
                <a:extLst>
                  <a:ext uri="{0D108BD9-81ED-4DB2-BD59-A6C34878D82A}">
                    <a16:rowId xmlns:a16="http://schemas.microsoft.com/office/drawing/2014/main" val="945111614"/>
                  </a:ext>
                </a:extLst>
              </a:tr>
              <a:tr h="50555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364.35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2.74, 5.49, 8.23, 10.98, 13.72, 16.47, 19.21, 21.96, 24.70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9/9 = 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[2.74, 5.49, 8.23, 10.98, 13.72, 16.47, 19.21, 21.96, 24.7, 27.45, 30.19]	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11/11 =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[2.74, 5.49, 8.23, 10.98, 13.72, 16.47, 19.21, 21.96, 24.7, 27.45, 30.19, 32.94, 38.42, 41.17, 49.4]	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15/18 =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83.3%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544642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400.79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2.5, 5.0,7.5, 12.5, 15, 17.5, 25 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7/10 = 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2.5, 5.0,7.5, 12.5, 15, 17.5, 25 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7/12 = 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58.3%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[2.5, 4.99, 7.49, 12.48, 14.97, 17.47, 24.95, 34.93, 37.43]	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9/20 = 45%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514963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497.34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[ 2.01 4.02 6.03 8.04 10.05 12.06 14.07 16.09 18.1 20.11, 24.13]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11/12 =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91.7%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[2.01, 4.02, 6.03, 8.04, 10.05, 12.06, 14.07, 16.09, 18.1, 20.11, 24.13, 28.15, 30.16]	</a:t>
                      </a:r>
                      <a:endParaRPr lang="en-US" altLang="zh-CN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13/15 =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86.7%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[2.01, 4.02, 6.03, 8.04, 10.05, 12.06, 14.07, 16.09, 18.1, 20.11, 24.13, 28.15, 30.16, 36.19, 40.21, 42.22, 48.26, 50.27]</a:t>
                      </a:r>
                      <a:endParaRPr lang="en-US" altLang="zh-CN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18/25 = </a:t>
                      </a:r>
                    </a:p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72%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183113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563.54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[1.77, 3.55, 5.32, 7.1, 8.87, 10.65, 12.42, 14.2, 15.97, 17.74, 21.29, 24.84]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12/14 = 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85.7%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[1.77, 3.55, 5.32, 7.1, 8.87, 10.65, 12.42, 14.2, 15.97, 17.74, 21.29, 24.84, 26.62, 30.17]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14/17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82.3%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[1.77, 3.55, 5.32, 7.1, 8.87, 10.65, 12.42, 14.2, 15.97, 17.74, 21.29, 24.84, 26.62, 30.17, 31.94, 35.49, 37.26, 42.59, 49.69]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19/28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67.9%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566754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607.26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[1.65, 3.29, 4.94, 6.59, 8.23, 9.88, 11.53, 13.17, 16.47, 18.11, 19.76, 23.05, 24.7]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13/15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86.7% 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[1.65, 3.29, 4.94, 6.59, 8.23, 9.88, 11.53, 13.17, 16.47, 18.11, 19.76, 23.05, 24.7]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13/18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72.2%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[1.65, 3.29, 4.94, 6.59, 8.23, 9.88, 11.53, 13.17, 16.47, 18.11, 19.76, 23.05, 24.7, 32.93, 34.58, 36.23, 39.52, 41.17, 46.11, 49.4]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20/30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66.7%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41254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607.86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[1.65, 3.29, 4.94, 6.58, 8.23, 9.87, 11.52, 13.16, 16.45, 18.1, 19.74, 23.03, 24.68]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13/15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86.7%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[1.65, 3.29, 4.94, 6.58, 8.23, 9.87, 11.52, 13.16, 16.45, 18.1, 19.74, 23.03, 24.68]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13/18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72.2%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[1.65, 3.29, 4.94, 6.58, 8.23, 9.87, 11.52, 13.16, 16.45, 18.1, 19.74, 23.03, 24.68, 32.9, 34.55, 36.19, 39.48, 41.13, 46.06, 49.35]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20/30 =</a:t>
                      </a:r>
                    </a:p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66.7%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12805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728.71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[1.37, 2.74, 4.12, 5.49, 6.86, 8.23, 9.61, 10.98, 12.35, 13.72, 15.1, 16.47, 19.21, 20.58, 21.96, 24.7]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16/18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88.8%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[1.37, 2.74, 4.12, 5.49, 6.86, 8.23, 9.61, 10.98, 12.35, 13.72, 15.1, 16.47, 19.21, 20.58, 21.96, 24.7, 27.45, 28.82, 30.19]	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19/22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86.4%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[1.37, 2.74, 4.12, 5.49, 6.86, 8.23, 9.61, 10.98, 12.35, 13.72, 15.1, 16.47, 19.21, 20.58, 21.96, 24.7, 27.45, 28.82, 30.19, 32.93, 38.42, 41.17, 45.29, 48.03, 49.4]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25/36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69.4%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244053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805.22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[1.24, 2.48, 3.73, 4.97, 6.21, 7.45, 9.94, 11.18, 12.42, 14.9, 18.63, 19.87, 21.11, 22.35, 24.84]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15/20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[1.24, 2.48, 3.73, 4.97, 6.21, 7.45, 9.94, 11.18, 12.42, 14.9, 18.63, 19.87, 21.11, 22.35, 24.84, 29.81]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16/24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[1.24, 2.48, 3.73, 4.97, 6.21, 7.45, 9.94, 11.18, 12.42, 14.9, 18.63, 19.87, 21.11, 22.35, 24.84, 29.81, 31.05, 37.26, 42.22, 44.71, 49.68]	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21/40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39436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828.91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[1.21, 2.41, 3.62, 4.83, 6.03, 7.24, 8.44, 9.65, 10.86, 12.06, 14.48, 16.89, 18.1, 21.72, 24.13, 25.33]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16/21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76.2%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[1.21, 2.41, 3.62, 4.83, 6.03, 7.24, 8.44, 9.65, 10.86, 12.06, 14.48, 16.89, 18.1, 21.72, 24.13, 25.33, 28.95, 30.16]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18/25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[1.21, 2.41, 3.62, 4.83, 6.03, 7.24, 8.44, 9.65, 10.86, 12.06, 14.48, 16.89, 18.1, 21.72, 24.13, 25.33, 28.95, 30.16, 33.78, 36.19, 42.22, 43.43, 48.26]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23/41 =</a:t>
                      </a:r>
                    </a:p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582040"/>
                  </a:ext>
                </a:extLst>
              </a:tr>
            </a:tbl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2721C17A-530D-4330-A8F0-C77A5FD9765A}"/>
              </a:ext>
            </a:extLst>
          </p:cNvPr>
          <p:cNvSpPr/>
          <p:nvPr/>
        </p:nvSpPr>
        <p:spPr>
          <a:xfrm>
            <a:off x="2827867" y="895189"/>
            <a:ext cx="575733" cy="5539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7A0B1DC-082A-4A84-A74C-21A6917004C3}"/>
              </a:ext>
            </a:extLst>
          </p:cNvPr>
          <p:cNvSpPr/>
          <p:nvPr/>
        </p:nvSpPr>
        <p:spPr>
          <a:xfrm>
            <a:off x="5452535" y="895189"/>
            <a:ext cx="575733" cy="5539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7">
            <a:extLst>
              <a:ext uri="{FF2B5EF4-FFF2-40B4-BE49-F238E27FC236}">
                <a16:creationId xmlns:a16="http://schemas.microsoft.com/office/drawing/2014/main" id="{8FD20E2C-4C14-4567-9D39-E55EAD066D37}"/>
              </a:ext>
            </a:extLst>
          </p:cNvPr>
          <p:cNvSpPr/>
          <p:nvPr/>
        </p:nvSpPr>
        <p:spPr>
          <a:xfrm>
            <a:off x="8314528" y="895189"/>
            <a:ext cx="575733" cy="5539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72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1160-CEA5-4CAD-945C-474B6A9DE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13077"/>
            <a:ext cx="8081397" cy="5460392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Extended scan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completed from 337 MHz to 854 MHz</a:t>
            </a:r>
          </a:p>
          <a:p>
            <a:pPr lvl="1"/>
            <a:r>
              <a:rPr lang="en-US" altLang="zh-CN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 circumferences allow several RF frequency options</a:t>
            </a:r>
          </a:p>
          <a:p>
            <a:pPr lvl="1"/>
            <a:r>
              <a:rPr lang="en-US" altLang="zh-CN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 circumference </a:t>
            </a:r>
            <a:r>
              <a:rPr lang="en-GB" altLang="zh-CN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by 59.2 m or decreased by 32.0 m </a:t>
            </a:r>
            <a:r>
              <a:rPr lang="en-US" altLang="zh-CN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 important flexibility to select RF frequency: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bunch spacing options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wait time for transfer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largest prime factor in harmonic number ratios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From beam dynamics point of view, the RF frequency should be a compromise between bucket size (suggesting lower frequency) and stability (towards higher frequency)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From robustness point of view, the frequency range from 400 to 600 MHz seems most favourable</a:t>
            </a:r>
          </a:p>
          <a:p>
            <a:r>
              <a:rPr lang="en-GB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RF frequency 497.3 MHz particularly interesting 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Further selection of RF frequency should also consider technical arguments (size of cavity, achievable gradient, RF power, etc.) and beam dynamics simulations</a:t>
            </a:r>
          </a:p>
          <a:p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See spare slides for complete set of options considered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5D174F-7E57-46AF-87F4-65EFCE09E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5272" y="6377069"/>
            <a:ext cx="2057400" cy="365125"/>
          </a:xfrm>
        </p:spPr>
        <p:txBody>
          <a:bodyPr/>
          <a:lstStyle/>
          <a:p>
            <a:fld id="{99EF3770-8F10-47AB-BB0B-7C18907A8068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16A5D08-C380-47D0-9F7B-74AD684E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65275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C7449-85B2-42D4-A806-3ED663640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76559"/>
            <a:ext cx="7886700" cy="1325563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Spare slides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8F616-F805-43DF-A67F-197CA97FC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645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C994B-2BB9-437D-86E2-D1A5A15B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8C7ECB-79DB-47D1-9144-3D418BA76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8116"/>
            <a:ext cx="9144000" cy="18241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2D062F-BA01-4C63-81BC-2759006CB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6503"/>
            <a:ext cx="9144000" cy="1844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C83925-3419-4064-8EF0-E6E5E9AC8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45718"/>
            <a:ext cx="9144000" cy="17582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C464D2-6DF2-4C72-BBAE-AAA400C4675B}"/>
              </a:ext>
            </a:extLst>
          </p:cNvPr>
          <p:cNvSpPr txBox="1"/>
          <p:nvPr/>
        </p:nvSpPr>
        <p:spPr>
          <a:xfrm>
            <a:off x="1783080" y="207220"/>
            <a:ext cx="5577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complete set of options for </a:t>
            </a:r>
            <a:r>
              <a:rPr lang="en-GB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altLang="zh-CN" sz="1800" b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spacing,max</a:t>
            </a:r>
            <a:r>
              <a:rPr lang="en-GB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25 ns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76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0A26B-9DD9-4A4C-946C-81D3C3AFC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B0582E-50CE-43F1-96ED-1B21EBEBE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1810"/>
            <a:ext cx="9144000" cy="18926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CA53DC-9D7F-4035-BBA4-0978F005A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92765"/>
            <a:ext cx="9144000" cy="18230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C5F5E2-1F58-4772-93A2-AEE153BBB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06442"/>
            <a:ext cx="9144000" cy="187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22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035C3-115E-4DA8-857C-F76EF184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6E354-91CB-4A53-9782-2F6BB6C6B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806"/>
            <a:ext cx="9144000" cy="1846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26D8CA-F933-4586-857D-C5919080E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2279"/>
            <a:ext cx="9144000" cy="18334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7FF1D7-F93F-4D4D-AAC4-8D13DE96F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43033"/>
            <a:ext cx="9144000" cy="175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52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BFA1B-99A6-44F8-A646-15664F45B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D6E3F3-B91E-4725-AEDA-E0487C897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5909"/>
            <a:ext cx="9144000" cy="18914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3B45B7-B56D-4458-9CCE-40337A7BF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7371"/>
            <a:ext cx="9144000" cy="18554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844FA-6235-4E2E-B666-F3F1F4ED6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77904"/>
            <a:ext cx="9144000" cy="188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45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02854-1C2D-4B2A-8443-E70EA785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F218AF-B4F6-4693-8BA6-B1BF3B9FA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6657"/>
            <a:ext cx="9144000" cy="1776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3C2D99-14CD-4395-A9DA-79F505B47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371"/>
            <a:ext cx="9144000" cy="1907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DCF6C2-EDAC-43B0-B0BA-9E10380F7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70237"/>
            <a:ext cx="9144000" cy="174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1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74989-550B-4948-BAB1-8E9710066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5790"/>
            <a:ext cx="78867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E9C3A-518D-4F5D-A5C2-95B981A1C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26120"/>
            <a:ext cx="7886700" cy="4351338"/>
          </a:xfrm>
        </p:spPr>
        <p:txBody>
          <a:bodyPr/>
          <a:lstStyle/>
          <a:p>
            <a:pPr marL="288000" indent="-2880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Brief review</a:t>
            </a:r>
          </a:p>
          <a:p>
            <a:pPr marL="288000" indent="-2880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Results of extended RF harmonic scans</a:t>
            </a:r>
          </a:p>
          <a:p>
            <a:pPr marL="288000" indent="-28800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mpact of RF frequency on beam dynamics</a:t>
            </a:r>
          </a:p>
          <a:p>
            <a:pPr marL="288000" indent="-28800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Robustness of the selected options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8000" indent="-2880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5AD59-0E66-4EE5-A848-8717F264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36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8F35A-3236-4F2A-AA1A-74E340E38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7B8848-43BE-4ACF-BAC3-BCE037DAB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296"/>
            <a:ext cx="9144000" cy="17940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98F341-7A27-43D4-98DF-318EEE42D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7469"/>
            <a:ext cx="9144000" cy="104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37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7EAE05-24CD-4B4C-83CF-EA81C65F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7127935-6CDA-426E-9F09-11CAC8056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Brief review - </a:t>
            </a: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0FEFA6FE-3B26-4470-BAD7-7C70DE8926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89604"/>
              </p:ext>
            </p:extLst>
          </p:nvPr>
        </p:nvGraphicFramePr>
        <p:xfrm>
          <a:off x="0" y="960986"/>
          <a:ext cx="9144003" cy="5069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2438286185"/>
                    </a:ext>
                  </a:extLst>
                </a:gridCol>
                <a:gridCol w="590204">
                  <a:extLst>
                    <a:ext uri="{9D8B030D-6E8A-4147-A177-3AD203B41FA5}">
                      <a16:colId xmlns:a16="http://schemas.microsoft.com/office/drawing/2014/main" val="1576511977"/>
                    </a:ext>
                  </a:extLst>
                </a:gridCol>
                <a:gridCol w="523701">
                  <a:extLst>
                    <a:ext uri="{9D8B030D-6E8A-4147-A177-3AD203B41FA5}">
                      <a16:colId xmlns:a16="http://schemas.microsoft.com/office/drawing/2014/main" val="1152972362"/>
                    </a:ext>
                  </a:extLst>
                </a:gridCol>
                <a:gridCol w="972590">
                  <a:extLst>
                    <a:ext uri="{9D8B030D-6E8A-4147-A177-3AD203B41FA5}">
                      <a16:colId xmlns:a16="http://schemas.microsoft.com/office/drawing/2014/main" val="485382085"/>
                    </a:ext>
                  </a:extLst>
                </a:gridCol>
                <a:gridCol w="665018">
                  <a:extLst>
                    <a:ext uri="{9D8B030D-6E8A-4147-A177-3AD203B41FA5}">
                      <a16:colId xmlns:a16="http://schemas.microsoft.com/office/drawing/2014/main" val="3173408622"/>
                    </a:ext>
                  </a:extLst>
                </a:gridCol>
                <a:gridCol w="698269">
                  <a:extLst>
                    <a:ext uri="{9D8B030D-6E8A-4147-A177-3AD203B41FA5}">
                      <a16:colId xmlns:a16="http://schemas.microsoft.com/office/drawing/2014/main" val="1747399920"/>
                    </a:ext>
                  </a:extLst>
                </a:gridCol>
                <a:gridCol w="698269">
                  <a:extLst>
                    <a:ext uri="{9D8B030D-6E8A-4147-A177-3AD203B41FA5}">
                      <a16:colId xmlns:a16="http://schemas.microsoft.com/office/drawing/2014/main" val="3184404018"/>
                    </a:ext>
                  </a:extLst>
                </a:gridCol>
                <a:gridCol w="781396">
                  <a:extLst>
                    <a:ext uri="{9D8B030D-6E8A-4147-A177-3AD203B41FA5}">
                      <a16:colId xmlns:a16="http://schemas.microsoft.com/office/drawing/2014/main" val="3992953856"/>
                    </a:ext>
                  </a:extLst>
                </a:gridCol>
                <a:gridCol w="540328">
                  <a:extLst>
                    <a:ext uri="{9D8B030D-6E8A-4147-A177-3AD203B41FA5}">
                      <a16:colId xmlns:a16="http://schemas.microsoft.com/office/drawing/2014/main" val="4029082263"/>
                    </a:ext>
                  </a:extLst>
                </a:gridCol>
                <a:gridCol w="847898">
                  <a:extLst>
                    <a:ext uri="{9D8B030D-6E8A-4147-A177-3AD203B41FA5}">
                      <a16:colId xmlns:a16="http://schemas.microsoft.com/office/drawing/2014/main" val="2608634776"/>
                    </a:ext>
                  </a:extLst>
                </a:gridCol>
                <a:gridCol w="1956814">
                  <a:extLst>
                    <a:ext uri="{9D8B030D-6E8A-4147-A177-3AD203B41FA5}">
                      <a16:colId xmlns:a16="http://schemas.microsoft.com/office/drawing/2014/main" val="692969061"/>
                    </a:ext>
                  </a:extLst>
                </a:gridCol>
                <a:gridCol w="503756">
                  <a:extLst>
                    <a:ext uri="{9D8B030D-6E8A-4147-A177-3AD203B41FA5}">
                      <a16:colId xmlns:a16="http://schemas.microsoft.com/office/drawing/2014/main" val="60143802"/>
                    </a:ext>
                  </a:extLst>
                </a:gridCol>
              </a:tblGrid>
              <a:tr h="635703">
                <a:tc>
                  <a:txBody>
                    <a:bodyPr/>
                    <a:lstStyle/>
                    <a:p>
                      <a:pPr algn="ctr"/>
                      <a:endParaRPr lang="en-GB" sz="1000" b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frequency (MHz)</a:t>
                      </a:r>
                      <a:endParaRPr lang="en-GB" sz="1000" b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i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  <a:endParaRPr lang="en-GB" sz="1000" b="0" i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0" i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endParaRPr lang="en-GB" sz="1000" b="0" i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000" b="0" i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[m]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 </a:t>
                      </a:r>
                      <a:r>
                        <a:rPr lang="en-GB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Largest prime factor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Bucket spacings</a:t>
                      </a:r>
                      <a:endParaRPr lang="en-GB" sz="1000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spacings [ns]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 options</a:t>
                      </a:r>
                    </a:p>
                  </a:txBody>
                  <a:tcPr marL="0" marR="0" marT="42203" marB="42203" anchor="ctr"/>
                </a:tc>
                <a:extLst>
                  <a:ext uri="{0D108BD9-81ED-4DB2-BD59-A6C34878D82A}">
                    <a16:rowId xmlns:a16="http://schemas.microsoft.com/office/drawing/2014/main" val="3098936862"/>
                  </a:ext>
                </a:extLst>
              </a:tr>
              <a:tr h="3409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PS as FCC-</a:t>
                      </a:r>
                      <a:r>
                        <a:rPr lang="en-US" altLang="zh-CN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hh</a:t>
                      </a: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pre-injector</a:t>
                      </a:r>
                    </a:p>
                  </a:txBody>
                  <a:tcPr marL="0" marR="0" marT="6350" marB="0" vert="vert27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400.79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35640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121880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x5x11x277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91166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-6.66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277/81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277/21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1, 2, 5, 10</a:t>
                      </a:r>
                    </a:p>
                  </a:txBody>
                  <a:tcPr marL="36000" marR="3600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2.5, 5.0, 12.5, 25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269244"/>
                  </a:ext>
                </a:extLst>
              </a:tr>
              <a:tr h="343114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400.79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35640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121800 = 2</a:t>
                      </a:r>
                      <a:r>
                        <a:rPr lang="en-US" altLang="zh-CN" sz="10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x3x5</a:t>
                      </a:r>
                      <a:r>
                        <a:rPr lang="en-US" altLang="zh-CN" sz="10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x7x29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91106.2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-66.50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1015/297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145/11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1, 2, 3, 5, 6, 7, 10</a:t>
                      </a:r>
                      <a:endParaRPr lang="en-US" altLang="zh-CN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2.5, 5.0,7.5, 12.5, 15, 17.5, 25 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999277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390.77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30888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118800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x11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91140.7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-32.0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400/117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1200/91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1, 2, 3, 4, 5, 6,  9,10 </a:t>
                      </a:r>
                    </a:p>
                  </a:txBody>
                  <a:tcPr marL="36000" marR="3600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2.56, 5.12, 7.68, 10.24, 12.80, 15.35, 23.03, 25.59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662906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397.45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35343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120960 = 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x5x7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Liberation Sans1"/>
                      </a:endParaRP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91238.2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65.5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640/187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17280/1309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1,2,3,4,5, 6, 7, 8, 9,10 </a:t>
                      </a:r>
                    </a:p>
                  </a:txBody>
                  <a:tcPr marL="36000" marR="3600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2.51, 5.03, 7.54, 10.06, 12.57, 15.08, 17.60, 20.11, 22.63, 25.14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149046"/>
                  </a:ext>
                </a:extLst>
              </a:tr>
              <a:tr h="340910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FCC-</a:t>
                      </a:r>
                      <a:r>
                        <a:rPr lang="en-US" altLang="zh-CN" sz="1000" b="1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hh</a:t>
                      </a:r>
                      <a:r>
                        <a:rPr lang="en-US" altLang="zh-CN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pre-injector</a:t>
                      </a:r>
                    </a:p>
                  </a:txBody>
                  <a:tcPr marL="0" marR="0" marT="6350" marB="0" vert="vert27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397.75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35370</a:t>
                      </a:r>
                      <a:endParaRPr lang="en-US" altLang="zh-CN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120960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x5x7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91168.5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448/131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1728/131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1, 2, 3, 4, 5, 6,7, 8, 9, 10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2.51, 5.03, 7.54, 10.06, 12.57, 15.08, 17.60, 20.11, 22.63, 25.14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101137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394.71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35100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120000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x3x5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91140.7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-32.0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400/117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1200/91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1,2,3,4, 5,6,8,10 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2.53, 5.07, 7.60, 10.13, 12.67, 15.20, 20.27, 25.34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442713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394.71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35100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120120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x3x5x7x11x13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91231.9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59. 2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154/45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66/5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1, 2, 3, 5, 6, 7, 10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2.53, 5.07, 7.60, 12.67, 15.20, 17.73, 25.34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055625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364.35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32400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110880 = 2</a:t>
                      </a:r>
                      <a:r>
                        <a:rPr lang="en-US" altLang="zh-CN" sz="10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5</a:t>
                      </a: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x3</a:t>
                      </a:r>
                      <a:r>
                        <a:rPr lang="en-US" altLang="zh-CN" sz="10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2</a:t>
                      </a: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x5x7x11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91231.8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59.2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154/45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66/5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1, 2, 3, 4, 5, 6, 7, 8, 9, 10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2.74, 5.49, 8.23, 10.98, 13.72, 16.47, 19.21, 21.96, 24.70, 27.45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15459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388.64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34560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118080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2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x5x41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91083.7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-88.9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41/12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369/28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41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1, 2, 3, 4, 5, 6, 8, 9,10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2.57, 5.15, 7.72, 10.29, 12.87, 15.44, 20.58, 23.16, 25.73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51805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425.08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37800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129360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4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x3x5x7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2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x11  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91231.9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59.2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154/45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66/5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1, 2, 3, 4, 5, 6, 7, 10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2.35, 4.70, 7.06, 9.41, 11.76, 14.11, 16.47, 23.52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8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354127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398.06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35397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120960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x5x7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91099.0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-73.7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4480/1311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5760/437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23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1, 2, 3, 4, 5, 6, 7, 8, 9, 10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2.51, 5.02, 7.54, 10.05, 12.56, 15.07, 17.59, 20.10, 22.61, 25.12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259061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369.21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32832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112320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x5x13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91200.7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28.0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65/19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1755/133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1, 2, 3, 4, 5, 6, 8, 9,10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2.71, 5.42, 8.13, 10.83, 13.54, 16.25, 21.67, 24,37, 27.08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806815"/>
                  </a:ext>
                </a:extLst>
              </a:tr>
              <a:tr h="340910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402.61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35802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122400 = 2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</a:t>
                      </a:r>
                      <a:r>
                        <a:rPr lang="en-US" altLang="zh-CN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x17</a:t>
                      </a:r>
                      <a:endParaRPr lang="en-US" altLang="zh-CN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91140.7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-32.0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400/117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1200/91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1, 2, 3, 4, 5, 6, 8, 9, 10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2.48, 4.97, 7.45, 9.94, 12.42, 14.90, 19.87, 22.35, 24.84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90346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9944594-FEBA-4737-A1E8-601818C98BAB}"/>
              </a:ext>
            </a:extLst>
          </p:cNvPr>
          <p:cNvSpPr txBox="1"/>
          <p:nvPr/>
        </p:nvSpPr>
        <p:spPr>
          <a:xfrm>
            <a:off x="362078" y="6215247"/>
            <a:ext cx="419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RF frequency scanning: 340 ~450 MHz</a:t>
            </a:r>
          </a:p>
        </p:txBody>
      </p:sp>
    </p:spTree>
    <p:extLst>
      <p:ext uri="{BB962C8B-B14F-4D97-AF65-F5344CB8AC3E}">
        <p14:creationId xmlns:p14="http://schemas.microsoft.com/office/powerpoint/2010/main" val="182408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4D79F-8375-4EA3-901C-21168BF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Brief review - </a:t>
            </a:r>
            <a:r>
              <a:rPr lang="en-U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E6EBBA-EF96-4DE5-B8F8-4E35D47A58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9660" y="887446"/>
                <a:ext cx="7886700" cy="540433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Synchronization basis</a:t>
                </a:r>
                <a:endParaRPr lang="en-GB" sz="2400" b="1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0000" lvl="1"/>
                <a:r>
                  <a:rPr lang="en-US" sz="200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Basic principle: velocity during transfer is the same.</a:t>
                </a:r>
                <a:endParaRPr lang="en-US" sz="2000" b="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360000" lvl="1">
                  <a:buFont typeface="Cambria Math" panose="02040503050406030204" pitchFamily="18" charset="0"/>
                  <a:buChar char="→"/>
                </a:pPr>
                <a:r>
                  <a:rPr lang="en-US" sz="20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𝑟𝑒𝑣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𝑟𝑒𝑣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,2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0000" lvl="1"/>
                <a:r>
                  <a:rPr lang="en-GB" sz="2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E6EBBA-EF96-4DE5-B8F8-4E35D47A58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9660" y="887446"/>
                <a:ext cx="7886700" cy="5404334"/>
              </a:xfrm>
              <a:blipFill>
                <a:blip r:embed="rId3"/>
                <a:stretch>
                  <a:fillRect l="-1237" t="-1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F09D18F-4674-4B3F-ABE3-23B6B3C7F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895" y="4058443"/>
            <a:ext cx="2167349" cy="21305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0E95CB-283E-425F-8500-C717F2AD18B6}"/>
                  </a:ext>
                </a:extLst>
              </p:cNvPr>
              <p:cNvSpPr txBox="1"/>
              <p:nvPr/>
            </p:nvSpPr>
            <p:spPr>
              <a:xfrm>
                <a:off x="772793" y="3331052"/>
                <a:ext cx="4586530" cy="1042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integers should be kept as small as possible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Transfer is allowed every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rev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0E95CB-283E-425F-8500-C717F2AD1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93" y="3331052"/>
                <a:ext cx="4586530" cy="1042465"/>
              </a:xfrm>
              <a:prstGeom prst="rect">
                <a:avLst/>
              </a:prstGeom>
              <a:blipFill>
                <a:blip r:embed="rId5"/>
                <a:stretch>
                  <a:fillRect l="-1197" t="-2924" b="-81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798CE7-DB13-4AC2-899A-6850937CA404}"/>
                  </a:ext>
                </a:extLst>
              </p:cNvPr>
              <p:cNvSpPr txBox="1"/>
              <p:nvPr/>
            </p:nvSpPr>
            <p:spPr>
              <a:xfrm>
                <a:off x="667640" y="4471308"/>
                <a:ext cx="6031209" cy="15021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400" b="1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Examples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SPS to LHC transfer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27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𝑆𝑃𝑆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𝐿𝐻𝐶</m:t>
                        </m:r>
                      </m:sub>
                    </m:sSub>
                  </m:oMath>
                </a14:m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PS to SPS transfer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11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𝑆𝑃𝑆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GB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PSB to PS transfer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𝑃𝑆𝐵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798CE7-DB13-4AC2-899A-6850937CA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40" y="4471308"/>
                <a:ext cx="6031209" cy="1502142"/>
              </a:xfrm>
              <a:prstGeom prst="rect">
                <a:avLst/>
              </a:prstGeom>
              <a:blipFill>
                <a:blip r:embed="rId6"/>
                <a:stretch>
                  <a:fillRect l="-1618" t="-2834" b="-5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A0E09BFB-3F9A-4AD6-BC9C-D28DF639D810}"/>
              </a:ext>
            </a:extLst>
          </p:cNvPr>
          <p:cNvGrpSpPr/>
          <p:nvPr/>
        </p:nvGrpSpPr>
        <p:grpSpPr>
          <a:xfrm>
            <a:off x="6012992" y="1161381"/>
            <a:ext cx="2687800" cy="1870803"/>
            <a:chOff x="6052592" y="618771"/>
            <a:chExt cx="2462758" cy="169666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FD6AABD-5A48-4B63-B406-7DC88D4FDE08}"/>
                </a:ext>
              </a:extLst>
            </p:cNvPr>
            <p:cNvGrpSpPr/>
            <p:nvPr/>
          </p:nvGrpSpPr>
          <p:grpSpPr>
            <a:xfrm>
              <a:off x="6831963" y="877611"/>
              <a:ext cx="1683387" cy="1437820"/>
              <a:chOff x="6831963" y="877611"/>
              <a:chExt cx="1683387" cy="1437820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B333D86-3C95-48AE-9970-94FAAB6DB8EB}"/>
                  </a:ext>
                </a:extLst>
              </p:cNvPr>
              <p:cNvSpPr/>
              <p:nvPr/>
            </p:nvSpPr>
            <p:spPr>
              <a:xfrm>
                <a:off x="7284502" y="877611"/>
                <a:ext cx="1230848" cy="1229740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DF93592-A1ED-4AC3-9292-AC9747BF4AB6}"/>
                  </a:ext>
                </a:extLst>
              </p:cNvPr>
              <p:cNvSpPr/>
              <p:nvPr/>
            </p:nvSpPr>
            <p:spPr>
              <a:xfrm>
                <a:off x="6831963" y="1751091"/>
                <a:ext cx="519382" cy="564340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043D5A6-A323-4E96-A70D-7D8B6C43DDE3}"/>
                  </a:ext>
                </a:extLst>
              </p:cNvPr>
              <p:cNvCxnSpPr>
                <a:cxnSpLocks/>
                <a:endCxn id="9" idx="4"/>
              </p:cNvCxnSpPr>
              <p:nvPr/>
            </p:nvCxnSpPr>
            <p:spPr>
              <a:xfrm flipV="1">
                <a:off x="7128262" y="2107351"/>
                <a:ext cx="771664" cy="20169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7501E0D-E743-4484-BA8F-45A4734D7F3F}"/>
                </a:ext>
              </a:extLst>
            </p:cNvPr>
            <p:cNvSpPr txBox="1"/>
            <p:nvPr/>
          </p:nvSpPr>
          <p:spPr>
            <a:xfrm>
              <a:off x="6052592" y="1510626"/>
              <a:ext cx="12987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Synchrotron 1</a:t>
              </a:r>
              <a:endPara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A60998-B7F4-4902-837E-898CBA0A2673}"/>
                </a:ext>
              </a:extLst>
            </p:cNvPr>
            <p:cNvSpPr txBox="1"/>
            <p:nvPr/>
          </p:nvSpPr>
          <p:spPr>
            <a:xfrm>
              <a:off x="7216597" y="618771"/>
              <a:ext cx="12987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Synchrotron</a:t>
              </a:r>
              <a:r>
                <a:rPr lang="en-US" sz="14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3C9787-1414-4DE3-BF63-372BAC370A7F}"/>
                  </a:ext>
                </a:extLst>
              </p:cNvPr>
              <p:cNvSpPr txBox="1"/>
              <p:nvPr/>
            </p:nvSpPr>
            <p:spPr>
              <a:xfrm>
                <a:off x="6016185" y="3044034"/>
                <a:ext cx="2984157" cy="947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,1,2</m:t>
                        </m:r>
                      </m:sub>
                    </m:sSub>
                  </m:oMath>
                </a14:m>
                <a:r>
                  <a:rPr lang="en-GB" dirty="0"/>
                  <a:t>-- revolution periods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GB" dirty="0"/>
                  <a:t>-- harmonic numbers</a:t>
                </a:r>
              </a:p>
              <a:p>
                <a:r>
                  <a:rPr lang="en-GB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en-GB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1,2</a:t>
                </a:r>
                <a:r>
                  <a:rPr lang="en-GB" dirty="0"/>
                  <a:t> -- circumference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3C9787-1414-4DE3-BF63-372BAC370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185" y="3044034"/>
                <a:ext cx="2984157" cy="947695"/>
              </a:xfrm>
              <a:prstGeom prst="rect">
                <a:avLst/>
              </a:prstGeom>
              <a:blipFill>
                <a:blip r:embed="rId7"/>
                <a:stretch>
                  <a:fillRect l="-1840" t="-2564" r="-204" b="-8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8C90C12-AD0E-435E-B936-F01E4DAC4A20}"/>
                  </a:ext>
                </a:extLst>
              </p:cNvPr>
              <p:cNvSpPr txBox="1"/>
              <p:nvPr/>
            </p:nvSpPr>
            <p:spPr>
              <a:xfrm>
                <a:off x="2648921" y="2525238"/>
                <a:ext cx="1713395" cy="65505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8C90C12-AD0E-435E-B936-F01E4DAC4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921" y="2525238"/>
                <a:ext cx="1713395" cy="65505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16996E15-E80C-40AC-A065-0E6E314E618A}"/>
              </a:ext>
            </a:extLst>
          </p:cNvPr>
          <p:cNvSpPr/>
          <p:nvPr/>
        </p:nvSpPr>
        <p:spPr>
          <a:xfrm>
            <a:off x="1753515" y="2721052"/>
            <a:ext cx="730419" cy="229437"/>
          </a:xfrm>
          <a:prstGeom prst="right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1DC1A-9C37-46C4-9D7C-5E88C698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858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1160-CEA5-4CAD-945C-474B6A9DE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8" y="933757"/>
            <a:ext cx="8081397" cy="5309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Keep the possibility of SPS &amp; LHC as potential injectors</a:t>
            </a:r>
          </a:p>
          <a:p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FCC circumference: 91172.7 (± 100) m</a:t>
            </a:r>
          </a:p>
          <a:p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RF frequency ~ 400.79 MHz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was initial baseline option for FCC-</a:t>
            </a:r>
            <a:r>
              <a:rPr lang="en-US" altLang="zh-CN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altLang="zh-CN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0000" lvl="1" indent="-288000">
              <a:buFont typeface="Wingdings" panose="05000000000000000000" pitchFamily="2" charset="2"/>
              <a:buChar char="Ø"/>
            </a:pPr>
            <a:r>
              <a:rPr lang="en-GB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121888 unfavourable harmonic number?</a:t>
            </a:r>
          </a:p>
          <a:p>
            <a:pPr marL="457200" lvl="1" indent="0">
              <a:buNone/>
            </a:pPr>
            <a:r>
              <a:rPr lang="en-GB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•  Not dividable by 10</a:t>
            </a:r>
            <a:r>
              <a: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； </a:t>
            </a: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suitable for synchronous transfer</a:t>
            </a:r>
            <a:endParaRPr lang="en-US" altLang="zh-CN" sz="1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7EAE05-24CD-4B4C-83CF-EA81C65F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7127935-6CDA-426E-9F09-11CAC8056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Brief review – </a:t>
            </a:r>
            <a:r>
              <a:rPr lang="en-U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parameters</a:t>
            </a:r>
            <a:endParaRPr lang="en-GB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89B3DBCF-883E-46CA-8D37-8E72F5A120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119570"/>
              </p:ext>
            </p:extLst>
          </p:nvPr>
        </p:nvGraphicFramePr>
        <p:xfrm>
          <a:off x="991982" y="2418142"/>
          <a:ext cx="735472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963">
                  <a:extLst>
                    <a:ext uri="{9D8B030D-6E8A-4147-A177-3AD203B41FA5}">
                      <a16:colId xmlns:a16="http://schemas.microsoft.com/office/drawing/2014/main" val="359761525"/>
                    </a:ext>
                  </a:extLst>
                </a:gridCol>
                <a:gridCol w="2732185">
                  <a:extLst>
                    <a:ext uri="{9D8B030D-6E8A-4147-A177-3AD203B41FA5}">
                      <a16:colId xmlns:a16="http://schemas.microsoft.com/office/drawing/2014/main" val="4208787894"/>
                    </a:ext>
                  </a:extLst>
                </a:gridCol>
                <a:gridCol w="3820579">
                  <a:extLst>
                    <a:ext uri="{9D8B030D-6E8A-4147-A177-3AD203B41FA5}">
                      <a16:colId xmlns:a16="http://schemas.microsoft.com/office/drawing/2014/main" val="3054945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Circumference (m)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Harmonic number 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(400.79 MHz)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135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91172.7 (Intended)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(Corresponds to) 121888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670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</a:t>
                      </a:r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11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100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27/7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= 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26658.7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2x3x4x5</a:t>
                      </a:r>
                      <a:r>
                        <a:rPr lang="en-US" altLang="zh-CN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x11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altLang="zh-CN" sz="1800" b="1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3x9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35640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82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</a:t>
                      </a:r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11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100 = 6911.5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2x3x4x5</a:t>
                      </a:r>
                      <a:r>
                        <a:rPr lang="en-US" altLang="zh-CN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x11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altLang="zh-CN" sz="1800" b="1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4620x2 </a:t>
                      </a:r>
                      <a:endParaRPr lang="en-GB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458176"/>
                  </a:ext>
                </a:extLst>
              </a:tr>
            </a:tbl>
          </a:graphicData>
        </a:graphic>
      </p:graphicFrame>
      <p:sp>
        <p:nvSpPr>
          <p:cNvPr id="9" name="文本框 4">
            <a:extLst>
              <a:ext uri="{FF2B5EF4-FFF2-40B4-BE49-F238E27FC236}">
                <a16:creationId xmlns:a16="http://schemas.microsoft.com/office/drawing/2014/main" id="{F2031BDA-0645-402D-8ABF-5BC503F57806}"/>
              </a:ext>
            </a:extLst>
          </p:cNvPr>
          <p:cNvSpPr txBox="1"/>
          <p:nvPr/>
        </p:nvSpPr>
        <p:spPr>
          <a:xfrm>
            <a:off x="860829" y="4633401"/>
            <a:ext cx="7617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Note that </a:t>
            </a:r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ratio of harmonic number of LHC and SPS is 27/7 (constant),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which comes from the ratio of circumference of LHC and SPS</a:t>
            </a:r>
          </a:p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Note that </a:t>
            </a:r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factor 11 in the harmonic number of SPS and LHC comes from the ratio of circumference of SPS and PS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, which will be not a limit assuming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PS replacement as FCC pre-injector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10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1160-CEA5-4CAD-945C-474B6A9DE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00088"/>
            <a:ext cx="8081397" cy="5309508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 harmonic number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must be dividable by 4 (</a:t>
            </a: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IPs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i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000" b="1" baseline="-250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GB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should keep </a:t>
            </a:r>
            <a:r>
              <a:rPr lang="en-GB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bunch clock</a:t>
            </a:r>
            <a:endParaRPr 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Checked all harmonic ratios to keep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baseline="-25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2000" b="1" baseline="-25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baseline="-25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as small as possible, so is the wait time for transfer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Previous presentations see:  </a:t>
            </a:r>
          </a:p>
          <a:p>
            <a:pPr marL="540000" lvl="1">
              <a:buFont typeface="Wingdings" panose="05000000000000000000" pitchFamily="2" charset="2"/>
              <a:buChar char="ü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at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148th FCC-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Optics Design Meeting &amp; 19th FCCIS WP2.2 Meeting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(I.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40000" lvl="1">
              <a:buFont typeface="Wingdings" panose="05000000000000000000" pitchFamily="2" charset="2"/>
              <a:buChar char="ü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at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FCC-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parameters meeting # 08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(H.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L.H. Zhang)</a:t>
            </a:r>
          </a:p>
          <a:p>
            <a:pPr marL="540000" lvl="1">
              <a:buFont typeface="Wingdings" panose="05000000000000000000" pitchFamily="2" charset="2"/>
              <a:buChar char="ü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at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FCC-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ee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parameters meeting # 09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(H.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L.H. Zhang)</a:t>
            </a:r>
            <a:endParaRPr lang="en-GB" sz="2000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7EAE05-24CD-4B4C-83CF-EA81C65F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7127935-6CDA-426E-9F09-11CAC8056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Brief review - </a:t>
            </a:r>
            <a:r>
              <a:rPr lang="en-U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  <a:endParaRPr lang="en-GB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C7966-77C4-4E5C-8A93-3CFA4F9402FC}"/>
              </a:ext>
            </a:extLst>
          </p:cNvPr>
          <p:cNvSpPr txBox="1"/>
          <p:nvPr/>
        </p:nvSpPr>
        <p:spPr>
          <a:xfrm>
            <a:off x="776480" y="2847402"/>
            <a:ext cx="751962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related to </a:t>
            </a: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max. bunch spacing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a given RF frequency</a:t>
            </a:r>
          </a:p>
          <a:p>
            <a:pPr marL="540000" lvl="1" indent="-285750">
              <a:buFont typeface="Arial" panose="020B0604020202020204" pitchFamily="34" charset="0"/>
              <a:buChar char="→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bunch spacing up to 25 ns in 400.79 MHz,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is 10 (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25*400.79e-3)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have more flexible bunch spacings up to </a:t>
            </a: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max. bunch spacing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should be dividable by as many integers from 1 to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 possible.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5521C70-B9F6-4197-AD63-4E4B5D442B2D}"/>
              </a:ext>
            </a:extLst>
          </p:cNvPr>
          <p:cNvGrpSpPr/>
          <p:nvPr/>
        </p:nvGrpSpPr>
        <p:grpSpPr>
          <a:xfrm>
            <a:off x="918915" y="1340905"/>
            <a:ext cx="6836860" cy="1424809"/>
            <a:chOff x="1367802" y="2744244"/>
            <a:chExt cx="6836860" cy="142480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89E76C-AA07-4C3B-BA69-B9EF3015DA03}"/>
                </a:ext>
              </a:extLst>
            </p:cNvPr>
            <p:cNvSpPr txBox="1"/>
            <p:nvPr/>
          </p:nvSpPr>
          <p:spPr>
            <a:xfrm>
              <a:off x="1367802" y="2744244"/>
              <a:ext cx="6603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FCC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= </a:t>
              </a:r>
              <a:r>
                <a:rPr lang="en-US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Number of IPs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x </a:t>
              </a:r>
              <a:r>
                <a:rPr lang="en-US" dirty="0" err="1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smth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dividable by bunch spacing x ...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EF152A-371C-4FB8-818C-4B45180C5747}"/>
                </a:ext>
              </a:extLst>
            </p:cNvPr>
            <p:cNvSpPr txBox="1"/>
            <p:nvPr/>
          </p:nvSpPr>
          <p:spPr>
            <a:xfrm>
              <a:off x="2530347" y="34082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1619B5-C112-4F77-8E34-288DFD9B0A05}"/>
                </a:ext>
              </a:extLst>
            </p:cNvPr>
            <p:cNvSpPr txBox="1"/>
            <p:nvPr/>
          </p:nvSpPr>
          <p:spPr>
            <a:xfrm>
              <a:off x="3078624" y="3799721"/>
              <a:ext cx="51260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1      2      3      4      5      6      7   .…..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-1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en-US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516F7E0C-5C0D-4600-B6F2-B6D5A37813D2}"/>
                </a:ext>
              </a:extLst>
            </p:cNvPr>
            <p:cNvSpPr/>
            <p:nvPr/>
          </p:nvSpPr>
          <p:spPr>
            <a:xfrm rot="16200000">
              <a:off x="5512066" y="1232702"/>
              <a:ext cx="273422" cy="489245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5210AF7-894D-4836-A4E9-30D62CC78BDF}"/>
                </a:ext>
              </a:extLst>
            </p:cNvPr>
            <p:cNvSpPr txBox="1"/>
            <p:nvPr/>
          </p:nvSpPr>
          <p:spPr>
            <a:xfrm>
              <a:off x="4402282" y="3219895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Number of RF buckets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4C93A91-D09E-42A2-BD3F-2318C41442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5775" y="3079589"/>
              <a:ext cx="6773" cy="3164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B02AAA5-3FFE-484A-A0CF-E04BEAE9F7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4891" y="3065735"/>
              <a:ext cx="0" cy="2211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E0DC932-3508-4DF5-9772-4133B33F6B4E}"/>
              </a:ext>
            </a:extLst>
          </p:cNvPr>
          <p:cNvSpPr/>
          <p:nvPr/>
        </p:nvSpPr>
        <p:spPr>
          <a:xfrm>
            <a:off x="918915" y="1340905"/>
            <a:ext cx="6937305" cy="14248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1160-CEA5-4CAD-945C-474B6A9DE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74045"/>
            <a:ext cx="8081397" cy="4597926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pt-BR" altLang="zh-CN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Scanned </a:t>
            </a:r>
            <a:r>
              <a:rPr lang="pt-BR" altLang="zh-CN" sz="20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pt-BR" altLang="zh-CN" sz="2000" b="1" i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pt-BR" altLang="zh-CN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30000 to 76000, </a:t>
            </a:r>
            <a:r>
              <a:rPr lang="pt-BR" altLang="zh-CN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BR" altLang="zh-CN" sz="2000" b="1" i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pt-BR" altLang="zh-CN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337 ~ 854 MHz</a:t>
            </a:r>
            <a:r>
              <a:rPr lang="pt-BR" altLang="zh-CN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76000" lvl="1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pt-BR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scaling law</a:t>
            </a:r>
            <a:r>
              <a:rPr lang="pt-BR" altLang="zh-CN" sz="18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</a:t>
            </a:r>
            <a:r>
              <a:rPr lang="pt-BR" altLang="zh-CN" sz="1800" b="1" i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r>
              <a:rPr lang="pt-BR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=35640 + 27*</a:t>
            </a:r>
            <a:r>
              <a:rPr lang="pt-BR" altLang="zh-CN" sz="18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n, </a:t>
            </a:r>
            <a:r>
              <a:rPr lang="pt-BR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8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r>
              <a:rPr lang="pt-BR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=2*4620 + 7*n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Requirements:</a:t>
            </a:r>
          </a:p>
          <a:p>
            <a:pPr marL="576000" lvl="1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altLang="zh-CN" sz="18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800" b="1" i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dividable by 4; 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</a:t>
            </a:r>
            <a:r>
              <a:rPr lang="en-US" altLang="zh-CN" sz="18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altLang="zh-CN" sz="1800" b="1" i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&lt; 100 m; 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largest prime factor &lt; </a:t>
            </a:r>
            <a:r>
              <a:rPr lang="en-US" altLang="zh-CN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 </a:t>
            </a:r>
            <a:r>
              <a:rPr lang="en-US" altLang="zh-CN" sz="1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‘arbitrary’ </a:t>
            </a:r>
            <a:r>
              <a:rPr lang="en-US" altLang="zh-CN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choice)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5D174F-7E57-46AF-87F4-65EFCE09E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5272" y="6377069"/>
            <a:ext cx="2057400" cy="365125"/>
          </a:xfrm>
        </p:spPr>
        <p:txBody>
          <a:bodyPr/>
          <a:lstStyle/>
          <a:p>
            <a:fld id="{99EF3770-8F10-47AB-BB0B-7C18907A8068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id="{B33621D7-7147-4C8D-A57C-19A8A4B2D37E}"/>
              </a:ext>
            </a:extLst>
          </p:cNvPr>
          <p:cNvSpPr txBox="1"/>
          <p:nvPr/>
        </p:nvSpPr>
        <p:spPr>
          <a:xfrm>
            <a:off x="717729" y="2450271"/>
            <a:ext cx="7619013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</a:t>
            </a:r>
            <a:r>
              <a:rPr lang="en-US" altLang="zh-CN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 bunch spacing is less than 25.5 ns </a:t>
            </a:r>
            <a:r>
              <a:rPr lang="en-US" altLang="zh-C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(the max. bucket spacing dividable by </a:t>
            </a:r>
            <a:r>
              <a:rPr lang="en-US" altLang="zh-CN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b="1" i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altLang="zh-C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(or </a:t>
            </a:r>
            <a:r>
              <a:rPr lang="en-US" altLang="zh-CN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altLang="zh-CN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</a:t>
            </a:r>
            <a:r>
              <a:rPr lang="en-US" altLang="zh-C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is increased to 22 for 854 MHz)</a:t>
            </a:r>
          </a:p>
          <a:p>
            <a:pPr marL="576000" lvl="1" indent="-285750">
              <a:spcBef>
                <a:spcPct val="20000"/>
              </a:spcBef>
              <a:buFont typeface="Arial" panose="020B0604020202020204" pitchFamily="34" charset="0"/>
              <a:buChar char="→"/>
            </a:pPr>
            <a:r>
              <a:rPr lang="en-US" altLang="zh-CN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max. number of bunch spacing is 16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16A5D08-C380-47D0-9F7B-74AD684E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6158"/>
            <a:ext cx="7886700" cy="62332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Results of extend</a:t>
            </a: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RF frequency</a:t>
            </a:r>
            <a:endParaRPr lang="en-GB" sz="12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5F256E6-AD04-4777-A394-DD83309B8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95239"/>
            <a:ext cx="395287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0723EBA-000A-4712-A0A2-9238DFD13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29" y="3373896"/>
            <a:ext cx="379095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7E5CF0-927B-4964-B703-484E0BA30D8A}"/>
              </a:ext>
            </a:extLst>
          </p:cNvPr>
          <p:cNvSpPr txBox="1"/>
          <p:nvPr/>
        </p:nvSpPr>
        <p:spPr>
          <a:xfrm>
            <a:off x="4844305" y="6067486"/>
            <a:ext cx="3671045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point size means the largest prime factor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the factorization of FCC/LHC/SPS harmonic number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56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CB98C-E872-4AEE-8129-E266AF98E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EC9582E9-2844-4E03-967F-525ACB0F2814}"/>
              </a:ext>
            </a:extLst>
          </p:cNvPr>
          <p:cNvSpPr txBox="1">
            <a:spLocks/>
          </p:cNvSpPr>
          <p:nvPr/>
        </p:nvSpPr>
        <p:spPr>
          <a:xfrm>
            <a:off x="628650" y="131211"/>
            <a:ext cx="7886700" cy="562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Selection of interesting options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2">
            <a:extLst>
              <a:ext uri="{FF2B5EF4-FFF2-40B4-BE49-F238E27FC236}">
                <a16:creationId xmlns:a16="http://schemas.microsoft.com/office/drawing/2014/main" id="{51CD68BE-A0E1-433D-ACE9-AC11CDA87E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652640"/>
              </p:ext>
            </p:extLst>
          </p:nvPr>
        </p:nvGraphicFramePr>
        <p:xfrm>
          <a:off x="425116" y="1008992"/>
          <a:ext cx="8654716" cy="4856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820">
                  <a:extLst>
                    <a:ext uri="{9D8B030D-6E8A-4147-A177-3AD203B41FA5}">
                      <a16:colId xmlns:a16="http://schemas.microsoft.com/office/drawing/2014/main" val="1968236516"/>
                    </a:ext>
                  </a:extLst>
                </a:gridCol>
                <a:gridCol w="543218">
                  <a:extLst>
                    <a:ext uri="{9D8B030D-6E8A-4147-A177-3AD203B41FA5}">
                      <a16:colId xmlns:a16="http://schemas.microsoft.com/office/drawing/2014/main" val="1923400782"/>
                    </a:ext>
                  </a:extLst>
                </a:gridCol>
                <a:gridCol w="575714">
                  <a:extLst>
                    <a:ext uri="{9D8B030D-6E8A-4147-A177-3AD203B41FA5}">
                      <a16:colId xmlns:a16="http://schemas.microsoft.com/office/drawing/2014/main" val="4078992570"/>
                    </a:ext>
                  </a:extLst>
                </a:gridCol>
                <a:gridCol w="624746">
                  <a:extLst>
                    <a:ext uri="{9D8B030D-6E8A-4147-A177-3AD203B41FA5}">
                      <a16:colId xmlns:a16="http://schemas.microsoft.com/office/drawing/2014/main" val="2091319000"/>
                    </a:ext>
                  </a:extLst>
                </a:gridCol>
                <a:gridCol w="569390">
                  <a:extLst>
                    <a:ext uri="{9D8B030D-6E8A-4147-A177-3AD203B41FA5}">
                      <a16:colId xmlns:a16="http://schemas.microsoft.com/office/drawing/2014/main" val="1133883966"/>
                    </a:ext>
                  </a:extLst>
                </a:gridCol>
                <a:gridCol w="680102">
                  <a:extLst>
                    <a:ext uri="{9D8B030D-6E8A-4147-A177-3AD203B41FA5}">
                      <a16:colId xmlns:a16="http://schemas.microsoft.com/office/drawing/2014/main" val="215406967"/>
                    </a:ext>
                  </a:extLst>
                </a:gridCol>
                <a:gridCol w="695920">
                  <a:extLst>
                    <a:ext uri="{9D8B030D-6E8A-4147-A177-3AD203B41FA5}">
                      <a16:colId xmlns:a16="http://schemas.microsoft.com/office/drawing/2014/main" val="935048001"/>
                    </a:ext>
                  </a:extLst>
                </a:gridCol>
                <a:gridCol w="577297">
                  <a:extLst>
                    <a:ext uri="{9D8B030D-6E8A-4147-A177-3AD203B41FA5}">
                      <a16:colId xmlns:a16="http://schemas.microsoft.com/office/drawing/2014/main" val="1297864243"/>
                    </a:ext>
                  </a:extLst>
                </a:gridCol>
                <a:gridCol w="1249492">
                  <a:extLst>
                    <a:ext uri="{9D8B030D-6E8A-4147-A177-3AD203B41FA5}">
                      <a16:colId xmlns:a16="http://schemas.microsoft.com/office/drawing/2014/main" val="2787525363"/>
                    </a:ext>
                  </a:extLst>
                </a:gridCol>
                <a:gridCol w="2051350">
                  <a:extLst>
                    <a:ext uri="{9D8B030D-6E8A-4147-A177-3AD203B41FA5}">
                      <a16:colId xmlns:a16="http://schemas.microsoft.com/office/drawing/2014/main" val="491672767"/>
                    </a:ext>
                  </a:extLst>
                </a:gridCol>
                <a:gridCol w="496667">
                  <a:extLst>
                    <a:ext uri="{9D8B030D-6E8A-4147-A177-3AD203B41FA5}">
                      <a16:colId xmlns:a16="http://schemas.microsoft.com/office/drawing/2014/main" val="2648242730"/>
                    </a:ext>
                  </a:extLst>
                </a:gridCol>
              </a:tblGrid>
              <a:tr h="275552"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frequency (MHz)</a:t>
                      </a:r>
                      <a:endParaRPr lang="en-GB" sz="1000" b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i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  <a:endParaRPr lang="en-GB" sz="1000" b="0" i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0" i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endParaRPr lang="en-GB" sz="1000" b="0" i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000" b="0" i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[m]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 </a:t>
                      </a:r>
                      <a:r>
                        <a:rPr lang="en-GB" sz="10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</a:t>
                      </a: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000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</a:t>
                      </a:r>
                      <a:endParaRPr lang="en-GB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Largest prime factor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Bucket spacings</a:t>
                      </a:r>
                      <a:endParaRPr lang="en-GB" sz="1000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spacings 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 25.5</a:t>
                      </a: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[ns]</a:t>
                      </a:r>
                    </a:p>
                  </a:txBody>
                  <a:tcPr marL="0" marR="0" marT="42203" marB="422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spacing options</a:t>
                      </a:r>
                    </a:p>
                  </a:txBody>
                  <a:tcPr marL="0" marR="0" marT="42203" marB="42203" anchor="ctr"/>
                </a:tc>
                <a:extLst>
                  <a:ext uri="{0D108BD9-81ED-4DB2-BD59-A6C34878D82A}">
                    <a16:rowId xmlns:a16="http://schemas.microsoft.com/office/drawing/2014/main" val="945111614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364.35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32400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110880 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91231.9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59.2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154/45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66/5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iberation Sans1"/>
                        </a:rPr>
                        <a:t>11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[1, 2, 3, 4, 5, 6, 7, 8, 9, 10, 11, 12, 14, 15, 18, 20, 21, 22] </a:t>
                      </a:r>
                    </a:p>
                  </a:txBody>
                  <a:tcPr marL="36000" marR="3600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2.74, 5.49, 8.23, 10.98, 13.72, 16.47, 19.21, 21.96, 24.70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544642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400.79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35640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121800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91106.2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-66.50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1015/297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145/11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0" marR="0" marT="42203" marB="42203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[1, 2, 3, 5, 6, 7, 10, 14, 15, 21]</a:t>
                      </a:r>
                      <a:endParaRPr lang="en-US" altLang="zh-CN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2.5, 5.0,7.5, 12.5, 15, 17.5, 25 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514963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497.34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44226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151200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91140.7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-32.0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400/117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1200/91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[1, 2, 3, 4, 5, 6, 7, 8, 9, 10, 12,14,15, 18, 20, 21]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[ 2.01 4.02 6.03 8.04 10.05 12.06 14.07 16.09 18.1 20.11, 24.13]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183113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563.54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50112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171360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91160.4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-12.3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595/174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765/58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[1, 2, 3, 4, 5, 6, 7, 8, 9, 10, 12, 14, 15]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[1.77, 3.55, 5.32, 7.1, 8.87, 10.65, 12.42, 14.2, 15.97, 17.74, 21.29, 24.84]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566754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607.26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54000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184800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91231.9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59.2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154/45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66/5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[1, 2, 3, 4, 5, 6, 7, 8, 10, 11, 12, 14, 15, 20, 21, 22]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[1.65, 3.29, 4.94, 6.59, 8.23, 9.88, 11.53, 13.17, 16.47, 18.11, 19.76, 23.05, 24.7]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41254"/>
                  </a:ext>
                </a:extLst>
              </a:tr>
              <a:tr h="32309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607.86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54054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184800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91140.7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-32.0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400/117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1200/91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[1, 2, 3, 4, 5, 6, 7, 8, 10, 11, 12, 14, 15, 20, 21, 22]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[1.65, 3.29, 4.94, 6.58, 8.23, 9.87, 11.52, 13.16, 16.45, 18.1, 19.74, 23.03, 24.68]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12805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728.71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64800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221760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91231.9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154/45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66/5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[1, 2, 3, 4, 5, 6, 7, 8, 9, 10, 11, 12, 14, 15, 16, 18, 20, 21, 22]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[1.37, 2.74, 4.12, 5.49, 6.86, 8.23, 9.61, 10.98, 12.35, 13.72, 15.1, 16.47, 19.21, 20.58, 21.96, 24.7]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244053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805.22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71604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244800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91140.7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-32.0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400/117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1200/91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[1, 2, 3, 4, 5, 6, 8, 9, 10, 12, 15, 16, 17, 18, 20]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[1.24, 2.48, 3.73, 4.97, 6.21, 7.45, 9.94, 11.18, 12.42, 14.9, 18.63, 19.87, 21.11, 22.35, 24.84]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39436"/>
                  </a:ext>
                </a:extLst>
              </a:tr>
              <a:tr h="3251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828.91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73710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252000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91140.7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-32.0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400/117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1200/91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[1, 2, 3, 4, 5, 6, 7, 8, 9, 10, 12, 14, 15, 18, 20, 21]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[1.21, 2.41, 3.62, 4.83, 6.03, 7.24, 8.44, 9.65, 10.86, 12.06, 14.48, 16.89, 18.1, 21.72, 24.13, 25.33]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582040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D44AD3C1-E7CD-4BDC-B003-C1F026DF4750}"/>
              </a:ext>
            </a:extLst>
          </p:cNvPr>
          <p:cNvGrpSpPr/>
          <p:nvPr/>
        </p:nvGrpSpPr>
        <p:grpSpPr>
          <a:xfrm>
            <a:off x="0" y="1015464"/>
            <a:ext cx="430887" cy="4827070"/>
            <a:chOff x="58397" y="1329291"/>
            <a:chExt cx="430887" cy="4827070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D1552B05-0BBF-4FAC-BAFC-90F349255815}"/>
                </a:ext>
              </a:extLst>
            </p:cNvPr>
            <p:cNvSpPr/>
            <p:nvPr/>
          </p:nvSpPr>
          <p:spPr>
            <a:xfrm>
              <a:off x="64168" y="1329291"/>
              <a:ext cx="425116" cy="482707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67C0EB-CDBB-4EE2-BA67-6D7DE2E2716F}"/>
                </a:ext>
              </a:extLst>
            </p:cNvPr>
            <p:cNvSpPr txBox="1"/>
            <p:nvPr/>
          </p:nvSpPr>
          <p:spPr>
            <a:xfrm>
              <a:off x="58397" y="1532021"/>
              <a:ext cx="430887" cy="412282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Ascending RF frequency</a:t>
              </a:r>
              <a:endParaRPr lang="en-GB" sz="1600" dirty="0">
                <a:solidFill>
                  <a:srgbClr val="FFFF00"/>
                </a:solidFill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id="{76554250-23F6-4BD6-9A25-923381F541B6}"/>
              </a:ext>
            </a:extLst>
          </p:cNvPr>
          <p:cNvSpPr txBox="1"/>
          <p:nvPr/>
        </p:nvSpPr>
        <p:spPr>
          <a:xfrm>
            <a:off x="289779" y="6040358"/>
            <a:ext cx="8203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set of options see spare slides.</a:t>
            </a:r>
            <a:endParaRPr lang="zh-CN" altLang="en-US" sz="16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9EAEFA-5832-4ABD-AD63-84B89BB0A73C}"/>
              </a:ext>
            </a:extLst>
          </p:cNvPr>
          <p:cNvGrpSpPr/>
          <p:nvPr/>
        </p:nvGrpSpPr>
        <p:grpSpPr>
          <a:xfrm>
            <a:off x="1043940" y="2377441"/>
            <a:ext cx="5651051" cy="3949644"/>
            <a:chOff x="1043940" y="2377441"/>
            <a:chExt cx="5651051" cy="3949644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A12C0C02-EF6F-4B43-8A5E-589388CD6092}"/>
                </a:ext>
              </a:extLst>
            </p:cNvPr>
            <p:cNvSpPr/>
            <p:nvPr/>
          </p:nvSpPr>
          <p:spPr>
            <a:xfrm>
              <a:off x="1043940" y="2377441"/>
              <a:ext cx="495300" cy="3674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9F477D1D-D997-4803-AEC3-5B11366ECE37}"/>
                </a:ext>
              </a:extLst>
            </p:cNvPr>
            <p:cNvSpPr txBox="1"/>
            <p:nvPr/>
          </p:nvSpPr>
          <p:spPr>
            <a:xfrm>
              <a:off x="4752474" y="5988531"/>
              <a:ext cx="1942517" cy="3385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2x3x3x3x3x3x7x13</a:t>
              </a:r>
              <a:endParaRPr lang="zh-CN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9FA2D05E-18AF-41B8-98B1-0813D1117FE2}"/>
                </a:ext>
              </a:extLst>
            </p:cNvPr>
            <p:cNvCxnSpPr>
              <a:cxnSpLocks/>
              <a:stCxn id="2" idx="5"/>
            </p:cNvCxnSpPr>
            <p:nvPr/>
          </p:nvCxnSpPr>
          <p:spPr>
            <a:xfrm>
              <a:off x="1466705" y="2691081"/>
              <a:ext cx="3288654" cy="32904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497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3739-C346-43E4-8825-A236EB109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377"/>
            <a:ext cx="7886700" cy="806448"/>
          </a:xfrm>
        </p:spPr>
        <p:txBody>
          <a:bodyPr>
            <a:noAutofit/>
          </a:bodyPr>
          <a:lstStyle/>
          <a:p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Impact of RF frequency on beam dynamics</a:t>
            </a:r>
            <a:endParaRPr lang="en-GB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E3C6B-67DE-42F2-99A4-B9F6F5060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050" y="920881"/>
            <a:ext cx="7886700" cy="30694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RF frequency determines the obtainable bunch spacing and bunch intensity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and beam*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point of view: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E0253-86D9-41B8-9B7D-B93A1D4A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04468B-4AE6-4BD9-94FE-05C8EDCBAFB3}"/>
                  </a:ext>
                </a:extLst>
              </p:cNvPr>
              <p:cNvSpPr txBox="1"/>
              <p:nvPr/>
            </p:nvSpPr>
            <p:spPr>
              <a:xfrm>
                <a:off x="4560325" y="1615260"/>
                <a:ext cx="3627711" cy="893193"/>
              </a:xfrm>
              <a:prstGeom prst="rect">
                <a:avLst/>
              </a:prstGeom>
              <a:solidFill>
                <a:srgbClr val="EBFFFF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Bunch length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𝜏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sub>
                    </m:sSub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sSubSup>
                      <m:sSubSupPr>
                        <m:ctrlP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1/2</m:t>
                        </m:r>
                      </m:sup>
                    </m:sSubSup>
                    <m:sSubSup>
                      <m:sSubSupPr>
                        <m:ctrlP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−1/4</m:t>
                        </m:r>
                      </m:sup>
                    </m:sSubSup>
                    <m:sSup>
                      <m:sSupPr>
                        <m:ctrlPr>
                          <a:rPr lang="en-GB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−1/4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rgbClr val="FF0000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−1/4</m:t>
                        </m:r>
                      </m:sup>
                    </m:sSub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𝜂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1/4</m:t>
                        </m:r>
                      </m:sup>
                    </m:sSup>
                  </m:oMath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spread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Δ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sub>
                    </m:sSub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∝</m:t>
                    </m:r>
                    <m:sSubSup>
                      <m:sSubSupPr>
                        <m:ctrlP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1/2</m:t>
                        </m:r>
                      </m:sup>
                    </m:sSubSup>
                    <m:sSubSup>
                      <m:sSubSupPr>
                        <m:ctrlP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1/4</m:t>
                        </m:r>
                      </m:sup>
                    </m:sSubSup>
                    <m:sSup>
                      <m:sSupPr>
                        <m:ctrlPr>
                          <a:rPr lang="en-GB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1/4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rgbClr val="FF0000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1/4</m:t>
                        </m:r>
                      </m:sup>
                    </m:sSubSup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𝜂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1/4</m:t>
                        </m:r>
                      </m:sup>
                    </m:sSup>
                  </m:oMath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Emittance</a:t>
                </a:r>
                <a:r>
                  <a:rPr lang="en-GB" sz="1400" dirty="0"/>
                  <a:t> </a:t>
                </a:r>
                <a:r>
                  <a:rPr lang="en-GB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04468B-4AE6-4BD9-94FE-05C8EDCBA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325" y="1615260"/>
                <a:ext cx="3627711" cy="893193"/>
              </a:xfrm>
              <a:prstGeom prst="rect">
                <a:avLst/>
              </a:prstGeom>
              <a:blipFill>
                <a:blip r:embed="rId2"/>
                <a:stretch>
                  <a:fillRect l="-672" t="-4795" b="-95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F598D6-B6DC-4659-9F4E-267F3C17BECA}"/>
                  </a:ext>
                </a:extLst>
              </p:cNvPr>
              <p:cNvSpPr txBox="1"/>
              <p:nvPr/>
            </p:nvSpPr>
            <p:spPr>
              <a:xfrm>
                <a:off x="590534" y="1920321"/>
                <a:ext cx="3920866" cy="1963871"/>
              </a:xfrm>
              <a:prstGeom prst="rect">
                <a:avLst/>
              </a:prstGeom>
              <a:solidFill>
                <a:srgbClr val="FFFDDB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RF bucket height    </a:t>
                </a:r>
              </a:p>
              <a:p>
                <a:pPr marL="72000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𝑠𝑒𝑝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h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𝜂</m:t>
                                  </m:r>
                                </m:e>
                              </m:d>
                            </m:den>
                          </m:f>
                        </m:e>
                      </m:rad>
                      <m:rad>
                        <m:radPr>
                          <m:degHide m:val="on"/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cos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𝜋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−2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sin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rad>
                      <m:r>
                        <a:rPr lang="en-GB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∝</m:t>
                      </m:r>
                      <m:sSup>
                        <m:sSupPr>
                          <m:ctrlPr>
                            <a:rPr lang="en-GB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1/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RF bucket height</a:t>
                </a:r>
                <a:endParaRPr lang="en-US" sz="1400" i="1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72000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𝑏𝑘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8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h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h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𝜂</m:t>
                                  </m:r>
                                </m:e>
                              </m:d>
                            </m:den>
                          </m:f>
                        </m:e>
                      </m:rad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sin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sin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GB" sz="1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h</m:t>
                          </m:r>
                        </m:e>
                        <m:sup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/2</m:t>
                          </m:r>
                        </m:sup>
                      </m:sSup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16000" indent="-1440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RF bucket width</a:t>
                </a:r>
                <a:r>
                  <a:rPr lang="en-GB" sz="1400" dirty="0"/>
                  <a:t> </a:t>
                </a:r>
                <a:r>
                  <a:rPr lang="en-GB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𝑏𝑘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F598D6-B6DC-4659-9F4E-267F3C17B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34" y="1920321"/>
                <a:ext cx="3920866" cy="1963871"/>
              </a:xfrm>
              <a:prstGeom prst="rect">
                <a:avLst/>
              </a:prstGeom>
              <a:blipFill>
                <a:blip r:embed="rId3"/>
                <a:stretch>
                  <a:fillRect l="-778" t="-2795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extLst>
              <a:ext uri="{FF2B5EF4-FFF2-40B4-BE49-F238E27FC236}">
                <a16:creationId xmlns:a16="http://schemas.microsoft.com/office/drawing/2014/main" id="{BA461BFB-3898-4508-9882-8EEA50233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2" y="4054411"/>
            <a:ext cx="3060000" cy="20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BE4229A-2AE2-49EA-9693-7A4CC9B5B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972" y="2539716"/>
            <a:ext cx="3060000" cy="205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613B510-6C00-474F-8BFF-749E5D45C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972" y="4512043"/>
            <a:ext cx="3060000" cy="209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587841-74DC-4FF4-AFB4-AD7CA66A60BE}"/>
              </a:ext>
            </a:extLst>
          </p:cNvPr>
          <p:cNvSpPr txBox="1"/>
          <p:nvPr/>
        </p:nvSpPr>
        <p:spPr>
          <a:xfrm>
            <a:off x="422909" y="6336497"/>
            <a:ext cx="4256116" cy="27699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S.Y. Lee, Accelerator Physics, World Scientific Publishing, 2004  </a:t>
            </a:r>
            <a:endParaRPr lang="en-GB" sz="1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1BFE3-948D-4E1C-AE52-5738094A0A5C}"/>
              </a:ext>
            </a:extLst>
          </p:cNvPr>
          <p:cNvSpPr txBox="1"/>
          <p:nvPr/>
        </p:nvSpPr>
        <p:spPr>
          <a:xfrm>
            <a:off x="5303984" y="3990356"/>
            <a:ext cx="1987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Constant longitudinal emittance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BAC411-1524-444A-AD2B-0461DB4A2F4B}"/>
              </a:ext>
            </a:extLst>
          </p:cNvPr>
          <p:cNvSpPr txBox="1"/>
          <p:nvPr/>
        </p:nvSpPr>
        <p:spPr>
          <a:xfrm>
            <a:off x="5913584" y="5904556"/>
            <a:ext cx="2133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Constant bunch length by controlled emittance blow-up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1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E3C6B-67DE-42F2-99A4-B9F6F5060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3" y="998271"/>
            <a:ext cx="7886700" cy="51482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From </a:t>
            </a:r>
            <a:r>
              <a:rPr lang="en-US" sz="1800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single bunch instability </a:t>
            </a:r>
            <a:r>
              <a:rPr lang="en-US" sz="18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point of view:</a:t>
            </a:r>
          </a:p>
          <a:p>
            <a:pPr lvl="1"/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Loss of Landau damping</a:t>
            </a:r>
            <a:r>
              <a:rPr lang="en-US" sz="1600" baseline="30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: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endParaRPr lang="en-US" sz="16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endParaRPr lang="en-US" sz="16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endParaRPr lang="en-US" sz="16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endParaRPr lang="en-US" sz="16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Longitudinal microwave instability</a:t>
            </a:r>
            <a:r>
              <a:rPr lang="en-US" sz="1600" baseline="30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: 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lvl="1"/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Transverse mode coupling instability</a:t>
            </a:r>
            <a:r>
              <a:rPr lang="en-US" sz="1600" baseline="300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E0253-86D9-41B8-9B7D-B93A1D4A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3770-8F10-47AB-BB0B-7C18907A8068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0980E6E-6F39-4CA0-B1B8-78E8C8BC8A87}"/>
              </a:ext>
            </a:extLst>
          </p:cNvPr>
          <p:cNvSpPr txBox="1"/>
          <p:nvPr/>
        </p:nvSpPr>
        <p:spPr>
          <a:xfrm>
            <a:off x="848241" y="6220132"/>
            <a:ext cx="7007286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1200" b="0" i="0" baseline="300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2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Ivan </a:t>
            </a:r>
            <a:r>
              <a:rPr lang="en-US" altLang="zh-CN" sz="12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Karpov</a:t>
            </a:r>
            <a:r>
              <a:rPr lang="en-US" altLang="zh-CN" sz="1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Theodoros </a:t>
            </a:r>
            <a:r>
              <a:rPr lang="en-US" altLang="zh-CN" sz="12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Argyropoulos</a:t>
            </a:r>
            <a:r>
              <a:rPr lang="en-US" altLang="zh-CN" sz="1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Elena </a:t>
            </a:r>
            <a:r>
              <a:rPr lang="en-US" altLang="zh-CN" sz="12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Shaposhnikova</a:t>
            </a:r>
            <a:r>
              <a:rPr lang="en-US" altLang="zh-CN" sz="1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Phys. Rev. Accel. Beams </a:t>
            </a:r>
            <a:r>
              <a:rPr lang="en-US" altLang="zh-CN" sz="1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1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011002 (2021)</a:t>
            </a:r>
          </a:p>
          <a:p>
            <a:pPr algn="l"/>
            <a:r>
              <a:rPr lang="en-US" altLang="zh-CN" sz="1200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Francesco Ruggiero, Single-Beam Collective Effects in the LHC, CERN SL/95-09 (AP)</a:t>
            </a:r>
            <a:endParaRPr lang="en-US" altLang="zh-CN" sz="1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75C70BA-2DC3-4E60-8C78-598B91115A1F}"/>
              </a:ext>
            </a:extLst>
          </p:cNvPr>
          <p:cNvSpPr txBox="1"/>
          <p:nvPr/>
        </p:nvSpPr>
        <p:spPr>
          <a:xfrm>
            <a:off x="1404085" y="2545571"/>
            <a:ext cx="3811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 N</a:t>
            </a:r>
            <a:r>
              <a:rPr lang="en-US" altLang="zh-CN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4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bunch length   </a:t>
            </a:r>
          </a:p>
          <a:p>
            <a:pPr marL="285750" indent="-285750">
              <a:buFont typeface="Times New Roman" panose="02020603050405020304" pitchFamily="18" charset="0"/>
              <a:buChar char="→"/>
            </a:pP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longitudinal emittance</a:t>
            </a:r>
            <a:endParaRPr lang="zh-CN" altLang="en-US" sz="1400" baseline="30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15">
            <a:extLst>
              <a:ext uri="{FF2B5EF4-FFF2-40B4-BE49-F238E27FC236}">
                <a16:creationId xmlns:a16="http://schemas.microsoft.com/office/drawing/2014/main" id="{C598E560-817F-4978-AA0D-22F7FA36C58D}"/>
              </a:ext>
            </a:extLst>
          </p:cNvPr>
          <p:cNvSpPr txBox="1"/>
          <p:nvPr/>
        </p:nvSpPr>
        <p:spPr>
          <a:xfrm>
            <a:off x="1404084" y="3907262"/>
            <a:ext cx="3926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 N</a:t>
            </a:r>
            <a:r>
              <a:rPr lang="en-US" altLang="zh-CN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bunch length      </a:t>
            </a:r>
          </a:p>
          <a:p>
            <a:pPr marL="285750" indent="-285750">
              <a:buFont typeface="Times New Roman" panose="02020603050405020304" pitchFamily="18" charset="0"/>
              <a:buChar char="→"/>
            </a:pP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1/4 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longitudinal emittance</a:t>
            </a:r>
            <a:endParaRPr lang="zh-CN" altLang="en-US" sz="1400" baseline="30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15">
            <a:extLst>
              <a:ext uri="{FF2B5EF4-FFF2-40B4-BE49-F238E27FC236}">
                <a16:creationId xmlns:a16="http://schemas.microsoft.com/office/drawing/2014/main" id="{022B6AF1-701F-4E9A-8807-1867198F5423}"/>
              </a:ext>
            </a:extLst>
          </p:cNvPr>
          <p:cNvSpPr txBox="1"/>
          <p:nvPr/>
        </p:nvSpPr>
        <p:spPr>
          <a:xfrm>
            <a:off x="1432406" y="5241267"/>
            <a:ext cx="3926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Times New Roman" panose="02020603050405020304" pitchFamily="18" charset="0"/>
              <a:buChar char="→"/>
            </a:pP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altLang="zh-CN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US" altLang="zh-CN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bunch length    </a:t>
            </a:r>
          </a:p>
          <a:p>
            <a:pPr marL="285750" indent="-285750">
              <a:buFont typeface="Times New Roman" panose="02020603050405020304" pitchFamily="18" charset="0"/>
              <a:buChar char="→"/>
            </a:pP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∝ 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1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1/4 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for a constant longitudinal emittance</a:t>
            </a:r>
            <a:endParaRPr lang="zh-CN" altLang="en-US" sz="1400" baseline="30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164E33-6FE6-4A42-80BD-7B4866D09201}"/>
                  </a:ext>
                </a:extLst>
              </p:cNvPr>
              <p:cNvSpPr txBox="1"/>
              <p:nvPr/>
            </p:nvSpPr>
            <p:spPr>
              <a:xfrm>
                <a:off x="1537494" y="1616100"/>
                <a:ext cx="3034505" cy="89922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Im</m:t>
                          </m:r>
                          <m:f>
                            <m:fPr>
                              <m:type m:val="lin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den>
                      </m:f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𝜋𝜙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164E33-6FE6-4A42-80BD-7B4866D092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494" y="1616100"/>
                <a:ext cx="3034505" cy="8992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254F9F-E02A-4EFF-B66E-5BEC8A27CDFF}"/>
                  </a:ext>
                </a:extLst>
              </p:cNvPr>
              <p:cNvSpPr txBox="1"/>
              <p:nvPr/>
            </p:nvSpPr>
            <p:spPr>
              <a:xfrm>
                <a:off x="1537493" y="3323132"/>
                <a:ext cx="3034506" cy="52341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type m:val="lin"/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254F9F-E02A-4EFF-B66E-5BEC8A27C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493" y="3323132"/>
                <a:ext cx="3034506" cy="523413"/>
              </a:xfrm>
              <a:prstGeom prst="rect">
                <a:avLst/>
              </a:prstGeom>
              <a:blipFill>
                <a:blip r:embed="rId4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DFE984-7278-40A6-BC34-8C0D0882F07D}"/>
                  </a:ext>
                </a:extLst>
              </p:cNvPr>
              <p:cNvSpPr txBox="1"/>
              <p:nvPr/>
            </p:nvSpPr>
            <p:spPr>
              <a:xfrm>
                <a:off x="1537493" y="4747015"/>
                <a:ext cx="3034505" cy="4547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f>
                            <m:fPr>
                              <m:type m:val="lin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𝑎𝑣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Im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DFE984-7278-40A6-BC34-8C0D0882F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493" y="4747015"/>
                <a:ext cx="3034505" cy="454740"/>
              </a:xfrm>
              <a:prstGeom prst="rect">
                <a:avLst/>
              </a:prstGeom>
              <a:blipFill>
                <a:blip r:embed="rId5"/>
                <a:stretch>
                  <a:fillRect t="-77027" b="-60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7557499-358B-42F0-9548-C3B013001E4D}"/>
              </a:ext>
            </a:extLst>
          </p:cNvPr>
          <p:cNvSpPr txBox="1"/>
          <p:nvPr/>
        </p:nvSpPr>
        <p:spPr>
          <a:xfrm>
            <a:off x="1022591" y="5755225"/>
            <a:ext cx="74313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 </a:t>
            </a:r>
            <a:r>
              <a:rPr lang="en-US" sz="1600" dirty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Higher harmonic number seems more beneficial to a higher bunch intensity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42DD6C6-C9A7-47BE-8CE2-4E4B51088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377"/>
            <a:ext cx="7886700" cy="806448"/>
          </a:xfrm>
        </p:spPr>
        <p:txBody>
          <a:bodyPr>
            <a:noAutofit/>
          </a:bodyPr>
          <a:lstStyle/>
          <a:p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Impact of RF frequency on beam dynamics</a:t>
            </a:r>
            <a:endParaRPr lang="en-GB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D195B7-B2DA-46D7-9861-DF68EA651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77" y="1409338"/>
            <a:ext cx="3060000" cy="206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91C48E3-CCD7-4AA6-84DC-CB01A5C38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664" y="3602831"/>
            <a:ext cx="3060000" cy="206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92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16620</TotalTime>
  <Words>3428</Words>
  <Application>Microsoft Office PowerPoint</Application>
  <PresentationFormat>On-screen Show (4:3)</PresentationFormat>
  <Paragraphs>550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等线</vt:lpstr>
      <vt:lpstr>等线 Light</vt:lpstr>
      <vt:lpstr>Arial</vt:lpstr>
      <vt:lpstr>Calibri</vt:lpstr>
      <vt:lpstr>Cambria Math</vt:lpstr>
      <vt:lpstr>Liberation Sans1</vt:lpstr>
      <vt:lpstr>Times New Roman</vt:lpstr>
      <vt:lpstr>Wingdings</vt:lpstr>
      <vt:lpstr>Office 主题​​</vt:lpstr>
      <vt:lpstr>Update on FCC circumference studies and resulting choice of RF frequency</vt:lpstr>
      <vt:lpstr>Outline</vt:lpstr>
      <vt:lpstr>Brief review - Introduction</vt:lpstr>
      <vt:lpstr>Brief review – Accelerator parameters</vt:lpstr>
      <vt:lpstr>Brief review - Constraints</vt:lpstr>
      <vt:lpstr>Results of extended RF frequency</vt:lpstr>
      <vt:lpstr>PowerPoint Presentation</vt:lpstr>
      <vt:lpstr>Impact of RF frequency on beam dynamics</vt:lpstr>
      <vt:lpstr>Impact of RF frequency on beam dynamics</vt:lpstr>
      <vt:lpstr>PowerPoint Presentation</vt:lpstr>
      <vt:lpstr>PowerPoint Presentation</vt:lpstr>
      <vt:lpstr>PowerPoint Presentation</vt:lpstr>
      <vt:lpstr>Summary</vt:lpstr>
      <vt:lpstr>Spare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Brief review -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FCC lengths for RF synchronization</dc:title>
  <dc:creator>张 林浩</dc:creator>
  <cp:lastModifiedBy>Linhao Zhang</cp:lastModifiedBy>
  <cp:revision>1478</cp:revision>
  <dcterms:created xsi:type="dcterms:W3CDTF">2022-01-07T12:44:22Z</dcterms:created>
  <dcterms:modified xsi:type="dcterms:W3CDTF">2022-04-26T13:00:56Z</dcterms:modified>
</cp:coreProperties>
</file>