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319" r:id="rId5"/>
    <p:sldId id="418" r:id="rId6"/>
    <p:sldId id="419" r:id="rId7"/>
    <p:sldId id="420" r:id="rId8"/>
    <p:sldId id="487" r:id="rId9"/>
    <p:sldId id="421" r:id="rId10"/>
    <p:sldId id="422" r:id="rId11"/>
    <p:sldId id="488" r:id="rId12"/>
    <p:sldId id="344" r:id="rId13"/>
    <p:sldId id="489" r:id="rId14"/>
    <p:sldId id="491" r:id="rId15"/>
    <p:sldId id="347" r:id="rId16"/>
    <p:sldId id="348" r:id="rId17"/>
    <p:sldId id="404" r:id="rId18"/>
    <p:sldId id="532" r:id="rId19"/>
    <p:sldId id="534" r:id="rId20"/>
    <p:sldId id="401" r:id="rId21"/>
  </p:sldIdLst>
  <p:sldSz cx="12192000" cy="6858000"/>
  <p:notesSz cx="6819900" cy="99187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177"/>
    <a:srgbClr val="C12147"/>
    <a:srgbClr val="86C440"/>
    <a:srgbClr val="DE1E26"/>
    <a:srgbClr val="F263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94162" autoAdjust="0"/>
  </p:normalViewPr>
  <p:slideViewPr>
    <p:cSldViewPr snapToGrid="0">
      <p:cViewPr varScale="1">
        <p:scale>
          <a:sx n="62" d="100"/>
          <a:sy n="62" d="100"/>
        </p:scale>
        <p:origin x="17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notesViewPr>
    <p:cSldViewPr snapToGrid="0">
      <p:cViewPr varScale="1">
        <p:scale>
          <a:sx n="88" d="100"/>
          <a:sy n="88" d="100"/>
        </p:scale>
        <p:origin x="258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7658"/>
          </a:xfrm>
          <a:prstGeom prst="rect">
            <a:avLst/>
          </a:prstGeom>
        </p:spPr>
        <p:txBody>
          <a:bodyPr vert="horz" lIns="91687" tIns="45843" rIns="91687" bIns="4584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7658"/>
          </a:xfrm>
          <a:prstGeom prst="rect">
            <a:avLst/>
          </a:prstGeom>
        </p:spPr>
        <p:txBody>
          <a:bodyPr vert="horz" lIns="91687" tIns="45843" rIns="91687" bIns="45843" rtlCol="0"/>
          <a:lstStyle>
            <a:lvl1pPr algn="r">
              <a:defRPr sz="1200"/>
            </a:lvl1pPr>
          </a:lstStyle>
          <a:p>
            <a:fld id="{455D1438-E94E-4F56-B22C-27762F7AB01B}" type="datetimeFigureOut">
              <a:rPr lang="fr-FR" smtClean="0"/>
              <a:t>27/04/2022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955290" cy="497656"/>
          </a:xfrm>
          <a:prstGeom prst="rect">
            <a:avLst/>
          </a:prstGeom>
        </p:spPr>
        <p:txBody>
          <a:bodyPr vert="horz" lIns="91687" tIns="45843" rIns="91687" bIns="4584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63032" y="9421044"/>
            <a:ext cx="2955290" cy="497656"/>
          </a:xfrm>
          <a:prstGeom prst="rect">
            <a:avLst/>
          </a:prstGeom>
        </p:spPr>
        <p:txBody>
          <a:bodyPr vert="horz" lIns="91687" tIns="45843" rIns="91687" bIns="45843" rtlCol="0" anchor="b"/>
          <a:lstStyle>
            <a:lvl1pPr algn="r">
              <a:defRPr sz="1200"/>
            </a:lvl1pPr>
          </a:lstStyle>
          <a:p>
            <a:fld id="{9EF79FCF-810F-4A1D-848B-A308FBF8B5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2011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7658"/>
          </a:xfrm>
          <a:prstGeom prst="rect">
            <a:avLst/>
          </a:prstGeom>
        </p:spPr>
        <p:txBody>
          <a:bodyPr vert="horz" lIns="91687" tIns="45843" rIns="91687" bIns="4584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7658"/>
          </a:xfrm>
          <a:prstGeom prst="rect">
            <a:avLst/>
          </a:prstGeom>
        </p:spPr>
        <p:txBody>
          <a:bodyPr vert="horz" lIns="91687" tIns="45843" rIns="91687" bIns="45843" rtlCol="0"/>
          <a:lstStyle>
            <a:lvl1pPr algn="r">
              <a:defRPr sz="1200"/>
            </a:lvl1pPr>
          </a:lstStyle>
          <a:p>
            <a:fld id="{AB09C79D-D53F-44F3-9E6C-21560A1D6301}" type="datetimeFigureOut">
              <a:rPr lang="fr-FR" smtClean="0"/>
              <a:t>27/04/2022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33388" y="1239838"/>
            <a:ext cx="5953125" cy="3348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87" tIns="45843" rIns="91687" bIns="4584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991" y="4773374"/>
            <a:ext cx="5455920" cy="3905488"/>
          </a:xfrm>
          <a:prstGeom prst="rect">
            <a:avLst/>
          </a:prstGeom>
        </p:spPr>
        <p:txBody>
          <a:bodyPr vert="horz" lIns="91687" tIns="45843" rIns="91687" bIns="45843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55290" cy="497656"/>
          </a:xfrm>
          <a:prstGeom prst="rect">
            <a:avLst/>
          </a:prstGeom>
        </p:spPr>
        <p:txBody>
          <a:bodyPr vert="horz" lIns="91687" tIns="45843" rIns="91687" bIns="4584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63032" y="9421044"/>
            <a:ext cx="2955290" cy="497656"/>
          </a:xfrm>
          <a:prstGeom prst="rect">
            <a:avLst/>
          </a:prstGeom>
        </p:spPr>
        <p:txBody>
          <a:bodyPr vert="horz" lIns="91687" tIns="45843" rIns="91687" bIns="45843" rtlCol="0" anchor="b"/>
          <a:lstStyle>
            <a:lvl1pPr algn="r">
              <a:defRPr sz="1200"/>
            </a:lvl1pPr>
          </a:lstStyle>
          <a:p>
            <a:fld id="{C7D10FB2-B72C-4CD5-9841-06718B9E6F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7416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0FDA82-FFA0-5B4A-8544-DD189033FC66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293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1CB2-85C4-4410-9A18-DBFCB8B81A46}" type="datetime1">
              <a:rPr lang="fr-FR" smtClean="0"/>
              <a:t>27/04/2022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BF7AE-490D-4E7F-8133-2DEC66F46BB5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Rectangle 4"/>
          <p:cNvSpPr/>
          <p:nvPr userDrawn="1"/>
        </p:nvSpPr>
        <p:spPr>
          <a:xfrm>
            <a:off x="10539663" y="0"/>
            <a:ext cx="1652337" cy="2277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8309113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0" y="5115339"/>
            <a:ext cx="3935896" cy="17426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175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uverture_V1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"/>
            <a:ext cx="12192000" cy="6857315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6094006" cy="6857913"/>
          </a:xfrm>
          <a:prstGeom prst="rect">
            <a:avLst/>
          </a:prstGeom>
          <a:solidFill>
            <a:srgbClr val="1050A3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591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40" y="454569"/>
            <a:ext cx="1238089" cy="530331"/>
          </a:xfrm>
          <a:prstGeom prst="rect">
            <a:avLst/>
          </a:prstGeom>
        </p:spPr>
      </p:pic>
      <p:sp>
        <p:nvSpPr>
          <p:cNvPr id="21" name="Espace réservé du texte 20"/>
          <p:cNvSpPr>
            <a:spLocks noGrp="1"/>
          </p:cNvSpPr>
          <p:nvPr>
            <p:ph type="body" sz="quarter" idx="13" hasCustomPrompt="1"/>
          </p:nvPr>
        </p:nvSpPr>
        <p:spPr>
          <a:xfrm>
            <a:off x="561528" y="2162587"/>
            <a:ext cx="5033725" cy="150915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4772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TITRE DE LA</a:t>
            </a:r>
          </a:p>
          <a:p>
            <a:pPr lvl="0"/>
            <a:r>
              <a:rPr lang="fr-FR" dirty="0"/>
              <a:t>PRÉSENTATION</a:t>
            </a:r>
          </a:p>
        </p:txBody>
      </p:sp>
      <p:sp>
        <p:nvSpPr>
          <p:cNvPr id="22" name="Espace réservé du texte 20"/>
          <p:cNvSpPr>
            <a:spLocks noGrp="1"/>
          </p:cNvSpPr>
          <p:nvPr>
            <p:ph type="body" sz="quarter" idx="14" hasCustomPrompt="1"/>
          </p:nvPr>
        </p:nvSpPr>
        <p:spPr>
          <a:xfrm>
            <a:off x="561528" y="3714751"/>
            <a:ext cx="5033725" cy="63954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2237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Sous-titre de la présentation</a:t>
            </a:r>
          </a:p>
        </p:txBody>
      </p:sp>
      <p:sp>
        <p:nvSpPr>
          <p:cNvPr id="23" name="Espace réservé du texte 20"/>
          <p:cNvSpPr>
            <a:spLocks noGrp="1"/>
          </p:cNvSpPr>
          <p:nvPr>
            <p:ph type="body" sz="quarter" idx="15" hasCustomPrompt="1"/>
          </p:nvPr>
        </p:nvSpPr>
        <p:spPr>
          <a:xfrm>
            <a:off x="561528" y="4397308"/>
            <a:ext cx="5033725" cy="63954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491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XX/XX/201X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0992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8016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Click to edit Master title style</a:t>
            </a:r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75733" y="1474788"/>
            <a:ext cx="11209867" cy="4521200"/>
          </a:xfrm>
        </p:spPr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fr-FR" dirty="0"/>
          </a:p>
        </p:txBody>
      </p:sp>
      <p:sp>
        <p:nvSpPr>
          <p:cNvPr id="6" name="ZoneTexte 5"/>
          <p:cNvSpPr txBox="1"/>
          <p:nvPr userDrawn="1"/>
        </p:nvSpPr>
        <p:spPr>
          <a:xfrm>
            <a:off x="11386194" y="6192165"/>
            <a:ext cx="508783" cy="284106"/>
          </a:xfrm>
          <a:prstGeom prst="rect">
            <a:avLst/>
          </a:prstGeom>
          <a:noFill/>
        </p:spPr>
        <p:txBody>
          <a:bodyPr wrap="square" lIns="107379" tIns="0" rIns="0" bIns="0" rtlCol="0" anchor="ctr">
            <a:noAutofit/>
          </a:bodyPr>
          <a:lstStyle/>
          <a:p>
            <a:pPr algn="l"/>
            <a:fld id="{07F20903-853B-4490-BED5-69F381A5E7DE}" type="slidenum">
              <a:rPr lang="fr-FR" sz="1193" smtClean="0">
                <a:solidFill>
                  <a:srgbClr val="1050A3"/>
                </a:solidFill>
                <a:latin typeface="Arial Black" panose="020B0A04020102020204" pitchFamily="34" charset="0"/>
              </a:rPr>
              <a:pPr algn="l"/>
              <a:t>‹N°›</a:t>
            </a:fld>
            <a:endParaRPr lang="fr-FR" sz="1193" dirty="0">
              <a:solidFill>
                <a:srgbClr val="1050A3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717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 userDrawn="1"/>
        </p:nvSpPr>
        <p:spPr>
          <a:xfrm>
            <a:off x="11386194" y="6192165"/>
            <a:ext cx="508783" cy="284106"/>
          </a:xfrm>
          <a:prstGeom prst="rect">
            <a:avLst/>
          </a:prstGeom>
          <a:noFill/>
        </p:spPr>
        <p:txBody>
          <a:bodyPr wrap="square" lIns="107379" tIns="0" rIns="0" bIns="0" rtlCol="0" anchor="ctr">
            <a:noAutofit/>
          </a:bodyPr>
          <a:lstStyle/>
          <a:p>
            <a:pPr algn="l"/>
            <a:fld id="{07F20903-853B-4490-BED5-69F381A5E7DE}" type="slidenum">
              <a:rPr lang="fr-FR" sz="1193" smtClean="0">
                <a:solidFill>
                  <a:srgbClr val="1050A3"/>
                </a:solidFill>
                <a:latin typeface="Arial Black" panose="020B0A04020102020204" pitchFamily="34" charset="0"/>
              </a:rPr>
              <a:pPr algn="l"/>
              <a:t>‹N°›</a:t>
            </a:fld>
            <a:endParaRPr lang="fr-FR" sz="1193" dirty="0">
              <a:solidFill>
                <a:srgbClr val="1050A3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910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60" y="6192165"/>
            <a:ext cx="876186" cy="35986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360121" y="6192165"/>
            <a:ext cx="9524" cy="284106"/>
          </a:xfrm>
          <a:prstGeom prst="rect">
            <a:avLst/>
          </a:prstGeom>
        </p:spPr>
      </p:pic>
      <p:sp>
        <p:nvSpPr>
          <p:cNvPr id="8" name="ZoneTexte 7"/>
          <p:cNvSpPr txBox="1"/>
          <p:nvPr userDrawn="1"/>
        </p:nvSpPr>
        <p:spPr>
          <a:xfrm>
            <a:off x="11386194" y="6192165"/>
            <a:ext cx="508783" cy="284106"/>
          </a:xfrm>
          <a:prstGeom prst="rect">
            <a:avLst/>
          </a:prstGeom>
          <a:noFill/>
        </p:spPr>
        <p:txBody>
          <a:bodyPr wrap="square" lIns="107379" tIns="0" rIns="0" bIns="0" rtlCol="0" anchor="ctr">
            <a:noAutofit/>
          </a:bodyPr>
          <a:lstStyle/>
          <a:p>
            <a:pPr algn="l"/>
            <a:fld id="{07F20903-853B-4490-BED5-69F381A5E7DE}" type="slidenum">
              <a:rPr lang="fr-FR" sz="1193" smtClean="0">
                <a:solidFill>
                  <a:srgbClr val="1050A3"/>
                </a:solidFill>
                <a:latin typeface="Arial Black" panose="020B0A04020102020204" pitchFamily="34" charset="0"/>
              </a:rPr>
              <a:pPr algn="l"/>
              <a:t>‹N°›</a:t>
            </a:fld>
            <a:endParaRPr lang="fr-FR" sz="1193" dirty="0">
              <a:solidFill>
                <a:srgbClr val="1050A3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9" hasCustomPrompt="1"/>
          </p:nvPr>
        </p:nvSpPr>
        <p:spPr>
          <a:xfrm>
            <a:off x="0" y="1"/>
            <a:ext cx="12192000" cy="1011185"/>
          </a:xfrm>
          <a:prstGeom prst="rect">
            <a:avLst/>
          </a:prstGeom>
        </p:spPr>
        <p:txBody>
          <a:bodyPr lIns="1144800" tIns="572400"/>
          <a:lstStyle>
            <a:lvl1pPr marL="0" indent="0">
              <a:buNone/>
              <a:defRPr sz="1640" b="1">
                <a:solidFill>
                  <a:srgbClr val="1050A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1. NOM DU PREMIER CHAPITRE</a:t>
            </a:r>
          </a:p>
        </p:txBody>
      </p:sp>
      <p:sp>
        <p:nvSpPr>
          <p:cNvPr id="17" name="Espace réservé du texte 11"/>
          <p:cNvSpPr>
            <a:spLocks noGrp="1"/>
          </p:cNvSpPr>
          <p:nvPr>
            <p:ph type="body" sz="quarter" idx="21" hasCustomPrompt="1"/>
          </p:nvPr>
        </p:nvSpPr>
        <p:spPr>
          <a:xfrm>
            <a:off x="1" y="1324337"/>
            <a:ext cx="11139300" cy="807092"/>
          </a:xfrm>
          <a:prstGeom prst="rect">
            <a:avLst/>
          </a:prstGeom>
        </p:spPr>
        <p:txBody>
          <a:bodyPr lIns="1144800" tIns="0" rIns="0" bIns="0" anchor="t"/>
          <a:lstStyle>
            <a:lvl1pPr marL="0" indent="0">
              <a:buNone/>
              <a:defRPr sz="2983" b="1">
                <a:solidFill>
                  <a:srgbClr val="1050A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22" hasCustomPrompt="1"/>
          </p:nvPr>
        </p:nvSpPr>
        <p:spPr>
          <a:xfrm>
            <a:off x="1" y="2122517"/>
            <a:ext cx="11585440" cy="2891991"/>
          </a:xfrm>
          <a:prstGeom prst="rect">
            <a:avLst/>
          </a:prstGeom>
        </p:spPr>
        <p:txBody>
          <a:bodyPr lIns="1144800" anchor="t"/>
          <a:lstStyle>
            <a:lvl1pPr marL="0" indent="0">
              <a:lnSpc>
                <a:spcPct val="150000"/>
              </a:lnSpc>
              <a:buNone/>
              <a:defRPr sz="1491" b="0" kern="1500" baseline="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Sed (</a:t>
            </a:r>
            <a:r>
              <a:rPr lang="fr-FR" dirty="0" err="1"/>
              <a:t>saepe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redeo</a:t>
            </a:r>
            <a:r>
              <a:rPr lang="fr-FR" dirty="0"/>
              <a:t> ad </a:t>
            </a:r>
            <a:r>
              <a:rPr lang="fr-FR" dirty="0" err="1"/>
              <a:t>Scipionem</a:t>
            </a:r>
            <a:r>
              <a:rPr lang="fr-FR" dirty="0"/>
              <a:t>, </a:t>
            </a:r>
            <a:r>
              <a:rPr lang="fr-FR" dirty="0" err="1"/>
              <a:t>cuius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sermo</a:t>
            </a:r>
            <a:r>
              <a:rPr lang="fr-FR" dirty="0"/>
              <a:t> erat de </a:t>
            </a:r>
            <a:r>
              <a:rPr lang="fr-FR" dirty="0" err="1"/>
              <a:t>amicitia</a:t>
            </a:r>
            <a:r>
              <a:rPr lang="fr-FR" dirty="0"/>
              <a:t>) </a:t>
            </a:r>
            <a:r>
              <a:rPr lang="fr-FR" dirty="0" err="1"/>
              <a:t>querebatur</a:t>
            </a:r>
            <a:r>
              <a:rPr lang="fr-FR" dirty="0"/>
              <a:t>, quod omnibus in rebus </a:t>
            </a:r>
            <a:r>
              <a:rPr lang="fr-FR" dirty="0" err="1"/>
              <a:t>homines</a:t>
            </a:r>
            <a:r>
              <a:rPr lang="fr-FR" dirty="0"/>
              <a:t> </a:t>
            </a:r>
            <a:r>
              <a:rPr lang="fr-FR" dirty="0" err="1"/>
              <a:t>diligentiores</a:t>
            </a:r>
            <a:r>
              <a:rPr lang="fr-FR" dirty="0"/>
              <a:t> </a:t>
            </a:r>
            <a:r>
              <a:rPr lang="fr-FR" dirty="0" err="1"/>
              <a:t>essent</a:t>
            </a:r>
            <a:r>
              <a:rPr lang="fr-FR" dirty="0"/>
              <a:t>; </a:t>
            </a:r>
            <a:r>
              <a:rPr lang="fr-FR" dirty="0" err="1"/>
              <a:t>capras</a:t>
            </a:r>
            <a:r>
              <a:rPr lang="fr-FR" dirty="0"/>
              <a:t> et oves </a:t>
            </a:r>
            <a:r>
              <a:rPr lang="fr-FR" dirty="0" err="1"/>
              <a:t>quot</a:t>
            </a:r>
            <a:r>
              <a:rPr lang="fr-FR" dirty="0"/>
              <a:t> </a:t>
            </a:r>
            <a:r>
              <a:rPr lang="fr-FR" dirty="0" err="1"/>
              <a:t>quisque</a:t>
            </a:r>
            <a:r>
              <a:rPr lang="fr-FR" dirty="0"/>
              <a:t> </a:t>
            </a:r>
            <a:r>
              <a:rPr lang="fr-FR" dirty="0" err="1"/>
              <a:t>haberet</a:t>
            </a:r>
            <a:r>
              <a:rPr lang="fr-FR" dirty="0"/>
              <a:t>, </a:t>
            </a:r>
            <a:r>
              <a:rPr lang="fr-FR" dirty="0" err="1"/>
              <a:t>dicere</a:t>
            </a:r>
            <a:r>
              <a:rPr lang="fr-FR" dirty="0"/>
              <a:t> posse, </a:t>
            </a:r>
            <a:r>
              <a:rPr lang="fr-FR" dirty="0" err="1"/>
              <a:t>amicos</a:t>
            </a:r>
            <a:r>
              <a:rPr lang="fr-FR" dirty="0"/>
              <a:t> </a:t>
            </a:r>
            <a:r>
              <a:rPr lang="fr-FR" dirty="0" err="1"/>
              <a:t>quot</a:t>
            </a:r>
            <a:r>
              <a:rPr lang="fr-FR" dirty="0"/>
              <a:t> </a:t>
            </a:r>
            <a:r>
              <a:rPr lang="fr-FR" dirty="0" err="1"/>
              <a:t>haberet</a:t>
            </a:r>
            <a:r>
              <a:rPr lang="fr-FR" dirty="0"/>
              <a:t>, non posse </a:t>
            </a:r>
            <a:r>
              <a:rPr lang="fr-FR" dirty="0" err="1"/>
              <a:t>dicere</a:t>
            </a:r>
            <a:r>
              <a:rPr lang="fr-FR" dirty="0"/>
              <a:t> et in </a:t>
            </a:r>
            <a:r>
              <a:rPr lang="fr-FR" dirty="0" err="1"/>
              <a:t>illis</a:t>
            </a:r>
            <a:r>
              <a:rPr lang="fr-FR" dirty="0"/>
              <a:t> </a:t>
            </a:r>
            <a:r>
              <a:rPr lang="fr-FR" dirty="0" err="1"/>
              <a:t>quidem</a:t>
            </a:r>
            <a:r>
              <a:rPr lang="fr-FR" dirty="0"/>
              <a:t> </a:t>
            </a:r>
            <a:r>
              <a:rPr lang="fr-FR" dirty="0" err="1"/>
              <a:t>parandis</a:t>
            </a:r>
            <a:r>
              <a:rPr lang="fr-FR" dirty="0"/>
              <a:t> </a:t>
            </a:r>
            <a:r>
              <a:rPr lang="fr-FR" dirty="0" err="1"/>
              <a:t>adhibere</a:t>
            </a:r>
            <a:r>
              <a:rPr lang="fr-FR" dirty="0"/>
              <a:t> </a:t>
            </a:r>
            <a:r>
              <a:rPr lang="fr-FR" dirty="0" err="1"/>
              <a:t>curam</a:t>
            </a:r>
            <a:r>
              <a:rPr lang="fr-FR" dirty="0"/>
              <a:t>, in </a:t>
            </a:r>
            <a:r>
              <a:rPr lang="fr-FR" dirty="0" err="1"/>
              <a:t>amicis</a:t>
            </a:r>
            <a:r>
              <a:rPr lang="fr-FR" dirty="0"/>
              <a:t> </a:t>
            </a:r>
            <a:r>
              <a:rPr lang="fr-FR" dirty="0" err="1"/>
              <a:t>eligendis</a:t>
            </a:r>
            <a:r>
              <a:rPr lang="fr-FR" dirty="0"/>
              <a:t> </a:t>
            </a:r>
            <a:r>
              <a:rPr lang="fr-FR" dirty="0" err="1"/>
              <a:t>neglegentis</a:t>
            </a:r>
            <a:r>
              <a:rPr lang="fr-FR" dirty="0"/>
              <a:t> esse nec </a:t>
            </a:r>
            <a:r>
              <a:rPr lang="fr-FR" dirty="0" err="1"/>
              <a:t>habere</a:t>
            </a:r>
            <a:r>
              <a:rPr lang="fr-FR" dirty="0"/>
              <a:t>.</a:t>
            </a:r>
            <a:br>
              <a:rPr lang="fr-FR" dirty="0"/>
            </a:br>
            <a:endParaRPr lang="fr-FR" dirty="0"/>
          </a:p>
          <a:p>
            <a:pPr lvl="0"/>
            <a:r>
              <a:rPr lang="fr-FR" dirty="0" err="1"/>
              <a:t>Quibus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ad </a:t>
            </a:r>
            <a:r>
              <a:rPr lang="fr-FR" dirty="0" err="1"/>
              <a:t>amicitias</a:t>
            </a:r>
            <a:r>
              <a:rPr lang="fr-FR" dirty="0"/>
              <a:t> </a:t>
            </a:r>
            <a:r>
              <a:rPr lang="fr-FR" dirty="0" err="1"/>
              <a:t>essent</a:t>
            </a:r>
            <a:r>
              <a:rPr lang="fr-FR" dirty="0"/>
              <a:t> </a:t>
            </a:r>
            <a:r>
              <a:rPr lang="fr-FR" dirty="0" err="1"/>
              <a:t>idonei</a:t>
            </a:r>
            <a:r>
              <a:rPr lang="fr-FR" dirty="0"/>
              <a:t>, </a:t>
            </a:r>
            <a:r>
              <a:rPr lang="fr-FR" dirty="0" err="1"/>
              <a:t>iudicarent</a:t>
            </a:r>
            <a:r>
              <a:rPr lang="fr-FR" dirty="0"/>
              <a:t>. </a:t>
            </a:r>
            <a:r>
              <a:rPr lang="fr-FR" dirty="0" err="1"/>
              <a:t>Sunt</a:t>
            </a:r>
            <a:r>
              <a:rPr lang="fr-FR" dirty="0"/>
              <a:t> </a:t>
            </a:r>
            <a:r>
              <a:rPr lang="fr-FR" dirty="0" err="1"/>
              <a:t>igitur</a:t>
            </a:r>
            <a:r>
              <a:rPr lang="fr-FR" dirty="0"/>
              <a:t> </a:t>
            </a:r>
            <a:r>
              <a:rPr lang="fr-FR" dirty="0" err="1"/>
              <a:t>firmi</a:t>
            </a:r>
            <a:r>
              <a:rPr lang="fr-FR" dirty="0"/>
              <a:t> et stabiles et constantes </a:t>
            </a:r>
            <a:r>
              <a:rPr lang="fr-FR" dirty="0" err="1"/>
              <a:t>eligendi</a:t>
            </a:r>
            <a:r>
              <a:rPr lang="fr-FR" dirty="0"/>
              <a:t>; </a:t>
            </a:r>
            <a:r>
              <a:rPr lang="fr-FR" dirty="0" err="1"/>
              <a:t>cuius</a:t>
            </a:r>
            <a:r>
              <a:rPr lang="fr-FR" dirty="0"/>
              <a:t> generis est magna </a:t>
            </a:r>
            <a:r>
              <a:rPr lang="fr-FR" dirty="0" err="1"/>
              <a:t>penuria</a:t>
            </a:r>
            <a:r>
              <a:rPr lang="fr-FR" dirty="0"/>
              <a:t>. </a:t>
            </a:r>
            <a:br>
              <a:rPr lang="fr-FR" dirty="0"/>
            </a:br>
            <a:endParaRPr lang="fr-FR" dirty="0"/>
          </a:p>
          <a:p>
            <a:pPr lvl="0"/>
            <a:r>
              <a:rPr lang="fr-FR" dirty="0" err="1"/>
              <a:t>Nemo</a:t>
            </a:r>
            <a:r>
              <a:rPr lang="fr-FR" dirty="0"/>
              <a:t> </a:t>
            </a:r>
            <a:r>
              <a:rPr lang="fr-FR" dirty="0" err="1"/>
              <a:t>quaeso</a:t>
            </a:r>
            <a:r>
              <a:rPr lang="fr-FR" dirty="0"/>
              <a:t> </a:t>
            </a:r>
            <a:r>
              <a:rPr lang="fr-FR" dirty="0" err="1"/>
              <a:t>miretur</a:t>
            </a:r>
            <a:r>
              <a:rPr lang="fr-FR" dirty="0"/>
              <a:t>, si post </a:t>
            </a:r>
            <a:r>
              <a:rPr lang="fr-FR" dirty="0" err="1"/>
              <a:t>exsudatos</a:t>
            </a:r>
            <a:r>
              <a:rPr lang="fr-FR" dirty="0"/>
              <a:t> </a:t>
            </a:r>
            <a:r>
              <a:rPr lang="fr-FR" dirty="0" err="1"/>
              <a:t>labores</a:t>
            </a:r>
            <a:r>
              <a:rPr lang="fr-FR" dirty="0"/>
              <a:t> </a:t>
            </a:r>
            <a:r>
              <a:rPr lang="fr-FR" dirty="0" err="1"/>
              <a:t>itinerum</a:t>
            </a:r>
            <a:r>
              <a:rPr lang="fr-FR" dirty="0"/>
              <a:t> </a:t>
            </a:r>
            <a:r>
              <a:rPr lang="fr-FR" dirty="0" err="1"/>
              <a:t>longos</a:t>
            </a:r>
            <a:r>
              <a:rPr lang="fr-FR" dirty="0"/>
              <a:t> </a:t>
            </a:r>
            <a:r>
              <a:rPr lang="fr-FR" dirty="0" err="1"/>
              <a:t>congestosque</a:t>
            </a:r>
            <a:r>
              <a:rPr lang="fr-FR" dirty="0"/>
              <a:t> </a:t>
            </a:r>
            <a:r>
              <a:rPr lang="fr-FR" dirty="0" err="1"/>
              <a:t>adfatim</a:t>
            </a:r>
            <a:r>
              <a:rPr lang="fr-FR" dirty="0"/>
              <a:t> </a:t>
            </a:r>
            <a:r>
              <a:rPr lang="fr-FR" dirty="0" err="1"/>
              <a:t>commeatus</a:t>
            </a:r>
            <a:r>
              <a:rPr lang="fr-FR" dirty="0"/>
              <a:t> </a:t>
            </a:r>
            <a:r>
              <a:rPr lang="fr-FR" dirty="0" err="1"/>
              <a:t>fiducia</a:t>
            </a:r>
            <a:r>
              <a:rPr lang="fr-FR" dirty="0"/>
              <a:t> </a:t>
            </a:r>
            <a:r>
              <a:rPr lang="fr-FR" dirty="0" err="1"/>
              <a:t>vestri</a:t>
            </a:r>
            <a:r>
              <a:rPr lang="fr-FR" dirty="0"/>
              <a:t> </a:t>
            </a:r>
            <a:r>
              <a:rPr lang="fr-FR" dirty="0" err="1"/>
              <a:t>ductante</a:t>
            </a:r>
            <a:r>
              <a:rPr lang="fr-FR" dirty="0"/>
              <a:t> </a:t>
            </a:r>
            <a:r>
              <a:rPr lang="fr-FR" dirty="0" err="1"/>
              <a:t>barbaricos</a:t>
            </a:r>
            <a:r>
              <a:rPr lang="fr-FR" dirty="0"/>
              <a:t> </a:t>
            </a:r>
            <a:r>
              <a:rPr lang="fr-FR" dirty="0" err="1"/>
              <a:t>pagos</a:t>
            </a:r>
            <a:r>
              <a:rPr lang="fr-FR" dirty="0"/>
              <a:t> </a:t>
            </a:r>
            <a:r>
              <a:rPr lang="fr-FR" dirty="0" err="1"/>
              <a:t>adventans</a:t>
            </a:r>
            <a:r>
              <a:rPr lang="fr-FR" dirty="0"/>
              <a:t> </a:t>
            </a:r>
            <a:r>
              <a:rPr lang="fr-FR" dirty="0" err="1"/>
              <a:t>velut</a:t>
            </a:r>
            <a:r>
              <a:rPr lang="fr-FR" dirty="0"/>
              <a:t> </a:t>
            </a:r>
            <a:r>
              <a:rPr lang="fr-FR" dirty="0" err="1"/>
              <a:t>mutato</a:t>
            </a:r>
            <a:r>
              <a:rPr lang="fr-FR" dirty="0"/>
              <a:t> repente </a:t>
            </a:r>
            <a:r>
              <a:rPr lang="fr-FR" dirty="0" err="1"/>
              <a:t>consilio</a:t>
            </a:r>
            <a:r>
              <a:rPr lang="fr-FR" dirty="0"/>
              <a:t> ad </a:t>
            </a:r>
            <a:r>
              <a:rPr lang="fr-FR" dirty="0" err="1"/>
              <a:t>placidiora</a:t>
            </a:r>
            <a:r>
              <a:rPr lang="fr-FR" dirty="0"/>
              <a:t> </a:t>
            </a:r>
            <a:r>
              <a:rPr lang="fr-FR" dirty="0" err="1"/>
              <a:t>deverti</a:t>
            </a:r>
            <a:r>
              <a:rPr lang="fr-FR" dirty="0"/>
              <a:t>. </a:t>
            </a:r>
            <a:r>
              <a:rPr lang="fr-FR" dirty="0" err="1"/>
              <a:t>Diligentiores</a:t>
            </a:r>
            <a:r>
              <a:rPr lang="fr-FR" dirty="0"/>
              <a:t> </a:t>
            </a:r>
            <a:r>
              <a:rPr lang="fr-FR" dirty="0" err="1"/>
              <a:t>essent</a:t>
            </a:r>
            <a:r>
              <a:rPr lang="fr-FR" dirty="0"/>
              <a:t>; </a:t>
            </a:r>
            <a:r>
              <a:rPr lang="fr-FR" dirty="0" err="1"/>
              <a:t>capras</a:t>
            </a:r>
            <a:r>
              <a:rPr lang="fr-FR" dirty="0"/>
              <a:t> et oves </a:t>
            </a:r>
            <a:r>
              <a:rPr lang="fr-FR" dirty="0" err="1"/>
              <a:t>quot</a:t>
            </a:r>
            <a:r>
              <a:rPr lang="fr-FR" dirty="0"/>
              <a:t> </a:t>
            </a:r>
            <a:r>
              <a:rPr lang="fr-FR" dirty="0" err="1"/>
              <a:t>quisque</a:t>
            </a:r>
            <a:r>
              <a:rPr lang="fr-FR" dirty="0"/>
              <a:t> </a:t>
            </a:r>
            <a:r>
              <a:rPr lang="fr-FR" dirty="0" err="1"/>
              <a:t>haberet</a:t>
            </a:r>
            <a:r>
              <a:rPr lang="fr-FR" dirty="0"/>
              <a:t>, </a:t>
            </a:r>
            <a:r>
              <a:rPr lang="fr-FR" dirty="0" err="1"/>
              <a:t>dicere</a:t>
            </a:r>
            <a:r>
              <a:rPr lang="fr-FR" dirty="0"/>
              <a:t> posse, </a:t>
            </a:r>
            <a:r>
              <a:rPr lang="fr-FR" dirty="0" err="1"/>
              <a:t>amicos</a:t>
            </a:r>
            <a:r>
              <a:rPr lang="fr-FR" dirty="0"/>
              <a:t> </a:t>
            </a:r>
            <a:r>
              <a:rPr lang="fr-FR" dirty="0" err="1"/>
              <a:t>quot</a:t>
            </a:r>
            <a:r>
              <a:rPr lang="fr-FR" dirty="0"/>
              <a:t> </a:t>
            </a:r>
            <a:r>
              <a:rPr lang="fr-FR" dirty="0" err="1"/>
              <a:t>haberet</a:t>
            </a:r>
            <a:r>
              <a:rPr lang="fr-FR" dirty="0"/>
              <a:t>, non posse </a:t>
            </a:r>
            <a:r>
              <a:rPr lang="fr-FR" dirty="0" err="1"/>
              <a:t>dicere</a:t>
            </a:r>
            <a:r>
              <a:rPr lang="fr-FR" dirty="0"/>
              <a:t> et in </a:t>
            </a:r>
            <a:r>
              <a:rPr lang="fr-FR" dirty="0" err="1"/>
              <a:t>illis</a:t>
            </a:r>
            <a:r>
              <a:rPr lang="fr-FR" dirty="0"/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2194704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60" y="6192165"/>
            <a:ext cx="876186" cy="35986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360121" y="6192165"/>
            <a:ext cx="9524" cy="284106"/>
          </a:xfrm>
          <a:prstGeom prst="rect">
            <a:avLst/>
          </a:prstGeom>
        </p:spPr>
      </p:pic>
      <p:sp>
        <p:nvSpPr>
          <p:cNvPr id="8" name="ZoneTexte 7"/>
          <p:cNvSpPr txBox="1"/>
          <p:nvPr userDrawn="1"/>
        </p:nvSpPr>
        <p:spPr>
          <a:xfrm>
            <a:off x="11386194" y="6192165"/>
            <a:ext cx="508783" cy="284106"/>
          </a:xfrm>
          <a:prstGeom prst="rect">
            <a:avLst/>
          </a:prstGeom>
          <a:noFill/>
        </p:spPr>
        <p:txBody>
          <a:bodyPr wrap="square" lIns="107379" tIns="0" rIns="0" bIns="0" rtlCol="0" anchor="ctr">
            <a:noAutofit/>
          </a:bodyPr>
          <a:lstStyle/>
          <a:p>
            <a:pPr algn="l"/>
            <a:fld id="{07F20903-853B-4490-BED5-69F381A5E7DE}" type="slidenum">
              <a:rPr lang="fr-FR" sz="1193" smtClean="0">
                <a:solidFill>
                  <a:srgbClr val="1050A3"/>
                </a:solidFill>
                <a:latin typeface="Arial Black" panose="020B0A04020102020204" pitchFamily="34" charset="0"/>
              </a:rPr>
              <a:pPr algn="l"/>
              <a:t>‹N°›</a:t>
            </a:fld>
            <a:endParaRPr lang="fr-FR" sz="1193" dirty="0">
              <a:solidFill>
                <a:srgbClr val="1050A3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9" hasCustomPrompt="1"/>
          </p:nvPr>
        </p:nvSpPr>
        <p:spPr>
          <a:xfrm>
            <a:off x="0" y="1"/>
            <a:ext cx="12192000" cy="1011185"/>
          </a:xfrm>
          <a:prstGeom prst="rect">
            <a:avLst/>
          </a:prstGeom>
        </p:spPr>
        <p:txBody>
          <a:bodyPr lIns="1144800" tIns="572400"/>
          <a:lstStyle>
            <a:lvl1pPr marL="0" indent="0">
              <a:buNone/>
              <a:defRPr sz="1640" b="1">
                <a:solidFill>
                  <a:srgbClr val="1050A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1. NOM DU PREMIER CHAPITRE</a:t>
            </a:r>
          </a:p>
        </p:txBody>
      </p:sp>
      <p:sp>
        <p:nvSpPr>
          <p:cNvPr id="17" name="Espace réservé du texte 11"/>
          <p:cNvSpPr>
            <a:spLocks noGrp="1"/>
          </p:cNvSpPr>
          <p:nvPr>
            <p:ph type="body" sz="quarter" idx="21" hasCustomPrompt="1"/>
          </p:nvPr>
        </p:nvSpPr>
        <p:spPr>
          <a:xfrm>
            <a:off x="1" y="1324337"/>
            <a:ext cx="11139300" cy="807092"/>
          </a:xfrm>
          <a:prstGeom prst="rect">
            <a:avLst/>
          </a:prstGeom>
        </p:spPr>
        <p:txBody>
          <a:bodyPr lIns="1144800" tIns="0" rIns="0" bIns="0" anchor="t"/>
          <a:lstStyle>
            <a:lvl1pPr marL="0" indent="0">
              <a:buNone/>
              <a:defRPr sz="2983" b="1">
                <a:solidFill>
                  <a:srgbClr val="1050A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22" hasCustomPrompt="1"/>
          </p:nvPr>
        </p:nvSpPr>
        <p:spPr>
          <a:xfrm>
            <a:off x="1" y="2122517"/>
            <a:ext cx="11585440" cy="2891991"/>
          </a:xfrm>
          <a:prstGeom prst="rect">
            <a:avLst/>
          </a:prstGeom>
        </p:spPr>
        <p:txBody>
          <a:bodyPr lIns="1144800" anchor="t"/>
          <a:lstStyle>
            <a:lvl1pPr marL="0" indent="0">
              <a:lnSpc>
                <a:spcPct val="150000"/>
              </a:lnSpc>
              <a:buNone/>
              <a:defRPr sz="1491" b="0" kern="1500" baseline="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Sed (</a:t>
            </a:r>
            <a:r>
              <a:rPr lang="fr-FR" dirty="0" err="1"/>
              <a:t>saepe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redeo</a:t>
            </a:r>
            <a:r>
              <a:rPr lang="fr-FR" dirty="0"/>
              <a:t> ad </a:t>
            </a:r>
            <a:r>
              <a:rPr lang="fr-FR" dirty="0" err="1"/>
              <a:t>Scipionem</a:t>
            </a:r>
            <a:r>
              <a:rPr lang="fr-FR" dirty="0"/>
              <a:t>, </a:t>
            </a:r>
            <a:r>
              <a:rPr lang="fr-FR" dirty="0" err="1"/>
              <a:t>cuius</a:t>
            </a:r>
            <a:r>
              <a:rPr lang="fr-FR" dirty="0"/>
              <a:t> </a:t>
            </a:r>
            <a:r>
              <a:rPr lang="fr-FR" dirty="0" err="1"/>
              <a:t>omnis</a:t>
            </a:r>
            <a:r>
              <a:rPr lang="fr-FR" dirty="0"/>
              <a:t> </a:t>
            </a:r>
            <a:r>
              <a:rPr lang="fr-FR" dirty="0" err="1"/>
              <a:t>sermo</a:t>
            </a:r>
            <a:r>
              <a:rPr lang="fr-FR" dirty="0"/>
              <a:t> erat de </a:t>
            </a:r>
            <a:r>
              <a:rPr lang="fr-FR" dirty="0" err="1"/>
              <a:t>amicitia</a:t>
            </a:r>
            <a:r>
              <a:rPr lang="fr-FR" dirty="0"/>
              <a:t>) </a:t>
            </a:r>
            <a:r>
              <a:rPr lang="fr-FR" dirty="0" err="1"/>
              <a:t>querebatur</a:t>
            </a:r>
            <a:r>
              <a:rPr lang="fr-FR" dirty="0"/>
              <a:t>, quod omnibus in rebus </a:t>
            </a:r>
            <a:r>
              <a:rPr lang="fr-FR" dirty="0" err="1"/>
              <a:t>homines</a:t>
            </a:r>
            <a:r>
              <a:rPr lang="fr-FR" dirty="0"/>
              <a:t> </a:t>
            </a:r>
            <a:r>
              <a:rPr lang="fr-FR" dirty="0" err="1"/>
              <a:t>diligentiores</a:t>
            </a:r>
            <a:r>
              <a:rPr lang="fr-FR" dirty="0"/>
              <a:t> </a:t>
            </a:r>
            <a:r>
              <a:rPr lang="fr-FR" dirty="0" err="1"/>
              <a:t>essent</a:t>
            </a:r>
            <a:r>
              <a:rPr lang="fr-FR" dirty="0"/>
              <a:t>; </a:t>
            </a:r>
            <a:r>
              <a:rPr lang="fr-FR" dirty="0" err="1"/>
              <a:t>capras</a:t>
            </a:r>
            <a:r>
              <a:rPr lang="fr-FR" dirty="0"/>
              <a:t> et oves </a:t>
            </a:r>
            <a:r>
              <a:rPr lang="fr-FR" dirty="0" err="1"/>
              <a:t>quot</a:t>
            </a:r>
            <a:r>
              <a:rPr lang="fr-FR" dirty="0"/>
              <a:t> </a:t>
            </a:r>
            <a:r>
              <a:rPr lang="fr-FR" dirty="0" err="1"/>
              <a:t>quisque</a:t>
            </a:r>
            <a:r>
              <a:rPr lang="fr-FR" dirty="0"/>
              <a:t> </a:t>
            </a:r>
            <a:r>
              <a:rPr lang="fr-FR" dirty="0" err="1"/>
              <a:t>haberet</a:t>
            </a:r>
            <a:r>
              <a:rPr lang="fr-FR" dirty="0"/>
              <a:t>, </a:t>
            </a:r>
            <a:r>
              <a:rPr lang="fr-FR" dirty="0" err="1"/>
              <a:t>dicere</a:t>
            </a:r>
            <a:r>
              <a:rPr lang="fr-FR" dirty="0"/>
              <a:t> posse, </a:t>
            </a:r>
            <a:r>
              <a:rPr lang="fr-FR" dirty="0" err="1"/>
              <a:t>amicos</a:t>
            </a:r>
            <a:r>
              <a:rPr lang="fr-FR" dirty="0"/>
              <a:t> </a:t>
            </a:r>
            <a:r>
              <a:rPr lang="fr-FR" dirty="0" err="1"/>
              <a:t>quot</a:t>
            </a:r>
            <a:r>
              <a:rPr lang="fr-FR" dirty="0"/>
              <a:t> </a:t>
            </a:r>
            <a:r>
              <a:rPr lang="fr-FR" dirty="0" err="1"/>
              <a:t>haberet</a:t>
            </a:r>
            <a:r>
              <a:rPr lang="fr-FR" dirty="0"/>
              <a:t>, non posse </a:t>
            </a:r>
            <a:r>
              <a:rPr lang="fr-FR" dirty="0" err="1"/>
              <a:t>dicere</a:t>
            </a:r>
            <a:r>
              <a:rPr lang="fr-FR" dirty="0"/>
              <a:t> et in </a:t>
            </a:r>
            <a:r>
              <a:rPr lang="fr-FR" dirty="0" err="1"/>
              <a:t>illis</a:t>
            </a:r>
            <a:r>
              <a:rPr lang="fr-FR" dirty="0"/>
              <a:t> </a:t>
            </a:r>
            <a:r>
              <a:rPr lang="fr-FR" dirty="0" err="1"/>
              <a:t>quidem</a:t>
            </a:r>
            <a:r>
              <a:rPr lang="fr-FR" dirty="0"/>
              <a:t> </a:t>
            </a:r>
            <a:r>
              <a:rPr lang="fr-FR" dirty="0" err="1"/>
              <a:t>parandis</a:t>
            </a:r>
            <a:r>
              <a:rPr lang="fr-FR" dirty="0"/>
              <a:t> </a:t>
            </a:r>
            <a:r>
              <a:rPr lang="fr-FR" dirty="0" err="1"/>
              <a:t>adhibere</a:t>
            </a:r>
            <a:r>
              <a:rPr lang="fr-FR" dirty="0"/>
              <a:t> </a:t>
            </a:r>
            <a:r>
              <a:rPr lang="fr-FR" dirty="0" err="1"/>
              <a:t>curam</a:t>
            </a:r>
            <a:r>
              <a:rPr lang="fr-FR" dirty="0"/>
              <a:t>, in </a:t>
            </a:r>
            <a:r>
              <a:rPr lang="fr-FR" dirty="0" err="1"/>
              <a:t>amicis</a:t>
            </a:r>
            <a:r>
              <a:rPr lang="fr-FR" dirty="0"/>
              <a:t> </a:t>
            </a:r>
            <a:r>
              <a:rPr lang="fr-FR" dirty="0" err="1"/>
              <a:t>eligendis</a:t>
            </a:r>
            <a:r>
              <a:rPr lang="fr-FR" dirty="0"/>
              <a:t> </a:t>
            </a:r>
            <a:r>
              <a:rPr lang="fr-FR" dirty="0" err="1"/>
              <a:t>neglegentis</a:t>
            </a:r>
            <a:r>
              <a:rPr lang="fr-FR" dirty="0"/>
              <a:t> esse nec </a:t>
            </a:r>
            <a:r>
              <a:rPr lang="fr-FR" dirty="0" err="1"/>
              <a:t>habere</a:t>
            </a:r>
            <a:r>
              <a:rPr lang="fr-FR" dirty="0"/>
              <a:t>.</a:t>
            </a:r>
            <a:br>
              <a:rPr lang="fr-FR" dirty="0"/>
            </a:br>
            <a:endParaRPr lang="fr-FR" dirty="0"/>
          </a:p>
          <a:p>
            <a:pPr lvl="0"/>
            <a:r>
              <a:rPr lang="fr-FR" dirty="0" err="1"/>
              <a:t>Quibus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qui ad </a:t>
            </a:r>
            <a:r>
              <a:rPr lang="fr-FR" dirty="0" err="1"/>
              <a:t>amicitias</a:t>
            </a:r>
            <a:r>
              <a:rPr lang="fr-FR" dirty="0"/>
              <a:t> </a:t>
            </a:r>
            <a:r>
              <a:rPr lang="fr-FR" dirty="0" err="1"/>
              <a:t>essent</a:t>
            </a:r>
            <a:r>
              <a:rPr lang="fr-FR" dirty="0"/>
              <a:t> </a:t>
            </a:r>
            <a:r>
              <a:rPr lang="fr-FR" dirty="0" err="1"/>
              <a:t>idonei</a:t>
            </a:r>
            <a:r>
              <a:rPr lang="fr-FR" dirty="0"/>
              <a:t>, </a:t>
            </a:r>
            <a:r>
              <a:rPr lang="fr-FR" dirty="0" err="1"/>
              <a:t>iudicarent</a:t>
            </a:r>
            <a:r>
              <a:rPr lang="fr-FR" dirty="0"/>
              <a:t>. </a:t>
            </a:r>
            <a:r>
              <a:rPr lang="fr-FR" dirty="0" err="1"/>
              <a:t>Sunt</a:t>
            </a:r>
            <a:r>
              <a:rPr lang="fr-FR" dirty="0"/>
              <a:t> </a:t>
            </a:r>
            <a:r>
              <a:rPr lang="fr-FR" dirty="0" err="1"/>
              <a:t>igitur</a:t>
            </a:r>
            <a:r>
              <a:rPr lang="fr-FR" dirty="0"/>
              <a:t> </a:t>
            </a:r>
            <a:r>
              <a:rPr lang="fr-FR" dirty="0" err="1"/>
              <a:t>firmi</a:t>
            </a:r>
            <a:r>
              <a:rPr lang="fr-FR" dirty="0"/>
              <a:t> et stabiles et constantes </a:t>
            </a:r>
            <a:r>
              <a:rPr lang="fr-FR" dirty="0" err="1"/>
              <a:t>eligendi</a:t>
            </a:r>
            <a:r>
              <a:rPr lang="fr-FR" dirty="0"/>
              <a:t>; </a:t>
            </a:r>
            <a:r>
              <a:rPr lang="fr-FR" dirty="0" err="1"/>
              <a:t>cuius</a:t>
            </a:r>
            <a:r>
              <a:rPr lang="fr-FR" dirty="0"/>
              <a:t> generis est magna </a:t>
            </a:r>
            <a:r>
              <a:rPr lang="fr-FR" dirty="0" err="1"/>
              <a:t>penuria</a:t>
            </a:r>
            <a:r>
              <a:rPr lang="fr-FR" dirty="0"/>
              <a:t>. </a:t>
            </a:r>
            <a:br>
              <a:rPr lang="fr-FR" dirty="0"/>
            </a:br>
            <a:endParaRPr lang="fr-FR" dirty="0"/>
          </a:p>
          <a:p>
            <a:pPr lvl="0"/>
            <a:r>
              <a:rPr lang="fr-FR" dirty="0" err="1"/>
              <a:t>Nemo</a:t>
            </a:r>
            <a:r>
              <a:rPr lang="fr-FR" dirty="0"/>
              <a:t> </a:t>
            </a:r>
            <a:r>
              <a:rPr lang="fr-FR" dirty="0" err="1"/>
              <a:t>quaeso</a:t>
            </a:r>
            <a:r>
              <a:rPr lang="fr-FR" dirty="0"/>
              <a:t> </a:t>
            </a:r>
            <a:r>
              <a:rPr lang="fr-FR" dirty="0" err="1"/>
              <a:t>miretur</a:t>
            </a:r>
            <a:r>
              <a:rPr lang="fr-FR" dirty="0"/>
              <a:t>, si post </a:t>
            </a:r>
            <a:r>
              <a:rPr lang="fr-FR" dirty="0" err="1"/>
              <a:t>exsudatos</a:t>
            </a:r>
            <a:r>
              <a:rPr lang="fr-FR" dirty="0"/>
              <a:t> </a:t>
            </a:r>
            <a:r>
              <a:rPr lang="fr-FR" dirty="0" err="1"/>
              <a:t>labores</a:t>
            </a:r>
            <a:r>
              <a:rPr lang="fr-FR" dirty="0"/>
              <a:t> </a:t>
            </a:r>
            <a:r>
              <a:rPr lang="fr-FR" dirty="0" err="1"/>
              <a:t>itinerum</a:t>
            </a:r>
            <a:r>
              <a:rPr lang="fr-FR" dirty="0"/>
              <a:t> </a:t>
            </a:r>
            <a:r>
              <a:rPr lang="fr-FR" dirty="0" err="1"/>
              <a:t>longos</a:t>
            </a:r>
            <a:r>
              <a:rPr lang="fr-FR" dirty="0"/>
              <a:t> </a:t>
            </a:r>
            <a:r>
              <a:rPr lang="fr-FR" dirty="0" err="1"/>
              <a:t>congestosque</a:t>
            </a:r>
            <a:r>
              <a:rPr lang="fr-FR" dirty="0"/>
              <a:t> </a:t>
            </a:r>
            <a:r>
              <a:rPr lang="fr-FR" dirty="0" err="1"/>
              <a:t>adfatim</a:t>
            </a:r>
            <a:r>
              <a:rPr lang="fr-FR" dirty="0"/>
              <a:t> </a:t>
            </a:r>
            <a:r>
              <a:rPr lang="fr-FR" dirty="0" err="1"/>
              <a:t>commeatus</a:t>
            </a:r>
            <a:r>
              <a:rPr lang="fr-FR" dirty="0"/>
              <a:t> </a:t>
            </a:r>
            <a:r>
              <a:rPr lang="fr-FR" dirty="0" err="1"/>
              <a:t>fiducia</a:t>
            </a:r>
            <a:r>
              <a:rPr lang="fr-FR" dirty="0"/>
              <a:t> </a:t>
            </a:r>
            <a:r>
              <a:rPr lang="fr-FR" dirty="0" err="1"/>
              <a:t>vestri</a:t>
            </a:r>
            <a:r>
              <a:rPr lang="fr-FR" dirty="0"/>
              <a:t> </a:t>
            </a:r>
            <a:r>
              <a:rPr lang="fr-FR" dirty="0" err="1"/>
              <a:t>ductante</a:t>
            </a:r>
            <a:r>
              <a:rPr lang="fr-FR" dirty="0"/>
              <a:t> </a:t>
            </a:r>
            <a:r>
              <a:rPr lang="fr-FR" dirty="0" err="1"/>
              <a:t>barbaricos</a:t>
            </a:r>
            <a:r>
              <a:rPr lang="fr-FR" dirty="0"/>
              <a:t> </a:t>
            </a:r>
            <a:r>
              <a:rPr lang="fr-FR" dirty="0" err="1"/>
              <a:t>pagos</a:t>
            </a:r>
            <a:r>
              <a:rPr lang="fr-FR" dirty="0"/>
              <a:t> </a:t>
            </a:r>
            <a:r>
              <a:rPr lang="fr-FR" dirty="0" err="1"/>
              <a:t>adventans</a:t>
            </a:r>
            <a:r>
              <a:rPr lang="fr-FR" dirty="0"/>
              <a:t> </a:t>
            </a:r>
            <a:r>
              <a:rPr lang="fr-FR" dirty="0" err="1"/>
              <a:t>velut</a:t>
            </a:r>
            <a:r>
              <a:rPr lang="fr-FR" dirty="0"/>
              <a:t> </a:t>
            </a:r>
            <a:r>
              <a:rPr lang="fr-FR" dirty="0" err="1"/>
              <a:t>mutato</a:t>
            </a:r>
            <a:r>
              <a:rPr lang="fr-FR" dirty="0"/>
              <a:t> repente </a:t>
            </a:r>
            <a:r>
              <a:rPr lang="fr-FR" dirty="0" err="1"/>
              <a:t>consilio</a:t>
            </a:r>
            <a:r>
              <a:rPr lang="fr-FR" dirty="0"/>
              <a:t> ad </a:t>
            </a:r>
            <a:r>
              <a:rPr lang="fr-FR" dirty="0" err="1"/>
              <a:t>placidiora</a:t>
            </a:r>
            <a:r>
              <a:rPr lang="fr-FR" dirty="0"/>
              <a:t> </a:t>
            </a:r>
            <a:r>
              <a:rPr lang="fr-FR" dirty="0" err="1"/>
              <a:t>deverti</a:t>
            </a:r>
            <a:r>
              <a:rPr lang="fr-FR" dirty="0"/>
              <a:t>. </a:t>
            </a:r>
            <a:r>
              <a:rPr lang="fr-FR" dirty="0" err="1"/>
              <a:t>Diligentiores</a:t>
            </a:r>
            <a:r>
              <a:rPr lang="fr-FR" dirty="0"/>
              <a:t> </a:t>
            </a:r>
            <a:r>
              <a:rPr lang="fr-FR" dirty="0" err="1"/>
              <a:t>essent</a:t>
            </a:r>
            <a:r>
              <a:rPr lang="fr-FR" dirty="0"/>
              <a:t>; </a:t>
            </a:r>
            <a:r>
              <a:rPr lang="fr-FR" dirty="0" err="1"/>
              <a:t>capras</a:t>
            </a:r>
            <a:r>
              <a:rPr lang="fr-FR" dirty="0"/>
              <a:t> et oves </a:t>
            </a:r>
            <a:r>
              <a:rPr lang="fr-FR" dirty="0" err="1"/>
              <a:t>quot</a:t>
            </a:r>
            <a:r>
              <a:rPr lang="fr-FR" dirty="0"/>
              <a:t> </a:t>
            </a:r>
            <a:r>
              <a:rPr lang="fr-FR" dirty="0" err="1"/>
              <a:t>quisque</a:t>
            </a:r>
            <a:r>
              <a:rPr lang="fr-FR" dirty="0"/>
              <a:t> </a:t>
            </a:r>
            <a:r>
              <a:rPr lang="fr-FR" dirty="0" err="1"/>
              <a:t>haberet</a:t>
            </a:r>
            <a:r>
              <a:rPr lang="fr-FR" dirty="0"/>
              <a:t>, </a:t>
            </a:r>
            <a:r>
              <a:rPr lang="fr-FR" dirty="0" err="1"/>
              <a:t>dicere</a:t>
            </a:r>
            <a:r>
              <a:rPr lang="fr-FR" dirty="0"/>
              <a:t> posse, </a:t>
            </a:r>
            <a:r>
              <a:rPr lang="fr-FR" dirty="0" err="1"/>
              <a:t>amicos</a:t>
            </a:r>
            <a:r>
              <a:rPr lang="fr-FR" dirty="0"/>
              <a:t> </a:t>
            </a:r>
            <a:r>
              <a:rPr lang="fr-FR" dirty="0" err="1"/>
              <a:t>quot</a:t>
            </a:r>
            <a:r>
              <a:rPr lang="fr-FR" dirty="0"/>
              <a:t> </a:t>
            </a:r>
            <a:r>
              <a:rPr lang="fr-FR" dirty="0" err="1"/>
              <a:t>haberet</a:t>
            </a:r>
            <a:r>
              <a:rPr lang="fr-FR" dirty="0"/>
              <a:t>, non posse </a:t>
            </a:r>
            <a:r>
              <a:rPr lang="fr-FR" dirty="0" err="1"/>
              <a:t>dicere</a:t>
            </a:r>
            <a:r>
              <a:rPr lang="fr-FR" dirty="0"/>
              <a:t> et in </a:t>
            </a:r>
            <a:r>
              <a:rPr lang="fr-FR" dirty="0" err="1"/>
              <a:t>illis</a:t>
            </a:r>
            <a:r>
              <a:rPr lang="fr-FR" dirty="0"/>
              <a:t>.</a:t>
            </a:r>
          </a:p>
        </p:txBody>
      </p:sp>
      <p:sp>
        <p:nvSpPr>
          <p:cNvPr id="25" name="Espace réservé du texte 20"/>
          <p:cNvSpPr>
            <a:spLocks noGrp="1"/>
          </p:cNvSpPr>
          <p:nvPr>
            <p:ph type="body" sz="quarter" idx="18" hasCustomPrompt="1"/>
          </p:nvPr>
        </p:nvSpPr>
        <p:spPr>
          <a:xfrm>
            <a:off x="7575471" y="6192165"/>
            <a:ext cx="3768100" cy="284106"/>
          </a:xfrm>
          <a:prstGeom prst="rect">
            <a:avLst/>
          </a:prstGeom>
          <a:noFill/>
        </p:spPr>
        <p:txBody>
          <a:bodyPr wrap="square" lIns="0" tIns="0" rIns="133200" bIns="0" rtlCol="0" anchor="ctr">
            <a:noAutofit/>
          </a:bodyPr>
          <a:lstStyle>
            <a:lvl1pPr marL="0" indent="0" algn="r" defTabSz="454548">
              <a:buNone/>
              <a:defRPr lang="fr-FR" sz="1094" b="0" i="1" dirty="0" smtClean="0">
                <a:solidFill>
                  <a:srgbClr val="7373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defTabSz="454548"/>
            <a:r>
              <a:rPr lang="fr-FR" dirty="0" err="1"/>
              <a:t>Nuclear</a:t>
            </a:r>
            <a:r>
              <a:rPr lang="fr-FR" dirty="0"/>
              <a:t> Power Plant </a:t>
            </a:r>
            <a:r>
              <a:rPr lang="fr-FR" dirty="0" err="1"/>
              <a:t>Flexibility</a:t>
            </a:r>
            <a:r>
              <a:rPr lang="fr-FR" dirty="0"/>
              <a:t> – </a:t>
            </a:r>
            <a:r>
              <a:rPr lang="fr-FR" dirty="0" err="1"/>
              <a:t>Energiforsk</a:t>
            </a:r>
            <a:r>
              <a:rPr lang="fr-FR" dirty="0"/>
              <a:t> 2019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120387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B12DB-C1C8-4E45-B07D-67B39DB431D1}" type="datetime1">
              <a:rPr lang="fr-FR" smtClean="0"/>
              <a:t>27/04/2022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BF7AE-490D-4E7F-8133-2DEC66F46B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87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9" r:id="rId2"/>
    <p:sldLayoutId id="2147483673" r:id="rId3"/>
    <p:sldLayoutId id="2147483676" r:id="rId4"/>
    <p:sldLayoutId id="2147483677" r:id="rId5"/>
    <p:sldLayoutId id="2147483678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15.xml"/><Relationship Id="rId7" Type="http://schemas.openxmlformats.org/officeDocument/2006/relationships/slide" Target="slide8.xml"/><Relationship Id="rId2" Type="http://schemas.openxmlformats.org/officeDocument/2006/relationships/image" Target="../media/image28.tif"/><Relationship Id="rId1" Type="http://schemas.openxmlformats.org/officeDocument/2006/relationships/slideLayout" Target="../slideLayouts/slideLayout5.xml"/><Relationship Id="rId6" Type="http://schemas.openxmlformats.org/officeDocument/2006/relationships/slide" Target="slide14.xml"/><Relationship Id="rId11" Type="http://schemas.openxmlformats.org/officeDocument/2006/relationships/slide" Target="slide10.xml"/><Relationship Id="rId5" Type="http://schemas.openxmlformats.org/officeDocument/2006/relationships/slide" Target="slide7.xml"/><Relationship Id="rId10" Type="http://schemas.openxmlformats.org/officeDocument/2006/relationships/slide" Target="slide9.xml"/><Relationship Id="rId4" Type="http://schemas.openxmlformats.org/officeDocument/2006/relationships/slide" Target="slide12.xml"/><Relationship Id="rId9" Type="http://schemas.openxmlformats.org/officeDocument/2006/relationships/slide" Target="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jpeg"/><Relationship Id="rId18" Type="http://schemas.openxmlformats.org/officeDocument/2006/relationships/image" Target="../media/image45.png"/><Relationship Id="rId26" Type="http://schemas.openxmlformats.org/officeDocument/2006/relationships/image" Target="../media/image53.png"/><Relationship Id="rId3" Type="http://schemas.openxmlformats.org/officeDocument/2006/relationships/image" Target="../media/image31.png"/><Relationship Id="rId21" Type="http://schemas.openxmlformats.org/officeDocument/2006/relationships/image" Target="../media/image48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5" Type="http://schemas.openxmlformats.org/officeDocument/2006/relationships/image" Target="../media/image52.png"/><Relationship Id="rId2" Type="http://schemas.openxmlformats.org/officeDocument/2006/relationships/image" Target="../media/image30.jpg"/><Relationship Id="rId16" Type="http://schemas.openxmlformats.org/officeDocument/2006/relationships/image" Target="../media/image43.png"/><Relationship Id="rId20" Type="http://schemas.openxmlformats.org/officeDocument/2006/relationships/image" Target="../media/image47.png"/><Relationship Id="rId29" Type="http://schemas.openxmlformats.org/officeDocument/2006/relationships/image" Target="../media/image5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24" Type="http://schemas.openxmlformats.org/officeDocument/2006/relationships/image" Target="../media/image51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23" Type="http://schemas.openxmlformats.org/officeDocument/2006/relationships/image" Target="../media/image50.jpeg"/><Relationship Id="rId28" Type="http://schemas.openxmlformats.org/officeDocument/2006/relationships/image" Target="../media/image55.jpeg"/><Relationship Id="rId10" Type="http://schemas.openxmlformats.org/officeDocument/2006/relationships/image" Target="../media/image37.png"/><Relationship Id="rId19" Type="http://schemas.openxmlformats.org/officeDocument/2006/relationships/image" Target="../media/image46.png"/><Relationship Id="rId4" Type="http://schemas.openxmlformats.org/officeDocument/2006/relationships/image" Target="../media/image20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Relationship Id="rId22" Type="http://schemas.openxmlformats.org/officeDocument/2006/relationships/image" Target="../media/image49.png"/><Relationship Id="rId27" Type="http://schemas.openxmlformats.org/officeDocument/2006/relationships/image" Target="../media/image54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31.png"/><Relationship Id="rId7" Type="http://schemas.openxmlformats.org/officeDocument/2006/relationships/image" Target="../media/image6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jpeg"/><Relationship Id="rId5" Type="http://schemas.openxmlformats.org/officeDocument/2006/relationships/image" Target="../media/image58.png"/><Relationship Id="rId4" Type="http://schemas.openxmlformats.org/officeDocument/2006/relationships/image" Target="../media/image57.JPG"/><Relationship Id="rId9" Type="http://schemas.openxmlformats.org/officeDocument/2006/relationships/image" Target="../media/image62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emf"/><Relationship Id="rId13" Type="http://schemas.openxmlformats.org/officeDocument/2006/relationships/image" Target="../media/image75.jpeg"/><Relationship Id="rId18" Type="http://schemas.openxmlformats.org/officeDocument/2006/relationships/image" Target="../media/image80.png"/><Relationship Id="rId3" Type="http://schemas.openxmlformats.org/officeDocument/2006/relationships/image" Target="../media/image65.jpeg"/><Relationship Id="rId7" Type="http://schemas.openxmlformats.org/officeDocument/2006/relationships/image" Target="../media/image69.png"/><Relationship Id="rId12" Type="http://schemas.openxmlformats.org/officeDocument/2006/relationships/image" Target="../media/image74.jpeg"/><Relationship Id="rId17" Type="http://schemas.openxmlformats.org/officeDocument/2006/relationships/image" Target="../media/image79.png"/><Relationship Id="rId2" Type="http://schemas.openxmlformats.org/officeDocument/2006/relationships/image" Target="../media/image64.png"/><Relationship Id="rId16" Type="http://schemas.openxmlformats.org/officeDocument/2006/relationships/image" Target="../media/image7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5" Type="http://schemas.openxmlformats.org/officeDocument/2006/relationships/image" Target="../media/image7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emf"/><Relationship Id="rId14" Type="http://schemas.openxmlformats.org/officeDocument/2006/relationships/image" Target="../media/image7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561528" y="1703824"/>
            <a:ext cx="5422413" cy="309677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3600" dirty="0"/>
              <a:t>EDF R&amp;D </a:t>
            </a:r>
          </a:p>
          <a:p>
            <a:pPr>
              <a:lnSpc>
                <a:spcPct val="120000"/>
              </a:lnSpc>
            </a:pPr>
            <a:r>
              <a:rPr lang="en-US" sz="2400" dirty="0"/>
              <a:t>Main Challenges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5"/>
          </p:nvPr>
        </p:nvSpPr>
        <p:spPr>
          <a:xfrm>
            <a:off x="561528" y="4209050"/>
            <a:ext cx="5033725" cy="639545"/>
          </a:xfrm>
        </p:spPr>
        <p:txBody>
          <a:bodyPr anchor="b"/>
          <a:lstStyle/>
          <a:p>
            <a:r>
              <a:rPr lang="fr-FR" dirty="0"/>
              <a:t>29/04/2022</a:t>
            </a:r>
          </a:p>
        </p:txBody>
      </p:sp>
    </p:spTree>
    <p:extLst>
      <p:ext uri="{BB962C8B-B14F-4D97-AF65-F5344CB8AC3E}">
        <p14:creationId xmlns:p14="http://schemas.microsoft.com/office/powerpoint/2010/main" val="3485155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/>
        </p:nvSpPr>
        <p:spPr>
          <a:xfrm>
            <a:off x="484353" y="236996"/>
            <a:ext cx="11673362" cy="669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52"/>
              </a:lnSpc>
            </a:pPr>
            <a:r>
              <a:rPr lang="en" sz="3200" b="1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R&amp;D in figures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4E12784-AF73-497D-BD59-61D300AFB18A}"/>
              </a:ext>
            </a:extLst>
          </p:cNvPr>
          <p:cNvSpPr/>
          <p:nvPr/>
        </p:nvSpPr>
        <p:spPr>
          <a:xfrm>
            <a:off x="1724297" y="3788229"/>
            <a:ext cx="661852" cy="6531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5DBC56-92D6-40A5-B22D-AF41B8610090}"/>
              </a:ext>
            </a:extLst>
          </p:cNvPr>
          <p:cNvSpPr/>
          <p:nvPr/>
        </p:nvSpPr>
        <p:spPr>
          <a:xfrm>
            <a:off x="2207623" y="4243938"/>
            <a:ext cx="1737360" cy="2409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85936C-59F7-40B6-AFF3-5CD4DE744891}"/>
              </a:ext>
            </a:extLst>
          </p:cNvPr>
          <p:cNvSpPr/>
          <p:nvPr/>
        </p:nvSpPr>
        <p:spPr>
          <a:xfrm>
            <a:off x="8482148" y="5127858"/>
            <a:ext cx="1737360" cy="384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1406170-C202-45CA-8FBD-8CF7CFCA288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62929" y="2642810"/>
            <a:ext cx="4032000" cy="1512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026FF3E-FA18-4192-8843-18819CA890E3}"/>
              </a:ext>
            </a:extLst>
          </p:cNvPr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320682" y="4243938"/>
            <a:ext cx="4032000" cy="1512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A80A7FF-1FCA-4C16-AC32-27D5D15F8970}"/>
              </a:ext>
            </a:extLst>
          </p:cNvPr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320682" y="2642810"/>
            <a:ext cx="4032000" cy="1512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C40EABF-4C10-456B-B45D-A6D9EC3A1865}"/>
              </a:ext>
            </a:extLst>
          </p:cNvPr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320682" y="1023514"/>
            <a:ext cx="4032000" cy="1512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439390C-EEA6-4440-9812-D605437D1348}"/>
              </a:ext>
            </a:extLst>
          </p:cNvPr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62929" y="1023514"/>
            <a:ext cx="4032000" cy="1512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B7963712-11B9-44A3-ADED-DEE65A6DE082}"/>
              </a:ext>
            </a:extLst>
          </p:cNvPr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175104" y="4243938"/>
            <a:ext cx="4032000" cy="1512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D64CA22F-FF6E-44EB-9DD4-072ACAA5F5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525" y="0"/>
            <a:ext cx="34256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623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4E12784-AF73-497D-BD59-61D300AFB18A}"/>
              </a:ext>
            </a:extLst>
          </p:cNvPr>
          <p:cNvSpPr/>
          <p:nvPr/>
        </p:nvSpPr>
        <p:spPr>
          <a:xfrm>
            <a:off x="1724297" y="3788229"/>
            <a:ext cx="661852" cy="6531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5DBC56-92D6-40A5-B22D-AF41B8610090}"/>
              </a:ext>
            </a:extLst>
          </p:cNvPr>
          <p:cNvSpPr/>
          <p:nvPr/>
        </p:nvSpPr>
        <p:spPr>
          <a:xfrm>
            <a:off x="2207623" y="4243938"/>
            <a:ext cx="1737360" cy="2409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85936C-59F7-40B6-AFF3-5CD4DE744891}"/>
              </a:ext>
            </a:extLst>
          </p:cNvPr>
          <p:cNvSpPr/>
          <p:nvPr/>
        </p:nvSpPr>
        <p:spPr>
          <a:xfrm>
            <a:off x="8482148" y="5127858"/>
            <a:ext cx="1737360" cy="384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3E79697-6686-45C9-9F7E-11FD82133B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760" y="404575"/>
            <a:ext cx="8481154" cy="5682716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268965A0-B8A9-4C33-8F25-7EBBBFED628D}"/>
              </a:ext>
            </a:extLst>
          </p:cNvPr>
          <p:cNvSpPr txBox="1"/>
          <p:nvPr/>
        </p:nvSpPr>
        <p:spPr>
          <a:xfrm>
            <a:off x="530352" y="3396888"/>
            <a:ext cx="3240000" cy="128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lnSpc>
                <a:spcPts val="3080"/>
              </a:lnSpc>
            </a:pPr>
            <a:r>
              <a:rPr lang="en" sz="3200" b="0" i="0" u="none" baseline="0" dirty="0">
                <a:solidFill>
                  <a:srgbClr val="001A70"/>
                </a:solidFill>
                <a:latin typeface="Work Sans Light" charset="0"/>
                <a:ea typeface="Work Sans Light" charset="0"/>
                <a:cs typeface="Work Sans Light" charset="0"/>
              </a:rPr>
              <a:t>EDF R&amp;D </a:t>
            </a:r>
            <a:br>
              <a:rPr lang="en" sz="3200" dirty="0">
                <a:solidFill>
                  <a:srgbClr val="001A70"/>
                </a:solidFill>
                <a:latin typeface="Frutiger 45 Light" charset="0"/>
                <a:ea typeface="Frutiger 45 Light" charset="0"/>
                <a:cs typeface="Frutiger 45 Light" charset="0"/>
              </a:rPr>
            </a:br>
            <a:r>
              <a:rPr lang="en" sz="3000" b="1" i="0" u="none" baseline="0" dirty="0">
                <a:solidFill>
                  <a:srgbClr val="002060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THROUGHOUT</a:t>
            </a:r>
            <a:r>
              <a:rPr lang="en" sz="3000" b="1" i="0" u="none" baseline="0" dirty="0">
                <a:solidFill>
                  <a:srgbClr val="FF0000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 </a:t>
            </a:r>
            <a:r>
              <a:rPr lang="en" sz="3000" b="1" i="0" u="none" baseline="0" dirty="0">
                <a:solidFill>
                  <a:srgbClr val="001A70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THE WORLD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74EACD3-745A-4308-A6D7-82216D71DABA}"/>
              </a:ext>
            </a:extLst>
          </p:cNvPr>
          <p:cNvSpPr txBox="1"/>
          <p:nvPr/>
        </p:nvSpPr>
        <p:spPr>
          <a:xfrm>
            <a:off x="530350" y="4680407"/>
            <a:ext cx="4392000" cy="10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" b="1" i="0" u="non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Work Sans" charset="0"/>
                <a:ea typeface="Work Sans" charset="0"/>
                <a:cs typeface="Work Sans" charset="0"/>
              </a:rPr>
              <a:t>With 3 centres in France and 6 abroad</a:t>
            </a:r>
            <a:r>
              <a:rPr lang="en" b="0" i="0" u="non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Work Sans" charset="0"/>
                <a:ea typeface="Work Sans" charset="0"/>
                <a:cs typeface="Work Sans" charset="0"/>
              </a:rPr>
              <a:t>, </a:t>
            </a:r>
            <a:r>
              <a:rPr lang="en" b="0" i="0" u="non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EDF conducts research both nationally and at international level</a:t>
            </a:r>
            <a:endParaRPr lang="en" dirty="0">
              <a:solidFill>
                <a:schemeClr val="tx1">
                  <a:lumMod val="65000"/>
                  <a:lumOff val="35000"/>
                </a:schemeClr>
              </a:solidFill>
              <a:latin typeface="Frutiger 45 Light" charset="0"/>
              <a:ea typeface="Frutiger 45 Light" charset="0"/>
              <a:cs typeface="Frutiger 45 Light" charset="0"/>
            </a:endParaRPr>
          </a:p>
          <a:p>
            <a:pPr algn="l" rtl="0"/>
            <a:r>
              <a:rPr lang="en" b="0" i="0" u="non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 </a:t>
            </a:r>
            <a:endParaRPr lang="en" dirty="0">
              <a:solidFill>
                <a:schemeClr val="tx1">
                  <a:lumMod val="65000"/>
                  <a:lumOff val="35000"/>
                </a:schemeClr>
              </a:solidFill>
              <a:latin typeface="Frutiger 45 Light" charset="0"/>
              <a:ea typeface="Frutiger 45 Light" charset="0"/>
              <a:cs typeface="Frutiger 45 Light" charset="0"/>
            </a:endParaRPr>
          </a:p>
        </p:txBody>
      </p:sp>
      <p:sp>
        <p:nvSpPr>
          <p:cNvPr id="22" name="Rectangle 21">
            <a:hlinkClick r:id="rId3" action="ppaction://hlinksldjump"/>
            <a:extLst>
              <a:ext uri="{FF2B5EF4-FFF2-40B4-BE49-F238E27FC236}">
                <a16:creationId xmlns:a16="http://schemas.microsoft.com/office/drawing/2014/main" id="{2C746B3E-0814-4E61-A377-42E9BA9D6195}"/>
              </a:ext>
            </a:extLst>
          </p:cNvPr>
          <p:cNvSpPr/>
          <p:nvPr/>
        </p:nvSpPr>
        <p:spPr>
          <a:xfrm>
            <a:off x="3704678" y="2523561"/>
            <a:ext cx="1288026" cy="291641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"/>
          </a:p>
        </p:txBody>
      </p:sp>
      <p:sp>
        <p:nvSpPr>
          <p:cNvPr id="23" name="Rectangle 22">
            <a:hlinkClick r:id="rId4" action="ppaction://hlinksldjump"/>
            <a:extLst>
              <a:ext uri="{FF2B5EF4-FFF2-40B4-BE49-F238E27FC236}">
                <a16:creationId xmlns:a16="http://schemas.microsoft.com/office/drawing/2014/main" id="{B742972B-B478-47E6-B85A-2B456D840D34}"/>
              </a:ext>
            </a:extLst>
          </p:cNvPr>
          <p:cNvSpPr/>
          <p:nvPr/>
        </p:nvSpPr>
        <p:spPr>
          <a:xfrm>
            <a:off x="5968181" y="2467855"/>
            <a:ext cx="1559669" cy="239233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"/>
          </a:p>
        </p:txBody>
      </p:sp>
      <p:sp>
        <p:nvSpPr>
          <p:cNvPr id="24" name="Rectangle 23">
            <a:hlinkClick r:id="rId5" action="ppaction://hlinksldjump"/>
            <a:extLst>
              <a:ext uri="{FF2B5EF4-FFF2-40B4-BE49-F238E27FC236}">
                <a16:creationId xmlns:a16="http://schemas.microsoft.com/office/drawing/2014/main" id="{2BC483B2-38A2-47F2-A985-60A759648896}"/>
              </a:ext>
            </a:extLst>
          </p:cNvPr>
          <p:cNvSpPr/>
          <p:nvPr/>
        </p:nvSpPr>
        <p:spPr>
          <a:xfrm>
            <a:off x="7757651" y="2184417"/>
            <a:ext cx="1257157" cy="239233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"/>
          </a:p>
        </p:txBody>
      </p:sp>
      <p:sp>
        <p:nvSpPr>
          <p:cNvPr id="25" name="Rectangle 24">
            <a:hlinkClick r:id="rId6" action="ppaction://hlinksldjump"/>
            <a:extLst>
              <a:ext uri="{FF2B5EF4-FFF2-40B4-BE49-F238E27FC236}">
                <a16:creationId xmlns:a16="http://schemas.microsoft.com/office/drawing/2014/main" id="{99C38069-5534-4EAB-B3D2-B23C5455E3D8}"/>
              </a:ext>
            </a:extLst>
          </p:cNvPr>
          <p:cNvSpPr/>
          <p:nvPr/>
        </p:nvSpPr>
        <p:spPr>
          <a:xfrm>
            <a:off x="10352848" y="2378992"/>
            <a:ext cx="858274" cy="197389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"/>
          </a:p>
        </p:txBody>
      </p:sp>
      <p:sp>
        <p:nvSpPr>
          <p:cNvPr id="26" name="Rectangle 25">
            <a:hlinkClick r:id="rId6" action="ppaction://hlinksldjump"/>
            <a:extLst>
              <a:ext uri="{FF2B5EF4-FFF2-40B4-BE49-F238E27FC236}">
                <a16:creationId xmlns:a16="http://schemas.microsoft.com/office/drawing/2014/main" id="{A3296D89-3892-4BFD-83A8-0673BA32D54A}"/>
              </a:ext>
            </a:extLst>
          </p:cNvPr>
          <p:cNvSpPr/>
          <p:nvPr/>
        </p:nvSpPr>
        <p:spPr>
          <a:xfrm>
            <a:off x="8651357" y="2397640"/>
            <a:ext cx="1236922" cy="180000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"/>
          </a:p>
        </p:txBody>
      </p:sp>
      <p:sp>
        <p:nvSpPr>
          <p:cNvPr id="27" name="Rectangle 26">
            <a:hlinkClick r:id="rId7" action="ppaction://hlinksldjump"/>
            <a:extLst>
              <a:ext uri="{FF2B5EF4-FFF2-40B4-BE49-F238E27FC236}">
                <a16:creationId xmlns:a16="http://schemas.microsoft.com/office/drawing/2014/main" id="{5D1B49DA-7437-49DA-8290-13E903080824}"/>
              </a:ext>
            </a:extLst>
          </p:cNvPr>
          <p:cNvSpPr/>
          <p:nvPr/>
        </p:nvSpPr>
        <p:spPr>
          <a:xfrm>
            <a:off x="8574358" y="2858561"/>
            <a:ext cx="731932" cy="212710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"/>
          </a:p>
        </p:txBody>
      </p:sp>
      <p:sp>
        <p:nvSpPr>
          <p:cNvPr id="28" name="Rectangle 27">
            <a:hlinkClick r:id="rId8" action="ppaction://hlinksldjump"/>
            <a:extLst>
              <a:ext uri="{FF2B5EF4-FFF2-40B4-BE49-F238E27FC236}">
                <a16:creationId xmlns:a16="http://schemas.microsoft.com/office/drawing/2014/main" id="{B5536596-ED3F-4BBD-BD1A-8231920E9E5A}"/>
              </a:ext>
            </a:extLst>
          </p:cNvPr>
          <p:cNvSpPr/>
          <p:nvPr/>
        </p:nvSpPr>
        <p:spPr>
          <a:xfrm>
            <a:off x="10019071" y="3824303"/>
            <a:ext cx="1386348" cy="256084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"/>
          </a:p>
        </p:txBody>
      </p:sp>
      <p:sp>
        <p:nvSpPr>
          <p:cNvPr id="29" name="Rectangle 28">
            <a:hlinkClick r:id="rId9" action="ppaction://hlinksldjump"/>
            <a:extLst>
              <a:ext uri="{FF2B5EF4-FFF2-40B4-BE49-F238E27FC236}">
                <a16:creationId xmlns:a16="http://schemas.microsoft.com/office/drawing/2014/main" id="{8592C37C-A513-4878-8CDE-428E1F98B05F}"/>
              </a:ext>
            </a:extLst>
          </p:cNvPr>
          <p:cNvSpPr/>
          <p:nvPr/>
        </p:nvSpPr>
        <p:spPr>
          <a:xfrm>
            <a:off x="7351223" y="3989140"/>
            <a:ext cx="1643922" cy="216000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"/>
          </a:p>
        </p:txBody>
      </p:sp>
      <p:sp>
        <p:nvSpPr>
          <p:cNvPr id="30" name="Rectangle 29">
            <a:hlinkClick r:id="rId10" action="ppaction://hlinksldjump"/>
            <a:extLst>
              <a:ext uri="{FF2B5EF4-FFF2-40B4-BE49-F238E27FC236}">
                <a16:creationId xmlns:a16="http://schemas.microsoft.com/office/drawing/2014/main" id="{BF688967-3858-40AC-AB1F-54A38268920A}"/>
              </a:ext>
            </a:extLst>
          </p:cNvPr>
          <p:cNvSpPr/>
          <p:nvPr/>
        </p:nvSpPr>
        <p:spPr>
          <a:xfrm>
            <a:off x="7527850" y="4361280"/>
            <a:ext cx="2158409" cy="216000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"/>
          </a:p>
        </p:txBody>
      </p:sp>
      <p:sp>
        <p:nvSpPr>
          <p:cNvPr id="31" name="Rectangle 30">
            <a:hlinkClick r:id="rId11" action="ppaction://hlinksldjump"/>
            <a:extLst>
              <a:ext uri="{FF2B5EF4-FFF2-40B4-BE49-F238E27FC236}">
                <a16:creationId xmlns:a16="http://schemas.microsoft.com/office/drawing/2014/main" id="{185A5FE0-3095-42D3-B5BB-E6D441A47507}"/>
              </a:ext>
            </a:extLst>
          </p:cNvPr>
          <p:cNvSpPr/>
          <p:nvPr/>
        </p:nvSpPr>
        <p:spPr>
          <a:xfrm>
            <a:off x="8121447" y="4838921"/>
            <a:ext cx="2271366" cy="199203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3643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7936468" y="3375743"/>
            <a:ext cx="3787082" cy="3695027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77">
              <a:buClr>
                <a:srgbClr val="000000"/>
              </a:buClr>
              <a:buSzPct val="100000"/>
              <a:defRPr/>
            </a:pPr>
            <a:r>
              <a:rPr lang="en" sz="2400" b="1" kern="0" dirty="0">
                <a:solidFill>
                  <a:srgbClr val="CC3300"/>
                </a:solidFill>
                <a:latin typeface="Frutiger LT Com 55 Roman"/>
                <a:cs typeface="Arial" panose="020B0604020202020204" pitchFamily="34" charset="0"/>
              </a:rPr>
              <a:t>DIGITAL AND </a:t>
            </a:r>
          </a:p>
          <a:p>
            <a:pPr defTabSz="914377">
              <a:buClr>
                <a:srgbClr val="000000"/>
              </a:buClr>
              <a:buSzPct val="100000"/>
              <a:defRPr/>
            </a:pPr>
            <a:r>
              <a:rPr lang="en" sz="2400" b="1" kern="0" dirty="0">
                <a:solidFill>
                  <a:srgbClr val="CC3300"/>
                </a:solidFill>
                <a:latin typeface="Frutiger LT Com 55 Roman"/>
                <a:cs typeface="Arial" panose="020B0604020202020204" pitchFamily="34" charset="0"/>
              </a:rPr>
              <a:t>SOCIAL TRANSITION</a:t>
            </a:r>
          </a:p>
          <a:p>
            <a:pPr defTabSz="914377"/>
            <a:endParaRPr lang="en" sz="1400" dirty="0">
              <a:solidFill>
                <a:srgbClr val="000000"/>
              </a:solidFill>
            </a:endParaRPr>
          </a:p>
          <a:p>
            <a:pPr marL="214308" indent="-214308" algn="just" defTabSz="914377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Artificial Intelligence</a:t>
            </a:r>
          </a:p>
          <a:p>
            <a:pPr marL="214308" indent="-214308" algn="just" defTabSz="914377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Digital</a:t>
            </a:r>
            <a:r>
              <a:rPr lang="e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 </a:t>
            </a:r>
            <a:r>
              <a:rPr lang="e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revolution</a:t>
            </a:r>
            <a:r>
              <a:rPr lang="e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 at the service    of our engineering and processes</a:t>
            </a:r>
          </a:p>
          <a:p>
            <a:pPr marL="214308" indent="-214308" algn="just" defTabSz="914377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The dynamics of </a:t>
            </a:r>
            <a:r>
              <a:rPr lang="e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social innovation</a:t>
            </a:r>
            <a:endParaRPr lang="en" altLang="fr-FR" sz="1600" b="1" dirty="0">
              <a:solidFill>
                <a:schemeClr val="tx1">
                  <a:lumMod val="65000"/>
                  <a:lumOff val="35000"/>
                </a:schemeClr>
              </a:solidFill>
              <a:latin typeface="Frutiger 45 Light" charset="0"/>
              <a:ea typeface="Frutiger 45 Light" charset="0"/>
              <a:cs typeface="Frutiger 45 Light" charset="0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4103260" y="2367769"/>
            <a:ext cx="3809661" cy="3924582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77">
              <a:buClr>
                <a:srgbClr val="FFA02F"/>
              </a:buClr>
              <a:buSzPct val="100000"/>
              <a:defRPr/>
            </a:pPr>
            <a:r>
              <a:rPr lang="en" sz="2400" b="1" dirty="0">
                <a:solidFill>
                  <a:srgbClr val="FFA02F"/>
                </a:solidFill>
                <a:latin typeface="Frutiger LT Com 55 Roman"/>
                <a:cs typeface="Arial" panose="020B0604020202020204" pitchFamily="34" charset="0"/>
              </a:rPr>
              <a:t>CLIMATE TRANSITION </a:t>
            </a:r>
          </a:p>
          <a:p>
            <a:pPr defTabSz="914377">
              <a:buClr>
                <a:srgbClr val="FFA02F"/>
              </a:buClr>
              <a:buSzPct val="100000"/>
              <a:defRPr/>
            </a:pPr>
            <a:endParaRPr lang="en" sz="1400" b="1" dirty="0">
              <a:solidFill>
                <a:srgbClr val="FFA02F"/>
              </a:solidFill>
              <a:cs typeface="Arial" panose="020B0604020202020204" pitchFamily="34" charset="0"/>
            </a:endParaRPr>
          </a:p>
          <a:p>
            <a:pPr marL="214308" indent="-214308" algn="just" defTabSz="914377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An </a:t>
            </a:r>
            <a:r>
              <a:rPr lang="e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optimized electricity mix </a:t>
            </a:r>
            <a:r>
              <a:rPr lang="e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combining nuclear and renewables</a:t>
            </a:r>
          </a:p>
          <a:p>
            <a:pPr marL="214308" indent="-214308" algn="just" defTabSz="914377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Competitive renewable energy </a:t>
            </a:r>
            <a:r>
              <a:rPr lang="e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(solar, wind)</a:t>
            </a:r>
          </a:p>
          <a:p>
            <a:pPr marL="214308" indent="-214308" algn="just" defTabSz="914377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New </a:t>
            </a:r>
            <a:r>
              <a:rPr lang="e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competitive nuclear reactors </a:t>
            </a:r>
            <a:r>
              <a:rPr lang="e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including small modular reactors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208805" y="1928513"/>
            <a:ext cx="3889738" cy="3088795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77">
              <a:buClr>
                <a:srgbClr val="000000"/>
              </a:buClr>
              <a:buSzPct val="100000"/>
              <a:defRPr/>
            </a:pPr>
            <a:r>
              <a:rPr lang="en" sz="2400" b="1" dirty="0">
                <a:solidFill>
                  <a:srgbClr val="001A70"/>
                </a:solidFill>
                <a:latin typeface="Frutiger LT Com 55 Roman"/>
                <a:cs typeface="Arial" panose="020B0604020202020204" pitchFamily="34" charset="0"/>
              </a:rPr>
              <a:t>ELECTRICITY TRANSITION</a:t>
            </a:r>
          </a:p>
          <a:p>
            <a:pPr marL="128585" indent="-128585" defTabSz="914377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" altLang="fr-FR" sz="1400" b="1" dirty="0">
              <a:solidFill>
                <a:srgbClr val="001A70"/>
              </a:solidFill>
              <a:cs typeface="Arial" panose="020B0604020202020204" pitchFamily="34" charset="0"/>
            </a:endParaRPr>
          </a:p>
          <a:p>
            <a:pPr marL="128585" indent="-128585" defTabSz="914377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" altLang="fr-FR" sz="1400" b="1" dirty="0">
              <a:solidFill>
                <a:srgbClr val="001A70"/>
              </a:solidFill>
              <a:cs typeface="Arial" panose="020B0604020202020204" pitchFamily="34" charset="0"/>
            </a:endParaRPr>
          </a:p>
          <a:p>
            <a:pPr marL="214308" indent="-214308" algn="just" defTabSz="914377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Energy storage </a:t>
            </a:r>
            <a:r>
              <a:rPr lang="e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for mobility and stationary uses</a:t>
            </a:r>
          </a:p>
          <a:p>
            <a:pPr marL="214308" indent="-214308" algn="just" defTabSz="914377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Electrification</a:t>
            </a:r>
            <a:r>
              <a:rPr lang="e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 as a means of reducing carbon emissions (EV, heating / cooling)</a:t>
            </a:r>
          </a:p>
          <a:p>
            <a:pPr marL="214308" indent="-214308" algn="just" defTabSz="914377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Smart and sustainable cities </a:t>
            </a:r>
            <a:r>
              <a:rPr lang="e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and territories</a:t>
            </a:r>
          </a:p>
          <a:p>
            <a:pPr marL="214308" indent="-214308" algn="just" defTabSz="914377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Smart  grids, </a:t>
            </a:r>
            <a:r>
              <a:rPr lang="e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digitalization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32015" y="847027"/>
            <a:ext cx="12192000" cy="720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80"/>
              </a:lnSpc>
            </a:pPr>
            <a:r>
              <a:rPr lang="en" sz="3200" dirty="0">
                <a:solidFill>
                  <a:srgbClr val="001A70"/>
                </a:solidFill>
                <a:latin typeface="Work Sans Light" charset="0"/>
                <a:ea typeface="Work Sans Light" charset="0"/>
                <a:cs typeface="Work Sans Light" charset="0"/>
              </a:rPr>
              <a:t>SCIENTIFIC PLAN: </a:t>
            </a:r>
            <a:r>
              <a:rPr lang="en" sz="3200" b="1" dirty="0">
                <a:solidFill>
                  <a:srgbClr val="001A70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THREE TRANSITIONS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69" y="337644"/>
            <a:ext cx="1078992" cy="46024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926" y="1"/>
            <a:ext cx="3514123" cy="349857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0200456" y="6450472"/>
            <a:ext cx="1800200" cy="4075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67073294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981" y="2427210"/>
            <a:ext cx="2999656" cy="293189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69" y="337644"/>
            <a:ext cx="1078994" cy="460249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69" y="337644"/>
            <a:ext cx="1078992" cy="460248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530739" y="950454"/>
            <a:ext cx="6689507" cy="1349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>
              <a:lnSpc>
                <a:spcPts val="4880"/>
              </a:lnSpc>
            </a:pPr>
            <a:r>
              <a:rPr lang="en" sz="3200" dirty="0">
                <a:solidFill>
                  <a:srgbClr val="001A70"/>
                </a:solidFill>
                <a:latin typeface="Work Sans Light" charset="0"/>
                <a:ea typeface="Work Sans Light" charset="0"/>
                <a:cs typeface="Work Sans Light" charset="0"/>
              </a:rPr>
              <a:t>EDF R&amp;D </a:t>
            </a:r>
            <a:r>
              <a:rPr lang="en" sz="3200" b="1" dirty="0">
                <a:solidFill>
                  <a:srgbClr val="001A70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PARTNERSHIPS</a:t>
            </a:r>
            <a:r>
              <a:rPr lang="en" sz="3200" dirty="0">
                <a:solidFill>
                  <a:srgbClr val="001A70"/>
                </a:solidFill>
                <a:latin typeface="Work Sans Light" charset="0"/>
                <a:ea typeface="Work Sans Light" charset="0"/>
                <a:cs typeface="Work Sans Light" charset="0"/>
              </a:rPr>
              <a:t> </a:t>
            </a:r>
          </a:p>
          <a:p>
            <a:pPr rtl="0">
              <a:lnSpc>
                <a:spcPts val="4880"/>
              </a:lnSpc>
            </a:pPr>
            <a:r>
              <a:rPr lang="en" sz="3200" dirty="0">
                <a:solidFill>
                  <a:srgbClr val="001A70"/>
                </a:solidFill>
                <a:latin typeface="Work Sans Light" charset="0"/>
                <a:ea typeface="Work Sans Light" charset="0"/>
                <a:cs typeface="Work Sans Light" charset="0"/>
              </a:rPr>
              <a:t>AND </a:t>
            </a:r>
            <a:r>
              <a:rPr lang="en" sz="3200" b="1" dirty="0">
                <a:solidFill>
                  <a:srgbClr val="001A70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JOINT LABS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554893" y="3257733"/>
            <a:ext cx="4135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More than 300 partnerships </a:t>
            </a:r>
            <a:r>
              <a:rPr lang="en" dirty="0">
                <a:solidFill>
                  <a:schemeClr val="tx1">
                    <a:lumMod val="65000"/>
                    <a:lumOff val="35000"/>
                  </a:schemeClr>
                </a:solidFill>
                <a:latin typeface="Frutiger 45 Light" charset="0"/>
                <a:ea typeface="Frutiger 45 Light" charset="0"/>
                <a:cs typeface="Frutiger 45 Light" charset="0"/>
              </a:rPr>
              <a:t>with universities, research institutes and academic partners, and numerous international partnerships in order to meet business needs and find solutions to major research challenges.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1848" y="3298895"/>
            <a:ext cx="1231900" cy="3937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9778" y="1720087"/>
            <a:ext cx="835221" cy="84996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828" y="457949"/>
            <a:ext cx="773763" cy="773763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0349" y="2138708"/>
            <a:ext cx="1059429" cy="862679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3263" y="1377061"/>
            <a:ext cx="1273060" cy="917583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1419" y="3995194"/>
            <a:ext cx="802329" cy="811843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942" y="3113117"/>
            <a:ext cx="887040" cy="543312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9269" y="2230145"/>
            <a:ext cx="1270956" cy="635479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8197" y="5377235"/>
            <a:ext cx="627283" cy="1188147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9702" y="5834403"/>
            <a:ext cx="895239" cy="886287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470" y="4984695"/>
            <a:ext cx="952565" cy="461115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633" y="1059882"/>
            <a:ext cx="866003" cy="867881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813" y="253884"/>
            <a:ext cx="1021761" cy="1021761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423" y="526333"/>
            <a:ext cx="908655" cy="90865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4692" y="3990104"/>
            <a:ext cx="1352473" cy="591068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165" y="4940146"/>
            <a:ext cx="741499" cy="748913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245" y="1886225"/>
            <a:ext cx="1091136" cy="730551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018" y="1103790"/>
            <a:ext cx="1306953" cy="599020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715" y="6083506"/>
            <a:ext cx="1358077" cy="418637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346" y="351252"/>
            <a:ext cx="1054588" cy="57508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026925" y="5623873"/>
            <a:ext cx="1400175" cy="48577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069944" y="2691977"/>
            <a:ext cx="1638300" cy="51435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7578" y="3265730"/>
            <a:ext cx="1257300" cy="46101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017636" y="3001387"/>
            <a:ext cx="1022713" cy="7253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4" name="Image 33" descr="cid:image002.jpg@01D1D15D.0F8C4630"/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429" y="3084547"/>
            <a:ext cx="753202" cy="6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297" y="3252787"/>
            <a:ext cx="1419225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225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Image 8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69" y="337644"/>
            <a:ext cx="1078994" cy="460249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803178" y="1117185"/>
            <a:ext cx="407754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lnSpc>
                <a:spcPts val="1980"/>
              </a:lnSpc>
            </a:pPr>
            <a:r>
              <a:rPr lang="en" sz="2400" b="1" dirty="0">
                <a:solidFill>
                  <a:schemeClr val="bg1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TOP</a:t>
            </a:r>
            <a:r>
              <a:rPr lang="en" sz="2400" b="1" dirty="0">
                <a:solidFill>
                  <a:srgbClr val="005BBB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 </a:t>
            </a:r>
            <a:endParaRPr lang="en" sz="2400" b="1" i="0" u="none" baseline="0" dirty="0">
              <a:solidFill>
                <a:srgbClr val="005BBB"/>
              </a:solidFill>
              <a:latin typeface="Work Sans ExtraBold" charset="0"/>
              <a:ea typeface="Work Sans ExtraBold" charset="0"/>
              <a:cs typeface="Work Sans ExtraBold" charset="0"/>
            </a:endParaRPr>
          </a:p>
          <a:p>
            <a:pPr algn="l" rtl="0">
              <a:lnSpc>
                <a:spcPts val="1980"/>
              </a:lnSpc>
            </a:pPr>
            <a:r>
              <a:rPr lang="en" sz="2400" b="1" i="0" u="none" baseline="0" dirty="0">
                <a:solidFill>
                  <a:schemeClr val="bg1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PRIORITIES</a:t>
            </a:r>
            <a:r>
              <a:rPr lang="en" sz="2100" b="1" i="0" u="none" baseline="0" dirty="0">
                <a:solidFill>
                  <a:schemeClr val="bg1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 </a:t>
            </a:r>
          </a:p>
          <a:p>
            <a:pPr algn="l" rtl="0">
              <a:lnSpc>
                <a:spcPts val="1980"/>
              </a:lnSpc>
            </a:pPr>
            <a:r>
              <a:rPr lang="en" sz="2000" i="0" u="none" baseline="0" dirty="0">
                <a:solidFill>
                  <a:schemeClr val="bg1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for Nuclear R&amp;D</a:t>
            </a:r>
            <a:endParaRPr lang="en" sz="2000" dirty="0">
              <a:solidFill>
                <a:schemeClr val="bg1"/>
              </a:solidFill>
              <a:latin typeface="Work Sans ExtraBold" charset="0"/>
              <a:ea typeface="Work Sans ExtraBold" charset="0"/>
              <a:cs typeface="Work Sans ExtraBold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58496" y="1438382"/>
            <a:ext cx="655568" cy="475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lnSpc>
                <a:spcPts val="1980"/>
              </a:lnSpc>
            </a:pPr>
            <a:r>
              <a:rPr lang="en" sz="6000" b="1" i="0" u="none" baseline="0" dirty="0">
                <a:solidFill>
                  <a:schemeClr val="bg1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7</a:t>
            </a:r>
            <a:endParaRPr lang="en" sz="6000" b="1" dirty="0">
              <a:solidFill>
                <a:schemeClr val="bg1"/>
              </a:solidFill>
              <a:latin typeface="Work Sans ExtraBold" charset="0"/>
              <a:ea typeface="Work Sans ExtraBold" charset="0"/>
              <a:cs typeface="Work Sans ExtraBold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39659" y="2363567"/>
            <a:ext cx="3132000" cy="502463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rtl="0"/>
            <a:r>
              <a:rPr lang="en" sz="3200" b="1" dirty="0">
                <a:solidFill>
                  <a:srgbClr val="FFFFFF"/>
                </a:solidFill>
                <a:latin typeface="Work Sans" charset="0"/>
                <a:ea typeface="Work Sans" charset="0"/>
                <a:cs typeface="Work Sans" charset="0"/>
              </a:rPr>
              <a:t>Safety</a:t>
            </a:r>
          </a:p>
          <a:p>
            <a:pPr rtl="0"/>
            <a:endParaRPr lang="en" dirty="0">
              <a:solidFill>
                <a:schemeClr val="bg1"/>
              </a:solidFill>
            </a:endParaRPr>
          </a:p>
          <a:p>
            <a:pPr rtl="0"/>
            <a:endParaRPr lang="en" b="1" cap="all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91375" y="2756846"/>
            <a:ext cx="3214624" cy="3835575"/>
          </a:xfrm>
          <a:prstGeom prst="rect">
            <a:avLst/>
          </a:prstGeom>
          <a:noFill/>
        </p:spPr>
        <p:txBody>
          <a:bodyPr wrap="square" lIns="360000" tIns="360000" rIns="360000" bIns="360000" rtlCol="0">
            <a:spAutoFit/>
          </a:bodyPr>
          <a:lstStyle/>
          <a:p>
            <a:pPr algn="l" rtl="0"/>
            <a:r>
              <a:rPr lang="en" b="1" dirty="0">
                <a:solidFill>
                  <a:srgbClr val="FFFFFF"/>
                </a:solidFill>
                <a:latin typeface="Work Sans" charset="0"/>
                <a:ea typeface="Work Sans" charset="0"/>
                <a:cs typeface="Work Sans" charset="0"/>
              </a:rPr>
              <a:t>Extreme hazard and aggressors </a:t>
            </a:r>
            <a:br>
              <a:rPr lang="en" dirty="0">
                <a:solidFill>
                  <a:schemeClr val="bg1"/>
                </a:solidFill>
                <a:latin typeface="Frutiger 45 Light" charset="0"/>
                <a:ea typeface="Frutiger 45 Light" charset="0"/>
                <a:cs typeface="Frutiger 45 Light" charset="0"/>
              </a:rPr>
            </a:br>
            <a:endParaRPr lang="en" dirty="0">
              <a:solidFill>
                <a:schemeClr val="bg1"/>
              </a:solidFill>
              <a:latin typeface="Frutiger 45 Light" charset="0"/>
              <a:ea typeface="Frutiger 45 Light" charset="0"/>
              <a:cs typeface="Frutiger 45 Light" charset="0"/>
            </a:endParaRPr>
          </a:p>
          <a:p>
            <a:r>
              <a:rPr lang="en-US" sz="1400" dirty="0">
                <a:solidFill>
                  <a:schemeClr val="bg1"/>
                </a:solidFill>
                <a:latin typeface="Frutiger 45 Light" charset="0"/>
                <a:ea typeface="Frutiger 45 Light" charset="0"/>
                <a:cs typeface="Frutiger 45 Light" charset="0"/>
              </a:rPr>
              <a:t>Earthquake, flooding, lightning, icing,…</a:t>
            </a:r>
          </a:p>
          <a:p>
            <a:endParaRPr lang="en-US" sz="1400" dirty="0">
              <a:solidFill>
                <a:schemeClr val="bg1"/>
              </a:solidFill>
              <a:latin typeface="Frutiger 45 Light" charset="0"/>
              <a:ea typeface="Frutiger 45 Light" charset="0"/>
              <a:cs typeface="Frutiger 45 Light" charset="0"/>
            </a:endParaRPr>
          </a:p>
          <a:p>
            <a:r>
              <a:rPr lang="en-US" sz="1400" dirty="0">
                <a:solidFill>
                  <a:schemeClr val="bg1"/>
                </a:solidFill>
                <a:latin typeface="Frutiger 45 Light" charset="0"/>
                <a:ea typeface="Frutiger 45 Light" charset="0"/>
                <a:cs typeface="Frutiger 45 Light" charset="0"/>
              </a:rPr>
              <a:t>Seismic evaluation to address more stringent requirements</a:t>
            </a:r>
          </a:p>
          <a:p>
            <a:endParaRPr lang="en-US" sz="1400" dirty="0">
              <a:solidFill>
                <a:schemeClr val="bg1"/>
              </a:solidFill>
              <a:latin typeface="Frutiger 45 Light" charset="0"/>
              <a:ea typeface="Frutiger 45 Light" charset="0"/>
              <a:cs typeface="Frutiger 45 Light" charset="0"/>
            </a:endParaRPr>
          </a:p>
          <a:p>
            <a:r>
              <a:rPr lang="en-US" sz="1400" dirty="0">
                <a:solidFill>
                  <a:schemeClr val="bg1"/>
                </a:solidFill>
                <a:latin typeface="Frutiger 45 Light" charset="0"/>
                <a:ea typeface="Frutiger 45 Light" charset="0"/>
                <a:cs typeface="Frutiger 45 Light" charset="0"/>
              </a:rPr>
              <a:t>Fire temperature and smoke impact on </a:t>
            </a:r>
            <a:r>
              <a:rPr lang="en-US" sz="1400" dirty="0" err="1">
                <a:solidFill>
                  <a:schemeClr val="bg1"/>
                </a:solidFill>
                <a:latin typeface="Frutiger 45 Light" charset="0"/>
                <a:ea typeface="Frutiger 45 Light" charset="0"/>
                <a:cs typeface="Frutiger 45 Light" charset="0"/>
              </a:rPr>
              <a:t>i&amp;c</a:t>
            </a:r>
            <a:r>
              <a:rPr lang="en-US" sz="1400" dirty="0">
                <a:solidFill>
                  <a:schemeClr val="bg1"/>
                </a:solidFill>
                <a:latin typeface="Frutiger 45 Light" charset="0"/>
                <a:ea typeface="Frutiger 45 Light" charset="0"/>
                <a:cs typeface="Frutiger 45 Light" charset="0"/>
              </a:rPr>
              <a:t> failure </a:t>
            </a:r>
          </a:p>
          <a:p>
            <a:endParaRPr lang="en-US" sz="1400" dirty="0">
              <a:solidFill>
                <a:schemeClr val="bg1"/>
              </a:solidFill>
              <a:latin typeface="Frutiger 45 Light" charset="0"/>
              <a:ea typeface="Frutiger 45 Light" charset="0"/>
              <a:cs typeface="Frutiger 45 Light" charset="0"/>
            </a:endParaRPr>
          </a:p>
          <a:p>
            <a:r>
              <a:rPr lang="en-US" sz="1400" dirty="0">
                <a:solidFill>
                  <a:schemeClr val="bg1"/>
                </a:solidFill>
                <a:latin typeface="Frutiger 45 Light" charset="0"/>
                <a:ea typeface="Frutiger 45 Light" charset="0"/>
                <a:cs typeface="Frutiger 45 Light" charset="0"/>
              </a:rPr>
              <a:t>Cybersecurity</a:t>
            </a: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8" r="6010"/>
          <a:stretch/>
        </p:blipFill>
        <p:spPr>
          <a:xfrm>
            <a:off x="0" y="-1"/>
            <a:ext cx="4039738" cy="685800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9487" y="8207"/>
            <a:ext cx="4032000" cy="6858001"/>
          </a:xfrm>
          <a:prstGeom prst="rect">
            <a:avLst/>
          </a:prstGeom>
          <a:solidFill>
            <a:srgbClr val="005BBB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" dirty="0">
              <a:solidFill>
                <a:srgbClr val="FFFFFF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69" y="337644"/>
            <a:ext cx="1078994" cy="460249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158496" y="1438382"/>
            <a:ext cx="655568" cy="475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80"/>
              </a:lnSpc>
            </a:pPr>
            <a:r>
              <a:rPr lang="en" sz="6000" b="1" dirty="0">
                <a:solidFill>
                  <a:srgbClr val="FFFFFF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7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807661" y="1108221"/>
            <a:ext cx="407754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80"/>
              </a:lnSpc>
            </a:pPr>
            <a:r>
              <a:rPr lang="en" sz="2400" b="1" dirty="0">
                <a:solidFill>
                  <a:srgbClr val="FFFFFF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TOP</a:t>
            </a:r>
            <a:r>
              <a:rPr lang="en" sz="2400" b="1" dirty="0">
                <a:solidFill>
                  <a:srgbClr val="005BBB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 </a:t>
            </a:r>
          </a:p>
          <a:p>
            <a:pPr>
              <a:lnSpc>
                <a:spcPts val="1980"/>
              </a:lnSpc>
            </a:pPr>
            <a:r>
              <a:rPr lang="en" sz="2400" b="1" dirty="0">
                <a:solidFill>
                  <a:srgbClr val="FFFFFF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PRIORITIES</a:t>
            </a:r>
            <a:r>
              <a:rPr lang="en" sz="2100" b="1" dirty="0">
                <a:solidFill>
                  <a:srgbClr val="FFFFFF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 </a:t>
            </a:r>
          </a:p>
          <a:p>
            <a:pPr>
              <a:lnSpc>
                <a:spcPts val="1980"/>
              </a:lnSpc>
            </a:pPr>
            <a:r>
              <a:rPr lang="en" sz="2000" dirty="0">
                <a:solidFill>
                  <a:srgbClr val="FFFFFF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for Nuclear R&amp;D</a:t>
            </a:r>
          </a:p>
        </p:txBody>
      </p:sp>
      <p:pic>
        <p:nvPicPr>
          <p:cNvPr id="27" name="Image 26"/>
          <p:cNvPicPr/>
          <p:nvPr/>
        </p:nvPicPr>
        <p:blipFill rotWithShape="1">
          <a:blip r:embed="rId5"/>
          <a:srcRect r="49663"/>
          <a:stretch/>
        </p:blipFill>
        <p:spPr>
          <a:xfrm>
            <a:off x="7052469" y="1599299"/>
            <a:ext cx="2198536" cy="1990208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F08E193F-7E81-42D9-93BF-BCE3927CAA5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900" y="1676364"/>
            <a:ext cx="2688874" cy="3938782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D0650BB3-C178-4BE4-B0B0-670B58158F9B}"/>
              </a:ext>
            </a:extLst>
          </p:cNvPr>
          <p:cNvSpPr/>
          <p:nvPr/>
        </p:nvSpPr>
        <p:spPr>
          <a:xfrm>
            <a:off x="339658" y="2131551"/>
            <a:ext cx="3279315" cy="3615822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" sz="2400" b="1" dirty="0">
                <a:solidFill>
                  <a:schemeClr val="bg1"/>
                </a:solidFill>
                <a:latin typeface="Frutiger Light" panose="020B0400030504020204" pitchFamily="34" charset="0"/>
                <a:ea typeface="Work Sans" charset="0"/>
                <a:cs typeface="Work Sans" charset="0"/>
              </a:rPr>
              <a:t>Safety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" sz="2400" b="1" dirty="0">
                <a:solidFill>
                  <a:schemeClr val="bg1"/>
                </a:solidFill>
                <a:latin typeface="Frutiger Light" panose="020B0400030504020204" pitchFamily="34" charset="0"/>
                <a:ea typeface="Work Sans" charset="0"/>
                <a:cs typeface="Work Sans" charset="0"/>
              </a:rPr>
              <a:t>Performance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" sz="2400" b="1" dirty="0">
                <a:solidFill>
                  <a:schemeClr val="bg1"/>
                </a:solidFill>
                <a:latin typeface="Frutiger Light" panose="020B0400030504020204" pitchFamily="34" charset="0"/>
                <a:ea typeface="Work Sans" charset="0"/>
                <a:cs typeface="Work Sans" charset="0"/>
              </a:rPr>
              <a:t>Long term operation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" sz="2400" b="1" dirty="0">
                <a:solidFill>
                  <a:schemeClr val="bg1"/>
                </a:solidFill>
                <a:latin typeface="Frutiger Light" panose="020B0400030504020204" pitchFamily="34" charset="0"/>
                <a:ea typeface="Work Sans" charset="0"/>
                <a:cs typeface="Work Sans" charset="0"/>
              </a:rPr>
              <a:t>Fuel, waste &amp; decommissioning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" sz="2400" b="1" dirty="0">
                <a:solidFill>
                  <a:schemeClr val="bg1"/>
                </a:solidFill>
                <a:latin typeface="Frutiger Light" panose="020B0400030504020204" pitchFamily="34" charset="0"/>
                <a:ea typeface="Work Sans" charset="0"/>
                <a:cs typeface="Work Sans" charset="0"/>
              </a:rPr>
              <a:t>New reactors designs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" sz="2400" b="1" dirty="0">
                <a:solidFill>
                  <a:schemeClr val="bg1"/>
                </a:solidFill>
                <a:latin typeface="Frutiger Light" panose="020B0400030504020204" pitchFamily="34" charset="0"/>
                <a:ea typeface="Work Sans" charset="0"/>
                <a:cs typeface="Work Sans" charset="0"/>
              </a:rPr>
              <a:t>Environment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" sz="2400" b="1" dirty="0">
                <a:solidFill>
                  <a:schemeClr val="bg1"/>
                </a:solidFill>
                <a:latin typeface="Frutiger Light" panose="020B0400030504020204" pitchFamily="34" charset="0"/>
                <a:ea typeface="Work Sans" charset="0"/>
                <a:cs typeface="Work Sans" charset="0"/>
              </a:rPr>
              <a:t>Modeling &amp; simulation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F10EFF7-60F6-4419-BCFA-3ED311D07F69}"/>
              </a:ext>
            </a:extLst>
          </p:cNvPr>
          <p:cNvSpPr txBox="1"/>
          <p:nvPr/>
        </p:nvSpPr>
        <p:spPr>
          <a:xfrm>
            <a:off x="4216511" y="168718"/>
            <a:ext cx="11673362" cy="109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52"/>
              </a:lnSpc>
            </a:pPr>
            <a:r>
              <a:rPr lang="en" sz="3200" b="1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EDF labs and experimental facilities</a:t>
            </a:r>
          </a:p>
          <a:p>
            <a:r>
              <a:rPr lang="en-US" sz="240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Civil engineering, hazards, O&amp;M, materials, digital twins</a:t>
            </a:r>
            <a:endParaRPr lang="en" sz="2400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</p:txBody>
      </p:sp>
      <p:pic>
        <p:nvPicPr>
          <p:cNvPr id="31" name="Picture 2" descr="http://217.74.102.86/uploads/media/images/projets/cable_sout_coupe2.jpg">
            <a:extLst>
              <a:ext uri="{FF2B5EF4-FFF2-40B4-BE49-F238E27FC236}">
                <a16:creationId xmlns:a16="http://schemas.microsoft.com/office/drawing/2014/main" id="{CECD6B1F-2601-4AF6-AF86-1E381076C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32146" y="1638269"/>
            <a:ext cx="2040308" cy="1951238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6ECEDDD4-1D84-4B27-A3B6-D386A73B2568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08"/>
          <a:stretch/>
        </p:blipFill>
        <p:spPr>
          <a:xfrm>
            <a:off x="7073187" y="3645755"/>
            <a:ext cx="2325360" cy="1990208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ACD549EE-CB52-4AF3-A26B-5D638FB04A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47312" y="3681608"/>
            <a:ext cx="2205030" cy="291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88673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419658" y="19286"/>
            <a:ext cx="3738057" cy="6819429"/>
          </a:xfrm>
          <a:prstGeom prst="rect">
            <a:avLst/>
          </a:prstGeom>
          <a:solidFill>
            <a:srgbClr val="FFA0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4548"/>
            <a:endParaRPr lang="en" sz="179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8690414" y="410086"/>
            <a:ext cx="3196544" cy="6567652"/>
          </a:xfrm>
          <a:prstGeom prst="rect">
            <a:avLst/>
          </a:prstGeom>
          <a:noFill/>
        </p:spPr>
        <p:txBody>
          <a:bodyPr wrap="square" lIns="357975" tIns="357975" rIns="357975" bIns="357975" rtlCol="0">
            <a:spAutoFit/>
          </a:bodyPr>
          <a:lstStyle/>
          <a:p>
            <a:pPr defTabSz="454548"/>
            <a:r>
              <a:rPr lang="en-US" sz="2386" b="1" dirty="0">
                <a:solidFill>
                  <a:prstClr val="white"/>
                </a:solidFill>
                <a:latin typeface="Work Sans" charset="0"/>
                <a:ea typeface="Work Sans" charset="0"/>
                <a:cs typeface="Work Sans" charset="0"/>
              </a:rPr>
              <a:t>+ 200 p.</a:t>
            </a:r>
          </a:p>
          <a:p>
            <a:pPr defTabSz="454548"/>
            <a:r>
              <a:rPr lang="en-US" sz="1392" dirty="0" err="1">
                <a:solidFill>
                  <a:prstClr val="white"/>
                </a:solidFill>
                <a:latin typeface="Frutiger 45 Light" charset="0"/>
                <a:ea typeface="Frutiger 45 Light" charset="0"/>
                <a:cs typeface="Frutiger 45 Light" charset="0"/>
              </a:rPr>
              <a:t>Datascientists</a:t>
            </a:r>
            <a:endParaRPr lang="en-US" sz="1392" dirty="0">
              <a:solidFill>
                <a:prstClr val="white"/>
              </a:solidFill>
              <a:latin typeface="Frutiger 45 Light" charset="0"/>
              <a:ea typeface="Frutiger 45 Light" charset="0"/>
              <a:cs typeface="Frutiger 45 Light" charset="0"/>
            </a:endParaRPr>
          </a:p>
          <a:p>
            <a:pPr defTabSz="454548"/>
            <a:r>
              <a:rPr lang="en-US" sz="1392" dirty="0">
                <a:solidFill>
                  <a:prstClr val="white"/>
                </a:solidFill>
                <a:latin typeface="Frutiger 45 Light" charset="0"/>
                <a:ea typeface="Frutiger 45 Light" charset="0"/>
                <a:cs typeface="Frutiger 45 Light" charset="0"/>
              </a:rPr>
              <a:t>Data analysts</a:t>
            </a:r>
          </a:p>
          <a:p>
            <a:pPr defTabSz="454548"/>
            <a:r>
              <a:rPr lang="en-US" sz="1392" dirty="0">
                <a:solidFill>
                  <a:prstClr val="white"/>
                </a:solidFill>
                <a:latin typeface="Frutiger 45 Light" charset="0"/>
                <a:ea typeface="Frutiger 45 Light" charset="0"/>
                <a:cs typeface="Frutiger 45 Light" charset="0"/>
              </a:rPr>
              <a:t>Data engineer and </a:t>
            </a:r>
            <a:r>
              <a:rPr lang="en-US" sz="1392" dirty="0" err="1">
                <a:solidFill>
                  <a:prstClr val="white"/>
                </a:solidFill>
                <a:latin typeface="Frutiger 45 Light" charset="0"/>
                <a:ea typeface="Frutiger 45 Light" charset="0"/>
                <a:cs typeface="Frutiger 45 Light" charset="0"/>
              </a:rPr>
              <a:t>ITarchitects</a:t>
            </a:r>
            <a:r>
              <a:rPr lang="en-US" sz="1392" dirty="0">
                <a:solidFill>
                  <a:prstClr val="white"/>
                </a:solidFill>
                <a:latin typeface="Frutiger 45 Light" charset="0"/>
                <a:ea typeface="Frutiger 45 Light" charset="0"/>
                <a:cs typeface="Frutiger 45 Light" charset="0"/>
              </a:rPr>
              <a:t> </a:t>
            </a:r>
          </a:p>
          <a:p>
            <a:pPr defTabSz="454548"/>
            <a:endParaRPr lang="en-US" sz="1392" dirty="0">
              <a:solidFill>
                <a:prstClr val="white"/>
              </a:solidFill>
              <a:latin typeface="Frutiger 45 Light" charset="0"/>
              <a:ea typeface="Frutiger 45 Light" charset="0"/>
              <a:cs typeface="Frutiger 45 Light" charset="0"/>
            </a:endParaRPr>
          </a:p>
          <a:p>
            <a:pPr defTabSz="454548"/>
            <a:endParaRPr lang="en-US" sz="1392" dirty="0">
              <a:solidFill>
                <a:prstClr val="white"/>
              </a:solidFill>
              <a:latin typeface="Frutiger 45 Light" charset="0"/>
              <a:ea typeface="Frutiger 45 Light" charset="0"/>
              <a:cs typeface="Frutiger 45 Light" charset="0"/>
            </a:endParaRPr>
          </a:p>
          <a:p>
            <a:pPr defTabSz="454548"/>
            <a:r>
              <a:rPr lang="en-US" sz="2386" b="1" dirty="0">
                <a:solidFill>
                  <a:prstClr val="white"/>
                </a:solidFill>
                <a:latin typeface="Work Sans" charset="0"/>
                <a:ea typeface="Work Sans" charset="0"/>
                <a:cs typeface="Work Sans" charset="0"/>
              </a:rPr>
              <a:t>+ 40 uses cases</a:t>
            </a:r>
          </a:p>
          <a:p>
            <a:pPr defTabSz="454548"/>
            <a:r>
              <a:rPr lang="en-US" sz="1392" dirty="0">
                <a:solidFill>
                  <a:prstClr val="white"/>
                </a:solidFill>
                <a:latin typeface="Frutiger 45 Light" charset="0"/>
                <a:ea typeface="Frutiger 45 Light" charset="0"/>
                <a:cs typeface="Frutiger 45 Light" charset="0"/>
              </a:rPr>
              <a:t>Nuclear</a:t>
            </a:r>
          </a:p>
          <a:p>
            <a:pPr defTabSz="454548"/>
            <a:r>
              <a:rPr lang="en-US" sz="1392" dirty="0">
                <a:solidFill>
                  <a:prstClr val="white"/>
                </a:solidFill>
                <a:latin typeface="Frutiger 45 Light" charset="0"/>
                <a:ea typeface="Frutiger 45 Light" charset="0"/>
                <a:cs typeface="Frutiger 45 Light" charset="0"/>
              </a:rPr>
              <a:t>Hydro</a:t>
            </a:r>
          </a:p>
          <a:p>
            <a:pPr defTabSz="454548"/>
            <a:r>
              <a:rPr lang="en-US" sz="1392" dirty="0">
                <a:solidFill>
                  <a:prstClr val="white"/>
                </a:solidFill>
                <a:latin typeface="Frutiger 45 Light" charset="0"/>
                <a:ea typeface="Frutiger 45 Light" charset="0"/>
                <a:cs typeface="Frutiger 45 Light" charset="0"/>
              </a:rPr>
              <a:t>Thermal</a:t>
            </a:r>
          </a:p>
          <a:p>
            <a:pPr defTabSz="454548"/>
            <a:r>
              <a:rPr lang="en-US" sz="1392" dirty="0">
                <a:solidFill>
                  <a:prstClr val="white"/>
                </a:solidFill>
                <a:latin typeface="Frutiger 45 Light" charset="0"/>
                <a:ea typeface="Frutiger 45 Light" charset="0"/>
                <a:cs typeface="Frutiger 45 Light" charset="0"/>
              </a:rPr>
              <a:t>Renewable </a:t>
            </a:r>
          </a:p>
          <a:p>
            <a:pPr defTabSz="454548"/>
            <a:endParaRPr lang="en-US" sz="1392" dirty="0">
              <a:solidFill>
                <a:prstClr val="white"/>
              </a:solidFill>
              <a:latin typeface="Frutiger 45 Light" charset="0"/>
              <a:ea typeface="Frutiger 45 Light" charset="0"/>
              <a:cs typeface="Frutiger 45 Light" charset="0"/>
            </a:endParaRPr>
          </a:p>
          <a:p>
            <a:pPr defTabSz="454548"/>
            <a:endParaRPr lang="en-US" sz="1392" dirty="0">
              <a:solidFill>
                <a:prstClr val="white"/>
              </a:solidFill>
              <a:latin typeface="Frutiger 45 Light" charset="0"/>
              <a:ea typeface="Frutiger 45 Light" charset="0"/>
              <a:cs typeface="Frutiger 45 Light" charset="0"/>
            </a:endParaRPr>
          </a:p>
          <a:p>
            <a:pPr defTabSz="454548"/>
            <a:r>
              <a:rPr lang="en-US" sz="2386" b="1" dirty="0">
                <a:solidFill>
                  <a:prstClr val="white"/>
                </a:solidFill>
                <a:latin typeface="Work Sans" charset="0"/>
                <a:ea typeface="Work Sans" charset="0"/>
                <a:cs typeface="Work Sans" charset="0"/>
              </a:rPr>
              <a:t>HPC Infrastructure</a:t>
            </a:r>
          </a:p>
          <a:p>
            <a:pPr defTabSz="454548"/>
            <a:r>
              <a:rPr lang="en-US" sz="1392" dirty="0">
                <a:solidFill>
                  <a:prstClr val="white"/>
                </a:solidFill>
                <a:latin typeface="Frutiger 45 Light" charset="0"/>
                <a:ea typeface="Frutiger 45 Light" charset="0"/>
                <a:cs typeface="Frutiger 45 Light" charset="0"/>
              </a:rPr>
              <a:t>Data Lake and private cloud</a:t>
            </a:r>
          </a:p>
          <a:p>
            <a:pPr defTabSz="454548"/>
            <a:r>
              <a:rPr lang="en-US" sz="1392" dirty="0">
                <a:solidFill>
                  <a:prstClr val="white"/>
                </a:solidFill>
                <a:latin typeface="Frutiger 45 Light" charset="0"/>
                <a:ea typeface="Frutiger 45 Light" charset="0"/>
                <a:cs typeface="Frutiger 45 Light" charset="0"/>
              </a:rPr>
              <a:t>Cluster Hadoop</a:t>
            </a:r>
          </a:p>
          <a:p>
            <a:pPr defTabSz="454548"/>
            <a:endParaRPr lang="en-US" sz="1392" dirty="0">
              <a:solidFill>
                <a:prstClr val="white"/>
              </a:solidFill>
              <a:latin typeface="Frutiger 45 Light" charset="0"/>
              <a:ea typeface="Frutiger 45 Light" charset="0"/>
              <a:cs typeface="Frutiger 45 Light" charset="0"/>
            </a:endParaRPr>
          </a:p>
          <a:p>
            <a:pPr defTabSz="454548"/>
            <a:r>
              <a:rPr lang="en-US" sz="2386" b="1" dirty="0">
                <a:solidFill>
                  <a:prstClr val="white"/>
                </a:solidFill>
                <a:latin typeface="Work Sans" charset="0"/>
                <a:ea typeface="Work Sans" charset="0"/>
                <a:cs typeface="Work Sans" charset="0"/>
              </a:rPr>
              <a:t>Data Analytics factory</a:t>
            </a:r>
          </a:p>
          <a:p>
            <a:pPr defTabSz="454548"/>
            <a:r>
              <a:rPr lang="en-US" sz="1392" dirty="0">
                <a:solidFill>
                  <a:prstClr val="white"/>
                </a:solidFill>
                <a:latin typeface="Frutiger 45 Light" charset="0"/>
                <a:ea typeface="Frutiger 45 Light" charset="0"/>
                <a:cs typeface="Frutiger 45 Light" charset="0"/>
              </a:rPr>
              <a:t> </a:t>
            </a:r>
          </a:p>
          <a:p>
            <a:pPr defTabSz="454548"/>
            <a:endParaRPr lang="en-US" sz="1392" dirty="0">
              <a:solidFill>
                <a:prstClr val="white"/>
              </a:solidFill>
              <a:latin typeface="Frutiger 45 Light" charset="0"/>
              <a:ea typeface="Frutiger 45 Light" charset="0"/>
              <a:cs typeface="Frutiger 45 Light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484353" y="236996"/>
            <a:ext cx="11673362" cy="550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4548"/>
            <a:r>
              <a:rPr lang="en-US" sz="2983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What is AI and Data Science at EDF ?</a:t>
            </a:r>
            <a:endParaRPr lang="en" sz="2386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</p:txBody>
      </p:sp>
      <p:pic>
        <p:nvPicPr>
          <p:cNvPr id="6" name="Imag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921" y="2072909"/>
            <a:ext cx="3720723" cy="313501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ZoneTexte 13"/>
          <p:cNvSpPr txBox="1"/>
          <p:nvPr/>
        </p:nvSpPr>
        <p:spPr>
          <a:xfrm>
            <a:off x="421919" y="1127327"/>
            <a:ext cx="2035001" cy="4590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454548"/>
            <a:r>
              <a:rPr lang="fr-FR" sz="2386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Applications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6499112" y="1144022"/>
            <a:ext cx="1920544" cy="4590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454548"/>
            <a:r>
              <a:rPr lang="fr-FR" sz="2386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Technologies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421919" y="1783957"/>
            <a:ext cx="1870539" cy="46206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454548"/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Digital </a:t>
            </a:r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twins</a:t>
            </a:r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 for design and </a:t>
            </a:r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operation</a:t>
            </a:r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Human</a:t>
            </a:r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 Machine Collaboration Interfaces</a:t>
            </a:r>
          </a:p>
          <a:p>
            <a:pPr defTabSz="454548"/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Augmented</a:t>
            </a:r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 reality for plant </a:t>
            </a:r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field</a:t>
            </a:r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 </a:t>
            </a:r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workers</a:t>
            </a:r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Predictive</a:t>
            </a:r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 maintenance</a:t>
            </a:r>
          </a:p>
          <a:p>
            <a:pPr defTabSz="454548"/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Production planning and </a:t>
            </a:r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optimization</a:t>
            </a:r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Drones/robots</a:t>
            </a:r>
          </a:p>
          <a:p>
            <a:pPr defTabSz="454548"/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Advanced </a:t>
            </a:r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manufacturing</a:t>
            </a:r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endParaRPr lang="fr-FR" sz="1591" b="1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6534471" y="1792303"/>
            <a:ext cx="1700502" cy="416167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454548"/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Machine </a:t>
            </a:r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learning</a:t>
            </a:r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Neural networks </a:t>
            </a:r>
          </a:p>
          <a:p>
            <a:pPr defTabSz="454548"/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Natural </a:t>
            </a:r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language</a:t>
            </a:r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 </a:t>
            </a:r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processing</a:t>
            </a:r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Graph </a:t>
            </a:r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theory</a:t>
            </a:r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Multi </a:t>
            </a:r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physics</a:t>
            </a:r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/multi </a:t>
            </a:r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scale</a:t>
            </a:r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Statistics</a:t>
            </a:r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Real time </a:t>
            </a:r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computing</a:t>
            </a:r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endParaRPr lang="fr-FR" sz="1392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  <a:p>
            <a:pPr defTabSz="454548"/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Reduction</a:t>
            </a:r>
            <a:r>
              <a:rPr lang="fr-FR" sz="1392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 of </a:t>
            </a:r>
            <a:r>
              <a:rPr lang="fr-FR" sz="1392" dirty="0" err="1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models</a:t>
            </a:r>
            <a:endParaRPr lang="fr-FR" sz="1591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9611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4E12784-AF73-497D-BD59-61D300AFB18A}"/>
              </a:ext>
            </a:extLst>
          </p:cNvPr>
          <p:cNvSpPr/>
          <p:nvPr/>
        </p:nvSpPr>
        <p:spPr>
          <a:xfrm>
            <a:off x="1724297" y="3788229"/>
            <a:ext cx="661852" cy="6531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5DBC56-92D6-40A5-B22D-AF41B8610090}"/>
              </a:ext>
            </a:extLst>
          </p:cNvPr>
          <p:cNvSpPr/>
          <p:nvPr/>
        </p:nvSpPr>
        <p:spPr>
          <a:xfrm>
            <a:off x="2207623" y="4243938"/>
            <a:ext cx="1737360" cy="2409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85936C-59F7-40B6-AFF3-5CD4DE744891}"/>
              </a:ext>
            </a:extLst>
          </p:cNvPr>
          <p:cNvSpPr/>
          <p:nvPr/>
        </p:nvSpPr>
        <p:spPr>
          <a:xfrm>
            <a:off x="8482148" y="5127858"/>
            <a:ext cx="1737360" cy="384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3091727-EE2B-40DC-815F-F3FD1C7A2EC3}"/>
              </a:ext>
            </a:extLst>
          </p:cNvPr>
          <p:cNvSpPr txBox="1"/>
          <p:nvPr/>
        </p:nvSpPr>
        <p:spPr>
          <a:xfrm>
            <a:off x="484353" y="236996"/>
            <a:ext cx="11673362" cy="109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52"/>
              </a:lnSpc>
            </a:pPr>
            <a:r>
              <a:rPr lang="en" sz="3200" b="1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Modeling and Simulation</a:t>
            </a:r>
          </a:p>
          <a:p>
            <a:r>
              <a:rPr lang="en-US" sz="240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Thermal-hydraulics, free surface flows, mechanics, electromechanics, neutronics </a:t>
            </a:r>
            <a:endParaRPr lang="en" sz="2400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9BC3AEAE-C9E5-4F67-84A4-807990DDA024}"/>
              </a:ext>
            </a:extLst>
          </p:cNvPr>
          <p:cNvGrpSpPr/>
          <p:nvPr/>
        </p:nvGrpSpPr>
        <p:grpSpPr>
          <a:xfrm>
            <a:off x="671208" y="1527242"/>
            <a:ext cx="11034091" cy="5185697"/>
            <a:chOff x="34960" y="1261624"/>
            <a:chExt cx="12117812" cy="5684779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953C4479-9B20-40FC-A1D7-5A92962BFE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01585" y="1261624"/>
              <a:ext cx="8328907" cy="5310648"/>
            </a:xfrm>
            <a:prstGeom prst="rect">
              <a:avLst/>
            </a:prstGeom>
          </p:spPr>
        </p:pic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0DED04A9-AB7F-41EB-A8F9-95452F940A57}"/>
                </a:ext>
              </a:extLst>
            </p:cNvPr>
            <p:cNvSpPr/>
            <p:nvPr/>
          </p:nvSpPr>
          <p:spPr>
            <a:xfrm>
              <a:off x="34960" y="1369762"/>
              <a:ext cx="3018410" cy="2269072"/>
            </a:xfrm>
            <a:prstGeom prst="ellipse">
              <a:avLst/>
            </a:prstGeom>
            <a:noFill/>
            <a:ln w="19050">
              <a:solidFill>
                <a:srgbClr val="509E2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2A3F0C31-1952-45F3-8103-AD6F986FD273}"/>
                </a:ext>
              </a:extLst>
            </p:cNvPr>
            <p:cNvSpPr/>
            <p:nvPr/>
          </p:nvSpPr>
          <p:spPr>
            <a:xfrm>
              <a:off x="46224" y="3863211"/>
              <a:ext cx="3006957" cy="2689383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42EFF861-E71F-4020-AB7E-19624AB205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66687" y="5910475"/>
              <a:ext cx="344689" cy="793043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5F48F143-5A45-44A8-AA53-42575902A1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898331" y="5326861"/>
              <a:ext cx="841910" cy="429508"/>
            </a:xfrm>
            <a:prstGeom prst="rect">
              <a:avLst/>
            </a:prstGeom>
          </p:spPr>
        </p:pic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B1153D6D-23AA-4513-90F2-5FD8D58A8E8D}"/>
                </a:ext>
              </a:extLst>
            </p:cNvPr>
            <p:cNvSpPr/>
            <p:nvPr/>
          </p:nvSpPr>
          <p:spPr>
            <a:xfrm>
              <a:off x="3089575" y="1533961"/>
              <a:ext cx="9063197" cy="5220000"/>
            </a:xfrm>
            <a:prstGeom prst="ellipse">
              <a:avLst/>
            </a:prstGeom>
            <a:noFill/>
            <a:ln w="19050"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E69DF1D-2007-4BFD-9BE9-FF41C82C76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90864" y="3360387"/>
              <a:ext cx="669366" cy="529442"/>
            </a:xfrm>
            <a:prstGeom prst="rect">
              <a:avLst/>
            </a:prstGeom>
          </p:spPr>
        </p:pic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5A43A002-963E-4965-8942-6354A500BC47}"/>
                </a:ext>
              </a:extLst>
            </p:cNvPr>
            <p:cNvGrpSpPr/>
            <p:nvPr/>
          </p:nvGrpSpPr>
          <p:grpSpPr>
            <a:xfrm>
              <a:off x="7520063" y="6226316"/>
              <a:ext cx="875250" cy="720087"/>
              <a:chOff x="8867252" y="5413500"/>
              <a:chExt cx="875250" cy="720087"/>
            </a:xfrm>
          </p:grpSpPr>
          <p:sp>
            <p:nvSpPr>
              <p:cNvPr id="47" name="Ellipse 46">
                <a:extLst>
                  <a:ext uri="{FF2B5EF4-FFF2-40B4-BE49-F238E27FC236}">
                    <a16:creationId xmlns:a16="http://schemas.microsoft.com/office/drawing/2014/main" id="{7B2B57D3-EAAB-4299-B666-A13CF6A24FB6}"/>
                  </a:ext>
                </a:extLst>
              </p:cNvPr>
              <p:cNvSpPr/>
              <p:nvPr/>
            </p:nvSpPr>
            <p:spPr>
              <a:xfrm>
                <a:off x="8867252" y="5413500"/>
                <a:ext cx="875250" cy="720087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48" name="Image 47">
                <a:extLst>
                  <a:ext uri="{FF2B5EF4-FFF2-40B4-BE49-F238E27FC236}">
                    <a16:creationId xmlns:a16="http://schemas.microsoft.com/office/drawing/2014/main" id="{D0B37E43-463E-4694-924D-415A9E5E72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041280" y="5571812"/>
                <a:ext cx="527193" cy="313260"/>
              </a:xfrm>
              <a:prstGeom prst="rect">
                <a:avLst/>
              </a:prstGeom>
            </p:spPr>
          </p:pic>
        </p:grp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EB07368-92F7-4BEA-9318-6876657B1381}"/>
                </a:ext>
              </a:extLst>
            </p:cNvPr>
            <p:cNvSpPr/>
            <p:nvPr/>
          </p:nvSpPr>
          <p:spPr>
            <a:xfrm>
              <a:off x="3794860" y="5453767"/>
              <a:ext cx="875250" cy="720087"/>
            </a:xfrm>
            <a:prstGeom prst="ellipse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THYC</a:t>
              </a:r>
            </a:p>
          </p:txBody>
        </p: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A279DF09-0AD4-46ED-B4C2-5C37115E7D99}"/>
                </a:ext>
              </a:extLst>
            </p:cNvPr>
            <p:cNvGrpSpPr/>
            <p:nvPr/>
          </p:nvGrpSpPr>
          <p:grpSpPr>
            <a:xfrm>
              <a:off x="2028744" y="3124611"/>
              <a:ext cx="1968726" cy="1188187"/>
              <a:chOff x="11456697" y="3320504"/>
              <a:chExt cx="1968726" cy="1188187"/>
            </a:xfrm>
          </p:grpSpPr>
          <p:sp>
            <p:nvSpPr>
              <p:cNvPr id="44" name="Ellipse 43">
                <a:extLst>
                  <a:ext uri="{FF2B5EF4-FFF2-40B4-BE49-F238E27FC236}">
                    <a16:creationId xmlns:a16="http://schemas.microsoft.com/office/drawing/2014/main" id="{1F543058-8D06-4D8C-A58D-94EB0ADFC86E}"/>
                  </a:ext>
                </a:extLst>
              </p:cNvPr>
              <p:cNvSpPr/>
              <p:nvPr/>
            </p:nvSpPr>
            <p:spPr>
              <a:xfrm>
                <a:off x="11456697" y="3320504"/>
                <a:ext cx="1968726" cy="1188187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SALOME_CFD</a:t>
                </a:r>
              </a:p>
            </p:txBody>
          </p:sp>
          <p:pic>
            <p:nvPicPr>
              <p:cNvPr id="45" name="Image 44">
                <a:extLst>
                  <a:ext uri="{FF2B5EF4-FFF2-40B4-BE49-F238E27FC236}">
                    <a16:creationId xmlns:a16="http://schemas.microsoft.com/office/drawing/2014/main" id="{12DC3697-B50F-44EF-BA22-F28BCCFC27E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796001" y="3846299"/>
                <a:ext cx="644212" cy="360000"/>
              </a:xfrm>
              <a:prstGeom prst="rect">
                <a:avLst/>
              </a:prstGeom>
            </p:spPr>
          </p:pic>
          <p:pic>
            <p:nvPicPr>
              <p:cNvPr id="46" name="Image 45">
                <a:extLst>
                  <a:ext uri="{FF2B5EF4-FFF2-40B4-BE49-F238E27FC236}">
                    <a16:creationId xmlns:a16="http://schemas.microsoft.com/office/drawing/2014/main" id="{9EB56B2B-CDF6-428E-97BB-EA7A405C0A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542646" y="3903019"/>
                <a:ext cx="650687" cy="252000"/>
              </a:xfrm>
              <a:prstGeom prst="rect">
                <a:avLst/>
              </a:prstGeom>
            </p:spPr>
          </p:pic>
        </p:grpSp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2363AA0A-A2DF-4914-AE82-F3A30FFAC328}"/>
                </a:ext>
              </a:extLst>
            </p:cNvPr>
            <p:cNvGrpSpPr/>
            <p:nvPr/>
          </p:nvGrpSpPr>
          <p:grpSpPr>
            <a:xfrm>
              <a:off x="5019463" y="6204823"/>
              <a:ext cx="1078994" cy="577313"/>
              <a:chOff x="3439513" y="5464235"/>
              <a:chExt cx="1078994" cy="577313"/>
            </a:xfrm>
          </p:grpSpPr>
          <p:sp>
            <p:nvSpPr>
              <p:cNvPr id="42" name="Ellipse 41">
                <a:extLst>
                  <a:ext uri="{FF2B5EF4-FFF2-40B4-BE49-F238E27FC236}">
                    <a16:creationId xmlns:a16="http://schemas.microsoft.com/office/drawing/2014/main" id="{3EB29A48-28F3-4564-A807-DD1195938847}"/>
                  </a:ext>
                </a:extLst>
              </p:cNvPr>
              <p:cNvSpPr/>
              <p:nvPr/>
            </p:nvSpPr>
            <p:spPr>
              <a:xfrm>
                <a:off x="3439513" y="5464235"/>
                <a:ext cx="1078994" cy="57731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CATHARE</a:t>
                </a:r>
              </a:p>
            </p:txBody>
          </p:sp>
          <p:pic>
            <p:nvPicPr>
              <p:cNvPr id="43" name="Image 42">
                <a:extLst>
                  <a:ext uri="{FF2B5EF4-FFF2-40B4-BE49-F238E27FC236}">
                    <a16:creationId xmlns:a16="http://schemas.microsoft.com/office/drawing/2014/main" id="{E22FC79F-43BE-4110-A4E9-9D7BFE565A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79135" y="5744878"/>
                <a:ext cx="248136" cy="252000"/>
              </a:xfrm>
              <a:prstGeom prst="rect">
                <a:avLst/>
              </a:prstGeom>
            </p:spPr>
          </p:pic>
        </p:grpSp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F986654F-B431-444B-92E7-C6D693DBE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9501" y="2225021"/>
              <a:ext cx="1448026" cy="963596"/>
            </a:xfrm>
            <a:prstGeom prst="rect">
              <a:avLst/>
            </a:prstGeom>
          </p:spPr>
        </p:pic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29839C6E-DFAA-4CC9-8F96-50D1C414FEEE}"/>
                </a:ext>
              </a:extLst>
            </p:cNvPr>
            <p:cNvGrpSpPr/>
            <p:nvPr/>
          </p:nvGrpSpPr>
          <p:grpSpPr>
            <a:xfrm>
              <a:off x="142758" y="3382270"/>
              <a:ext cx="1386231" cy="866783"/>
              <a:chOff x="14259947" y="3168303"/>
              <a:chExt cx="1386231" cy="866783"/>
            </a:xfrm>
          </p:grpSpPr>
          <p:sp>
            <p:nvSpPr>
              <p:cNvPr id="40" name="Ellipse 39">
                <a:extLst>
                  <a:ext uri="{FF2B5EF4-FFF2-40B4-BE49-F238E27FC236}">
                    <a16:creationId xmlns:a16="http://schemas.microsoft.com/office/drawing/2014/main" id="{3357B84D-6300-4682-8BF4-7FBCD86B5399}"/>
                  </a:ext>
                </a:extLst>
              </p:cNvPr>
              <p:cNvSpPr/>
              <p:nvPr/>
            </p:nvSpPr>
            <p:spPr>
              <a:xfrm>
                <a:off x="14259947" y="3168303"/>
                <a:ext cx="1386231" cy="86678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509E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509E2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Polyphemus</a:t>
                </a:r>
                <a:endPara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509E2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41" name="Image 3">
                <a:extLst>
                  <a:ext uri="{FF2B5EF4-FFF2-40B4-BE49-F238E27FC236}">
                    <a16:creationId xmlns:a16="http://schemas.microsoft.com/office/drawing/2014/main" id="{A85C4ED6-E6AD-4D1A-B99D-1DBEB85134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811387" y="3636025"/>
                <a:ext cx="307634" cy="2590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6" name="Image 2">
              <a:extLst>
                <a:ext uri="{FF2B5EF4-FFF2-40B4-BE49-F238E27FC236}">
                  <a16:creationId xmlns:a16="http://schemas.microsoft.com/office/drawing/2014/main" id="{4EE239AD-3782-4FE7-833C-6E8626C1030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324" y="1731655"/>
              <a:ext cx="719242" cy="998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6">
              <a:extLst>
                <a:ext uri="{FF2B5EF4-FFF2-40B4-BE49-F238E27FC236}">
                  <a16:creationId xmlns:a16="http://schemas.microsoft.com/office/drawing/2014/main" id="{9B16C16A-5A70-4B7A-9A41-842CB49EED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1859" y="5315903"/>
              <a:ext cx="1269579" cy="857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Image 2">
              <a:extLst>
                <a:ext uri="{FF2B5EF4-FFF2-40B4-BE49-F238E27FC236}">
                  <a16:creationId xmlns:a16="http://schemas.microsoft.com/office/drawing/2014/main" id="{0222DB47-D40F-4AC2-9595-E9689C54CA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769" y="4936241"/>
              <a:ext cx="1302126" cy="94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7081815B-7804-4C4C-9408-9ED4CF04E0B5}"/>
                </a:ext>
              </a:extLst>
            </p:cNvPr>
            <p:cNvSpPr txBox="1"/>
            <p:nvPr/>
          </p:nvSpPr>
          <p:spPr>
            <a:xfrm>
              <a:off x="1084825" y="1641964"/>
              <a:ext cx="1310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Renewables</a:t>
              </a: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268B66B4-0F95-4EE2-A7EE-19E2513811C8}"/>
                </a:ext>
              </a:extLst>
            </p:cNvPr>
            <p:cNvSpPr txBox="1"/>
            <p:nvPr/>
          </p:nvSpPr>
          <p:spPr>
            <a:xfrm>
              <a:off x="530896" y="4416483"/>
              <a:ext cx="18147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Services to </a:t>
              </a:r>
              <a:r>
                <a:rPr kumimoji="0" lang="fr-FR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Cities</a:t>
              </a:r>
              <a:r>
                <a: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2AE1003E-DFAA-4B70-A83B-A511D4AB3AA1}"/>
                </a:ext>
              </a:extLst>
            </p:cNvPr>
            <p:cNvSpPr txBox="1"/>
            <p:nvPr/>
          </p:nvSpPr>
          <p:spPr>
            <a:xfrm>
              <a:off x="10361183" y="1437569"/>
              <a:ext cx="16928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509E2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Atmospheric</a:t>
              </a:r>
              <a:r>
                <a:rPr kumimoji="0" 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09E2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dispersion</a:t>
              </a:r>
            </a:p>
          </p:txBody>
        </p:sp>
        <p:pic>
          <p:nvPicPr>
            <p:cNvPr id="32" name="Image 4">
              <a:extLst>
                <a:ext uri="{FF2B5EF4-FFF2-40B4-BE49-F238E27FC236}">
                  <a16:creationId xmlns:a16="http://schemas.microsoft.com/office/drawing/2014/main" id="{4EBA85EB-688B-43A3-828A-4DDC29C8FE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3282" y="1639901"/>
              <a:ext cx="358525" cy="53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1">
              <a:extLst>
                <a:ext uri="{FF2B5EF4-FFF2-40B4-BE49-F238E27FC236}">
                  <a16:creationId xmlns:a16="http://schemas.microsoft.com/office/drawing/2014/main" id="{4A3489AB-5DBC-4680-BFC5-DBD6F539D6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3584" y="1664463"/>
              <a:ext cx="628239" cy="313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ADAE5625-3230-4224-A2CD-591ABD656544}"/>
                </a:ext>
              </a:extLst>
            </p:cNvPr>
            <p:cNvSpPr txBox="1"/>
            <p:nvPr/>
          </p:nvSpPr>
          <p:spPr>
            <a:xfrm>
              <a:off x="6735255" y="1983516"/>
              <a:ext cx="7377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Fire</a:t>
              </a:r>
              <a:r>
                <a:rPr kumimoji="0" lang="fr-FR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fr-FR" sz="10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safety</a:t>
              </a:r>
              <a:endPara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9BA66984-4D95-4BFD-82C5-C13EB4A1BB0E}"/>
                </a:ext>
              </a:extLst>
            </p:cNvPr>
            <p:cNvSpPr/>
            <p:nvPr/>
          </p:nvSpPr>
          <p:spPr>
            <a:xfrm>
              <a:off x="5938009" y="1304419"/>
              <a:ext cx="875250" cy="72008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MAGIC</a:t>
              </a:r>
            </a:p>
          </p:txBody>
        </p:sp>
        <p:pic>
          <p:nvPicPr>
            <p:cNvPr id="36" name="Image 3">
              <a:extLst>
                <a:ext uri="{FF2B5EF4-FFF2-40B4-BE49-F238E27FC236}">
                  <a16:creationId xmlns:a16="http://schemas.microsoft.com/office/drawing/2014/main" id="{964F53BB-EF3A-40D3-A682-1652A812634E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25236" y="1304491"/>
              <a:ext cx="164791" cy="138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3767AF26-4A90-4432-B94D-1FCD59FA0A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85103" y="4251081"/>
              <a:ext cx="685114" cy="649915"/>
            </a:xfrm>
            <a:prstGeom prst="rect">
              <a:avLst/>
            </a:prstGeom>
          </p:spPr>
        </p:pic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E0DD04F9-23D6-484B-ACC0-A33B938ADB2B}"/>
                </a:ext>
              </a:extLst>
            </p:cNvPr>
            <p:cNvSpPr/>
            <p:nvPr/>
          </p:nvSpPr>
          <p:spPr>
            <a:xfrm>
              <a:off x="8621471" y="6219257"/>
              <a:ext cx="973289" cy="695918"/>
            </a:xfrm>
            <a:prstGeom prst="ellipse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elsA</a:t>
              </a:r>
              <a:r>
                <a:rPr kumimoji="0" lang="fr-FR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Khala</a:t>
              </a:r>
              <a:endParaRPr kumimoji="0" 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E8533808-595D-485A-ABE1-A843B67B6453}"/>
                </a:ext>
              </a:extLst>
            </p:cNvPr>
            <p:cNvSpPr txBox="1"/>
            <p:nvPr/>
          </p:nvSpPr>
          <p:spPr>
            <a:xfrm>
              <a:off x="8198736" y="3943858"/>
              <a:ext cx="15238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Steam</a:t>
              </a:r>
              <a:r>
                <a: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turbines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7168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4354"/>
            <a:ext cx="12192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2225040"/>
            <a:ext cx="12192000" cy="2092960"/>
          </a:xfrm>
          <a:prstGeom prst="rect">
            <a:avLst/>
          </a:prstGeom>
          <a:solidFill>
            <a:srgbClr val="005BBB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69" y="337644"/>
            <a:ext cx="1078992" cy="460248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0" y="2759871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3200" i="0" u="none" baseline="0" dirty="0">
                <a:solidFill>
                  <a:schemeClr val="bg1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Thank You for Your Attention</a:t>
            </a:r>
            <a:endParaRPr lang="en-US" sz="3200" dirty="0">
              <a:solidFill>
                <a:schemeClr val="bg1"/>
              </a:solidFill>
              <a:latin typeface="Work Sans ExtraBold" charset="0"/>
              <a:ea typeface="Work Sans ExtraBold" charset="0"/>
              <a:cs typeface="Work Sans ExtraBold" charset="0"/>
            </a:endParaRPr>
          </a:p>
        </p:txBody>
      </p:sp>
      <p:sp>
        <p:nvSpPr>
          <p:cNvPr id="8" name="Espace réservé du pied de page 3"/>
          <p:cNvSpPr txBox="1">
            <a:spLocks/>
          </p:cNvSpPr>
          <p:nvPr/>
        </p:nvSpPr>
        <p:spPr>
          <a:xfrm>
            <a:off x="6522742" y="6454321"/>
            <a:ext cx="5184576" cy="153888"/>
          </a:xfrm>
          <a:prstGeom prst="rect">
            <a:avLst/>
          </a:prstGeom>
        </p:spPr>
        <p:txBody>
          <a:bodyPr vert="horz" wrap="none" lIns="36000" tIns="0" rIns="36000" bIns="0" rtlCol="0" anchor="ctr" anchorCtr="0">
            <a:noAutofit/>
          </a:bodyPr>
          <a:lstStyle/>
          <a:p>
            <a:pPr algn="r">
              <a:defRPr/>
            </a:pPr>
            <a:r>
              <a:rPr lang="fr-FR" sz="1000" dirty="0">
                <a:solidFill>
                  <a:schemeClr val="bg1"/>
                </a:solidFill>
              </a:rPr>
              <a:t>Copyright EDF  | 2019</a:t>
            </a:r>
          </a:p>
        </p:txBody>
      </p:sp>
    </p:spTree>
    <p:extLst>
      <p:ext uri="{BB962C8B-B14F-4D97-AF65-F5344CB8AC3E}">
        <p14:creationId xmlns:p14="http://schemas.microsoft.com/office/powerpoint/2010/main" val="2246085732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 preferRelativeResize="0">
            <a:picLocks/>
          </p:cNvPicPr>
          <p:nvPr/>
        </p:nvPicPr>
        <p:blipFill rotWithShape="1">
          <a:blip r:embed="rId2"/>
          <a:stretch/>
        </p:blipFill>
        <p:spPr>
          <a:xfrm>
            <a:off x="0" y="0"/>
            <a:ext cx="6780952" cy="68580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2" t="-233" b="-233"/>
          <a:stretch/>
        </p:blipFill>
        <p:spPr>
          <a:xfrm>
            <a:off x="8461610" y="1"/>
            <a:ext cx="3743398" cy="6912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1" t="-275" b="-275"/>
          <a:stretch/>
        </p:blipFill>
        <p:spPr>
          <a:xfrm>
            <a:off x="4722125" y="-22809"/>
            <a:ext cx="3765040" cy="6912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2225040"/>
            <a:ext cx="12192000" cy="2092960"/>
          </a:xfrm>
          <a:prstGeom prst="rect">
            <a:avLst/>
          </a:prstGeom>
          <a:solidFill>
            <a:srgbClr val="005BBB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"/>
          </a:p>
        </p:txBody>
      </p:sp>
      <p:sp>
        <p:nvSpPr>
          <p:cNvPr id="9" name="Rectangle 8"/>
          <p:cNvSpPr/>
          <p:nvPr/>
        </p:nvSpPr>
        <p:spPr>
          <a:xfrm>
            <a:off x="0" y="3034999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" sz="3200" b="1" i="0" u="none" baseline="0" dirty="0">
                <a:solidFill>
                  <a:schemeClr val="bg1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EDF key figures and</a:t>
            </a:r>
            <a:r>
              <a:rPr lang="en" sz="3200" b="1" i="0" u="none" dirty="0">
                <a:solidFill>
                  <a:schemeClr val="bg1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 strategy</a:t>
            </a:r>
            <a:endParaRPr lang="en" sz="3200" b="1" dirty="0">
              <a:solidFill>
                <a:schemeClr val="bg1"/>
              </a:solidFill>
              <a:latin typeface="Work Sans ExtraBold" charset="0"/>
              <a:ea typeface="Work Sans ExtraBold" charset="0"/>
              <a:cs typeface="Work Sans Extra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763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contenu 2"/>
          <p:cNvSpPr txBox="1">
            <a:spLocks/>
          </p:cNvSpPr>
          <p:nvPr/>
        </p:nvSpPr>
        <p:spPr>
          <a:xfrm>
            <a:off x="849716" y="2203227"/>
            <a:ext cx="6914256" cy="968803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121234" tIns="60617" rIns="121234" bIns="60617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SzPct val="25000"/>
              <a:buFont typeface="Arial"/>
              <a:buChar char="•"/>
              <a:defRPr sz="1600" b="1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Char char="•"/>
              <a:defRPr sz="1600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2pPr>
            <a:lvl3pPr marL="1714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1A1D5C"/>
              </a:buClr>
              <a:buSzPct val="133000"/>
              <a:buFont typeface="Lucida Grande"/>
              <a:buChar char="&gt;"/>
              <a:defRPr sz="1200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Char char="•"/>
              <a:defRPr sz="1200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4pPr>
            <a:lvl5pPr marL="1714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1A1D5C"/>
              </a:buClr>
              <a:buSzPct val="133000"/>
              <a:buFont typeface="Lucida Grande"/>
              <a:buChar char="&gt;"/>
              <a:defRPr sz="1000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5pPr>
            <a:lvl6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Char char="•"/>
              <a:defRPr sz="1000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6pPr>
            <a:lvl7pPr marL="0" indent="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SzPct val="25000"/>
              <a:buFont typeface="Arial"/>
              <a:buChar char="•"/>
              <a:defRPr sz="600" i="1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418">
              <a:lnSpc>
                <a:spcPts val="1432"/>
              </a:lnSpc>
              <a:spcBef>
                <a:spcPts val="530"/>
              </a:spcBef>
              <a:buNone/>
              <a:tabLst>
                <a:tab pos="345139" algn="l"/>
              </a:tabLst>
            </a:pPr>
            <a:r>
              <a:rPr lang="en-GB" sz="240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WORLD’S No. 1 ELECTRICITY COMPANY</a:t>
            </a:r>
          </a:p>
          <a:p>
            <a:pPr marL="8418">
              <a:lnSpc>
                <a:spcPts val="1432"/>
              </a:lnSpc>
              <a:spcBef>
                <a:spcPts val="530"/>
              </a:spcBef>
              <a:buNone/>
              <a:tabLst>
                <a:tab pos="408271" algn="l"/>
              </a:tabLst>
            </a:pPr>
            <a:r>
              <a:rPr lang="en-GB" b="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Established in Europe, especially France, the United Kingdom, Italy and Belgium</a:t>
            </a:r>
          </a:p>
          <a:p>
            <a:pPr marL="8418">
              <a:lnSpc>
                <a:spcPts val="1432"/>
              </a:lnSpc>
              <a:spcBef>
                <a:spcPts val="530"/>
              </a:spcBef>
              <a:buNone/>
              <a:tabLst>
                <a:tab pos="408271" algn="l"/>
              </a:tabLst>
            </a:pPr>
            <a:r>
              <a:rPr lang="en-GB" b="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Diversified low-carbon energy mix based on nuclear power and renewables</a:t>
            </a: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849718" y="4703948"/>
            <a:ext cx="7497113" cy="127008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121234" tIns="60617" rIns="121234" bIns="60617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SzPct val="25000"/>
              <a:buFont typeface="Arial"/>
              <a:buChar char="•"/>
              <a:defRPr sz="1600" b="1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Char char="•"/>
              <a:defRPr sz="1600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2pPr>
            <a:lvl3pPr marL="1714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1A1D5C"/>
              </a:buClr>
              <a:buSzPct val="133000"/>
              <a:buFont typeface="Lucida Grande"/>
              <a:buChar char="&gt;"/>
              <a:defRPr sz="1200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Char char="•"/>
              <a:defRPr sz="1200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4pPr>
            <a:lvl5pPr marL="1714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1A1D5C"/>
              </a:buClr>
              <a:buSzPct val="133000"/>
              <a:buFont typeface="Lucida Grande"/>
              <a:buChar char="&gt;"/>
              <a:defRPr sz="1000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5pPr>
            <a:lvl6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Char char="•"/>
              <a:defRPr sz="1000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6pPr>
            <a:lvl7pPr marL="0" indent="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SzPct val="25000"/>
              <a:buFont typeface="Arial"/>
              <a:buChar char="•"/>
              <a:defRPr sz="600" i="1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432"/>
              </a:lnSpc>
              <a:spcBef>
                <a:spcPts val="530"/>
              </a:spcBef>
              <a:buNone/>
              <a:tabLst>
                <a:tab pos="345139" algn="l"/>
              </a:tabLst>
            </a:pPr>
            <a:r>
              <a:rPr lang="en-GB" sz="240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EDF COVERS ALL ELECTRICITY ACTIVITIES</a:t>
            </a:r>
          </a:p>
          <a:p>
            <a:pPr marL="8418">
              <a:lnSpc>
                <a:spcPts val="1432"/>
              </a:lnSpc>
              <a:spcBef>
                <a:spcPts val="530"/>
              </a:spcBef>
              <a:buNone/>
              <a:tabLst>
                <a:tab pos="408271" algn="l"/>
              </a:tabLst>
            </a:pPr>
            <a:r>
              <a:rPr lang="en-GB" b="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Generation</a:t>
            </a:r>
          </a:p>
          <a:p>
            <a:pPr marL="8418">
              <a:lnSpc>
                <a:spcPts val="1432"/>
              </a:lnSpc>
              <a:spcBef>
                <a:spcPts val="530"/>
              </a:spcBef>
              <a:buNone/>
              <a:tabLst>
                <a:tab pos="408271" algn="l"/>
              </a:tabLst>
            </a:pPr>
            <a:r>
              <a:rPr lang="en-GB" b="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Transmission and distribution</a:t>
            </a:r>
          </a:p>
          <a:p>
            <a:pPr marL="8418">
              <a:lnSpc>
                <a:spcPts val="1432"/>
              </a:lnSpc>
              <a:spcBef>
                <a:spcPts val="530"/>
              </a:spcBef>
              <a:buNone/>
              <a:tabLst>
                <a:tab pos="408271" algn="l"/>
              </a:tabLst>
            </a:pPr>
            <a:r>
              <a:rPr lang="en-GB" b="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Supply</a:t>
            </a:r>
          </a:p>
          <a:p>
            <a:pPr marL="8418">
              <a:lnSpc>
                <a:spcPts val="1432"/>
              </a:lnSpc>
              <a:spcBef>
                <a:spcPts val="530"/>
              </a:spcBef>
              <a:buNone/>
              <a:tabLst>
                <a:tab pos="408271" algn="l"/>
              </a:tabLst>
            </a:pPr>
            <a:r>
              <a:rPr lang="en-GB" b="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Energy services</a:t>
            </a: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849716" y="3345395"/>
            <a:ext cx="7343167" cy="1027803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121234" tIns="60617" rIns="121234" bIns="60617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SzPct val="25000"/>
              <a:buFont typeface="Arial"/>
              <a:buChar char="•"/>
              <a:defRPr sz="1600" b="1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Char char="•"/>
              <a:defRPr sz="1600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2pPr>
            <a:lvl3pPr marL="1714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1A1D5C"/>
              </a:buClr>
              <a:buSzPct val="133000"/>
              <a:buFont typeface="Lucida Grande"/>
              <a:buChar char="&gt;"/>
              <a:defRPr sz="1200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Char char="•"/>
              <a:defRPr sz="1200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4pPr>
            <a:lvl5pPr marL="1714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1A1D5C"/>
              </a:buClr>
              <a:buSzPct val="133000"/>
              <a:buFont typeface="Lucida Grande"/>
              <a:buChar char="&gt;"/>
              <a:defRPr sz="1000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5pPr>
            <a:lvl6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1"/>
              </a:buClr>
              <a:buSzPct val="25000"/>
              <a:buFont typeface="Arial"/>
              <a:buChar char="•"/>
              <a:defRPr sz="1000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6pPr>
            <a:lvl7pPr marL="0" indent="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SzPct val="25000"/>
              <a:buFont typeface="Arial"/>
              <a:buChar char="•"/>
              <a:defRPr sz="600" i="1" kern="1200">
                <a:solidFill>
                  <a:srgbClr val="000E2A"/>
                </a:solidFill>
                <a:latin typeface="Arial"/>
                <a:ea typeface="+mn-ea"/>
                <a:cs typeface="Arial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418">
              <a:lnSpc>
                <a:spcPts val="1432"/>
              </a:lnSpc>
              <a:spcBef>
                <a:spcPts val="530"/>
              </a:spcBef>
              <a:buNone/>
              <a:tabLst>
                <a:tab pos="345139" algn="l"/>
              </a:tabLst>
            </a:pPr>
            <a:r>
              <a:rPr lang="en-GB" sz="240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LEADER IN LOW-CARBON PRODUCTION</a:t>
            </a:r>
          </a:p>
          <a:p>
            <a:pPr marL="8418">
              <a:lnSpc>
                <a:spcPts val="1432"/>
              </a:lnSpc>
              <a:spcBef>
                <a:spcPts val="530"/>
              </a:spcBef>
              <a:buNone/>
              <a:tabLst>
                <a:tab pos="408271" algn="l"/>
              </a:tabLst>
            </a:pPr>
            <a:r>
              <a:rPr lang="en-GB" b="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No. 1 producer of nuclear electricity in the world</a:t>
            </a:r>
          </a:p>
          <a:p>
            <a:pPr marL="8418">
              <a:lnSpc>
                <a:spcPts val="1432"/>
              </a:lnSpc>
              <a:spcBef>
                <a:spcPts val="530"/>
              </a:spcBef>
              <a:buNone/>
              <a:tabLst>
                <a:tab pos="408271" algn="l"/>
              </a:tabLst>
            </a:pPr>
            <a:r>
              <a:rPr lang="en-GB" b="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No. 1 producer of renewables in Europe</a:t>
            </a:r>
          </a:p>
          <a:p>
            <a:pPr marL="8418">
              <a:lnSpc>
                <a:spcPts val="1432"/>
              </a:lnSpc>
              <a:spcBef>
                <a:spcPts val="530"/>
              </a:spcBef>
              <a:buNone/>
              <a:tabLst>
                <a:tab pos="408271" algn="l"/>
              </a:tabLst>
            </a:pPr>
            <a:r>
              <a:rPr lang="en-GB" b="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No. 3 European operator of energy services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8683" y="0"/>
            <a:ext cx="3345366" cy="68580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484353" y="236996"/>
            <a:ext cx="11673362" cy="720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52"/>
              </a:lnSpc>
            </a:pPr>
            <a:r>
              <a:rPr lang="en" sz="3200" b="1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EDF at a glance</a:t>
            </a:r>
            <a:endParaRPr lang="en" sz="2400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219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/>
        </p:nvSpPr>
        <p:spPr>
          <a:xfrm>
            <a:off x="484353" y="236996"/>
            <a:ext cx="11673362" cy="1083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52"/>
              </a:lnSpc>
            </a:pPr>
            <a:r>
              <a:rPr lang="en" sz="3200" b="1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About EDF nuclear fleet</a:t>
            </a:r>
          </a:p>
          <a:p>
            <a:r>
              <a:rPr lang="en-US" sz="240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Largest fleet in Europe</a:t>
            </a:r>
            <a:endParaRPr lang="en" sz="2400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638" y="1462283"/>
            <a:ext cx="3476397" cy="334764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8286" y="4989925"/>
            <a:ext cx="3688791" cy="164012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7904" y="1462283"/>
            <a:ext cx="2839981" cy="350481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9999" y="4990265"/>
            <a:ext cx="3483429" cy="80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38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/>
        </p:nvSpPr>
        <p:spPr>
          <a:xfrm>
            <a:off x="484353" y="236996"/>
            <a:ext cx="11673362" cy="1083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52"/>
              </a:lnSpc>
            </a:pPr>
            <a:r>
              <a:rPr lang="en" sz="3200" b="1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Nuclear by 2050</a:t>
            </a:r>
          </a:p>
          <a:p>
            <a:r>
              <a:rPr lang="en-US" sz="240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A turning point in the overall energy policy</a:t>
            </a:r>
            <a:endParaRPr lang="en" sz="2400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4E12784-AF73-497D-BD59-61D300AFB18A}"/>
              </a:ext>
            </a:extLst>
          </p:cNvPr>
          <p:cNvSpPr/>
          <p:nvPr/>
        </p:nvSpPr>
        <p:spPr>
          <a:xfrm>
            <a:off x="1724297" y="3788229"/>
            <a:ext cx="661852" cy="6531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5DBC56-92D6-40A5-B22D-AF41B8610090}"/>
              </a:ext>
            </a:extLst>
          </p:cNvPr>
          <p:cNvSpPr/>
          <p:nvPr/>
        </p:nvSpPr>
        <p:spPr>
          <a:xfrm>
            <a:off x="2207623" y="4243938"/>
            <a:ext cx="1737360" cy="2409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85936C-59F7-40B6-AFF3-5CD4DE744891}"/>
              </a:ext>
            </a:extLst>
          </p:cNvPr>
          <p:cNvSpPr/>
          <p:nvPr/>
        </p:nvSpPr>
        <p:spPr>
          <a:xfrm>
            <a:off x="8482148" y="5127858"/>
            <a:ext cx="1737360" cy="384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66F98615-5753-4936-82D9-3DBD92A60EBB}"/>
              </a:ext>
            </a:extLst>
          </p:cNvPr>
          <p:cNvSpPr txBox="1">
            <a:spLocks/>
          </p:cNvSpPr>
          <p:nvPr/>
        </p:nvSpPr>
        <p:spPr>
          <a:xfrm>
            <a:off x="701893" y="1405791"/>
            <a:ext cx="9282484" cy="469824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Police système"/>
              <a:buNone/>
              <a:tabLst/>
              <a:defRPr sz="1600" b="0" i="0" u="none" kern="1200" baseline="0">
                <a:solidFill>
                  <a:srgbClr val="001A70"/>
                </a:solidFill>
                <a:latin typeface="Work Sans Light Roman"/>
                <a:ea typeface="+mn-ea"/>
                <a:cs typeface="Work Sans Light Roman"/>
              </a:defRPr>
            </a:lvl1pPr>
            <a:lvl2pPr marL="539750" indent="-1841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tabLst/>
              <a:defRPr sz="1600" b="0" i="0" kern="1200" baseline="0">
                <a:solidFill>
                  <a:srgbClr val="001A70"/>
                </a:solidFill>
                <a:latin typeface="Work Sans Light Roman"/>
                <a:ea typeface="+mn-ea"/>
                <a:cs typeface="Work Sans Light Roman"/>
              </a:defRPr>
            </a:lvl2pPr>
            <a:lvl3pPr marL="898525" indent="-1873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Lucida Grande"/>
              <a:buChar char="-"/>
              <a:tabLst/>
              <a:defRPr sz="1400" b="0" i="0" kern="1200" baseline="0">
                <a:solidFill>
                  <a:srgbClr val="001A70"/>
                </a:solidFill>
                <a:latin typeface="Work Sans Light Roman"/>
                <a:ea typeface="+mn-ea"/>
                <a:cs typeface="Work Sans Light Roman"/>
              </a:defRPr>
            </a:lvl3pPr>
            <a:lvl4pPr marL="1257300" indent="-180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tabLst/>
              <a:defRPr sz="1400" b="0" i="0" kern="1200" baseline="0">
                <a:solidFill>
                  <a:srgbClr val="001A70"/>
                </a:solidFill>
                <a:latin typeface="Work Sans Light Roman"/>
                <a:ea typeface="+mn-ea"/>
                <a:cs typeface="Work Sans Light Roman"/>
              </a:defRPr>
            </a:lvl4pPr>
            <a:lvl5pPr marL="1616075" indent="-1841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Lucida Grande"/>
              <a:buChar char="-"/>
              <a:tabLst/>
              <a:defRPr sz="1200" b="0" i="0" kern="1200" baseline="0">
                <a:solidFill>
                  <a:srgbClr val="001A70"/>
                </a:solidFill>
                <a:latin typeface="Work Sans Light Roman"/>
                <a:ea typeface="+mn-ea"/>
                <a:cs typeface="Work Sans Light Roman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Police système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President Macron’s announcements for Nuclear in France 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: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6 new EPRs (« EPR2 » , an optimized version of EPR) + 8 others as an option for studies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SMRs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1A70"/>
              </a:solidFill>
              <a:effectLst/>
              <a:uLnTx/>
              <a:uFillTx/>
              <a:latin typeface="Work Sans Light Roman"/>
              <a:ea typeface="+mn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Operation of existing NPP up to their safe technical end of life 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/>
              <a:t>Drivers: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Net zero by 2050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RES are not sufficient enough for a safe, reliable, affordable, and resilient source of energy Nevertheless, they are part of the game, and  a strong growth of PV and offshore wind is now on the stage 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Gas is expensive and carries strategic issue</a:t>
            </a:r>
          </a:p>
          <a:p>
            <a:pPr>
              <a:spcBef>
                <a:spcPts val="1200"/>
              </a:spcBef>
            </a:pPr>
            <a:r>
              <a:rPr lang="en-US" b="1" dirty="0"/>
              <a:t>Walking on two legs, Nuclear together with RES, is the most safe, reliable, affordable, and resilient solution.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European Taxonomy allows such a solution</a:t>
            </a:r>
          </a:p>
          <a:p>
            <a:pPr marL="285750" marR="0" lvl="0" indent="-285750" fontAlgn="auto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/>
              <a:t>Gas is also authorized by the EU taxonomy, but it will have to decrease sharply is CO</a:t>
            </a:r>
            <a:r>
              <a:rPr lang="en-US" baseline="-25000" dirty="0"/>
              <a:t>2</a:t>
            </a:r>
            <a:r>
              <a:rPr lang="en-US" dirty="0"/>
              <a:t> emission (CCS-CCU) in a near future </a:t>
            </a:r>
          </a:p>
          <a:p>
            <a:pPr marL="285750" marR="0" lvl="0" indent="-285750" fontAlgn="auto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/>
              <a:t>CCS : some solutions are mature, but market conditions are not yet there in Europe (CO</a:t>
            </a:r>
            <a:r>
              <a:rPr lang="en-US" baseline="-25000" dirty="0"/>
              <a:t>2</a:t>
            </a:r>
            <a:r>
              <a:rPr lang="en-US" dirty="0"/>
              <a:t> price, transport &amp; storage infrastructure, regulation, public acceptance) - CCU : solutions still under development, not fully industrial yet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Police système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1A70"/>
              </a:solidFill>
              <a:effectLst/>
              <a:uLnTx/>
              <a:uFillTx/>
              <a:latin typeface="Work Sans Light Roman"/>
              <a:ea typeface="+mn-ea"/>
            </a:endParaRPr>
          </a:p>
          <a:p>
            <a:pPr marL="3556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1392" b="0" i="0" u="none" strike="noStrike" kern="1200" cap="none" spc="0" normalizeH="0" baseline="0" noProof="0" dirty="0">
              <a:ln>
                <a:noFill/>
              </a:ln>
              <a:solidFill>
                <a:srgbClr val="001A70"/>
              </a:solidFill>
              <a:effectLst/>
              <a:uLnTx/>
              <a:uFillTx/>
              <a:latin typeface="Work Sans Light Roman"/>
              <a:ea typeface="+mn-ea"/>
              <a:sym typeface="Wingdings" panose="05000000000000000000" pitchFamily="2" charset="2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F7D8F79-3CB9-44D9-81CE-A2303E363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6866" y="609799"/>
            <a:ext cx="3545948" cy="199406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57FB1E4-8786-4817-B518-BCEBF114901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030569" y="2984699"/>
            <a:ext cx="1737360" cy="17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74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/>
        </p:nvSpPr>
        <p:spPr>
          <a:xfrm>
            <a:off x="484353" y="236996"/>
            <a:ext cx="11673362" cy="1083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52"/>
              </a:lnSpc>
            </a:pPr>
            <a:r>
              <a:rPr lang="en" sz="3200" b="1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About EDF nuclear fleet</a:t>
            </a:r>
          </a:p>
          <a:p>
            <a:r>
              <a:rPr lang="en-US" sz="240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French reactors major overhaul to extend lifetime beyond 40 years</a:t>
            </a:r>
            <a:endParaRPr lang="en" sz="2400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143" y="1320766"/>
            <a:ext cx="10485714" cy="47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997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/>
        </p:nvSpPr>
        <p:spPr>
          <a:xfrm>
            <a:off x="484353" y="236996"/>
            <a:ext cx="11673362" cy="1083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52"/>
              </a:lnSpc>
            </a:pPr>
            <a:r>
              <a:rPr lang="en" sz="3200" b="1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About EDF nuclear fleet</a:t>
            </a:r>
          </a:p>
          <a:p>
            <a:r>
              <a:rPr lang="en-US" sz="240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New build projects worldwide</a:t>
            </a:r>
            <a:endParaRPr lang="en" sz="2400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190" y="1722936"/>
            <a:ext cx="10247619" cy="430476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4E12784-AF73-497D-BD59-61D300AFB18A}"/>
              </a:ext>
            </a:extLst>
          </p:cNvPr>
          <p:cNvSpPr/>
          <p:nvPr/>
        </p:nvSpPr>
        <p:spPr>
          <a:xfrm>
            <a:off x="1724297" y="3788229"/>
            <a:ext cx="661852" cy="6531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5DBC56-92D6-40A5-B22D-AF41B8610090}"/>
              </a:ext>
            </a:extLst>
          </p:cNvPr>
          <p:cNvSpPr/>
          <p:nvPr/>
        </p:nvSpPr>
        <p:spPr>
          <a:xfrm>
            <a:off x="2207623" y="4243938"/>
            <a:ext cx="1737360" cy="2409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85936C-59F7-40B6-AFF3-5CD4DE744891}"/>
              </a:ext>
            </a:extLst>
          </p:cNvPr>
          <p:cNvSpPr/>
          <p:nvPr/>
        </p:nvSpPr>
        <p:spPr>
          <a:xfrm>
            <a:off x="8482148" y="5127858"/>
            <a:ext cx="1737360" cy="384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094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/>
        </p:nvSpPr>
        <p:spPr>
          <a:xfrm>
            <a:off x="484353" y="236996"/>
            <a:ext cx="11673362" cy="109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52"/>
              </a:lnSpc>
            </a:pPr>
            <a:r>
              <a:rPr lang="en" sz="3200" b="1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Stress corrosion cracking in French NPP</a:t>
            </a:r>
          </a:p>
          <a:p>
            <a:r>
              <a:rPr lang="en-US" sz="2400" dirty="0">
                <a:solidFill>
                  <a:srgbClr val="005BBB"/>
                </a:solidFill>
                <a:latin typeface="Frutiger Light" panose="020B0400030504020204" pitchFamily="34" charset="0"/>
                <a:ea typeface="Work Sans Light" charset="0"/>
                <a:cs typeface="Work Sans Light" charset="0"/>
              </a:rPr>
              <a:t>Detection of stress corrosion indication impacts the availability of the nuclear fleet </a:t>
            </a:r>
            <a:endParaRPr lang="en" sz="2400" dirty="0">
              <a:solidFill>
                <a:srgbClr val="005BBB"/>
              </a:solidFill>
              <a:latin typeface="Frutiger Light" panose="020B0400030504020204" pitchFamily="34" charset="0"/>
              <a:ea typeface="Work Sans Light" charset="0"/>
              <a:cs typeface="Work Sans Light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4E12784-AF73-497D-BD59-61D300AFB18A}"/>
              </a:ext>
            </a:extLst>
          </p:cNvPr>
          <p:cNvSpPr/>
          <p:nvPr/>
        </p:nvSpPr>
        <p:spPr>
          <a:xfrm>
            <a:off x="1724297" y="3788229"/>
            <a:ext cx="661852" cy="6531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5DBC56-92D6-40A5-B22D-AF41B8610090}"/>
              </a:ext>
            </a:extLst>
          </p:cNvPr>
          <p:cNvSpPr/>
          <p:nvPr/>
        </p:nvSpPr>
        <p:spPr>
          <a:xfrm>
            <a:off x="2207623" y="4243938"/>
            <a:ext cx="1737360" cy="2409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85936C-59F7-40B6-AFF3-5CD4DE744891}"/>
              </a:ext>
            </a:extLst>
          </p:cNvPr>
          <p:cNvSpPr/>
          <p:nvPr/>
        </p:nvSpPr>
        <p:spPr>
          <a:xfrm>
            <a:off x="8482148" y="5127858"/>
            <a:ext cx="1737360" cy="384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66F98615-5753-4936-82D9-3DBD92A60EBB}"/>
              </a:ext>
            </a:extLst>
          </p:cNvPr>
          <p:cNvSpPr txBox="1">
            <a:spLocks/>
          </p:cNvSpPr>
          <p:nvPr/>
        </p:nvSpPr>
        <p:spPr>
          <a:xfrm>
            <a:off x="701892" y="1405791"/>
            <a:ext cx="11211433" cy="469824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Police système"/>
              <a:buNone/>
              <a:tabLst/>
              <a:defRPr sz="1600" b="0" i="0" u="none" kern="1200" baseline="0">
                <a:solidFill>
                  <a:srgbClr val="001A70"/>
                </a:solidFill>
                <a:latin typeface="Work Sans Light Roman"/>
                <a:ea typeface="+mn-ea"/>
                <a:cs typeface="Work Sans Light Roman"/>
              </a:defRPr>
            </a:lvl1pPr>
            <a:lvl2pPr marL="539750" indent="-1841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tabLst/>
              <a:defRPr sz="1600" b="0" i="0" kern="1200" baseline="0">
                <a:solidFill>
                  <a:srgbClr val="001A70"/>
                </a:solidFill>
                <a:latin typeface="Work Sans Light Roman"/>
                <a:ea typeface="+mn-ea"/>
                <a:cs typeface="Work Sans Light Roman"/>
              </a:defRPr>
            </a:lvl2pPr>
            <a:lvl3pPr marL="898525" indent="-1873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Lucida Grande"/>
              <a:buChar char="-"/>
              <a:tabLst/>
              <a:defRPr sz="1400" b="0" i="0" kern="1200" baseline="0">
                <a:solidFill>
                  <a:srgbClr val="001A70"/>
                </a:solidFill>
                <a:latin typeface="Work Sans Light Roman"/>
                <a:ea typeface="+mn-ea"/>
                <a:cs typeface="Work Sans Light Roman"/>
              </a:defRPr>
            </a:lvl3pPr>
            <a:lvl4pPr marL="1257300" indent="-180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tabLst/>
              <a:defRPr sz="1400" b="0" i="0" kern="1200" baseline="0">
                <a:solidFill>
                  <a:srgbClr val="001A70"/>
                </a:solidFill>
                <a:latin typeface="Work Sans Light Roman"/>
                <a:ea typeface="+mn-ea"/>
                <a:cs typeface="Work Sans Light Roman"/>
              </a:defRPr>
            </a:lvl4pPr>
            <a:lvl5pPr marL="1616075" indent="-1841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Lucida Grande"/>
              <a:buChar char="-"/>
              <a:tabLst/>
              <a:defRPr sz="1200" b="0" i="0" kern="1200" baseline="0">
                <a:solidFill>
                  <a:srgbClr val="001A70"/>
                </a:solidFill>
                <a:latin typeface="Work Sans Light Roman"/>
                <a:ea typeface="+mn-ea"/>
                <a:cs typeface="Work Sans Light Roman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Police système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On CIVAUX (REP900 MW) Unit 1, PENLY (REP 1300MW) Unit 1, many welded joints have been examined and some flaws detected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Defects' characteristics don't match thermal fatigue criteria: intergranular path of defect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Pronounced strain hardening of surface layer of inner surface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No issue with pipe and elbow materials (chemical composition checked)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No pollutant detected (like chlorides, sulfates, etc.)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Stress Corrosion Crack in strain hardened material confirmed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Police système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Pipes have been cut for examinations in laboratory.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Police système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Samples from </a:t>
            </a:r>
            <a:r>
              <a:rPr kumimoji="0" lang="en-US" b="1" i="0" u="none" strike="noStrike" kern="1200" cap="none" spc="0" normalizeH="0" baseline="0" noProof="0" dirty="0" err="1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Civaux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, </a:t>
            </a:r>
            <a:r>
              <a:rPr kumimoji="0" lang="en-US" b="1" i="0" u="none" strike="noStrike" kern="1200" cap="none" spc="0" normalizeH="0" baseline="0" noProof="0" dirty="0" err="1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Chooz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, </a:t>
            </a:r>
            <a:r>
              <a:rPr kumimoji="0" lang="en-US" b="1" i="0" u="none" strike="noStrike" kern="1200" cap="none" spc="0" normalizeH="0" baseline="0" noProof="0" dirty="0" err="1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Penly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 1, </a:t>
            </a:r>
            <a:r>
              <a:rPr kumimoji="0" lang="en-US" b="1" i="0" u="none" strike="noStrike" kern="1200" cap="none" spc="0" normalizeH="0" baseline="0" noProof="0" dirty="0" err="1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Flamanville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 1, </a:t>
            </a:r>
            <a:r>
              <a:rPr kumimoji="0" lang="en-US" b="1" i="0" u="none" strike="noStrike" kern="1200" cap="none" spc="0" normalizeH="0" baseline="0" noProof="0" dirty="0" err="1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Chinon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 B3, </a:t>
            </a:r>
            <a:r>
              <a:rPr kumimoji="0" lang="en-US" b="1" i="0" u="none" strike="noStrike" kern="1200" cap="none" spc="0" normalizeH="0" baseline="0" noProof="0" dirty="0" err="1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Fessenheim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 2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Police système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NPP unavailability will cost about 30 </a:t>
            </a:r>
            <a:r>
              <a:rPr kumimoji="0" lang="en-US" b="1" i="0" u="none" strike="noStrike" kern="1200" cap="none" spc="0" normalizeH="0" baseline="0" noProof="0" dirty="0" err="1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TWh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1A70"/>
              </a:solidFill>
              <a:effectLst/>
              <a:uLnTx/>
              <a:uFillTx/>
              <a:latin typeface="Work Sans Light Roman"/>
              <a:ea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Police système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1A70"/>
                </a:solidFill>
                <a:effectLst/>
                <a:uLnTx/>
                <a:uFillTx/>
                <a:latin typeface="Work Sans Light Roman"/>
                <a:ea typeface="+mn-ea"/>
              </a:rPr>
              <a:t>International feedback confirms :</a:t>
            </a:r>
          </a:p>
          <a:p>
            <a:pPr marL="285750" marR="0" lvl="0" indent="-28575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/>
              <a:t>The existence of this phenomenon, even if rare</a:t>
            </a:r>
          </a:p>
          <a:p>
            <a:pPr marL="285750" marR="0" lvl="0" indent="-28575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/>
              <a:t>Recent feedback in Japan – Kansai – </a:t>
            </a:r>
            <a:r>
              <a:rPr lang="en-US" dirty="0" err="1"/>
              <a:t>Ohi</a:t>
            </a:r>
            <a:r>
              <a:rPr lang="en-US" dirty="0"/>
              <a:t> NPP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Police système"/>
              <a:buNone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1A70"/>
              </a:solidFill>
              <a:effectLst/>
              <a:uLnTx/>
              <a:uFillTx/>
              <a:latin typeface="Work Sans Light Roman"/>
              <a:ea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Police système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1A70"/>
              </a:solidFill>
              <a:effectLst/>
              <a:uLnTx/>
              <a:uFillTx/>
              <a:latin typeface="Work Sans Light Roman"/>
              <a:ea typeface="+mn-ea"/>
            </a:endParaRPr>
          </a:p>
          <a:p>
            <a:pPr marL="3556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1392" b="0" i="0" u="none" strike="noStrike" kern="1200" cap="none" spc="0" normalizeH="0" baseline="0" noProof="0" dirty="0">
              <a:ln>
                <a:noFill/>
              </a:ln>
              <a:solidFill>
                <a:srgbClr val="001A70"/>
              </a:solidFill>
              <a:effectLst/>
              <a:uLnTx/>
              <a:uFillTx/>
              <a:latin typeface="Work Sans Light Roman"/>
              <a:ea typeface="+mn-ea"/>
              <a:sym typeface="Wingdings" panose="05000000000000000000" pitchFamily="2" charset="2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1FC765A-DC11-4556-A2BE-05955471D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0828" y="1776882"/>
            <a:ext cx="2724086" cy="4022694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F060FC78-099B-4460-86CB-7D56BEFF56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149" y="4278225"/>
            <a:ext cx="4047090" cy="152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874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56"/>
            <a:ext cx="12239328" cy="6858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69" y="337644"/>
            <a:ext cx="1078992" cy="46024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0" y="2147402"/>
            <a:ext cx="12192000" cy="2092960"/>
          </a:xfrm>
          <a:prstGeom prst="rect">
            <a:avLst/>
          </a:prstGeom>
          <a:solidFill>
            <a:srgbClr val="005BBB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3034999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" sz="3200" b="1" dirty="0">
                <a:solidFill>
                  <a:prstClr val="white"/>
                </a:solidFill>
                <a:latin typeface="Work Sans ExtraBold" charset="0"/>
                <a:ea typeface="Work Sans ExtraBold" charset="0"/>
                <a:cs typeface="Work Sans ExtraBold" charset="0"/>
              </a:rPr>
              <a:t>Introducing EDF R&amp;D</a:t>
            </a:r>
          </a:p>
        </p:txBody>
      </p:sp>
    </p:spTree>
    <p:extLst>
      <p:ext uri="{BB962C8B-B14F-4D97-AF65-F5344CB8AC3E}">
        <p14:creationId xmlns:p14="http://schemas.microsoft.com/office/powerpoint/2010/main" val="15322897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hème Office">
  <a:themeElements>
    <a:clrScheme name="Personnalisé 16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22386F"/>
      </a:accent1>
      <a:accent2>
        <a:srgbClr val="BD172D"/>
      </a:accent2>
      <a:accent3>
        <a:srgbClr val="EA5813"/>
      </a:accent3>
      <a:accent4>
        <a:srgbClr val="DA0F15"/>
      </a:accent4>
      <a:accent5>
        <a:srgbClr val="8DBE22"/>
      </a:accent5>
      <a:accent6>
        <a:srgbClr val="70AD47"/>
      </a:accent6>
      <a:hlink>
        <a:srgbClr val="EA5813"/>
      </a:hlink>
      <a:folHlink>
        <a:srgbClr val="954F72"/>
      </a:folHlink>
    </a:clrScheme>
    <a:fontScheme name="L'USINE NUCLÉAIRE DU FUT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8DBBB93BFD2E44B11BED8B09851E03" ma:contentTypeVersion="1" ma:contentTypeDescription="Crée un document." ma:contentTypeScope="" ma:versionID="8fa49a90f58df94adbd7ff809bcc8b60">
  <xsd:schema xmlns:xsd="http://www.w3.org/2001/XMLSchema" xmlns:xs="http://www.w3.org/2001/XMLSchema" xmlns:p="http://schemas.microsoft.com/office/2006/metadata/properties" xmlns:ns2="0c34d68c-0d90-4947-afde-15ec2fdbb83a" targetNamespace="http://schemas.microsoft.com/office/2006/metadata/properties" ma:root="true" ma:fieldsID="9a0a747c717c3da5ca8f842d6faf32b5" ns2:_="">
    <xsd:import namespace="0c34d68c-0d90-4947-afde-15ec2fdbb83a"/>
    <xsd:element name="properties">
      <xsd:complexType>
        <xsd:sequence>
          <xsd:element name="documentManagement">
            <xsd:complexType>
              <xsd:all>
                <xsd:element ref="ns2:commentair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34d68c-0d90-4947-afde-15ec2fdbb83a" elementFormDefault="qualified">
    <xsd:import namespace="http://schemas.microsoft.com/office/2006/documentManagement/types"/>
    <xsd:import namespace="http://schemas.microsoft.com/office/infopath/2007/PartnerControls"/>
    <xsd:element name="commentaires" ma:index="8" nillable="true" ma:displayName="commentaires" ma:internalName="commentaire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mentaires xmlns="0c34d68c-0d90-4947-afde-15ec2fdbb83a" xsi:nil="true"/>
  </documentManagement>
</p:properties>
</file>

<file path=customXml/itemProps1.xml><?xml version="1.0" encoding="utf-8"?>
<ds:datastoreItem xmlns:ds="http://schemas.openxmlformats.org/officeDocument/2006/customXml" ds:itemID="{B0189D16-B0D3-42E7-BF62-0E1673FD1E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DB6591-FEF9-4965-881E-C0F1DA7970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34d68c-0d90-4947-afde-15ec2fdbb83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9DBB6F2-87FC-4C62-9FAF-6D128EF0B24A}">
  <ds:schemaRefs>
    <ds:schemaRef ds:uri="http://purl.org/dc/dcmitype/"/>
    <ds:schemaRef ds:uri="http://schemas.microsoft.com/office/infopath/2007/PartnerControls"/>
    <ds:schemaRef ds:uri="0c34d68c-0d90-4947-afde-15ec2fdbb83a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2183</TotalTime>
  <Words>855</Words>
  <Application>Microsoft Office PowerPoint</Application>
  <PresentationFormat>Grand écran</PresentationFormat>
  <Paragraphs>172</Paragraphs>
  <Slides>17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9" baseType="lpstr">
      <vt:lpstr>Arial</vt:lpstr>
      <vt:lpstr>Arial Black</vt:lpstr>
      <vt:lpstr>Calibri</vt:lpstr>
      <vt:lpstr>Frutiger 45 Light</vt:lpstr>
      <vt:lpstr>Frutiger Light</vt:lpstr>
      <vt:lpstr>Frutiger LT Com 55 Roman</vt:lpstr>
      <vt:lpstr>Police système</vt:lpstr>
      <vt:lpstr>Work Sans</vt:lpstr>
      <vt:lpstr>Work Sans ExtraBold</vt:lpstr>
      <vt:lpstr>Work Sans Light</vt:lpstr>
      <vt:lpstr>Work Sans Light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Amandine DELO</dc:creator>
  <cp:lastModifiedBy>LE GAC Alain</cp:lastModifiedBy>
  <cp:revision>291</cp:revision>
  <cp:lastPrinted>2022-04-27T09:49:45Z</cp:lastPrinted>
  <dcterms:created xsi:type="dcterms:W3CDTF">2017-11-24T11:00:11Z</dcterms:created>
  <dcterms:modified xsi:type="dcterms:W3CDTF">2022-04-27T09:50:40Z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0x010100E98DBBB93BFD2E44B11BED8B09851E03</vt:lpwstr>
  </property>
  <property fmtid="{D5CDD505-2E9C-101B-9397-08002B2CF9AE}" pid="3" name="MSIP_Label_2d26f538-337a-4593-a7e6-123667b1a538_Enabled">
    <vt:lpwstr>true</vt:lpwstr>
  </property>
  <property fmtid="{D5CDD505-2E9C-101B-9397-08002B2CF9AE}" pid="4" name="MSIP_Label_2d26f538-337a-4593-a7e6-123667b1a538_SetDate">
    <vt:lpwstr>2022-01-18T16:06:06Z</vt:lpwstr>
  </property>
  <property fmtid="{D5CDD505-2E9C-101B-9397-08002B2CF9AE}" pid="5" name="MSIP_Label_2d26f538-337a-4593-a7e6-123667b1a538_Method">
    <vt:lpwstr>Standard</vt:lpwstr>
  </property>
  <property fmtid="{D5CDD505-2E9C-101B-9397-08002B2CF9AE}" pid="6" name="MSIP_Label_2d26f538-337a-4593-a7e6-123667b1a538_Name">
    <vt:lpwstr>C1 Interne</vt:lpwstr>
  </property>
  <property fmtid="{D5CDD505-2E9C-101B-9397-08002B2CF9AE}" pid="7" name="MSIP_Label_2d26f538-337a-4593-a7e6-123667b1a538_SiteId">
    <vt:lpwstr>e242425b-70fc-44dc-9ddf-c21e304e6c80</vt:lpwstr>
  </property>
  <property fmtid="{D5CDD505-2E9C-101B-9397-08002B2CF9AE}" pid="8" name="MSIP_Label_2d26f538-337a-4593-a7e6-123667b1a538_ActionId">
    <vt:lpwstr>8e2d1e90-a660-4b5b-80aa-96670f71ee04</vt:lpwstr>
  </property>
  <property fmtid="{D5CDD505-2E9C-101B-9397-08002B2CF9AE}" pid="9" name="MSIP_Label_2d26f538-337a-4593-a7e6-123667b1a538_ContentBits">
    <vt:lpwstr>0</vt:lpwstr>
  </property>
</Properties>
</file>