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5" r:id="rId3"/>
  </p:sldMasterIdLst>
  <p:notesMasterIdLst>
    <p:notesMasterId r:id="rId14"/>
  </p:notesMasterIdLst>
  <p:sldIdLst>
    <p:sldId id="257" r:id="rId4"/>
    <p:sldId id="389" r:id="rId5"/>
    <p:sldId id="409" r:id="rId6"/>
    <p:sldId id="410" r:id="rId7"/>
    <p:sldId id="381" r:id="rId8"/>
    <p:sldId id="412" r:id="rId9"/>
    <p:sldId id="413" r:id="rId10"/>
    <p:sldId id="414" r:id="rId11"/>
    <p:sldId id="415" r:id="rId12"/>
    <p:sldId id="411" r:id="rId13"/>
  </p:sldIdLst>
  <p:sldSz cx="12192000" cy="6858000"/>
  <p:notesSz cx="6858000" cy="3333750"/>
  <p:defaultTextStyle>
    <a:defPPr marL="0" marR="0" indent="0" algn="l" defTabSz="642915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66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160729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321457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482186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642915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803643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964372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125101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285829" algn="ctr" defTabSz="41075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531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C0C3"/>
    <a:srgbClr val="305D96"/>
    <a:srgbClr val="6BA9E8"/>
    <a:srgbClr val="615D8D"/>
    <a:srgbClr val="FA8F44"/>
    <a:srgbClr val="C24558"/>
    <a:srgbClr val="008260"/>
    <a:srgbClr val="00947B"/>
    <a:srgbClr val="0AC4A3"/>
    <a:srgbClr val="448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11"/>
    <p:restoredTop sz="72678" autoAdjust="0"/>
  </p:normalViewPr>
  <p:slideViewPr>
    <p:cSldViewPr snapToGrid="0" snapToObjects="1">
      <p:cViewPr>
        <p:scale>
          <a:sx n="50" d="100"/>
          <a:sy n="50" d="100"/>
        </p:scale>
        <p:origin x="2544" y="792"/>
      </p:cViewPr>
      <p:guideLst>
        <p:guide orient="horz" pos="2160"/>
        <p:guide pos="3840"/>
      </p:guideLst>
    </p:cSldViewPr>
  </p:slideViewPr>
  <p:notesTextViewPr>
    <p:cViewPr>
      <p:scale>
        <a:sx n="130" d="100"/>
        <a:sy n="13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814176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1pPr>
    <a:lvl2pPr indent="160729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2pPr>
    <a:lvl3pPr indent="321457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3pPr>
    <a:lvl4pPr indent="482186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4pPr>
    <a:lvl5pPr indent="642915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5pPr>
    <a:lvl6pPr indent="803643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6pPr>
    <a:lvl7pPr indent="964372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7pPr>
    <a:lvl8pPr indent="1125101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8pPr>
    <a:lvl9pPr indent="1285829" defTabSz="321457" latinLnBrk="0">
      <a:lnSpc>
        <a:spcPct val="117999"/>
      </a:lnSpc>
      <a:defRPr sz="1547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Intensity_(physics)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Wavelength" TargetMode="External"/><Relationship Id="rId5" Type="http://schemas.openxmlformats.org/officeDocument/2006/relationships/hyperlink" Target="https://en.wikipedia.org/wiki/Polarization_(waves)" TargetMode="External"/><Relationship Id="rId4" Type="http://schemas.openxmlformats.org/officeDocument/2006/relationships/hyperlink" Target="https://en.wikipedia.org/wiki/Phase_(waves)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74A678-34CB-C546-AB96-B215D9FF8C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1237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74A678-34CB-C546-AB96-B215D9FF8C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5156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Big infrastructures at CERN. And they are dense too.</a:t>
            </a:r>
          </a:p>
          <a:p>
            <a:r>
              <a:rPr lang="en-US" sz="2000" dirty="0"/>
              <a:t>Example of CMD detector.</a:t>
            </a:r>
          </a:p>
          <a:p>
            <a:r>
              <a:rPr lang="en-US" sz="2000" dirty="0"/>
              <a:t>Packed to the brim with all sorts of detectors, particle trackers, cables, shielding, etc.</a:t>
            </a:r>
          </a:p>
          <a:p>
            <a:r>
              <a:rPr lang="en-US" sz="2000" dirty="0"/>
              <a:t>Many restrictions on space, not so much left for monitoring environmental parameters inside these structures.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74A678-34CB-C546-AB96-B215D9FF8C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553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Optical </a:t>
            </a:r>
            <a:r>
              <a:rPr lang="en-US" dirty="0" err="1"/>
              <a:t>fibre</a:t>
            </a:r>
            <a:r>
              <a:rPr lang="en-US" dirty="0"/>
              <a:t>-based sensors are the answer.</a:t>
            </a:r>
          </a:p>
          <a:p>
            <a:r>
              <a:rPr lang="en-US" dirty="0"/>
              <a:t>OF are small enough to fit anywhere, and can run through hundreds, thousands of </a:t>
            </a:r>
            <a:r>
              <a:rPr lang="en-US" dirty="0" err="1"/>
              <a:t>metres</a:t>
            </a:r>
            <a:r>
              <a:rPr lang="en-US" dirty="0"/>
              <a:t>.</a:t>
            </a:r>
          </a:p>
          <a:p>
            <a:r>
              <a:rPr lang="en-US" dirty="0"/>
              <a:t>So we can use these </a:t>
            </a:r>
            <a:r>
              <a:rPr lang="en-US" dirty="0" err="1"/>
              <a:t>fibres</a:t>
            </a:r>
            <a:r>
              <a:rPr lang="en-US" dirty="0"/>
              <a:t> as a sensing element for monitoring environmental variables.</a:t>
            </a:r>
          </a:p>
          <a:p>
            <a:endParaRPr lang="en-US" dirty="0"/>
          </a:p>
          <a:p>
            <a:r>
              <a:rPr lang="en-CH" dirty="0"/>
              <a:t>Work principle: Optical interrogator connected to the fibre</a:t>
            </a:r>
          </a:p>
          <a:p>
            <a:r>
              <a:rPr lang="en-CH" dirty="0"/>
              <a:t>Sends light and monitors the reflected light</a:t>
            </a:r>
            <a:endParaRPr lang="en-GB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74A678-34CB-C546-AB96-B215D9FF8C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0079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Physically modifying the fibre, which then becomes sensitive to specific changes in its surrounding</a:t>
            </a:r>
          </a:p>
          <a:p>
            <a:r>
              <a:rPr lang="en-GB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Thus, the quantity to be measured modulates a parameter of the light in the </a:t>
            </a:r>
            <a:r>
              <a:rPr lang="en-GB" sz="1547" b="0" i="0" u="none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fiber</a:t>
            </a:r>
            <a:r>
              <a:rPr lang="en-GB" sz="1547" b="0" i="0" u="none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(</a:t>
            </a:r>
            <a:r>
              <a:rPr lang="en-GB" sz="1547" b="0" i="0" u="none" strike="noStrike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3" tooltip="Intensity (physics)"/>
              </a:rPr>
              <a:t>intensity</a:t>
            </a:r>
            <a:r>
              <a:rPr lang="en-GB" sz="1547" b="0" i="0" u="none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, </a:t>
            </a:r>
            <a:r>
              <a:rPr lang="en-GB" sz="1547" b="0" i="0" u="none" strike="noStrike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4" tooltip="Phase (waves)"/>
              </a:rPr>
              <a:t>phase</a:t>
            </a:r>
            <a:r>
              <a:rPr lang="en-GB" sz="1547" b="0" i="0" u="none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, </a:t>
            </a:r>
            <a:r>
              <a:rPr lang="en-GB" sz="1547" b="0" i="0" u="none" strike="noStrike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5" tooltip="Polarization (waves)"/>
              </a:rPr>
              <a:t>polarization</a:t>
            </a:r>
            <a:r>
              <a:rPr lang="en-GB" sz="1547" b="0" i="0" u="none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, </a:t>
            </a:r>
            <a:r>
              <a:rPr lang="en-GB" sz="1547" b="0" i="0" u="none" strike="noStrike" dirty="0">
                <a:effectLst/>
                <a:latin typeface="Helvetica Neue"/>
                <a:ea typeface="Helvetica Neue"/>
                <a:cs typeface="Helvetica Neue"/>
                <a:sym typeface="Helvetica Neue"/>
                <a:hlinkClick r:id="rId6" tooltip="Wavelength"/>
              </a:rPr>
              <a:t>wavelength</a:t>
            </a:r>
            <a:r>
              <a:rPr lang="en-GB" sz="1547" b="0" i="0" u="none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 </a:t>
            </a:r>
            <a:r>
              <a:rPr lang="en-GB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or transit time).</a:t>
            </a:r>
          </a:p>
          <a:p>
            <a:r>
              <a:rPr lang="en-GB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This is picked up by the interrogator in the reflected light, and translated into a meaningful value</a:t>
            </a:r>
          </a:p>
          <a:p>
            <a:endParaRPr lang="en-GB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r>
              <a:rPr lang="en-GB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Advantages: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possible</a:t>
            </a:r>
            <a:r>
              <a:rPr lang="en-US" dirty="0"/>
              <a:t> distributed measuring system, possible multiplexing, lower cost</a:t>
            </a:r>
          </a:p>
          <a:p>
            <a:r>
              <a:rPr lang="en-US" dirty="0"/>
              <a:t>Remote sensing with no power needed at remote location</a:t>
            </a:r>
          </a:p>
          <a:p>
            <a:r>
              <a:rPr lang="en-US" dirty="0"/>
              <a:t>Robustness to other environmental parameters (radiation, magnetic fields)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85573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51009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High levels of dose</a:t>
            </a:r>
          </a:p>
          <a:p>
            <a:r>
              <a:rPr lang="en-CH" dirty="0"/>
              <a:t>Currently between 100 Gy and 1 M</a:t>
            </a:r>
            <a:r>
              <a:rPr lang="en-GB" dirty="0"/>
              <a:t>g</a:t>
            </a:r>
            <a:r>
              <a:rPr lang="en-CH" dirty="0"/>
              <a:t>y</a:t>
            </a:r>
          </a:p>
          <a:p>
            <a:r>
              <a:rPr lang="en-CH" dirty="0"/>
              <a:t>Price drops tenfold comparing to existent solutions (which go only to ~kGy)</a:t>
            </a:r>
          </a:p>
          <a:p>
            <a:r>
              <a:rPr lang="en-CH" dirty="0"/>
              <a:t>Reusable – Radiation Induced Attenuation is inevitable in radiation environments, saturating the fibre and reducing performance </a:t>
            </a:r>
          </a:p>
          <a:p>
            <a:r>
              <a:rPr lang="en-CH" dirty="0"/>
              <a:t>Photobleaching is possible – shining a specific wavelength to reset the fibre to the initial state</a:t>
            </a:r>
          </a:p>
          <a:p>
            <a:r>
              <a:rPr lang="en-CH" dirty="0"/>
              <a:t>No need for replacement, fibers can be reused without affecting significantly the original calibration</a:t>
            </a:r>
          </a:p>
        </p:txBody>
      </p:sp>
    </p:spTree>
    <p:extLst>
      <p:ext uri="{BB962C8B-B14F-4D97-AF65-F5344CB8AC3E}">
        <p14:creationId xmlns:p14="http://schemas.microsoft.com/office/powerpoint/2010/main" val="880179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Sustains very low temperatures, down to 1.9 K, and very high Magnetic fields</a:t>
            </a:r>
          </a:p>
          <a:p>
            <a:r>
              <a:rPr lang="en-CH" dirty="0"/>
              <a:t>One can monitor the stress applied in the material close to the fiber, thus allowing for Structural health monitoring of structures</a:t>
            </a:r>
          </a:p>
          <a:p>
            <a:r>
              <a:rPr lang="en-CH" dirty="0"/>
              <a:t>Through a distributed system</a:t>
            </a:r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50965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Extensive studies and tests for correct assessment of these parameters, which led to a novel method that does not require modification of fibers.</a:t>
            </a:r>
          </a:p>
          <a:p>
            <a:r>
              <a:rPr lang="en-GB" dirty="0"/>
              <a:t>N</a:t>
            </a:r>
            <a:r>
              <a:rPr lang="en-CH" dirty="0"/>
              <a:t>ot just for environmental monitoring (e.g. near critical components, within detectors), but also structural health monitoring when incorporated within the material, as it can detect faults and cracks.</a:t>
            </a:r>
          </a:p>
          <a:p>
            <a:r>
              <a:rPr lang="en-CH" dirty="0"/>
              <a:t>Cement curing trial – initial proof of concept for monitoring the curing process and also to remain as structural monitor.</a:t>
            </a:r>
          </a:p>
        </p:txBody>
      </p:sp>
    </p:spTree>
    <p:extLst>
      <p:ext uri="{BB962C8B-B14F-4D97-AF65-F5344CB8AC3E}">
        <p14:creationId xmlns:p14="http://schemas.microsoft.com/office/powerpoint/2010/main" val="2151991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Example of distributed environmental monitoring/application</a:t>
            </a:r>
          </a:p>
          <a:p>
            <a:r>
              <a:rPr lang="en-CH" dirty="0"/>
              <a:t>The expertise in RH-sensing optic fibres was introduced in a sustainable agriculture project, which allowed for precise measuring of water content in soil, together with insight on soil constituents</a:t>
            </a:r>
          </a:p>
        </p:txBody>
      </p:sp>
    </p:spTree>
    <p:extLst>
      <p:ext uri="{BB962C8B-B14F-4D97-AF65-F5344CB8AC3E}">
        <p14:creationId xmlns:p14="http://schemas.microsoft.com/office/powerpoint/2010/main" val="718558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Main heading and conten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892968" y="1459750"/>
            <a:ext cx="10406063" cy="442019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4">
              <a:defRPr/>
            </a:pPr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41377D-2049-D148-8524-518FFA480C0E}"/>
              </a:ext>
            </a:extLst>
          </p:cNvPr>
          <p:cNvSpPr/>
          <p:nvPr userDrawn="1"/>
        </p:nvSpPr>
        <p:spPr>
          <a:xfrm>
            <a:off x="0" y="6217920"/>
            <a:ext cx="12192000" cy="64008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endParaRPr lang="en-US" sz="1687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0CF0DF-AF0D-064E-856C-C6EC61EEF2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17920"/>
            <a:ext cx="2606722" cy="67627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373A43D-6785-6749-9707-916F07BD03FD}"/>
              </a:ext>
            </a:extLst>
          </p:cNvPr>
          <p:cNvCxnSpPr/>
          <p:nvPr userDrawn="1"/>
        </p:nvCxnSpPr>
        <p:spPr>
          <a:xfrm>
            <a:off x="452374" y="978055"/>
            <a:ext cx="72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B6BE2-883F-114A-BA7B-0A9B156B2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2374" y="371988"/>
            <a:ext cx="6939944" cy="506412"/>
          </a:xfrm>
        </p:spPr>
        <p:txBody>
          <a:bodyPr>
            <a:noAutofit/>
          </a:bodyPr>
          <a:lstStyle>
            <a:lvl1pPr marL="0" indent="0">
              <a:buNone/>
              <a:defRPr sz="4000">
                <a:latin typeface="+mj-lt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4024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64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62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547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314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53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12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4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59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56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3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C475BC2-786B-494C-BCAB-2D78D6896E83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09318" y="6356351"/>
            <a:ext cx="301365" cy="297389"/>
          </a:xfrm>
          <a:prstGeom prst="rect">
            <a:avLst/>
          </a:prstGeom>
        </p:spPr>
        <p:txBody>
          <a:bodyPr/>
          <a:lstStyle/>
          <a:p>
            <a:fld id="{DC6E0503-7650-D648-8E83-B54CC6614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324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16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665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86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1832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9199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63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2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70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4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09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44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31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0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70" y="312540"/>
            <a:ext cx="10406063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0" y="1830587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31349" y="6505278"/>
            <a:ext cx="317395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7" r:id="rId3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6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F5B75-F16C-1E47-9228-1A2FDB9B8E45}" type="datetimeFigureOut">
              <a:rPr lang="en-US" smtClean="0"/>
              <a:t>4/29/22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C4DC8-5222-A04F-98C8-6135AF3EAA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487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AA1DFB-C79F-E867-E933-585C40A236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261" b="-1270"/>
          <a:stretch/>
        </p:blipFill>
        <p:spPr>
          <a:xfrm>
            <a:off x="0" y="0"/>
            <a:ext cx="12192000" cy="45873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137648"/>
            <a:ext cx="9144000" cy="1015063"/>
          </a:xfrm>
        </p:spPr>
        <p:txBody>
          <a:bodyPr>
            <a:normAutofit/>
          </a:bodyPr>
          <a:lstStyle/>
          <a:p>
            <a:r>
              <a:rPr lang="en-US" sz="5400" dirty="0">
                <a:ea typeface="Raleway" charset="0"/>
                <a:cs typeface="Raleway" charset="0"/>
              </a:rPr>
              <a:t>Distributed Fiber Optic Sensors</a:t>
            </a:r>
            <a:endParaRPr lang="en-US" sz="5400" dirty="0">
              <a:solidFill>
                <a:schemeClr val="bg1">
                  <a:lumMod val="50000"/>
                </a:schemeClr>
              </a:solidFill>
              <a:ea typeface="Raleway" charset="0"/>
              <a:cs typeface="Raleway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30" y="5718103"/>
            <a:ext cx="1037925" cy="10150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0" y="571810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aleway" charset="0"/>
                <a:cs typeface="Raleway" charset="0"/>
              </a:rPr>
              <a:t>C. Filipe Ramos    cf.ramos@cern.ch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Calibri Light" panose="020F0302020204030204"/>
                <a:ea typeface="Raleway" charset="0"/>
                <a:cs typeface="Raleway" charset="0"/>
              </a:rPr>
              <a:t>Business Development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Calibri Light" panose="020F0302020204030204"/>
                <a:ea typeface="Raleway" charset="0"/>
                <a:cs typeface="Raleway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Calibri Light" panose="020F0302020204030204"/>
                <a:ea typeface="Raleway" charset="0"/>
                <a:cs typeface="Raleway" charset="0"/>
              </a:rPr>
              <a:t>CERN Knowledge Transfer</a:t>
            </a:r>
          </a:p>
        </p:txBody>
      </p:sp>
    </p:spTree>
    <p:extLst>
      <p:ext uri="{BB962C8B-B14F-4D97-AF65-F5344CB8AC3E}">
        <p14:creationId xmlns:p14="http://schemas.microsoft.com/office/powerpoint/2010/main" val="6456896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AA1DFB-C79F-E867-E933-585C40A236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261" b="-1270"/>
          <a:stretch/>
        </p:blipFill>
        <p:spPr>
          <a:xfrm>
            <a:off x="0" y="0"/>
            <a:ext cx="12192000" cy="45873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137648"/>
            <a:ext cx="9144000" cy="1015063"/>
          </a:xfrm>
        </p:spPr>
        <p:txBody>
          <a:bodyPr>
            <a:normAutofit/>
          </a:bodyPr>
          <a:lstStyle/>
          <a:p>
            <a:r>
              <a:rPr lang="en-US" sz="5400" dirty="0">
                <a:ea typeface="Raleway" charset="0"/>
                <a:cs typeface="Raleway" charset="0"/>
              </a:rPr>
              <a:t>Questions?</a:t>
            </a:r>
            <a:endParaRPr lang="en-US" sz="5400" dirty="0">
              <a:solidFill>
                <a:schemeClr val="bg1">
                  <a:lumMod val="50000"/>
                </a:schemeClr>
              </a:solidFill>
              <a:ea typeface="Raleway" charset="0"/>
              <a:cs typeface="Raleway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30" y="5718103"/>
            <a:ext cx="1037925" cy="10150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0" y="571810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Raleway" charset="0"/>
                <a:cs typeface="Raleway" charset="0"/>
              </a:rPr>
              <a:t>C. Filipe Ramos    cf.ramos@cern.ch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Calibri Light" panose="020F0302020204030204"/>
                <a:ea typeface="Raleway" charset="0"/>
                <a:cs typeface="Raleway" charset="0"/>
              </a:rPr>
              <a:t>Business Development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Calibri Light" panose="020F0302020204030204"/>
                <a:ea typeface="Raleway" charset="0"/>
                <a:cs typeface="Raleway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Calibri Light" panose="020F0302020204030204"/>
                <a:ea typeface="Raleway" charset="0"/>
                <a:cs typeface="Raleway" charset="0"/>
              </a:rPr>
              <a:t>CERN Knowledge Transfer</a:t>
            </a:r>
          </a:p>
        </p:txBody>
      </p:sp>
    </p:spTree>
    <p:extLst>
      <p:ext uri="{BB962C8B-B14F-4D97-AF65-F5344CB8AC3E}">
        <p14:creationId xmlns:p14="http://schemas.microsoft.com/office/powerpoint/2010/main" val="109017127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8E6DF70-73AE-0487-BA9C-A9F8035AC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715564"/>
            <a:ext cx="12192001" cy="866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9541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C0CD2A-4338-5310-585E-746B23DD09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08488" y="-170481"/>
            <a:ext cx="12491634" cy="77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051109"/>
      </p:ext>
    </p:extLst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869457-1768-A0E0-A785-897775CD2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7929" y="1218902"/>
            <a:ext cx="3661102" cy="4420195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Main advantages:</a:t>
            </a:r>
          </a:p>
          <a:p>
            <a:r>
              <a:rPr lang="en-CH" dirty="0"/>
              <a:t>Distributed system</a:t>
            </a:r>
          </a:p>
          <a:p>
            <a:r>
              <a:rPr lang="en-CH" dirty="0"/>
              <a:t>Remote monitoring</a:t>
            </a:r>
          </a:p>
          <a:p>
            <a:r>
              <a:rPr lang="en-CH" dirty="0"/>
              <a:t>Robustness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4EAD0-40E6-4C57-D5D1-58B8B724C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H" dirty="0"/>
              <a:t>Using fiber optics as sensors:</a:t>
            </a:r>
          </a:p>
        </p:txBody>
      </p:sp>
      <p:pic>
        <p:nvPicPr>
          <p:cNvPr id="6" name="Content Placeholder 14">
            <a:extLst>
              <a:ext uri="{FF2B5EF4-FFF2-40B4-BE49-F238E27FC236}">
                <a16:creationId xmlns:a16="http://schemas.microsoft.com/office/drawing/2014/main" id="{F6E7DCCA-3E31-C30F-7C55-0DC5E0B70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969" y="1575366"/>
            <a:ext cx="6153396" cy="406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8640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869457-1768-A0E0-A785-897775CD2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7929" y="1218902"/>
            <a:ext cx="3661102" cy="4420195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At CERN are used to monitor:</a:t>
            </a:r>
          </a:p>
          <a:p>
            <a:r>
              <a:rPr lang="en-CH" dirty="0"/>
              <a:t>Radiation dose</a:t>
            </a:r>
          </a:p>
          <a:p>
            <a:r>
              <a:rPr lang="en-CH" dirty="0"/>
              <a:t>Strain</a:t>
            </a:r>
          </a:p>
          <a:p>
            <a:r>
              <a:rPr lang="en-CH" dirty="0"/>
              <a:t>Relative humidity</a:t>
            </a:r>
          </a:p>
          <a:p>
            <a:r>
              <a:rPr lang="en-CH" dirty="0"/>
              <a:t>Temperature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4EAD0-40E6-4C57-D5D1-58B8B724C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H" dirty="0"/>
              <a:t>Using fiber optics as sensors: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E61496-70D1-3850-5D0D-A37D5E51D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488" y="1432238"/>
            <a:ext cx="5990284" cy="3993523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716841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4EAD0-40E6-4C57-D5D1-58B8B724C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H" dirty="0"/>
              <a:t>Using fiber optics as sensors: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E61496-70D1-3850-5D0D-A37D5E51D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488" y="1432238"/>
            <a:ext cx="5990284" cy="399352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FF51607-C95E-C44A-DC45-65C86222A3B2}"/>
              </a:ext>
            </a:extLst>
          </p:cNvPr>
          <p:cNvSpPr/>
          <p:nvPr/>
        </p:nvSpPr>
        <p:spPr>
          <a:xfrm>
            <a:off x="7528956" y="2493818"/>
            <a:ext cx="2660073" cy="570016"/>
          </a:xfrm>
          <a:prstGeom prst="roundRect">
            <a:avLst/>
          </a:prstGeom>
          <a:noFill/>
          <a:ln w="28575" cap="flat">
            <a:solidFill>
              <a:srgbClr val="FF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50DB694-6FF3-0641-0A4B-E6737B7F735A}"/>
              </a:ext>
            </a:extLst>
          </p:cNvPr>
          <p:cNvSpPr txBox="1">
            <a:spLocks/>
          </p:cNvSpPr>
          <p:nvPr/>
        </p:nvSpPr>
        <p:spPr bwMode="auto">
          <a:xfrm>
            <a:off x="7637929" y="1218902"/>
            <a:ext cx="3661102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marL="312528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625056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937584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250112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1562640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1875168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2187696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2500224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2812752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2531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indent="0" hangingPunct="1">
              <a:buFontTx/>
              <a:buNone/>
            </a:pPr>
            <a:r>
              <a:rPr lang="en-CH"/>
              <a:t>At CERN are used to monitor:</a:t>
            </a:r>
          </a:p>
          <a:p>
            <a:pPr hangingPunct="1"/>
            <a:r>
              <a:rPr lang="en-CH"/>
              <a:t>Radiation dose</a:t>
            </a:r>
          </a:p>
          <a:p>
            <a:pPr hangingPunct="1"/>
            <a:r>
              <a:rPr lang="en-CH"/>
              <a:t>Strain</a:t>
            </a:r>
          </a:p>
          <a:p>
            <a:pPr hangingPunct="1"/>
            <a:r>
              <a:rPr lang="en-CH"/>
              <a:t>Relative humidity</a:t>
            </a:r>
          </a:p>
          <a:p>
            <a:pPr hangingPunct="1"/>
            <a:r>
              <a:rPr lang="en-CH"/>
              <a:t>Temperature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00548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4EAD0-40E6-4C57-D5D1-58B8B724C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H" dirty="0"/>
              <a:t>Using fiber optics as sensors: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E61496-70D1-3850-5D0D-A37D5E51D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488" y="1432238"/>
            <a:ext cx="5990284" cy="399352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01E5B54-895D-9A1E-9350-15EC094179E9}"/>
              </a:ext>
            </a:extLst>
          </p:cNvPr>
          <p:cNvSpPr/>
          <p:nvPr/>
        </p:nvSpPr>
        <p:spPr>
          <a:xfrm>
            <a:off x="7528956" y="3123206"/>
            <a:ext cx="2660073" cy="570016"/>
          </a:xfrm>
          <a:prstGeom prst="roundRect">
            <a:avLst/>
          </a:prstGeom>
          <a:noFill/>
          <a:ln w="28575" cap="flat">
            <a:solidFill>
              <a:srgbClr val="FF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042FFA4-9875-4542-6DD8-61046C92C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7929" y="1218902"/>
            <a:ext cx="3661102" cy="4420195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At CERN are used to monitor:</a:t>
            </a:r>
          </a:p>
          <a:p>
            <a:r>
              <a:rPr lang="en-CH" dirty="0"/>
              <a:t>Radiation dose</a:t>
            </a:r>
          </a:p>
          <a:p>
            <a:r>
              <a:rPr lang="en-CH" dirty="0"/>
              <a:t>Strain</a:t>
            </a:r>
          </a:p>
          <a:p>
            <a:r>
              <a:rPr lang="en-CH" dirty="0"/>
              <a:t>Relative humidity</a:t>
            </a:r>
          </a:p>
          <a:p>
            <a:r>
              <a:rPr lang="en-CH" dirty="0"/>
              <a:t>Temperature</a:t>
            </a:r>
          </a:p>
        </p:txBody>
      </p:sp>
    </p:spTree>
    <p:extLst>
      <p:ext uri="{BB962C8B-B14F-4D97-AF65-F5344CB8AC3E}">
        <p14:creationId xmlns:p14="http://schemas.microsoft.com/office/powerpoint/2010/main" val="2426327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4EAD0-40E6-4C57-D5D1-58B8B724C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H" dirty="0"/>
              <a:t>Using fiber optics as sensors: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E61496-70D1-3850-5D0D-A37D5E51D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488" y="1432238"/>
            <a:ext cx="5990284" cy="399352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E33E528-B88C-6BE5-95F3-205A01C35B0D}"/>
              </a:ext>
            </a:extLst>
          </p:cNvPr>
          <p:cNvSpPr/>
          <p:nvPr/>
        </p:nvSpPr>
        <p:spPr>
          <a:xfrm>
            <a:off x="7528956" y="3764479"/>
            <a:ext cx="2660073" cy="1296000"/>
          </a:xfrm>
          <a:prstGeom prst="roundRect">
            <a:avLst/>
          </a:prstGeom>
          <a:noFill/>
          <a:ln w="28575" cap="flat">
            <a:solidFill>
              <a:srgbClr val="FF00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10018FD1-6CDA-A8FA-E56D-3C004450A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7929" y="1218902"/>
            <a:ext cx="3661102" cy="4420195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At CERN are used to monitor:</a:t>
            </a:r>
          </a:p>
          <a:p>
            <a:r>
              <a:rPr lang="en-CH" dirty="0"/>
              <a:t>Radiation dose</a:t>
            </a:r>
          </a:p>
          <a:p>
            <a:r>
              <a:rPr lang="en-CH" dirty="0"/>
              <a:t>Strain</a:t>
            </a:r>
          </a:p>
          <a:p>
            <a:r>
              <a:rPr lang="en-CH" dirty="0"/>
              <a:t>Relative humidity</a:t>
            </a:r>
          </a:p>
          <a:p>
            <a:r>
              <a:rPr lang="en-CH" dirty="0"/>
              <a:t>Temperature</a:t>
            </a:r>
          </a:p>
        </p:txBody>
      </p:sp>
    </p:spTree>
    <p:extLst>
      <p:ext uri="{BB962C8B-B14F-4D97-AF65-F5344CB8AC3E}">
        <p14:creationId xmlns:p14="http://schemas.microsoft.com/office/powerpoint/2010/main" val="3392790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CDE10-B94A-CA6F-2FA2-267DE793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025C9-A097-44DD-C43D-1C0EB9F1D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B8CB66B-0469-281B-901F-8324C24DE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274143"/>
            <a:ext cx="12192001" cy="1013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834718"/>
      </p:ext>
    </p:extLst>
  </p:cSld>
  <p:clrMapOvr>
    <a:masterClrMapping/>
  </p:clrMapOvr>
  <p:transition spd="slow">
    <p:pu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Custom 2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95192"/>
      </a:accent1>
      <a:accent2>
        <a:srgbClr val="72CFD3"/>
      </a:accent2>
      <a:accent3>
        <a:srgbClr val="A9CCF1"/>
      </a:accent3>
      <a:accent4>
        <a:srgbClr val="D19C9D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4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53267</TotalTime>
  <Words>573</Words>
  <Application>Microsoft Macintosh PowerPoint</Application>
  <PresentationFormat>Widescreen</PresentationFormat>
  <Paragraphs>70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Helvetica Light</vt:lpstr>
      <vt:lpstr>Helvetica Neue</vt:lpstr>
      <vt:lpstr>White</vt:lpstr>
      <vt:lpstr>Office Theme</vt:lpstr>
      <vt:lpstr>1_Office Theme</vt:lpstr>
      <vt:lpstr>Distributed Fiber Optic Sensors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Dixon-Altaber</dc:creator>
  <cp:lastModifiedBy>Filipe Ramos</cp:lastModifiedBy>
  <cp:revision>508</cp:revision>
  <dcterms:modified xsi:type="dcterms:W3CDTF">2022-04-29T01:40:48Z</dcterms:modified>
</cp:coreProperties>
</file>