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4" d="100"/>
          <a:sy n="64" d="100"/>
        </p:scale>
        <p:origin x="1338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Ray Veness / Introduction / BGCC Dec 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17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Ray Veness / Introduction / BGCC Dec 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Ray Veness / Introduction / BGCC Dec 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896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424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424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4241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1464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C7649-1C3E-4D5B-AF8D-D47E5EEB2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72" y="1744783"/>
            <a:ext cx="10560000" cy="720000"/>
          </a:xfrm>
        </p:spPr>
        <p:txBody>
          <a:bodyPr/>
          <a:lstStyle/>
          <a:p>
            <a:r>
              <a:rPr lang="en-US" sz="4800" dirty="0"/>
              <a:t>BGC Brief status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Ray VENESS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1877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8D4EA-0136-4CBC-A9B7-62D1488AD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war in Ukraine on the project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03F1B-A2CF-4E73-8FF8-146C22592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4901"/>
            <a:ext cx="6864724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main magnet system for the Hollow E-lens is planned as a fully in-kind contribution from Russia</a:t>
            </a:r>
          </a:p>
          <a:p>
            <a:r>
              <a:rPr lang="en-US" dirty="0"/>
              <a:t>Cooperation agreements are currently suspended</a:t>
            </a:r>
          </a:p>
          <a:p>
            <a:pPr lvl="1"/>
            <a:r>
              <a:rPr lang="en-US" dirty="0"/>
              <a:t>Further decisions will be made in the June Council meeting</a:t>
            </a:r>
          </a:p>
          <a:p>
            <a:r>
              <a:rPr lang="en-US" dirty="0"/>
              <a:t>This has an immediate effect on the HEL project</a:t>
            </a:r>
          </a:p>
          <a:p>
            <a:r>
              <a:rPr lang="en-US" dirty="0"/>
              <a:t>No immediate effect on the BGC (in-kind contribution via HL-UK2)</a:t>
            </a:r>
          </a:p>
          <a:p>
            <a:pPr lvl="1"/>
            <a:r>
              <a:rPr lang="en-US" dirty="0"/>
              <a:t>Long-term impact may be seen in the coming months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37E6C0-F63F-419E-9385-99F844A0D846}"/>
              </a:ext>
            </a:extLst>
          </p:cNvPr>
          <p:cNvSpPr txBox="1"/>
          <p:nvPr/>
        </p:nvSpPr>
        <p:spPr>
          <a:xfrm>
            <a:off x="7093324" y="1582340"/>
            <a:ext cx="48274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Statement by the Director General to CERN Personnel on Friday 25</a:t>
            </a:r>
            <a:r>
              <a:rPr lang="en-US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March 2022 [</a:t>
            </a: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excerpt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]:</a:t>
            </a:r>
          </a:p>
          <a:p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CERN Council also decided that, with a view to making a decision at its Session in June 2022 on the </a:t>
            </a:r>
            <a:r>
              <a:rPr lang="en-US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suspension of the international cooperation agreements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the related protocols and addenda…, allowing for the participation of the Russian Federation and the Republic of Belarus, their national institutes and JINR in the CERN scientific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programme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the Council will consider additional information and an action plan, and will further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analyse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full consequences of such a decision.</a:t>
            </a:r>
            <a:endParaRPr lang="en-GB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CFCE97-A8AB-4A05-BEBB-62D93B01DBBB}"/>
              </a:ext>
            </a:extLst>
          </p:cNvPr>
          <p:cNvSpPr txBox="1"/>
          <p:nvPr/>
        </p:nvSpPr>
        <p:spPr>
          <a:xfrm>
            <a:off x="3618964" y="6129150"/>
            <a:ext cx="551215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From: BGC Collaboration meeting. March 2022</a:t>
            </a:r>
          </a:p>
          <a:p>
            <a:r>
              <a:rPr lang="en-GB" dirty="0">
                <a:hlinkClick r:id="rId2"/>
              </a:rPr>
              <a:t>https://indico.cern.ch/event/1134241/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133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38DD-E41B-45BE-91B4-29DB691BD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key discussions and decisions for this meeting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1891B-DCFE-41C1-8A36-124A10BF3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147" y="1615889"/>
            <a:ext cx="10560000" cy="466388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LHC background gas fluorescence tests</a:t>
            </a:r>
          </a:p>
          <a:p>
            <a:pPr lvl="1"/>
            <a:r>
              <a:rPr lang="en-US" dirty="0"/>
              <a:t>Ondrej/Stefano presents the test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What can we learn for the BGC design from these key early tests?</a:t>
            </a:r>
          </a:p>
          <a:p>
            <a:pPr lvl="2"/>
            <a:r>
              <a:rPr lang="en-US" dirty="0"/>
              <a:t>What are the best- and worst-case scenarios (</a:t>
            </a:r>
            <a:r>
              <a:rPr lang="en-US" b="1" dirty="0"/>
              <a:t>expectation management!)</a:t>
            </a:r>
          </a:p>
          <a:p>
            <a:r>
              <a:rPr lang="en-US" dirty="0"/>
              <a:t>HEL test stand</a:t>
            </a:r>
          </a:p>
          <a:p>
            <a:pPr lvl="1"/>
            <a:r>
              <a:rPr lang="en-US" dirty="0"/>
              <a:t>Presentation of the current schedule and test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When will we put the BGC v3 on the stand? What can we do beforehand?</a:t>
            </a:r>
          </a:p>
          <a:p>
            <a:pPr lvl="2"/>
            <a:r>
              <a:rPr lang="en-US" u="sng" dirty="0"/>
              <a:t>What do we need to learn </a:t>
            </a:r>
            <a:r>
              <a:rPr lang="en-US" dirty="0"/>
              <a:t>from this </a:t>
            </a:r>
            <a:r>
              <a:rPr lang="en-US" dirty="0" err="1"/>
              <a:t>programme</a:t>
            </a:r>
            <a:r>
              <a:rPr lang="en-US" dirty="0"/>
              <a:t> and </a:t>
            </a:r>
            <a:r>
              <a:rPr lang="en-US" u="sng" dirty="0"/>
              <a:t>what are the limitations </a:t>
            </a:r>
            <a:r>
              <a:rPr lang="en-US" dirty="0"/>
              <a:t>we should expect?</a:t>
            </a:r>
          </a:p>
          <a:p>
            <a:r>
              <a:rPr lang="en-US" dirty="0"/>
              <a:t>LHC machine compatible Vacuum control system.</a:t>
            </a:r>
          </a:p>
          <a:p>
            <a:pPr lvl="1"/>
            <a:r>
              <a:rPr lang="en-US" dirty="0"/>
              <a:t>This is likely to be the critical path to installing the v3 in the LHC</a:t>
            </a:r>
          </a:p>
          <a:p>
            <a:pPr lvl="2"/>
            <a:r>
              <a:rPr lang="en-US" dirty="0"/>
              <a:t>What can we do to </a:t>
            </a:r>
            <a:r>
              <a:rPr lang="en-US" u="sng" dirty="0"/>
              <a:t>help VSC </a:t>
            </a:r>
            <a:r>
              <a:rPr lang="en-US" dirty="0"/>
              <a:t>with their work?</a:t>
            </a:r>
          </a:p>
          <a:p>
            <a:pPr lvl="2"/>
            <a:r>
              <a:rPr lang="en-US" dirty="0"/>
              <a:t>What </a:t>
            </a:r>
            <a:r>
              <a:rPr lang="en-US" u="sng" dirty="0"/>
              <a:t>tests and validations </a:t>
            </a:r>
            <a:r>
              <a:rPr lang="en-US" dirty="0"/>
              <a:t>will we need to make on the HEL test stand and when?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A28A1-311B-4708-82D2-5D85AEB09C76}"/>
              </a:ext>
            </a:extLst>
          </p:cNvPr>
          <p:cNvSpPr txBox="1"/>
          <p:nvPr/>
        </p:nvSpPr>
        <p:spPr>
          <a:xfrm>
            <a:off x="3618964" y="6129150"/>
            <a:ext cx="551215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From: BGC Collaboration meeting. March 2022</a:t>
            </a:r>
          </a:p>
          <a:p>
            <a:r>
              <a:rPr lang="en-GB" dirty="0">
                <a:hlinkClick r:id="rId2"/>
              </a:rPr>
              <a:t>https://indico.cern.ch/event/1134241/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71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 (March 2022)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444" y="3224590"/>
            <a:ext cx="201563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5081" y="3224590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6356" y="3224590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0718" y="3224590"/>
            <a:ext cx="201563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2022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1259" y="4353907"/>
            <a:ext cx="1425375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 the v3 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interaction chamber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LHC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360" y="3690146"/>
            <a:ext cx="4450832" cy="2974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Long shutdown 2 (for the LHC)</a:t>
            </a:r>
            <a:endParaRPr kumimoji="0" lang="en-GB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50920" y="3693204"/>
            <a:ext cx="764515" cy="2974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</a:t>
            </a:r>
            <a:endParaRPr kumimoji="0" lang="en-GB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16362" y="3682448"/>
            <a:ext cx="764516" cy="2974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LS3</a:t>
            </a:r>
            <a:endParaRPr kumimoji="0" lang="en-GB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19345" y="5171627"/>
            <a:ext cx="1425375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 the complete v3 instrument in the LHC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39241" y="4035470"/>
            <a:ext cx="3211461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v3 commissioning &amp; experimental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programme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LHC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76414" y="5085824"/>
            <a:ext cx="2152848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Modify optics and gas injection for a new background gas measurement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9" name="Straight Arrow Connector 18"/>
          <p:cNvCxnSpPr>
            <a:stCxn id="10" idx="0"/>
          </p:cNvCxnSpPr>
          <p:nvPr/>
        </p:nvCxnSpPr>
        <p:spPr>
          <a:xfrm flipV="1">
            <a:off x="853947" y="3717033"/>
            <a:ext cx="345844" cy="636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0"/>
          </p:cNvCxnSpPr>
          <p:nvPr/>
        </p:nvCxnSpPr>
        <p:spPr>
          <a:xfrm flipV="1">
            <a:off x="3452838" y="4038733"/>
            <a:ext cx="0" cy="10470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13192" y="4019654"/>
            <a:ext cx="3061533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Background gas tests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1130" y="1694833"/>
            <a:ext cx="6320158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Continue tests with v2 or v2++ at CI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21992" y="3224590"/>
            <a:ext cx="201563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74726" y="3710439"/>
            <a:ext cx="764515" cy="2974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</a:t>
            </a:r>
            <a:endParaRPr kumimoji="0" lang="en-GB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27500" y="2564849"/>
            <a:ext cx="2016753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v3 commission at CI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534985" y="2621460"/>
            <a:ext cx="2047415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Integrate and test ‘Unit-1’ at CERN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76905" y="2880338"/>
            <a:ext cx="3028926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v3 install + test on HEL stand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4876" y="3698678"/>
            <a:ext cx="11704305" cy="2550773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425092" y="5892542"/>
            <a:ext cx="152610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4876" y="1246014"/>
            <a:ext cx="11704305" cy="1972364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25092" y="1243693"/>
            <a:ext cx="152610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Surface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23294" y="2381170"/>
            <a:ext cx="1311691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 and test ‘Unit-1’ at CI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259" y="5355450"/>
            <a:ext cx="831509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46564" y="1394897"/>
            <a:ext cx="10720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21209" y="5802242"/>
            <a:ext cx="864653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9" name="Elbow Connector 28"/>
          <p:cNvCxnSpPr>
            <a:cxnSpLocks/>
          </p:cNvCxnSpPr>
          <p:nvPr/>
        </p:nvCxnSpPr>
        <p:spPr>
          <a:xfrm flipV="1">
            <a:off x="7239901" y="4016425"/>
            <a:ext cx="723739" cy="1616540"/>
          </a:xfrm>
          <a:prstGeom prst="bentConnector2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963640" y="4628777"/>
            <a:ext cx="168199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Delay another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year?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agreed 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in this meeting?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143336" y="2286000"/>
            <a:ext cx="3648973" cy="1078302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6333BC2-3145-4C24-9BEB-C7DF8FAFD4A7}"/>
              </a:ext>
            </a:extLst>
          </p:cNvPr>
          <p:cNvSpPr txBox="1"/>
          <p:nvPr/>
        </p:nvSpPr>
        <p:spPr>
          <a:xfrm>
            <a:off x="10129295" y="3222549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569499-FED8-48CF-BC00-5928C4947046}"/>
              </a:ext>
            </a:extLst>
          </p:cNvPr>
          <p:cNvSpPr txBox="1"/>
          <p:nvPr/>
        </p:nvSpPr>
        <p:spPr>
          <a:xfrm>
            <a:off x="2712452" y="2234116"/>
            <a:ext cx="831509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A9FD11-B601-423D-9F24-620AD6BF31D5}"/>
              </a:ext>
            </a:extLst>
          </p:cNvPr>
          <p:cNvSpPr txBox="1"/>
          <p:nvPr/>
        </p:nvSpPr>
        <p:spPr>
          <a:xfrm>
            <a:off x="9794575" y="3696637"/>
            <a:ext cx="932086" cy="2974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EYETS</a:t>
            </a:r>
            <a:endParaRPr kumimoji="0" lang="en-GB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59F5544-6509-4E82-B944-47EAFEE282C5}"/>
              </a:ext>
            </a:extLst>
          </p:cNvPr>
          <p:cNvSpPr txBox="1"/>
          <p:nvPr/>
        </p:nvSpPr>
        <p:spPr>
          <a:xfrm>
            <a:off x="5674435" y="930713"/>
            <a:ext cx="168199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do we do here?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054238-CB24-47A4-995B-FDE2D2686D97}"/>
              </a:ext>
            </a:extLst>
          </p:cNvPr>
          <p:cNvCxnSpPr>
            <a:stCxn id="30" idx="3"/>
          </p:cNvCxnSpPr>
          <p:nvPr/>
        </p:nvCxnSpPr>
        <p:spPr>
          <a:xfrm>
            <a:off x="4444253" y="2734126"/>
            <a:ext cx="510988" cy="0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94C330-9F0D-4080-8932-624045925105}"/>
              </a:ext>
            </a:extLst>
          </p:cNvPr>
          <p:cNvCxnSpPr>
            <a:stCxn id="47" idx="2"/>
          </p:cNvCxnSpPr>
          <p:nvPr/>
        </p:nvCxnSpPr>
        <p:spPr>
          <a:xfrm flipH="1">
            <a:off x="4699747" y="1515488"/>
            <a:ext cx="1815688" cy="116047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FCCF3F7-E5DD-40CF-B0E9-8E4D72BA2864}"/>
              </a:ext>
            </a:extLst>
          </p:cNvPr>
          <p:cNvSpPr txBox="1"/>
          <p:nvPr/>
        </p:nvSpPr>
        <p:spPr>
          <a:xfrm>
            <a:off x="8709189" y="1938031"/>
            <a:ext cx="3435743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Ukraine impact?: Not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today…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318D735-0F37-4205-B1AE-E024DA112304}"/>
              </a:ext>
            </a:extLst>
          </p:cNvPr>
          <p:cNvCxnSpPr>
            <a:cxnSpLocks/>
            <a:stCxn id="15" idx="0"/>
            <a:endCxn id="25" idx="0"/>
          </p:cNvCxnSpPr>
          <p:nvPr/>
        </p:nvCxnSpPr>
        <p:spPr>
          <a:xfrm flipH="1" flipV="1">
            <a:off x="6243959" y="4019654"/>
            <a:ext cx="288074" cy="11519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49CBB88-ADA3-46ED-A7AF-96A71C1BABB4}"/>
              </a:ext>
            </a:extLst>
          </p:cNvPr>
          <p:cNvSpPr txBox="1"/>
          <p:nvPr/>
        </p:nvSpPr>
        <p:spPr>
          <a:xfrm>
            <a:off x="3631917" y="6194496"/>
            <a:ext cx="551215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From: BGC Collaboration meeting. March 2022</a:t>
            </a:r>
          </a:p>
          <a:p>
            <a:r>
              <a:rPr lang="en-GB" dirty="0">
                <a:hlinkClick r:id="rId2"/>
              </a:rPr>
              <a:t>https://indico.cern.ch/event/1134241/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41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4" grpId="0" animBg="1"/>
      <p:bldP spid="47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74B1B9-A356-42A7-A3FB-B36D78433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Management: BI view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242288-FB61-47DD-9984-8DB5D325A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292" y="1437030"/>
            <a:ext cx="11557416" cy="52565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Safe operation of the LHC vacuum system is the responsibility of VSC(!)</a:t>
            </a:r>
          </a:p>
          <a:p>
            <a:r>
              <a:rPr lang="en-US" dirty="0"/>
              <a:t>The technical work package is agreed between VSC (WP12) and BI (WP13)</a:t>
            </a:r>
          </a:p>
          <a:p>
            <a:pPr lvl="1"/>
            <a:r>
              <a:rPr lang="en-US" dirty="0"/>
              <a:t>The overall project scope and budget was presented and discussed in the HEL kickoff meeting in April 2021</a:t>
            </a:r>
          </a:p>
          <a:p>
            <a:pPr lvl="2"/>
            <a:r>
              <a:rPr lang="en-US" dirty="0">
                <a:hlinkClick r:id="rId2"/>
              </a:rPr>
              <a:t>https://indico.cern.ch/event/1014640/</a:t>
            </a:r>
            <a:endParaRPr lang="en-US" dirty="0"/>
          </a:p>
          <a:p>
            <a:pPr lvl="1"/>
            <a:r>
              <a:rPr lang="en-US" dirty="0"/>
              <a:t>We are now here to agree the details and organize the technical project follow-up</a:t>
            </a:r>
          </a:p>
          <a:p>
            <a:r>
              <a:rPr lang="en-US" dirty="0"/>
              <a:t>The budget comes directly from HL-LHC to VSC (WP12)</a:t>
            </a:r>
          </a:p>
          <a:p>
            <a:pPr lvl="1"/>
            <a:r>
              <a:rPr lang="en-US" dirty="0"/>
              <a:t>Budget is managed by VSC (WP12)</a:t>
            </a:r>
          </a:p>
          <a:p>
            <a:pPr lvl="1"/>
            <a:r>
              <a:rPr lang="en-US" dirty="0"/>
              <a:t>BI (WP13) do not plan to follow-up or control the budget</a:t>
            </a:r>
          </a:p>
          <a:p>
            <a:pPr lvl="1"/>
            <a:r>
              <a:rPr lang="en-US" dirty="0"/>
              <a:t>BI (WP13) do not have any additional budget for this in case of overspend</a:t>
            </a:r>
          </a:p>
          <a:p>
            <a:r>
              <a:rPr lang="en-US" dirty="0"/>
              <a:t>Any extra money needs to come from the HL project</a:t>
            </a:r>
          </a:p>
          <a:p>
            <a:pPr lvl="1"/>
            <a:r>
              <a:rPr lang="en-US" dirty="0"/>
              <a:t>Any changes of scope, along with any cost impact need to be carefully agreed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598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657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Thème Office</vt:lpstr>
      <vt:lpstr>BGC Brief status  Ray VENESS</vt:lpstr>
      <vt:lpstr>Impact of the war in Ukraine on the project</vt:lpstr>
      <vt:lpstr>Some key discussions and decisions for this meeting</vt:lpstr>
      <vt:lpstr>Project roadmap (March 2022)</vt:lpstr>
      <vt:lpstr>Project Management: BI 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Brief status</dc:title>
  <dc:creator>Raymond Veness</dc:creator>
  <cp:lastModifiedBy>Raymond Veness</cp:lastModifiedBy>
  <cp:revision>5</cp:revision>
  <dcterms:created xsi:type="dcterms:W3CDTF">2022-04-27T10:12:30Z</dcterms:created>
  <dcterms:modified xsi:type="dcterms:W3CDTF">2022-04-27T11:48:10Z</dcterms:modified>
</cp:coreProperties>
</file>