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7"/>
  </p:notesMasterIdLst>
  <p:sldIdLst>
    <p:sldId id="938" r:id="rId2"/>
    <p:sldId id="939" r:id="rId3"/>
    <p:sldId id="937" r:id="rId4"/>
    <p:sldId id="900" r:id="rId5"/>
    <p:sldId id="901" r:id="rId6"/>
    <p:sldId id="929" r:id="rId7"/>
    <p:sldId id="903" r:id="rId8"/>
    <p:sldId id="933" r:id="rId9"/>
    <p:sldId id="941" r:id="rId10"/>
    <p:sldId id="940" r:id="rId11"/>
    <p:sldId id="930" r:id="rId12"/>
    <p:sldId id="932" r:id="rId13"/>
    <p:sldId id="942" r:id="rId14"/>
    <p:sldId id="936" r:id="rId15"/>
    <p:sldId id="935" r:id="rId16"/>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aud Devred" initials="AD" lastIdx="22" clrIdx="0">
    <p:extLst>
      <p:ext uri="{19B8F6BF-5375-455C-9EA6-DF929625EA0E}">
        <p15:presenceInfo xmlns:p15="http://schemas.microsoft.com/office/powerpoint/2012/main" userId="S::arnaud.devred@cern.ch::89679b2d-f959-4df6-ad80-948cf498df3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E18"/>
    <a:srgbClr val="8E04FF"/>
    <a:srgbClr val="006DD0"/>
    <a:srgbClr val="0016A0"/>
    <a:srgbClr val="67B4FE"/>
    <a:srgbClr val="6647AD"/>
    <a:srgbClr val="676ECB"/>
    <a:srgbClr val="6695E8"/>
    <a:srgbClr val="4303C2"/>
    <a:srgbClr val="00AD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483"/>
    <p:restoredTop sz="97156" autoAdjust="0"/>
  </p:normalViewPr>
  <p:slideViewPr>
    <p:cSldViewPr snapToGrid="0" snapToObjects="1">
      <p:cViewPr varScale="1">
        <p:scale>
          <a:sx n="124" d="100"/>
          <a:sy n="124" d="100"/>
        </p:scale>
        <p:origin x="1464" y="1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633"/>
          </a:xfrm>
          <a:prstGeom prst="rect">
            <a:avLst/>
          </a:prstGeom>
        </p:spPr>
        <p:txBody>
          <a:bodyPr vert="horz" lIns="91440" tIns="45720" rIns="91440" bIns="45720" rtlCol="0"/>
          <a:lstStyle>
            <a:lvl1pPr algn="r">
              <a:defRPr sz="1200"/>
            </a:lvl1pPr>
          </a:lstStyle>
          <a:p>
            <a:fld id="{D628A480-3686-4A45-B348-778E52A86B5D}" type="datetimeFigureOut">
              <a:rPr lang="en-US" smtClean="0"/>
              <a:t>5/1/22</a:t>
            </a:fld>
            <a:endParaRPr lang="en-US"/>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89515"/>
            <a:ext cx="5438140" cy="4442698"/>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6"/>
            <a:ext cx="2945659" cy="49363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6"/>
            <a:ext cx="2945659" cy="493633"/>
          </a:xfrm>
          <a:prstGeom prst="rect">
            <a:avLst/>
          </a:prstGeom>
        </p:spPr>
        <p:txBody>
          <a:bodyPr vert="horz" lIns="91440" tIns="45720" rIns="91440" bIns="45720"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Final slide bold">
    <p:bg>
      <p:bgPr>
        <a:solidFill>
          <a:schemeClr val="tx1"/>
        </a:solidFill>
        <a:effectLst/>
      </p:bgPr>
    </p:bg>
    <p:spTree>
      <p:nvGrpSpPr>
        <p:cNvPr id="1" name=""/>
        <p:cNvGrpSpPr/>
        <p:nvPr/>
      </p:nvGrpSpPr>
      <p:grpSpPr>
        <a:xfrm>
          <a:off x="0" y="0"/>
          <a:ext cx="0" cy="0"/>
          <a:chOff x="0" y="0"/>
          <a:chExt cx="0" cy="0"/>
        </a:xfrm>
      </p:grpSpPr>
      <p:pic>
        <p:nvPicPr>
          <p:cNvPr id="3" name="Picture 2" descr="Logo, company name&#10;&#10;Description automatically generated">
            <a:extLst>
              <a:ext uri="{FF2B5EF4-FFF2-40B4-BE49-F238E27FC236}">
                <a16:creationId xmlns:a16="http://schemas.microsoft.com/office/drawing/2014/main" id="{7561433E-798B-5F49-9757-E375052C7AD2}"/>
              </a:ext>
            </a:extLst>
          </p:cNvPr>
          <p:cNvPicPr>
            <a:picLocks noChangeAspect="1"/>
          </p:cNvPicPr>
          <p:nvPr userDrawn="1"/>
        </p:nvPicPr>
        <p:blipFill rotWithShape="1">
          <a:blip r:embed="rId2" cstate="email">
            <a:extLst>
              <a:ext uri="{28A0092B-C50C-407E-A947-70E740481C1C}">
                <a14:useLocalDpi xmlns:a14="http://schemas.microsoft.com/office/drawing/2010/main" val="0"/>
              </a:ext>
            </a:extLst>
          </a:blip>
          <a:srcRect l="2888" r="2888"/>
          <a:stretch/>
        </p:blipFill>
        <p:spPr>
          <a:xfrm>
            <a:off x="0" y="1"/>
            <a:ext cx="9144000" cy="6858000"/>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Final slide lean">
    <p:bg>
      <p:bgRef idx="1001">
        <a:schemeClr val="bg2"/>
      </p:bgRef>
    </p:bg>
    <p:spTree>
      <p:nvGrpSpPr>
        <p:cNvPr id="1" name=""/>
        <p:cNvGrpSpPr/>
        <p:nvPr/>
      </p:nvGrpSpPr>
      <p:grpSpPr>
        <a:xfrm>
          <a:off x="0" y="0"/>
          <a:ext cx="0" cy="0"/>
          <a:chOff x="0" y="0"/>
          <a:chExt cx="0" cy="0"/>
        </a:xfrm>
      </p:grpSpPr>
      <p:pic>
        <p:nvPicPr>
          <p:cNvPr id="4" name="Picture 3" descr="Logo, company name&#10;&#10;Description automatically generated">
            <a:extLst>
              <a:ext uri="{FF2B5EF4-FFF2-40B4-BE49-F238E27FC236}">
                <a16:creationId xmlns:a16="http://schemas.microsoft.com/office/drawing/2014/main" id="{6ADE924E-8D52-CD4C-B230-180DBB7964C0}"/>
              </a:ext>
            </a:extLst>
          </p:cNvPr>
          <p:cNvPicPr>
            <a:picLocks noChangeAspect="1"/>
          </p:cNvPicPr>
          <p:nvPr userDrawn="1"/>
        </p:nvPicPr>
        <p:blipFill rotWithShape="1">
          <a:blip r:embed="rId2" cstate="email">
            <a:clrChange>
              <a:clrFrom>
                <a:srgbClr val="231F20"/>
              </a:clrFrom>
              <a:clrTo>
                <a:srgbClr val="231F20">
                  <a:alpha val="0"/>
                </a:srgbClr>
              </a:clrTo>
            </a:clrChange>
            <a:extLst>
              <a:ext uri="{28A0092B-C50C-407E-A947-70E740481C1C}">
                <a14:useLocalDpi xmlns:a14="http://schemas.microsoft.com/office/drawing/2010/main" val="0"/>
              </a:ext>
            </a:extLst>
          </a:blip>
          <a:srcRect l="23457" t="9106" r="24168" b="4413"/>
          <a:stretch/>
        </p:blipFill>
        <p:spPr>
          <a:xfrm>
            <a:off x="3458816" y="2216426"/>
            <a:ext cx="2196549" cy="2564296"/>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6854" cy="940443"/>
          </a:xfrm>
        </p:spPr>
        <p:txBody>
          <a:bodyPr/>
          <a:lstStyle>
            <a:lvl1pPr algn="l">
              <a:defRPr/>
            </a:lvl1pPr>
          </a:lstStyle>
          <a:p>
            <a:r>
              <a:rPr kumimoji="0" lang="en-GB" noProof="0"/>
              <a:t>Click to edit Master title style</a:t>
            </a:r>
          </a:p>
        </p:txBody>
      </p:sp>
      <p:sp>
        <p:nvSpPr>
          <p:cNvPr id="3" name="Espace réservé du contenu 2"/>
          <p:cNvSpPr>
            <a:spLocks noGrp="1"/>
          </p:cNvSpPr>
          <p:nvPr>
            <p:ph idx="1"/>
          </p:nvPr>
        </p:nvSpPr>
        <p:spPr/>
        <p:txBody>
          <a:bodyPr/>
          <a:lstStyle>
            <a:lvl1pPr marL="493776" indent="-457200">
              <a:buClr>
                <a:schemeClr val="tx1"/>
              </a:buClr>
              <a:buFont typeface="Arial" panose="020B0604020202020204" pitchFamily="34" charset="0"/>
              <a:buChar char="•"/>
              <a:defRPr/>
            </a:lvl1pPr>
            <a:lvl2pPr>
              <a:buClr>
                <a:schemeClr val="tx1"/>
              </a:buClr>
              <a:defRPr/>
            </a:lvl2pPr>
            <a:lvl3pPr>
              <a:buClr>
                <a:schemeClr val="tx1"/>
              </a:buClr>
              <a:defRPr/>
            </a:lvl3pPr>
            <a:lvl4pPr>
              <a:buClr>
                <a:schemeClr val="tx1"/>
              </a:buClr>
              <a:defRPr/>
            </a:lvl4pPr>
            <a:lvl5pPr>
              <a:buClr>
                <a:schemeClr val="tx1"/>
              </a:buClr>
              <a:defRPr/>
            </a:lvl5pPr>
          </a:lstStyle>
          <a:p>
            <a:pPr lvl="0" eaLnBrk="1" latinLnBrk="0" hangingPunct="1"/>
            <a:r>
              <a:rPr lang="en-GB" noProof="0" dirty="0"/>
              <a:t>Click to edit Master text styles</a:t>
            </a:r>
          </a:p>
          <a:p>
            <a:pPr lvl="1" eaLnBrk="1" latinLnBrk="0" hangingPunct="1"/>
            <a:r>
              <a:rPr lang="en-GB" noProof="0" dirty="0"/>
              <a:t>Second level</a:t>
            </a:r>
          </a:p>
          <a:p>
            <a:pPr lvl="2" eaLnBrk="1" latinLnBrk="0" hangingPunct="1"/>
            <a:r>
              <a:rPr lang="en-GB" noProof="0" dirty="0"/>
              <a:t>Third level</a:t>
            </a:r>
          </a:p>
          <a:p>
            <a:pPr lvl="3" eaLnBrk="1" latinLnBrk="0" hangingPunct="1"/>
            <a:r>
              <a:rPr lang="en-GB" noProof="0" dirty="0"/>
              <a:t>Fourth level</a:t>
            </a:r>
          </a:p>
          <a:p>
            <a:pPr lvl="4" eaLnBrk="1" latinLnBrk="0" hangingPunct="1"/>
            <a:r>
              <a:rPr lang="en-GB" noProof="0" dirty="0"/>
              <a:t>Fifth level</a:t>
            </a:r>
            <a:endParaRPr kumimoji="0" lang="en-GB" noProof="0" dirty="0"/>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76A2B72-61D3-4DD5-8514-A6095F7E9C14}" type="datetime1">
              <a:rPr lang="en-US" smtClean="0"/>
              <a:t>5/1/22</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446216" y="744677"/>
            <a:ext cx="8265984" cy="2513191"/>
          </a:xfrm>
        </p:spPr>
        <p:txBody>
          <a:bodyPr tIns="0" bIns="0" anchor="t"/>
          <a:lstStyle>
            <a:lvl1pPr algn="r">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2"/>
          <p:cNvSpPr>
            <a:spLocks noGrp="1"/>
          </p:cNvSpPr>
          <p:nvPr>
            <p:ph type="body" idx="1"/>
          </p:nvPr>
        </p:nvSpPr>
        <p:spPr>
          <a:xfrm>
            <a:off x="2082800" y="3461966"/>
            <a:ext cx="6629400" cy="1066688"/>
          </a:xfrm>
        </p:spPr>
        <p:txBody>
          <a:bodyPr lIns="45720" tIns="0" rIns="45720" bIns="0"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4"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74542023-2AFA-43C8-AEC4-A3156F77A3DB}" type="datetime1">
              <a:rPr lang="en-US" smtClean="0"/>
              <a:t>5/1/22</a:t>
            </a:fld>
            <a:endParaRPr lang="en-US" dirty="0"/>
          </a:p>
        </p:txBody>
      </p:sp>
      <p:sp>
        <p:nvSpPr>
          <p:cNvPr id="5"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itle and columns">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936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198" y="935999"/>
            <a:ext cx="4068000" cy="5190165"/>
          </a:xfrm>
        </p:spPr>
        <p:txBody>
          <a:bodyPr/>
          <a:lstStyle>
            <a:lvl1pPr>
              <a:defRPr sz="2600"/>
            </a:lvl1pPr>
            <a:lvl2pPr>
              <a:defRPr sz="2200"/>
            </a:lvl2pPr>
            <a:lvl3pPr>
              <a:defRPr sz="2000"/>
            </a:lvl3pPr>
            <a:lvl4pPr>
              <a:defRPr sz="1800"/>
            </a:lvl4pPr>
            <a:lvl5pPr>
              <a:defRPr sz="1800"/>
            </a:lvl5p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
        <p:nvSpPr>
          <p:cNvPr id="4" name="Espace réservé du contenu 3"/>
          <p:cNvSpPr>
            <a:spLocks noGrp="1"/>
          </p:cNvSpPr>
          <p:nvPr>
            <p:ph sz="half" idx="2"/>
          </p:nvPr>
        </p:nvSpPr>
        <p:spPr>
          <a:xfrm>
            <a:off x="4596556" y="936001"/>
            <a:ext cx="4068000" cy="51901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dirty="0"/>
              <a:t>Click to </a:t>
            </a:r>
            <a:r>
              <a:rPr lang="fr-CH" dirty="0" err="1"/>
              <a:t>edit</a:t>
            </a:r>
            <a:r>
              <a:rPr lang="fr-CH" dirty="0"/>
              <a:t> Master </a:t>
            </a:r>
            <a:r>
              <a:rPr lang="fr-CH" dirty="0" err="1"/>
              <a:t>text</a:t>
            </a:r>
            <a:r>
              <a:rPr lang="fr-CH" dirty="0"/>
              <a:t> styles</a:t>
            </a:r>
          </a:p>
          <a:p>
            <a:pPr lvl="1" eaLnBrk="1" latinLnBrk="0" hangingPunct="1"/>
            <a:r>
              <a:rPr lang="fr-CH" dirty="0"/>
              <a:t>Second </a:t>
            </a:r>
            <a:r>
              <a:rPr lang="fr-CH" dirty="0" err="1"/>
              <a:t>level</a:t>
            </a:r>
            <a:endParaRPr lang="fr-CH" dirty="0"/>
          </a:p>
          <a:p>
            <a:pPr lvl="2" eaLnBrk="1" latinLnBrk="0" hangingPunct="1"/>
            <a:r>
              <a:rPr lang="fr-CH" dirty="0" err="1"/>
              <a:t>Third</a:t>
            </a:r>
            <a:r>
              <a:rPr lang="fr-CH" dirty="0"/>
              <a:t> </a:t>
            </a:r>
            <a:r>
              <a:rPr lang="fr-CH" dirty="0" err="1"/>
              <a:t>level</a:t>
            </a:r>
            <a:endParaRPr lang="fr-CH" dirty="0"/>
          </a:p>
          <a:p>
            <a:pPr lvl="3" eaLnBrk="1" latinLnBrk="0" hangingPunct="1"/>
            <a:r>
              <a:rPr lang="fr-CH" dirty="0" err="1"/>
              <a:t>Fourth</a:t>
            </a:r>
            <a:r>
              <a:rPr lang="fr-CH" dirty="0"/>
              <a:t> </a:t>
            </a:r>
            <a:r>
              <a:rPr lang="fr-CH" dirty="0" err="1"/>
              <a:t>level</a:t>
            </a:r>
            <a:endParaRPr lang="fr-CH" dirty="0"/>
          </a:p>
          <a:p>
            <a:pPr lvl="4" eaLnBrk="1" latinLnBrk="0" hangingPunct="1"/>
            <a:r>
              <a:rPr lang="fr-CH" dirty="0" err="1"/>
              <a:t>Fifth</a:t>
            </a:r>
            <a:r>
              <a:rPr lang="fr-CH" dirty="0"/>
              <a:t> </a:t>
            </a:r>
            <a:r>
              <a:rPr lang="fr-CH" dirty="0" err="1"/>
              <a:t>level</a:t>
            </a:r>
            <a:endParaRPr kumimoji="0" lang="en-US" dirty="0"/>
          </a:p>
        </p:txBody>
      </p:sp>
      <p:sp>
        <p:nvSpPr>
          <p:cNvPr id="5"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17A68CD-A36D-445C-A70C-9B1A61DFC4F7}" type="datetime1">
              <a:rPr lang="en-US" smtClean="0"/>
              <a:t>5/1/22</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Title and columns compar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1010549"/>
            <a:ext cx="4040188"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5" y="1018056"/>
            <a:ext cx="4041775" cy="3919260"/>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0A9FFC1-2A8B-4A54-B80A-74226F7668EB}" type="datetime1">
              <a:rPr lang="en-US" smtClean="0"/>
              <a:t>5/1/22</a:t>
            </a:fld>
            <a:endParaRPr lang="en-US" dirty="0"/>
          </a:p>
        </p:txBody>
      </p:sp>
      <p:sp>
        <p:nvSpPr>
          <p:cNvPr id="8"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9"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re 1"/>
          <p:cNvSpPr>
            <a:spLocks noGrp="1"/>
          </p:cNvSpPr>
          <p:nvPr>
            <p:ph type="title"/>
          </p:nvPr>
        </p:nvSpPr>
        <p:spPr>
          <a:xfrm>
            <a:off x="467138" y="-1"/>
            <a:ext cx="8219661" cy="936000"/>
          </a:xfrm>
        </p:spPr>
        <p:txBody>
          <a:bodyPr anchor="ctr"/>
          <a:lstStyle>
            <a:lvl1pPr algn="l">
              <a:defRPr sz="4600"/>
            </a:lvl1p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42707D55-AE5C-4A54-B913-632126E8553C}" type="datetime1">
              <a:rPr lang="en-US" smtClean="0"/>
              <a:t>5/1/22</a:t>
            </a:fld>
            <a:endParaRPr lang="en-US" dirty="0"/>
          </a:p>
        </p:txBody>
      </p:sp>
      <p:sp>
        <p:nvSpPr>
          <p:cNvPr id="4"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5"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F2454A6-A51C-454D-8957-B55DF8AB894B}" type="datetime1">
              <a:rPr lang="en-US" smtClean="0"/>
              <a:t>5/1/22</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emf"/><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3791"/>
            <a:ext cx="8226854" cy="940443"/>
          </a:xfrm>
          <a:prstGeom prst="rect">
            <a:avLst/>
          </a:prstGeom>
        </p:spPr>
        <p:txBody>
          <a:bodyPr vert="horz" lIns="45720" rIns="45720" anchor="ctr">
            <a:normAutofit/>
          </a:bodyPr>
          <a:lstStyle/>
          <a:p>
            <a:r>
              <a:rPr kumimoji="0" lang="en-US" noProof="0" dirty="0"/>
              <a:t>Click to edit Master title style</a:t>
            </a:r>
          </a:p>
        </p:txBody>
      </p:sp>
      <p:sp>
        <p:nvSpPr>
          <p:cNvPr id="30" name="Espace réservé du texte 29"/>
          <p:cNvSpPr>
            <a:spLocks noGrp="1"/>
          </p:cNvSpPr>
          <p:nvPr>
            <p:ph type="body" idx="1"/>
          </p:nvPr>
        </p:nvSpPr>
        <p:spPr>
          <a:xfrm>
            <a:off x="457200" y="957482"/>
            <a:ext cx="8226854" cy="5035546"/>
          </a:xfrm>
          <a:prstGeom prst="rect">
            <a:avLst/>
          </a:prstGeom>
        </p:spPr>
        <p:txBody>
          <a:bodyPr vert="horz">
            <a:normAutofit/>
          </a:bodyPr>
          <a:lstStyle/>
          <a:p>
            <a:pPr lvl="0" eaLnBrk="1" latinLnBrk="0" hangingPunct="1"/>
            <a:r>
              <a:rPr lang="en-US" noProof="0" dirty="0"/>
              <a:t>Click to edit Master text styles</a:t>
            </a:r>
          </a:p>
          <a:p>
            <a:pPr lvl="1" eaLnBrk="1" latinLnBrk="0" hangingPunct="1"/>
            <a:r>
              <a:rPr lang="en-US" noProof="0" dirty="0"/>
              <a:t>Second level</a:t>
            </a:r>
          </a:p>
          <a:p>
            <a:pPr lvl="2" eaLnBrk="1" latinLnBrk="0" hangingPunct="1"/>
            <a:r>
              <a:rPr lang="en-US" noProof="0" dirty="0"/>
              <a:t>Third level</a:t>
            </a:r>
          </a:p>
          <a:p>
            <a:pPr lvl="3" eaLnBrk="1" latinLnBrk="0" hangingPunct="1"/>
            <a:r>
              <a:rPr lang="en-US" noProof="0" dirty="0"/>
              <a:t>Fourth level</a:t>
            </a:r>
          </a:p>
          <a:p>
            <a:pPr lvl="4" eaLnBrk="1" latinLnBrk="0" hangingPunct="1"/>
            <a:r>
              <a:rPr lang="en-US" noProof="0" dirty="0"/>
              <a:t>Fifth level</a:t>
            </a:r>
          </a:p>
          <a:p>
            <a:pPr lvl="4" eaLnBrk="1" latinLnBrk="0" hangingPunct="1"/>
            <a:endParaRPr kumimoji="0" lang="en-US" noProof="0" dirty="0"/>
          </a:p>
        </p:txBody>
      </p:sp>
      <p:pic>
        <p:nvPicPr>
          <p:cNvPr id="5" name="Image 4" descr="bande-01.eps"/>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AE98F79E-FBDA-48F7-81CB-C46BD64DE615}" type="datetime1">
              <a:rPr lang="en-US" smtClean="0"/>
              <a:t>5/1/22</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pic>
        <p:nvPicPr>
          <p:cNvPr id="8" name="Picture 7">
            <a:extLst>
              <a:ext uri="{FF2B5EF4-FFF2-40B4-BE49-F238E27FC236}">
                <a16:creationId xmlns:a16="http://schemas.microsoft.com/office/drawing/2014/main" id="{E40CD024-1C9C-3044-88BC-36D90521D20C}"/>
              </a:ext>
            </a:extLst>
          </p:cNvPr>
          <p:cNvPicPr>
            <a:picLocks noChangeAspect="1"/>
          </p:cNvPicPr>
          <p:nvPr userDrawn="1"/>
        </p:nvPicPr>
        <p:blipFill rotWithShape="1">
          <a:blip r:embed="rId11"/>
          <a:srcRect b="36557"/>
          <a:stretch/>
        </p:blipFill>
        <p:spPr bwMode="auto">
          <a:xfrm>
            <a:off x="779762" y="6253534"/>
            <a:ext cx="743918" cy="542473"/>
          </a:xfrm>
          <a:prstGeom prst="rect">
            <a:avLst/>
          </a:prstGeom>
        </p:spPr>
      </p:pic>
      <p:pic>
        <p:nvPicPr>
          <p:cNvPr id="10" name="Picture 9">
            <a:extLst>
              <a:ext uri="{FF2B5EF4-FFF2-40B4-BE49-F238E27FC236}">
                <a16:creationId xmlns:a16="http://schemas.microsoft.com/office/drawing/2014/main" id="{32224A05-AB28-3F4B-90D2-D414F6B8D8E9}"/>
              </a:ext>
            </a:extLst>
          </p:cNvPr>
          <p:cNvPicPr>
            <a:picLocks noChangeAspect="1"/>
          </p:cNvPicPr>
          <p:nvPr userDrawn="1"/>
        </p:nvPicPr>
        <p:blipFill rotWithShape="1">
          <a:blip r:embed="rId11"/>
          <a:srcRect t="62024"/>
          <a:stretch/>
        </p:blipFill>
        <p:spPr bwMode="auto">
          <a:xfrm>
            <a:off x="1481725" y="6356349"/>
            <a:ext cx="743918" cy="324713"/>
          </a:xfrm>
          <a:prstGeom prst="rect">
            <a:avLst/>
          </a:prstGeom>
        </p:spPr>
      </p:pic>
      <p:cxnSp>
        <p:nvCxnSpPr>
          <p:cNvPr id="11" name="Straight Connector 10">
            <a:extLst>
              <a:ext uri="{FF2B5EF4-FFF2-40B4-BE49-F238E27FC236}">
                <a16:creationId xmlns:a16="http://schemas.microsoft.com/office/drawing/2014/main" id="{FAA3A0C1-633D-FE44-9809-278D94FF6BE9}"/>
              </a:ext>
            </a:extLst>
          </p:cNvPr>
          <p:cNvCxnSpPr/>
          <p:nvPr userDrawn="1"/>
        </p:nvCxnSpPr>
        <p:spPr>
          <a:xfrm>
            <a:off x="734831" y="6199322"/>
            <a:ext cx="0" cy="596685"/>
          </a:xfrm>
          <a:prstGeom prst="line">
            <a:avLst/>
          </a:prstGeom>
          <a:ln w="9525">
            <a:solidFill>
              <a:schemeClr val="bg1"/>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6" r:id="rId2"/>
    <p:sldLayoutId id="2147483662" r:id="rId3"/>
    <p:sldLayoutId id="2147483663" r:id="rId4"/>
    <p:sldLayoutId id="2147483664" r:id="rId5"/>
    <p:sldLayoutId id="2147483665" r:id="rId6"/>
    <p:sldLayoutId id="2147483666" r:id="rId7"/>
    <p:sldLayoutId id="2147483667" r:id="rId8"/>
  </p:sldLayoutIdLst>
  <p:hf hdr="0"/>
  <p:txStyles>
    <p:titleStyle>
      <a:lvl1pPr algn="l" rtl="0" eaLnBrk="1" latinLnBrk="0" hangingPunct="1">
        <a:spcBef>
          <a:spcPct val="0"/>
        </a:spcBef>
        <a:buNone/>
        <a:defRPr kumimoji="0" sz="3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edms.cern.ch/ui/#!master/navigator/project?P:100704342:100704342:subDocs" TargetMode="Externa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357115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HFM EDMS structure (1)</a:t>
            </a:r>
            <a:endParaRPr lang="en-GB" dirty="0"/>
          </a:p>
        </p:txBody>
      </p:sp>
      <p:sp>
        <p:nvSpPr>
          <p:cNvPr id="3" name="Content Placeholder 2"/>
          <p:cNvSpPr>
            <a:spLocks noGrp="1"/>
          </p:cNvSpPr>
          <p:nvPr>
            <p:ph idx="1"/>
          </p:nvPr>
        </p:nvSpPr>
        <p:spPr/>
        <p:txBody>
          <a:bodyPr/>
          <a:lstStyle/>
          <a:p>
            <a:r>
              <a:rPr lang="en-US" dirty="0"/>
              <a:t>A structure has been defined </a:t>
            </a:r>
            <a:r>
              <a:rPr lang="en-GB" dirty="0">
                <a:hlinkClick r:id="rId2"/>
              </a:rPr>
              <a:t>HFM | Project CERN-0000212426</a:t>
            </a:r>
            <a:endParaRPr lang="en-GB" dirty="0"/>
          </a:p>
          <a:p>
            <a:r>
              <a:rPr lang="en-GB" dirty="0"/>
              <a:t>This structure follows the </a:t>
            </a:r>
            <a:r>
              <a:rPr lang="en-US" dirty="0"/>
              <a:t>HFM project organization</a:t>
            </a:r>
          </a:p>
          <a:p>
            <a:pPr lvl="1"/>
            <a:r>
              <a:rPr lang="en-US" dirty="0"/>
              <a:t>RD0: mainly for the project office</a:t>
            </a:r>
          </a:p>
          <a:p>
            <a:pPr lvl="1"/>
            <a:r>
              <a:rPr lang="en-US" dirty="0"/>
              <a:t>RD1…6: for the RD coordinators and WP </a:t>
            </a:r>
            <a:r>
              <a:rPr lang="en-GB" dirty="0"/>
              <a:t>coordinators</a:t>
            </a:r>
          </a:p>
          <a:p>
            <a:pPr lvl="1"/>
            <a:r>
              <a:rPr lang="en-GB" dirty="0"/>
              <a:t>The structure within each WP needs to be defined in collaboration with the respective WP Leader, while keeping standardisation</a:t>
            </a:r>
          </a:p>
        </p:txBody>
      </p:sp>
      <p:sp>
        <p:nvSpPr>
          <p:cNvPr id="4" name="Date Placeholder 3"/>
          <p:cNvSpPr>
            <a:spLocks noGrp="1"/>
          </p:cNvSpPr>
          <p:nvPr>
            <p:ph type="dt" sz="half" idx="2"/>
          </p:nvPr>
        </p:nvSpPr>
        <p:spPr/>
        <p:txBody>
          <a:bodyPr/>
          <a:lstStyle/>
          <a:p>
            <a:fld id="{7CA4764F-8EE7-4965-B0EE-F38E08AFD084}" type="datetime1">
              <a:rPr lang="en-US" smtClean="0"/>
              <a:t>5/1/22</a:t>
            </a:fld>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10</a:t>
            </a:fld>
            <a:endParaRPr lang="en-US" dirty="0"/>
          </a:p>
        </p:txBody>
      </p:sp>
    </p:spTree>
    <p:extLst>
      <p:ext uri="{BB962C8B-B14F-4D97-AF65-F5344CB8AC3E}">
        <p14:creationId xmlns:p14="http://schemas.microsoft.com/office/powerpoint/2010/main" val="1780131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4A57F7-08E4-B24C-8788-B421B38DC92A}"/>
              </a:ext>
            </a:extLst>
          </p:cNvPr>
          <p:cNvSpPr>
            <a:spLocks noGrp="1"/>
          </p:cNvSpPr>
          <p:nvPr>
            <p:ph type="title"/>
          </p:nvPr>
        </p:nvSpPr>
        <p:spPr/>
        <p:txBody>
          <a:bodyPr>
            <a:normAutofit/>
          </a:bodyPr>
          <a:lstStyle/>
          <a:p>
            <a:r>
              <a:rPr lang="en-FR" sz="3600" dirty="0"/>
              <a:t>HFM EDMS Structure</a:t>
            </a:r>
            <a:r>
              <a:rPr lang="en-GB" sz="3600" dirty="0"/>
              <a:t> (2)</a:t>
            </a:r>
            <a:r>
              <a:rPr lang="en-FR" sz="3600" dirty="0"/>
              <a:t> </a:t>
            </a:r>
          </a:p>
        </p:txBody>
      </p:sp>
      <p:sp>
        <p:nvSpPr>
          <p:cNvPr id="3" name="Date Placeholder 2">
            <a:extLst>
              <a:ext uri="{FF2B5EF4-FFF2-40B4-BE49-F238E27FC236}">
                <a16:creationId xmlns:a16="http://schemas.microsoft.com/office/drawing/2014/main" id="{9AEC8EFD-BC8C-C94D-BD96-07A6BB6EBB77}"/>
              </a:ext>
            </a:extLst>
          </p:cNvPr>
          <p:cNvSpPr>
            <a:spLocks noGrp="1"/>
          </p:cNvSpPr>
          <p:nvPr>
            <p:ph type="dt" sz="half" idx="2"/>
          </p:nvPr>
        </p:nvSpPr>
        <p:spPr/>
        <p:txBody>
          <a:bodyPr/>
          <a:lstStyle/>
          <a:p>
            <a:fld id="{6E0D2C7C-DB6D-43E5-BB4C-D85E2423DC4A}" type="datetime1">
              <a:rPr lang="en-US" smtClean="0"/>
              <a:t>5/1/22</a:t>
            </a:fld>
            <a:endParaRPr lang="en-US" dirty="0"/>
          </a:p>
        </p:txBody>
      </p:sp>
      <p:sp>
        <p:nvSpPr>
          <p:cNvPr id="4" name="Footer Placeholder 3">
            <a:extLst>
              <a:ext uri="{FF2B5EF4-FFF2-40B4-BE49-F238E27FC236}">
                <a16:creationId xmlns:a16="http://schemas.microsoft.com/office/drawing/2014/main" id="{F0E8349D-1BA2-E145-AD70-F69E48231FA1}"/>
              </a:ext>
            </a:extLst>
          </p:cNvPr>
          <p:cNvSpPr>
            <a:spLocks noGrp="1"/>
          </p:cNvSpPr>
          <p:nvPr>
            <p:ph type="ftr" sz="quarter" idx="3"/>
          </p:nvPr>
        </p:nvSpPr>
        <p:spPr/>
        <p:txBody>
          <a:bodyPr/>
          <a:lstStyle/>
          <a:p>
            <a:endParaRPr lang="en-US" dirty="0"/>
          </a:p>
        </p:txBody>
      </p:sp>
      <p:sp>
        <p:nvSpPr>
          <p:cNvPr id="5" name="Slide Number Placeholder 4">
            <a:extLst>
              <a:ext uri="{FF2B5EF4-FFF2-40B4-BE49-F238E27FC236}">
                <a16:creationId xmlns:a16="http://schemas.microsoft.com/office/drawing/2014/main" id="{2B8BE2A7-B49E-C543-867E-77C614C8FA20}"/>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
        <p:nvSpPr>
          <p:cNvPr id="6" name="TextBox 5">
            <a:extLst>
              <a:ext uri="{FF2B5EF4-FFF2-40B4-BE49-F238E27FC236}">
                <a16:creationId xmlns:a16="http://schemas.microsoft.com/office/drawing/2014/main" id="{279903D3-A615-DE4C-99CD-69D9315CCA22}"/>
              </a:ext>
            </a:extLst>
          </p:cNvPr>
          <p:cNvSpPr txBox="1"/>
          <p:nvPr/>
        </p:nvSpPr>
        <p:spPr>
          <a:xfrm>
            <a:off x="457201" y="935999"/>
            <a:ext cx="4480714" cy="369332"/>
          </a:xfrm>
          <a:prstGeom prst="rect">
            <a:avLst/>
          </a:prstGeom>
          <a:noFill/>
        </p:spPr>
        <p:txBody>
          <a:bodyPr wrap="none" rtlCol="0">
            <a:spAutoFit/>
          </a:bodyPr>
          <a:lstStyle/>
          <a:p>
            <a:r>
              <a:rPr lang="en-FR" dirty="0"/>
              <a:t>The HFM EDMS structure is the following </a:t>
            </a:r>
          </a:p>
        </p:txBody>
      </p:sp>
      <p:grpSp>
        <p:nvGrpSpPr>
          <p:cNvPr id="8" name="Group 7"/>
          <p:cNvGrpSpPr/>
          <p:nvPr/>
        </p:nvGrpSpPr>
        <p:grpSpPr>
          <a:xfrm>
            <a:off x="243487" y="1433220"/>
            <a:ext cx="8588912" cy="4097168"/>
            <a:chOff x="215779" y="1710308"/>
            <a:chExt cx="8588912" cy="4097168"/>
          </a:xfrm>
        </p:grpSpPr>
        <p:pic>
          <p:nvPicPr>
            <p:cNvPr id="10" name="Picture 9" descr="Text&#10;&#10;Description automatically generated">
              <a:extLst>
                <a:ext uri="{FF2B5EF4-FFF2-40B4-BE49-F238E27FC236}">
                  <a16:creationId xmlns:a16="http://schemas.microsoft.com/office/drawing/2014/main" id="{499E61F3-FFB0-5248-B238-4C76B0E410A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845119" y="1867998"/>
              <a:ext cx="3959572" cy="3815172"/>
            </a:xfrm>
            <a:prstGeom prst="rect">
              <a:avLst/>
            </a:prstGeom>
          </p:spPr>
        </p:pic>
        <p:pic>
          <p:nvPicPr>
            <p:cNvPr id="12" name="Picture 11" descr="A picture containing text&#10;&#10;Description automatically generated">
              <a:extLst>
                <a:ext uri="{FF2B5EF4-FFF2-40B4-BE49-F238E27FC236}">
                  <a16:creationId xmlns:a16="http://schemas.microsoft.com/office/drawing/2014/main" id="{4D0C30C6-F117-9F4E-9FCE-E16968D7C468}"/>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42395" y="1710308"/>
              <a:ext cx="3690953" cy="4097168"/>
            </a:xfrm>
            <a:prstGeom prst="rect">
              <a:avLst/>
            </a:prstGeom>
          </p:spPr>
        </p:pic>
        <p:sp>
          <p:nvSpPr>
            <p:cNvPr id="7" name="Right Arrow 6"/>
            <p:cNvSpPr/>
            <p:nvPr/>
          </p:nvSpPr>
          <p:spPr>
            <a:xfrm>
              <a:off x="215780" y="1867998"/>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solidFill>
                    <a:schemeClr val="tx1"/>
                  </a:solidFill>
                </a:rPr>
                <a:t>RD0</a:t>
              </a:r>
              <a:endParaRPr lang="en-GB" sz="900" dirty="0">
                <a:solidFill>
                  <a:schemeClr val="tx1"/>
                </a:solidFill>
              </a:endParaRPr>
            </a:p>
          </p:txBody>
        </p:sp>
        <p:sp>
          <p:nvSpPr>
            <p:cNvPr id="11" name="Right Arrow 10"/>
            <p:cNvSpPr/>
            <p:nvPr/>
          </p:nvSpPr>
          <p:spPr>
            <a:xfrm>
              <a:off x="215779" y="3188798"/>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RD1</a:t>
              </a:r>
            </a:p>
          </p:txBody>
        </p:sp>
        <p:sp>
          <p:nvSpPr>
            <p:cNvPr id="13" name="Right Arrow 12"/>
            <p:cNvSpPr/>
            <p:nvPr/>
          </p:nvSpPr>
          <p:spPr>
            <a:xfrm>
              <a:off x="237670" y="4517942"/>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RD2</a:t>
              </a:r>
            </a:p>
          </p:txBody>
        </p:sp>
        <p:sp>
          <p:nvSpPr>
            <p:cNvPr id="14" name="Right Arrow 13"/>
            <p:cNvSpPr/>
            <p:nvPr/>
          </p:nvSpPr>
          <p:spPr>
            <a:xfrm>
              <a:off x="4400917" y="1797871"/>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RD3</a:t>
              </a:r>
            </a:p>
          </p:txBody>
        </p:sp>
        <p:sp>
          <p:nvSpPr>
            <p:cNvPr id="15" name="Right Arrow 14"/>
            <p:cNvSpPr/>
            <p:nvPr/>
          </p:nvSpPr>
          <p:spPr>
            <a:xfrm>
              <a:off x="4362278" y="3214251"/>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RD4</a:t>
              </a:r>
            </a:p>
          </p:txBody>
        </p:sp>
        <p:sp>
          <p:nvSpPr>
            <p:cNvPr id="16" name="Right Arrow 15"/>
            <p:cNvSpPr/>
            <p:nvPr/>
          </p:nvSpPr>
          <p:spPr>
            <a:xfrm>
              <a:off x="4335547" y="4331275"/>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RD5</a:t>
              </a:r>
            </a:p>
          </p:txBody>
        </p:sp>
        <p:sp>
          <p:nvSpPr>
            <p:cNvPr id="17" name="Right Arrow 16"/>
            <p:cNvSpPr/>
            <p:nvPr/>
          </p:nvSpPr>
          <p:spPr>
            <a:xfrm>
              <a:off x="4362277" y="5271804"/>
              <a:ext cx="482841" cy="373333"/>
            </a:xfrm>
            <a:prstGeom prst="rightArrow">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800" dirty="0">
                  <a:ln w="0"/>
                  <a:solidFill>
                    <a:schemeClr val="tx1"/>
                  </a:solidFill>
                  <a:effectLst>
                    <a:outerShdw blurRad="38100" dist="19050" dir="2700000" algn="tl" rotWithShape="0">
                      <a:schemeClr val="dk1">
                        <a:alpha val="40000"/>
                      </a:schemeClr>
                    </a:outerShdw>
                  </a:effectLst>
                </a:rPr>
                <a:t>RD6</a:t>
              </a:r>
            </a:p>
          </p:txBody>
        </p:sp>
      </p:grpSp>
    </p:spTree>
    <p:extLst>
      <p:ext uri="{BB962C8B-B14F-4D97-AF65-F5344CB8AC3E}">
        <p14:creationId xmlns:p14="http://schemas.microsoft.com/office/powerpoint/2010/main" val="37056946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7376FC-2FDF-6E42-B592-D37F5A2653EA}"/>
              </a:ext>
            </a:extLst>
          </p:cNvPr>
          <p:cNvSpPr>
            <a:spLocks noGrp="1"/>
          </p:cNvSpPr>
          <p:nvPr>
            <p:ph type="title"/>
          </p:nvPr>
        </p:nvSpPr>
        <p:spPr/>
        <p:txBody>
          <a:bodyPr>
            <a:normAutofit/>
          </a:bodyPr>
          <a:lstStyle/>
          <a:p>
            <a:r>
              <a:rPr lang="en-FR" dirty="0"/>
              <a:t>HFM BC Structure </a:t>
            </a:r>
          </a:p>
        </p:txBody>
      </p:sp>
      <p:sp>
        <p:nvSpPr>
          <p:cNvPr id="6" name="Content Placeholder 5">
            <a:extLst>
              <a:ext uri="{FF2B5EF4-FFF2-40B4-BE49-F238E27FC236}">
                <a16:creationId xmlns:a16="http://schemas.microsoft.com/office/drawing/2014/main" id="{FD770B4B-AD1F-7C40-B74B-16DFB3831ADF}"/>
              </a:ext>
            </a:extLst>
          </p:cNvPr>
          <p:cNvSpPr>
            <a:spLocks noGrp="1"/>
          </p:cNvSpPr>
          <p:nvPr>
            <p:ph sz="quarter" idx="4"/>
          </p:nvPr>
        </p:nvSpPr>
        <p:spPr>
          <a:xfrm>
            <a:off x="4219869" y="3566287"/>
            <a:ext cx="4037439" cy="461665"/>
          </a:xfrm>
        </p:spPr>
        <p:txBody>
          <a:bodyPr>
            <a:normAutofit/>
          </a:bodyPr>
          <a:lstStyle/>
          <a:p>
            <a:pPr marL="36576" indent="0">
              <a:buNone/>
            </a:pPr>
            <a:r>
              <a:rPr lang="en-FR" sz="1500" dirty="0"/>
              <a:t>Example</a:t>
            </a:r>
            <a:r>
              <a:rPr lang="en-FR" sz="1600" dirty="0"/>
              <a:t> of a Collaboration Agreement W</a:t>
            </a:r>
            <a:r>
              <a:rPr lang="en-GB" sz="1600" dirty="0"/>
              <a:t>P</a:t>
            </a:r>
            <a:endParaRPr lang="en-FR" sz="1600" dirty="0"/>
          </a:p>
          <a:p>
            <a:endParaRPr lang="en-FR" sz="1600" dirty="0"/>
          </a:p>
        </p:txBody>
      </p:sp>
      <p:sp>
        <p:nvSpPr>
          <p:cNvPr id="7" name="Date Placeholder 6">
            <a:extLst>
              <a:ext uri="{FF2B5EF4-FFF2-40B4-BE49-F238E27FC236}">
                <a16:creationId xmlns:a16="http://schemas.microsoft.com/office/drawing/2014/main" id="{49BABA7B-0B69-ED42-A7AB-E8BCAB5F294F}"/>
              </a:ext>
            </a:extLst>
          </p:cNvPr>
          <p:cNvSpPr>
            <a:spLocks noGrp="1"/>
          </p:cNvSpPr>
          <p:nvPr>
            <p:ph type="dt" sz="half" idx="10"/>
          </p:nvPr>
        </p:nvSpPr>
        <p:spPr/>
        <p:txBody>
          <a:bodyPr/>
          <a:lstStyle/>
          <a:p>
            <a:fld id="{39FB30B7-68EB-4C3D-A51E-C1FA70776DF9}" type="datetime1">
              <a:rPr lang="en-US" smtClean="0"/>
              <a:t>5/1/22</a:t>
            </a:fld>
            <a:endParaRPr lang="en-US" dirty="0"/>
          </a:p>
        </p:txBody>
      </p:sp>
      <p:sp>
        <p:nvSpPr>
          <p:cNvPr id="8" name="Footer Placeholder 7">
            <a:extLst>
              <a:ext uri="{FF2B5EF4-FFF2-40B4-BE49-F238E27FC236}">
                <a16:creationId xmlns:a16="http://schemas.microsoft.com/office/drawing/2014/main" id="{51E5D5EB-605E-C143-869A-C5AAD4CCE8E3}"/>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37DD3CB5-DEEC-E940-9669-8E862E6989B0}"/>
              </a:ext>
            </a:extLst>
          </p:cNvPr>
          <p:cNvSpPr>
            <a:spLocks noGrp="1"/>
          </p:cNvSpPr>
          <p:nvPr>
            <p:ph type="sldNum" sz="quarter" idx="12"/>
          </p:nvPr>
        </p:nvSpPr>
        <p:spPr/>
        <p:txBody>
          <a:bodyPr/>
          <a:lstStyle/>
          <a:p>
            <a:fld id="{17918391-D411-FE40-AAD7-861AE5233E0E}" type="slidenum">
              <a:rPr lang="en-US" smtClean="0"/>
              <a:pPr/>
              <a:t>12</a:t>
            </a:fld>
            <a:endParaRPr lang="en-US" dirty="0"/>
          </a:p>
        </p:txBody>
      </p:sp>
      <p:sp>
        <p:nvSpPr>
          <p:cNvPr id="12" name="TextBox 11">
            <a:extLst>
              <a:ext uri="{FF2B5EF4-FFF2-40B4-BE49-F238E27FC236}">
                <a16:creationId xmlns:a16="http://schemas.microsoft.com/office/drawing/2014/main" id="{9C66693F-5F8D-2948-A212-E98CBD87AB9A}"/>
              </a:ext>
            </a:extLst>
          </p:cNvPr>
          <p:cNvSpPr txBox="1"/>
          <p:nvPr/>
        </p:nvSpPr>
        <p:spPr>
          <a:xfrm>
            <a:off x="183870" y="3548906"/>
            <a:ext cx="3625009" cy="338554"/>
          </a:xfrm>
          <a:prstGeom prst="rect">
            <a:avLst/>
          </a:prstGeom>
          <a:noFill/>
        </p:spPr>
        <p:txBody>
          <a:bodyPr wrap="square" rtlCol="0">
            <a:spAutoFit/>
          </a:bodyPr>
          <a:lstStyle/>
          <a:p>
            <a:r>
              <a:rPr lang="en-FR" sz="1600" dirty="0"/>
              <a:t>Example of a CERN</a:t>
            </a:r>
            <a:r>
              <a:rPr lang="en-GB" sz="1600" dirty="0"/>
              <a:t> </a:t>
            </a:r>
            <a:r>
              <a:rPr lang="en-FR" sz="1600" dirty="0"/>
              <a:t>WP </a:t>
            </a:r>
          </a:p>
        </p:txBody>
      </p:sp>
      <p:pic>
        <p:nvPicPr>
          <p:cNvPr id="16" name="Picture 15">
            <a:extLst>
              <a:ext uri="{FF2B5EF4-FFF2-40B4-BE49-F238E27FC236}">
                <a16:creationId xmlns:a16="http://schemas.microsoft.com/office/drawing/2014/main" id="{2D732F61-3BF9-5546-A716-21786C3C6394}"/>
              </a:ext>
            </a:extLst>
          </p:cNvPr>
          <p:cNvPicPr>
            <a:picLocks noChangeAspect="1"/>
          </p:cNvPicPr>
          <p:nvPr/>
        </p:nvPicPr>
        <p:blipFill>
          <a:blip r:embed="rId2"/>
          <a:srcRect/>
          <a:stretch/>
        </p:blipFill>
        <p:spPr>
          <a:xfrm>
            <a:off x="2497824" y="1330395"/>
            <a:ext cx="4246147" cy="2027375"/>
          </a:xfrm>
          <a:prstGeom prst="rect">
            <a:avLst/>
          </a:prstGeom>
          <a:ln>
            <a:solidFill>
              <a:schemeClr val="bg2">
                <a:lumMod val="10000"/>
              </a:schemeClr>
            </a:solidFill>
          </a:ln>
        </p:spPr>
      </p:pic>
      <p:pic>
        <p:nvPicPr>
          <p:cNvPr id="10" name="Picture 9">
            <a:extLst>
              <a:ext uri="{FF2B5EF4-FFF2-40B4-BE49-F238E27FC236}">
                <a16:creationId xmlns:a16="http://schemas.microsoft.com/office/drawing/2014/main" id="{FC1EA9F9-AD70-4285-B748-F1E560E08FA3}"/>
              </a:ext>
            </a:extLst>
          </p:cNvPr>
          <p:cNvPicPr>
            <a:picLocks noChangeAspect="1"/>
          </p:cNvPicPr>
          <p:nvPr/>
        </p:nvPicPr>
        <p:blipFill>
          <a:blip r:embed="rId3"/>
          <a:stretch>
            <a:fillRect/>
          </a:stretch>
        </p:blipFill>
        <p:spPr>
          <a:xfrm>
            <a:off x="4291641" y="3944145"/>
            <a:ext cx="4758356" cy="1584240"/>
          </a:xfrm>
          <a:prstGeom prst="rect">
            <a:avLst/>
          </a:prstGeom>
        </p:spPr>
      </p:pic>
      <p:pic>
        <p:nvPicPr>
          <p:cNvPr id="14" name="Picture 13">
            <a:extLst>
              <a:ext uri="{FF2B5EF4-FFF2-40B4-BE49-F238E27FC236}">
                <a16:creationId xmlns:a16="http://schemas.microsoft.com/office/drawing/2014/main" id="{0491C5C9-4ABF-42D8-BBB5-665757B349E0}"/>
              </a:ext>
            </a:extLst>
          </p:cNvPr>
          <p:cNvPicPr>
            <a:picLocks noChangeAspect="1"/>
          </p:cNvPicPr>
          <p:nvPr/>
        </p:nvPicPr>
        <p:blipFill>
          <a:blip r:embed="rId4"/>
          <a:stretch>
            <a:fillRect/>
          </a:stretch>
        </p:blipFill>
        <p:spPr>
          <a:xfrm>
            <a:off x="183870" y="3943572"/>
            <a:ext cx="3927900" cy="1633523"/>
          </a:xfrm>
          <a:prstGeom prst="rect">
            <a:avLst/>
          </a:prstGeom>
        </p:spPr>
      </p:pic>
      <p:sp>
        <p:nvSpPr>
          <p:cNvPr id="3" name="TextBox 2"/>
          <p:cNvSpPr txBox="1"/>
          <p:nvPr/>
        </p:nvSpPr>
        <p:spPr>
          <a:xfrm>
            <a:off x="115459" y="822258"/>
            <a:ext cx="8876533" cy="338554"/>
          </a:xfrm>
          <a:prstGeom prst="rect">
            <a:avLst/>
          </a:prstGeom>
          <a:noFill/>
        </p:spPr>
        <p:txBody>
          <a:bodyPr wrap="none" rtlCol="0">
            <a:spAutoFit/>
          </a:bodyPr>
          <a:lstStyle/>
          <a:p>
            <a:r>
              <a:rPr lang="en-GB" sz="1600" i="1" dirty="0"/>
              <a:t>A dedicated meeting will be organised upon completion of the BC creation (currently under way)</a:t>
            </a:r>
          </a:p>
        </p:txBody>
      </p:sp>
    </p:spTree>
    <p:extLst>
      <p:ext uri="{BB962C8B-B14F-4D97-AF65-F5344CB8AC3E}">
        <p14:creationId xmlns:p14="http://schemas.microsoft.com/office/powerpoint/2010/main" val="4496973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WP implementation plan</a:t>
            </a:r>
          </a:p>
        </p:txBody>
      </p:sp>
      <p:sp>
        <p:nvSpPr>
          <p:cNvPr id="3" name="Content Placeholder 2"/>
          <p:cNvSpPr>
            <a:spLocks noGrp="1"/>
          </p:cNvSpPr>
          <p:nvPr>
            <p:ph idx="1"/>
          </p:nvPr>
        </p:nvSpPr>
        <p:spPr/>
        <p:txBody>
          <a:bodyPr>
            <a:normAutofit fontScale="92500"/>
          </a:bodyPr>
          <a:lstStyle/>
          <a:p>
            <a:r>
              <a:rPr lang="en-GB" dirty="0"/>
              <a:t>CERN work packages: a template (divided in 3 sections) is proposed to summarise the main tasks, the milestones and the timeline with budget (M + P) profile</a:t>
            </a:r>
          </a:p>
          <a:p>
            <a:r>
              <a:rPr lang="en-GB" dirty="0"/>
              <a:t>Cross-work-package tasks are of importance and need to be defined by WP Leaders </a:t>
            </a:r>
          </a:p>
          <a:p>
            <a:r>
              <a:rPr lang="en-GB" dirty="0"/>
              <a:t>Collaboration work packages: the collaboration agreements are the relevant documents. In case of deviations to the original contracts, amendments need to be prepared and approved by the HFM PL</a:t>
            </a:r>
          </a:p>
        </p:txBody>
      </p:sp>
      <p:sp>
        <p:nvSpPr>
          <p:cNvPr id="4" name="Date Placeholder 3"/>
          <p:cNvSpPr>
            <a:spLocks noGrp="1"/>
          </p:cNvSpPr>
          <p:nvPr>
            <p:ph type="dt" sz="half" idx="2"/>
          </p:nvPr>
        </p:nvSpPr>
        <p:spPr/>
        <p:txBody>
          <a:bodyPr/>
          <a:lstStyle/>
          <a:p>
            <a:fld id="{A76A2B72-61D3-4DD5-8514-A6095F7E9C14}" type="datetime1">
              <a:rPr lang="en-US" smtClean="0"/>
              <a:t>5/2/22</a:t>
            </a:fld>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0539853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9FBA8-799A-4FDF-94F8-03129EB618B8}"/>
              </a:ext>
            </a:extLst>
          </p:cNvPr>
          <p:cNvSpPr>
            <a:spLocks noGrp="1"/>
          </p:cNvSpPr>
          <p:nvPr>
            <p:ph type="title"/>
          </p:nvPr>
        </p:nvSpPr>
        <p:spPr>
          <a:xfrm>
            <a:off x="467138" y="204921"/>
            <a:ext cx="8219661" cy="936000"/>
          </a:xfrm>
        </p:spPr>
        <p:txBody>
          <a:bodyPr anchor="ctr">
            <a:noAutofit/>
          </a:bodyPr>
          <a:lstStyle/>
          <a:p>
            <a:pPr>
              <a:lnSpc>
                <a:spcPct val="90000"/>
              </a:lnSpc>
            </a:pPr>
            <a:r>
              <a:rPr lang="en-GB" sz="3600" dirty="0"/>
              <a:t>Template for the CERN WP implementation plan (1) </a:t>
            </a:r>
          </a:p>
        </p:txBody>
      </p:sp>
      <p:sp>
        <p:nvSpPr>
          <p:cNvPr id="5" name="Footer Placeholder 4">
            <a:extLst>
              <a:ext uri="{FF2B5EF4-FFF2-40B4-BE49-F238E27FC236}">
                <a16:creationId xmlns:a16="http://schemas.microsoft.com/office/drawing/2014/main" id="{A382AE61-CA53-459D-B091-2EC047F27C3F}"/>
              </a:ext>
            </a:extLst>
          </p:cNvPr>
          <p:cNvSpPr>
            <a:spLocks noGrp="1"/>
          </p:cNvSpPr>
          <p:nvPr>
            <p:ph type="ftr" sz="quarter" idx="3"/>
          </p:nvPr>
        </p:nvSpPr>
        <p:spPr/>
        <p:txBody>
          <a:bodyPr anchor="ctr">
            <a:normAutofit/>
          </a:bodyPr>
          <a:lstStyle/>
          <a:p>
            <a:pPr>
              <a:spcAft>
                <a:spcPts val="600"/>
              </a:spcAft>
            </a:pPr>
            <a:endParaRPr lang="en-US"/>
          </a:p>
        </p:txBody>
      </p:sp>
      <p:sp>
        <p:nvSpPr>
          <p:cNvPr id="6" name="Slide Number Placeholder 5">
            <a:extLst>
              <a:ext uri="{FF2B5EF4-FFF2-40B4-BE49-F238E27FC236}">
                <a16:creationId xmlns:a16="http://schemas.microsoft.com/office/drawing/2014/main" id="{2B423C2A-A66A-4264-9206-49FF7B346EC0}"/>
              </a:ext>
            </a:extLst>
          </p:cNvPr>
          <p:cNvSpPr>
            <a:spLocks noGrp="1"/>
          </p:cNvSpPr>
          <p:nvPr>
            <p:ph type="sldNum" sz="quarter" idx="4"/>
          </p:nvPr>
        </p:nvSpPr>
        <p:spPr/>
        <p:txBody>
          <a:bodyPr anchor="ctr">
            <a:normAutofit/>
          </a:bodyPr>
          <a:lstStyle/>
          <a:p>
            <a:pPr>
              <a:spcAft>
                <a:spcPts val="600"/>
              </a:spcAft>
            </a:pPr>
            <a:fld id="{17918391-D411-FE40-AAD7-861AE5233E0E}" type="slidenum">
              <a:rPr lang="en-US" smtClean="0"/>
              <a:pPr>
                <a:spcAft>
                  <a:spcPts val="600"/>
                </a:spcAft>
              </a:pPr>
              <a:t>14</a:t>
            </a:fld>
            <a:endParaRPr lang="en-US"/>
          </a:p>
        </p:txBody>
      </p:sp>
      <p:sp>
        <p:nvSpPr>
          <p:cNvPr id="4" name="Date Placeholder 3">
            <a:extLst>
              <a:ext uri="{FF2B5EF4-FFF2-40B4-BE49-F238E27FC236}">
                <a16:creationId xmlns:a16="http://schemas.microsoft.com/office/drawing/2014/main" id="{CD750C5E-89C8-4AB4-8906-DBF3FB2F5E29}"/>
              </a:ext>
            </a:extLst>
          </p:cNvPr>
          <p:cNvSpPr>
            <a:spLocks noGrp="1"/>
          </p:cNvSpPr>
          <p:nvPr>
            <p:ph type="dt" sz="half" idx="4294967295"/>
          </p:nvPr>
        </p:nvSpPr>
        <p:spPr>
          <a:xfrm>
            <a:off x="0" y="6362700"/>
            <a:ext cx="2133600" cy="365125"/>
          </a:xfrm>
        </p:spPr>
        <p:txBody>
          <a:bodyPr anchor="ctr">
            <a:normAutofit/>
          </a:bodyPr>
          <a:lstStyle/>
          <a:p>
            <a:pPr>
              <a:spcAft>
                <a:spcPts val="600"/>
              </a:spcAft>
            </a:pPr>
            <a:fld id="{CABDB59F-4435-4A5E-86F6-4697B4226ECA}" type="datetime1">
              <a:rPr lang="en-US" smtClean="0"/>
              <a:t>5/1/22</a:t>
            </a:fld>
            <a:endParaRPr lang="en-US"/>
          </a:p>
        </p:txBody>
      </p:sp>
      <p:sp>
        <p:nvSpPr>
          <p:cNvPr id="11" name="Oval 10"/>
          <p:cNvSpPr/>
          <p:nvPr/>
        </p:nvSpPr>
        <p:spPr>
          <a:xfrm>
            <a:off x="1630218" y="3438023"/>
            <a:ext cx="628073" cy="557964"/>
          </a:xfrm>
          <a:prstGeom prst="ellipse">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2</a:t>
            </a:r>
          </a:p>
        </p:txBody>
      </p:sp>
      <p:pic>
        <p:nvPicPr>
          <p:cNvPr id="10" name="Picture 9"/>
          <p:cNvPicPr>
            <a:picLocks noChangeAspect="1"/>
          </p:cNvPicPr>
          <p:nvPr/>
        </p:nvPicPr>
        <p:blipFill>
          <a:blip r:embed="rId2"/>
          <a:stretch>
            <a:fillRect/>
          </a:stretch>
        </p:blipFill>
        <p:spPr>
          <a:xfrm>
            <a:off x="2490124" y="3568031"/>
            <a:ext cx="4487717" cy="2398293"/>
          </a:xfrm>
          <a:prstGeom prst="rect">
            <a:avLst/>
          </a:prstGeom>
        </p:spPr>
      </p:pic>
      <p:pic>
        <p:nvPicPr>
          <p:cNvPr id="13" name="Picture 12"/>
          <p:cNvPicPr>
            <a:picLocks noChangeAspect="1"/>
          </p:cNvPicPr>
          <p:nvPr/>
        </p:nvPicPr>
        <p:blipFill>
          <a:blip r:embed="rId3"/>
          <a:stretch>
            <a:fillRect/>
          </a:stretch>
        </p:blipFill>
        <p:spPr>
          <a:xfrm>
            <a:off x="608468" y="1570491"/>
            <a:ext cx="7936992" cy="1607515"/>
          </a:xfrm>
          <a:prstGeom prst="rect">
            <a:avLst/>
          </a:prstGeom>
        </p:spPr>
      </p:pic>
      <p:sp>
        <p:nvSpPr>
          <p:cNvPr id="9" name="Oval 8"/>
          <p:cNvSpPr/>
          <p:nvPr/>
        </p:nvSpPr>
        <p:spPr>
          <a:xfrm>
            <a:off x="258618" y="1379344"/>
            <a:ext cx="628073" cy="557964"/>
          </a:xfrm>
          <a:prstGeom prst="ellipse">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1</a:t>
            </a:r>
          </a:p>
        </p:txBody>
      </p:sp>
    </p:spTree>
    <p:extLst>
      <p:ext uri="{BB962C8B-B14F-4D97-AF65-F5344CB8AC3E}">
        <p14:creationId xmlns:p14="http://schemas.microsoft.com/office/powerpoint/2010/main" val="25527755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9FBA8-799A-4FDF-94F8-03129EB618B8}"/>
              </a:ext>
            </a:extLst>
          </p:cNvPr>
          <p:cNvSpPr>
            <a:spLocks noGrp="1"/>
          </p:cNvSpPr>
          <p:nvPr>
            <p:ph type="title"/>
          </p:nvPr>
        </p:nvSpPr>
        <p:spPr>
          <a:xfrm>
            <a:off x="392545" y="132145"/>
            <a:ext cx="8219661" cy="936000"/>
          </a:xfrm>
        </p:spPr>
        <p:txBody>
          <a:bodyPr>
            <a:noAutofit/>
          </a:bodyPr>
          <a:lstStyle/>
          <a:p>
            <a:r>
              <a:rPr lang="en-GB" sz="3600" dirty="0"/>
              <a:t>Template for the CERN WP implementation plan (2) </a:t>
            </a:r>
          </a:p>
        </p:txBody>
      </p:sp>
      <p:sp>
        <p:nvSpPr>
          <p:cNvPr id="4" name="Date Placeholder 3">
            <a:extLst>
              <a:ext uri="{FF2B5EF4-FFF2-40B4-BE49-F238E27FC236}">
                <a16:creationId xmlns:a16="http://schemas.microsoft.com/office/drawing/2014/main" id="{CD750C5E-89C8-4AB4-8906-DBF3FB2F5E29}"/>
              </a:ext>
            </a:extLst>
          </p:cNvPr>
          <p:cNvSpPr>
            <a:spLocks noGrp="1"/>
          </p:cNvSpPr>
          <p:nvPr>
            <p:ph type="dt" sz="half" idx="2"/>
          </p:nvPr>
        </p:nvSpPr>
        <p:spPr/>
        <p:txBody>
          <a:bodyPr/>
          <a:lstStyle/>
          <a:p>
            <a:fld id="{4E700505-AEBD-4AA9-8700-85664C9CA94A}" type="datetime1">
              <a:rPr lang="en-US" smtClean="0"/>
              <a:t>5/1/22</a:t>
            </a:fld>
            <a:endParaRPr lang="en-US" dirty="0"/>
          </a:p>
        </p:txBody>
      </p:sp>
      <p:sp>
        <p:nvSpPr>
          <p:cNvPr id="5" name="Footer Placeholder 4">
            <a:extLst>
              <a:ext uri="{FF2B5EF4-FFF2-40B4-BE49-F238E27FC236}">
                <a16:creationId xmlns:a16="http://schemas.microsoft.com/office/drawing/2014/main" id="{A382AE61-CA53-459D-B091-2EC047F27C3F}"/>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2B423C2A-A66A-4264-9206-49FF7B346EC0}"/>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7" name="Oval 6"/>
          <p:cNvSpPr/>
          <p:nvPr/>
        </p:nvSpPr>
        <p:spPr>
          <a:xfrm>
            <a:off x="457200" y="1465343"/>
            <a:ext cx="628073" cy="557964"/>
          </a:xfrm>
          <a:prstGeom prst="ellipse">
            <a:avLst/>
          </a:prstGeom>
          <a:solidFill>
            <a:srgbClr val="F09E18"/>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b="1" dirty="0">
                <a:solidFill>
                  <a:schemeClr val="tx1"/>
                </a:solidFill>
              </a:rPr>
              <a:t>3</a:t>
            </a:r>
          </a:p>
        </p:txBody>
      </p:sp>
      <p:pic>
        <p:nvPicPr>
          <p:cNvPr id="10" name="Picture 9"/>
          <p:cNvPicPr>
            <a:picLocks noChangeAspect="1"/>
          </p:cNvPicPr>
          <p:nvPr/>
        </p:nvPicPr>
        <p:blipFill>
          <a:blip r:embed="rId2"/>
          <a:stretch>
            <a:fillRect/>
          </a:stretch>
        </p:blipFill>
        <p:spPr>
          <a:xfrm>
            <a:off x="1284651" y="1380022"/>
            <a:ext cx="7029344" cy="4578016"/>
          </a:xfrm>
          <a:prstGeom prst="rect">
            <a:avLst/>
          </a:prstGeom>
        </p:spPr>
      </p:pic>
    </p:spTree>
    <p:extLst>
      <p:ext uri="{BB962C8B-B14F-4D97-AF65-F5344CB8AC3E}">
        <p14:creationId xmlns:p14="http://schemas.microsoft.com/office/powerpoint/2010/main" val="607334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0ABEC-A5AB-47E3-836E-713E975510E6}"/>
              </a:ext>
            </a:extLst>
          </p:cNvPr>
          <p:cNvSpPr>
            <a:spLocks noGrp="1"/>
          </p:cNvSpPr>
          <p:nvPr>
            <p:ph type="title"/>
          </p:nvPr>
        </p:nvSpPr>
        <p:spPr>
          <a:xfrm>
            <a:off x="467139" y="1333144"/>
            <a:ext cx="8219661" cy="3161944"/>
          </a:xfrm>
        </p:spPr>
        <p:txBody>
          <a:bodyPr>
            <a:normAutofit/>
          </a:bodyPr>
          <a:lstStyle/>
          <a:p>
            <a:pPr algn="ctr"/>
            <a:r>
              <a:rPr lang="en-GB" dirty="0"/>
              <a:t>HFM Organisation meeting</a:t>
            </a:r>
            <a:br>
              <a:rPr lang="en-GB" dirty="0"/>
            </a:br>
            <a:endParaRPr lang="en-GB" dirty="0"/>
          </a:p>
        </p:txBody>
      </p:sp>
      <p:sp>
        <p:nvSpPr>
          <p:cNvPr id="3" name="Date Placeholder 2">
            <a:extLst>
              <a:ext uri="{FF2B5EF4-FFF2-40B4-BE49-F238E27FC236}">
                <a16:creationId xmlns:a16="http://schemas.microsoft.com/office/drawing/2014/main" id="{5F174796-5C3F-4600-B698-41E503824958}"/>
              </a:ext>
            </a:extLst>
          </p:cNvPr>
          <p:cNvSpPr>
            <a:spLocks noGrp="1"/>
          </p:cNvSpPr>
          <p:nvPr>
            <p:ph type="dt" sz="half" idx="2"/>
          </p:nvPr>
        </p:nvSpPr>
        <p:spPr/>
        <p:txBody>
          <a:bodyPr/>
          <a:lstStyle/>
          <a:p>
            <a:fld id="{CB2129B7-FDE8-4731-8BB5-8EA09D0591F4}" type="datetime1">
              <a:rPr lang="en-US" smtClean="0"/>
              <a:t>5/1/22</a:t>
            </a:fld>
            <a:endParaRPr lang="en-US" dirty="0"/>
          </a:p>
        </p:txBody>
      </p:sp>
      <p:sp>
        <p:nvSpPr>
          <p:cNvPr id="4" name="Footer Placeholder 3">
            <a:extLst>
              <a:ext uri="{FF2B5EF4-FFF2-40B4-BE49-F238E27FC236}">
                <a16:creationId xmlns:a16="http://schemas.microsoft.com/office/drawing/2014/main" id="{EE24633F-1C14-447E-BE38-1DC19C71AE20}"/>
              </a:ext>
            </a:extLst>
          </p:cNvPr>
          <p:cNvSpPr>
            <a:spLocks noGrp="1"/>
          </p:cNvSpPr>
          <p:nvPr>
            <p:ph type="ftr" sz="quarter" idx="3"/>
          </p:nvPr>
        </p:nvSpPr>
        <p:spPr/>
        <p:txBody>
          <a:bodyPr/>
          <a:lstStyle/>
          <a:p>
            <a:endParaRPr lang="en-US" dirty="0"/>
          </a:p>
        </p:txBody>
      </p:sp>
      <p:sp>
        <p:nvSpPr>
          <p:cNvPr id="5" name="Slide Number Placeholder 4">
            <a:extLst>
              <a:ext uri="{FF2B5EF4-FFF2-40B4-BE49-F238E27FC236}">
                <a16:creationId xmlns:a16="http://schemas.microsoft.com/office/drawing/2014/main" id="{DB6CCBDE-2250-4D98-8841-07CBE320266A}"/>
              </a:ext>
            </a:extLst>
          </p:cNvPr>
          <p:cNvSpPr>
            <a:spLocks noGrp="1"/>
          </p:cNvSpPr>
          <p:nvPr>
            <p:ph type="sldNum" sz="quarter" idx="4"/>
          </p:nvPr>
        </p:nvSpPr>
        <p:spPr/>
        <p:txBody>
          <a:bodyPr/>
          <a:lstStyle/>
          <a:p>
            <a:fld id="{17918391-D411-FE40-AAD7-861AE5233E0E}" type="slidenum">
              <a:rPr lang="en-US" smtClean="0"/>
              <a:pPr/>
              <a:t>2</a:t>
            </a:fld>
            <a:endParaRPr lang="en-US" dirty="0"/>
          </a:p>
        </p:txBody>
      </p:sp>
    </p:spTree>
    <p:extLst>
      <p:ext uri="{BB962C8B-B14F-4D97-AF65-F5344CB8AC3E}">
        <p14:creationId xmlns:p14="http://schemas.microsoft.com/office/powerpoint/2010/main" val="16883504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74AB4-04DD-473B-9994-D1DD5669239A}"/>
              </a:ext>
            </a:extLst>
          </p:cNvPr>
          <p:cNvSpPr>
            <a:spLocks noGrp="1"/>
          </p:cNvSpPr>
          <p:nvPr>
            <p:ph type="title"/>
          </p:nvPr>
        </p:nvSpPr>
        <p:spPr/>
        <p:txBody>
          <a:bodyPr>
            <a:normAutofit/>
          </a:bodyPr>
          <a:lstStyle/>
          <a:p>
            <a:r>
              <a:rPr lang="en-US" dirty="0"/>
              <a:t>Outline </a:t>
            </a:r>
            <a:endParaRPr lang="en-GB" dirty="0"/>
          </a:p>
        </p:txBody>
      </p:sp>
      <p:sp>
        <p:nvSpPr>
          <p:cNvPr id="3" name="Content Placeholder 2">
            <a:extLst>
              <a:ext uri="{FF2B5EF4-FFF2-40B4-BE49-F238E27FC236}">
                <a16:creationId xmlns:a16="http://schemas.microsoft.com/office/drawing/2014/main" id="{5E3F0ECB-2A39-4D01-8B01-8D247ECA4B40}"/>
              </a:ext>
            </a:extLst>
          </p:cNvPr>
          <p:cNvSpPr>
            <a:spLocks noGrp="1"/>
          </p:cNvSpPr>
          <p:nvPr>
            <p:ph idx="1"/>
          </p:nvPr>
        </p:nvSpPr>
        <p:spPr/>
        <p:txBody>
          <a:bodyPr/>
          <a:lstStyle/>
          <a:p>
            <a:r>
              <a:rPr lang="en-GB" dirty="0"/>
              <a:t>Organisational structure (reminder)</a:t>
            </a:r>
          </a:p>
          <a:p>
            <a:r>
              <a:rPr lang="en-GB" dirty="0"/>
              <a:t>Meetings</a:t>
            </a:r>
          </a:p>
          <a:p>
            <a:r>
              <a:rPr lang="en-GB" dirty="0"/>
              <a:t>EDMS Structure </a:t>
            </a:r>
          </a:p>
          <a:p>
            <a:r>
              <a:rPr lang="en-GB" dirty="0"/>
              <a:t>BC Structure </a:t>
            </a:r>
          </a:p>
          <a:p>
            <a:r>
              <a:rPr lang="en-GB" dirty="0"/>
              <a:t>WP implementation plan</a:t>
            </a:r>
          </a:p>
        </p:txBody>
      </p:sp>
      <p:sp>
        <p:nvSpPr>
          <p:cNvPr id="4" name="Date Placeholder 3">
            <a:extLst>
              <a:ext uri="{FF2B5EF4-FFF2-40B4-BE49-F238E27FC236}">
                <a16:creationId xmlns:a16="http://schemas.microsoft.com/office/drawing/2014/main" id="{DC02584A-EB2D-4512-BE20-441DE516E217}"/>
              </a:ext>
            </a:extLst>
          </p:cNvPr>
          <p:cNvSpPr>
            <a:spLocks noGrp="1"/>
          </p:cNvSpPr>
          <p:nvPr>
            <p:ph type="dt" sz="half" idx="2"/>
          </p:nvPr>
        </p:nvSpPr>
        <p:spPr/>
        <p:txBody>
          <a:bodyPr/>
          <a:lstStyle/>
          <a:p>
            <a:fld id="{0FCC8515-DCBE-4D5E-A98A-D9BE100A85EB}" type="datetime1">
              <a:rPr lang="en-US" smtClean="0"/>
              <a:t>5/1/22</a:t>
            </a:fld>
            <a:endParaRPr lang="en-US" dirty="0"/>
          </a:p>
        </p:txBody>
      </p:sp>
      <p:sp>
        <p:nvSpPr>
          <p:cNvPr id="5" name="Footer Placeholder 4">
            <a:extLst>
              <a:ext uri="{FF2B5EF4-FFF2-40B4-BE49-F238E27FC236}">
                <a16:creationId xmlns:a16="http://schemas.microsoft.com/office/drawing/2014/main" id="{3925F780-F38D-42C7-9498-B59906D33350}"/>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13F94605-3156-4B6C-A9FF-D80699E35AB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7909682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B8943-1EFC-EE4C-BB77-ECD0025E340A}"/>
              </a:ext>
            </a:extLst>
          </p:cNvPr>
          <p:cNvSpPr>
            <a:spLocks noGrp="1"/>
          </p:cNvSpPr>
          <p:nvPr>
            <p:ph type="title"/>
          </p:nvPr>
        </p:nvSpPr>
        <p:spPr/>
        <p:txBody>
          <a:bodyPr>
            <a:normAutofit/>
          </a:bodyPr>
          <a:lstStyle/>
          <a:p>
            <a:r>
              <a:rPr lang="en-GB" dirty="0"/>
              <a:t>Organisational structure</a:t>
            </a:r>
            <a:r>
              <a:rPr lang="en-CH" dirty="0"/>
              <a:t> </a:t>
            </a:r>
            <a:endParaRPr lang="en-GB" dirty="0"/>
          </a:p>
        </p:txBody>
      </p:sp>
      <p:sp>
        <p:nvSpPr>
          <p:cNvPr id="3" name="Content Placeholder 2">
            <a:extLst>
              <a:ext uri="{FF2B5EF4-FFF2-40B4-BE49-F238E27FC236}">
                <a16:creationId xmlns:a16="http://schemas.microsoft.com/office/drawing/2014/main" id="{E994A066-BF72-5D4E-A96A-DD5CE0473316}"/>
              </a:ext>
            </a:extLst>
          </p:cNvPr>
          <p:cNvSpPr>
            <a:spLocks noGrp="1"/>
          </p:cNvSpPr>
          <p:nvPr>
            <p:ph idx="1"/>
          </p:nvPr>
        </p:nvSpPr>
        <p:spPr/>
        <p:txBody>
          <a:bodyPr>
            <a:normAutofit/>
          </a:bodyPr>
          <a:lstStyle/>
          <a:p>
            <a:r>
              <a:rPr lang="en-GB" dirty="0"/>
              <a:t>The proposed organizational structure comprises the following bodies:</a:t>
            </a:r>
          </a:p>
          <a:p>
            <a:pPr lvl="3"/>
            <a:endParaRPr lang="en-GB" dirty="0"/>
          </a:p>
          <a:p>
            <a:pPr lvl="3"/>
            <a:r>
              <a:rPr lang="en-GB" dirty="0"/>
              <a:t>HFM Steering Board</a:t>
            </a:r>
          </a:p>
          <a:p>
            <a:pPr lvl="3"/>
            <a:r>
              <a:rPr lang="en-GB" dirty="0"/>
              <a:t>Collaboration Board</a:t>
            </a:r>
          </a:p>
          <a:p>
            <a:pPr lvl="3"/>
            <a:r>
              <a:rPr lang="en-GB" dirty="0"/>
              <a:t>HFM Advisory Committee</a:t>
            </a:r>
          </a:p>
          <a:p>
            <a:pPr lvl="3"/>
            <a:r>
              <a:rPr lang="en-GB" dirty="0"/>
              <a:t>HFM Management and Coordination Board </a:t>
            </a:r>
          </a:p>
          <a:p>
            <a:pPr lvl="3"/>
            <a:r>
              <a:rPr lang="en-GB" dirty="0"/>
              <a:t>Project Office</a:t>
            </a:r>
          </a:p>
          <a:p>
            <a:pPr lvl="3"/>
            <a:r>
              <a:rPr lang="en-GB" dirty="0"/>
              <a:t>Technical and Scientific Committee </a:t>
            </a:r>
          </a:p>
          <a:p>
            <a:pPr lvl="3"/>
            <a:r>
              <a:rPr lang="en-GB" dirty="0"/>
              <a:t>Structure of R&amp;D Line Fora with Work Package breakdown </a:t>
            </a:r>
          </a:p>
        </p:txBody>
      </p:sp>
      <p:sp>
        <p:nvSpPr>
          <p:cNvPr id="4" name="Date Placeholder 3">
            <a:extLst>
              <a:ext uri="{FF2B5EF4-FFF2-40B4-BE49-F238E27FC236}">
                <a16:creationId xmlns:a16="http://schemas.microsoft.com/office/drawing/2014/main" id="{0ACD8516-649E-5F43-92C4-C9710695D555}"/>
              </a:ext>
            </a:extLst>
          </p:cNvPr>
          <p:cNvSpPr>
            <a:spLocks noGrp="1"/>
          </p:cNvSpPr>
          <p:nvPr>
            <p:ph type="dt" sz="half" idx="2"/>
          </p:nvPr>
        </p:nvSpPr>
        <p:spPr/>
        <p:txBody>
          <a:bodyPr/>
          <a:lstStyle/>
          <a:p>
            <a:fld id="{4F38CA95-7D0E-4DFF-872E-75F0DD76811F}" type="datetime1">
              <a:rPr lang="en-US" smtClean="0"/>
              <a:t>5/1/22</a:t>
            </a:fld>
            <a:endParaRPr lang="en-US" dirty="0"/>
          </a:p>
        </p:txBody>
      </p:sp>
      <p:sp>
        <p:nvSpPr>
          <p:cNvPr id="5" name="Footer Placeholder 4">
            <a:extLst>
              <a:ext uri="{FF2B5EF4-FFF2-40B4-BE49-F238E27FC236}">
                <a16:creationId xmlns:a16="http://schemas.microsoft.com/office/drawing/2014/main" id="{714A25C5-9152-C34D-82FD-B3289A386849}"/>
              </a:ext>
            </a:extLst>
          </p:cNvPr>
          <p:cNvSpPr>
            <a:spLocks noGrp="1"/>
          </p:cNvSpPr>
          <p:nvPr>
            <p:ph type="ftr" sz="quarter" idx="3"/>
          </p:nvPr>
        </p:nvSpPr>
        <p:spPr/>
        <p:txBody>
          <a:bodyPr/>
          <a:lstStyle/>
          <a:p>
            <a:endParaRPr lang="en-US" dirty="0"/>
          </a:p>
        </p:txBody>
      </p:sp>
      <p:sp>
        <p:nvSpPr>
          <p:cNvPr id="6" name="Slide Number Placeholder 5">
            <a:extLst>
              <a:ext uri="{FF2B5EF4-FFF2-40B4-BE49-F238E27FC236}">
                <a16:creationId xmlns:a16="http://schemas.microsoft.com/office/drawing/2014/main" id="{EEA71C85-6C5D-324E-A44A-EC5546A0BFCF}"/>
              </a:ext>
            </a:extLst>
          </p:cNvPr>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28432377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C925-35D8-074A-87A7-ED6935D79665}"/>
              </a:ext>
            </a:extLst>
          </p:cNvPr>
          <p:cNvSpPr>
            <a:spLocks noGrp="1"/>
          </p:cNvSpPr>
          <p:nvPr>
            <p:ph type="title"/>
          </p:nvPr>
        </p:nvSpPr>
        <p:spPr/>
        <p:txBody>
          <a:bodyPr>
            <a:normAutofit/>
          </a:bodyPr>
          <a:lstStyle/>
          <a:p>
            <a:r>
              <a:rPr lang="en-GB" sz="3600" dirty="0"/>
              <a:t>HFM Project Collaboration Structure</a:t>
            </a:r>
          </a:p>
        </p:txBody>
      </p:sp>
      <p:sp>
        <p:nvSpPr>
          <p:cNvPr id="3" name="Date Placeholder 2">
            <a:extLst>
              <a:ext uri="{FF2B5EF4-FFF2-40B4-BE49-F238E27FC236}">
                <a16:creationId xmlns:a16="http://schemas.microsoft.com/office/drawing/2014/main" id="{9E8A9390-9C35-974C-A342-0036378A429B}"/>
              </a:ext>
            </a:extLst>
          </p:cNvPr>
          <p:cNvSpPr>
            <a:spLocks noGrp="1"/>
          </p:cNvSpPr>
          <p:nvPr>
            <p:ph type="dt" sz="half" idx="2"/>
          </p:nvPr>
        </p:nvSpPr>
        <p:spPr/>
        <p:txBody>
          <a:bodyPr/>
          <a:lstStyle/>
          <a:p>
            <a:fld id="{4C99150F-5166-47E9-9ACD-07EF66AAAE2A}" type="datetime1">
              <a:rPr lang="en-US" smtClean="0"/>
              <a:t>5/1/22</a:t>
            </a:fld>
            <a:endParaRPr lang="en-US" dirty="0"/>
          </a:p>
        </p:txBody>
      </p:sp>
      <p:sp>
        <p:nvSpPr>
          <p:cNvPr id="4" name="Footer Placeholder 3">
            <a:extLst>
              <a:ext uri="{FF2B5EF4-FFF2-40B4-BE49-F238E27FC236}">
                <a16:creationId xmlns:a16="http://schemas.microsoft.com/office/drawing/2014/main" id="{007FBA24-5EF0-E244-8FB2-9EDCC210445A}"/>
              </a:ext>
            </a:extLst>
          </p:cNvPr>
          <p:cNvSpPr>
            <a:spLocks noGrp="1"/>
          </p:cNvSpPr>
          <p:nvPr>
            <p:ph type="ftr" sz="quarter" idx="3"/>
          </p:nvPr>
        </p:nvSpPr>
        <p:spPr/>
        <p:txBody>
          <a:bodyPr/>
          <a:lstStyle/>
          <a:p>
            <a:endParaRPr lang="en-US" dirty="0"/>
          </a:p>
        </p:txBody>
      </p:sp>
      <p:sp>
        <p:nvSpPr>
          <p:cNvPr id="5" name="Slide Number Placeholder 4">
            <a:extLst>
              <a:ext uri="{FF2B5EF4-FFF2-40B4-BE49-F238E27FC236}">
                <a16:creationId xmlns:a16="http://schemas.microsoft.com/office/drawing/2014/main" id="{8DF3807A-CA8A-3A47-9470-658B9D4B7600}"/>
              </a:ext>
            </a:extLst>
          </p:cNvPr>
          <p:cNvSpPr>
            <a:spLocks noGrp="1"/>
          </p:cNvSpPr>
          <p:nvPr>
            <p:ph type="sldNum" sz="quarter" idx="4"/>
          </p:nvPr>
        </p:nvSpPr>
        <p:spPr/>
        <p:txBody>
          <a:bodyPr/>
          <a:lstStyle/>
          <a:p>
            <a:fld id="{17918391-D411-FE40-AAD7-861AE5233E0E}" type="slidenum">
              <a:rPr lang="en-US" smtClean="0"/>
              <a:pPr/>
              <a:t>5</a:t>
            </a:fld>
            <a:endParaRPr lang="en-US" dirty="0"/>
          </a:p>
        </p:txBody>
      </p:sp>
      <p:pic>
        <p:nvPicPr>
          <p:cNvPr id="95" name="Picture 94">
            <a:extLst>
              <a:ext uri="{FF2B5EF4-FFF2-40B4-BE49-F238E27FC236}">
                <a16:creationId xmlns:a16="http://schemas.microsoft.com/office/drawing/2014/main" id="{7EBB4D5E-72FF-0F41-8D5E-8D809DF42D6E}"/>
              </a:ext>
            </a:extLst>
          </p:cNvPr>
          <p:cNvPicPr>
            <a:picLocks noChangeAspect="1"/>
          </p:cNvPicPr>
          <p:nvPr/>
        </p:nvPicPr>
        <p:blipFill>
          <a:blip r:embed="rId2"/>
          <a:stretch>
            <a:fillRect/>
          </a:stretch>
        </p:blipFill>
        <p:spPr>
          <a:xfrm>
            <a:off x="467138" y="968399"/>
            <a:ext cx="8338932" cy="4998654"/>
          </a:xfrm>
          <a:prstGeom prst="rect">
            <a:avLst/>
          </a:prstGeom>
        </p:spPr>
      </p:pic>
    </p:spTree>
    <p:extLst>
      <p:ext uri="{BB962C8B-B14F-4D97-AF65-F5344CB8AC3E}">
        <p14:creationId xmlns:p14="http://schemas.microsoft.com/office/powerpoint/2010/main" val="40103973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967BCF-465A-4696-A51F-55BFD74A3C2F}"/>
              </a:ext>
            </a:extLst>
          </p:cNvPr>
          <p:cNvSpPr>
            <a:spLocks noGrp="1"/>
          </p:cNvSpPr>
          <p:nvPr>
            <p:ph type="dt" sz="half" idx="2"/>
          </p:nvPr>
        </p:nvSpPr>
        <p:spPr/>
        <p:txBody>
          <a:bodyPr/>
          <a:lstStyle/>
          <a:p>
            <a:fld id="{77593C27-A31C-4CB8-949C-58FBA7DB83F5}" type="datetime1">
              <a:rPr lang="en-US" smtClean="0"/>
              <a:t>5/1/22</a:t>
            </a:fld>
            <a:endParaRPr lang="en-US" dirty="0"/>
          </a:p>
        </p:txBody>
      </p:sp>
      <p:sp>
        <p:nvSpPr>
          <p:cNvPr id="3" name="Footer Placeholder 2">
            <a:extLst>
              <a:ext uri="{FF2B5EF4-FFF2-40B4-BE49-F238E27FC236}">
                <a16:creationId xmlns:a16="http://schemas.microsoft.com/office/drawing/2014/main" id="{3A5976DB-BE62-4F2D-B997-14DD91C2621E}"/>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748F797-E0B2-46B4-A364-BBFA27F8EBD2}"/>
              </a:ext>
            </a:extLst>
          </p:cNvPr>
          <p:cNvSpPr>
            <a:spLocks noGrp="1"/>
          </p:cNvSpPr>
          <p:nvPr>
            <p:ph type="sldNum" sz="quarter" idx="4"/>
          </p:nvPr>
        </p:nvSpPr>
        <p:spPr/>
        <p:txBody>
          <a:bodyPr/>
          <a:lstStyle/>
          <a:p>
            <a:fld id="{17918391-D411-FE40-AAD7-861AE5233E0E}" type="slidenum">
              <a:rPr lang="en-US" smtClean="0"/>
              <a:pPr/>
              <a:t>6</a:t>
            </a:fld>
            <a:endParaRPr lang="en-US" dirty="0"/>
          </a:p>
        </p:txBody>
      </p:sp>
      <p:graphicFrame>
        <p:nvGraphicFramePr>
          <p:cNvPr id="5" name="Table 5">
            <a:extLst>
              <a:ext uri="{FF2B5EF4-FFF2-40B4-BE49-F238E27FC236}">
                <a16:creationId xmlns:a16="http://schemas.microsoft.com/office/drawing/2014/main" id="{1A2A0E84-6642-4BF6-98C7-010F7DBE8E60}"/>
              </a:ext>
            </a:extLst>
          </p:cNvPr>
          <p:cNvGraphicFramePr>
            <a:graphicFrameLocks noGrp="1"/>
          </p:cNvGraphicFramePr>
          <p:nvPr>
            <p:extLst>
              <p:ext uri="{D42A27DB-BD31-4B8C-83A1-F6EECF244321}">
                <p14:modId xmlns:p14="http://schemas.microsoft.com/office/powerpoint/2010/main" val="1596192525"/>
              </p:ext>
            </p:extLst>
          </p:nvPr>
        </p:nvGraphicFramePr>
        <p:xfrm>
          <a:off x="600397" y="896620"/>
          <a:ext cx="7687055" cy="4759960"/>
        </p:xfrm>
        <a:graphic>
          <a:graphicData uri="http://schemas.openxmlformats.org/drawingml/2006/table">
            <a:tbl>
              <a:tblPr firstRow="1" bandRow="1">
                <a:tableStyleId>{793D81CF-94F2-401A-BA57-92F5A7B2D0C5}</a:tableStyleId>
              </a:tblPr>
              <a:tblGrid>
                <a:gridCol w="980575">
                  <a:extLst>
                    <a:ext uri="{9D8B030D-6E8A-4147-A177-3AD203B41FA5}">
                      <a16:colId xmlns:a16="http://schemas.microsoft.com/office/drawing/2014/main" val="3045007860"/>
                    </a:ext>
                  </a:extLst>
                </a:gridCol>
                <a:gridCol w="2153540">
                  <a:extLst>
                    <a:ext uri="{9D8B030D-6E8A-4147-A177-3AD203B41FA5}">
                      <a16:colId xmlns:a16="http://schemas.microsoft.com/office/drawing/2014/main" val="4122013188"/>
                    </a:ext>
                  </a:extLst>
                </a:gridCol>
                <a:gridCol w="1264890">
                  <a:extLst>
                    <a:ext uri="{9D8B030D-6E8A-4147-A177-3AD203B41FA5}">
                      <a16:colId xmlns:a16="http://schemas.microsoft.com/office/drawing/2014/main" val="3840735505"/>
                    </a:ext>
                  </a:extLst>
                </a:gridCol>
                <a:gridCol w="3288050">
                  <a:extLst>
                    <a:ext uri="{9D8B030D-6E8A-4147-A177-3AD203B41FA5}">
                      <a16:colId xmlns:a16="http://schemas.microsoft.com/office/drawing/2014/main" val="4226123785"/>
                    </a:ext>
                  </a:extLst>
                </a:gridCol>
              </a:tblGrid>
              <a:tr h="370840">
                <a:tc>
                  <a:txBody>
                    <a:bodyPr/>
                    <a:lstStyle/>
                    <a:p>
                      <a:r>
                        <a:rPr lang="en-US" sz="1000" dirty="0"/>
                        <a:t>HFM</a:t>
                      </a:r>
                      <a:endParaRPr lang="it-IT" sz="1000" dirty="0">
                        <a:solidFill>
                          <a:schemeClr val="tx1"/>
                        </a:solidFill>
                      </a:endParaRPr>
                    </a:p>
                  </a:txBody>
                  <a:tcPr/>
                </a:tc>
                <a:tc>
                  <a:txBody>
                    <a:bodyPr/>
                    <a:lstStyle/>
                    <a:p>
                      <a:r>
                        <a:rPr lang="en-US" sz="1000" dirty="0"/>
                        <a:t>Mandate of the meeting</a:t>
                      </a:r>
                      <a:endParaRPr lang="it-IT" sz="1000" dirty="0">
                        <a:solidFill>
                          <a:schemeClr val="tx1"/>
                        </a:solidFill>
                      </a:endParaRPr>
                    </a:p>
                  </a:txBody>
                  <a:tcPr/>
                </a:tc>
                <a:tc>
                  <a:txBody>
                    <a:bodyPr/>
                    <a:lstStyle/>
                    <a:p>
                      <a:r>
                        <a:rPr lang="en-US" sz="1000" dirty="0"/>
                        <a:t>Frequency</a:t>
                      </a:r>
                      <a:endParaRPr lang="it-IT" sz="1000" dirty="0">
                        <a:solidFill>
                          <a:schemeClr val="tx1"/>
                        </a:solidFill>
                      </a:endParaRPr>
                    </a:p>
                  </a:txBody>
                  <a:tcPr/>
                </a:tc>
                <a:tc>
                  <a:txBody>
                    <a:bodyPr/>
                    <a:lstStyle/>
                    <a:p>
                      <a:r>
                        <a:rPr lang="en-US" sz="1000" dirty="0"/>
                        <a:t>Participants</a:t>
                      </a:r>
                      <a:endParaRPr lang="it-IT" sz="1000" dirty="0">
                        <a:solidFill>
                          <a:schemeClr val="tx1"/>
                        </a:solidFill>
                      </a:endParaRPr>
                    </a:p>
                  </a:txBody>
                  <a:tcPr/>
                </a:tc>
                <a:extLst>
                  <a:ext uri="{0D108BD9-81ED-4DB2-BD59-A6C34878D82A}">
                    <a16:rowId xmlns:a16="http://schemas.microsoft.com/office/drawing/2014/main" val="220023800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8E04FF"/>
                          </a:solidFill>
                        </a:rPr>
                        <a:t>HFM Steering Board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8E04FF"/>
                          </a:solidFill>
                        </a:rPr>
                        <a:t>(HFM SB)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t>The HFM SB oversees the execution of the HFM Project and makes high-level strategic decisions. The HFM SB reports to LDG.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000" dirty="0"/>
                    </a:p>
                    <a:p>
                      <a:endParaRPr lang="it-IT" sz="1000" b="0" dirty="0">
                        <a:solidFill>
                          <a:schemeClr val="tx1"/>
                        </a:solidFill>
                      </a:endParaRPr>
                    </a:p>
                  </a:txBody>
                  <a:tcPr/>
                </a:tc>
                <a:tc>
                  <a:txBody>
                    <a:bodyPr/>
                    <a:lstStyle/>
                    <a:p>
                      <a:r>
                        <a:rPr lang="it-IT" sz="1000" dirty="0">
                          <a:solidFill>
                            <a:schemeClr val="tx1"/>
                          </a:solidFill>
                        </a:rPr>
                        <a:t>Twice a</a:t>
                      </a:r>
                      <a:r>
                        <a:rPr lang="it-IT" sz="1000" baseline="0" dirty="0">
                          <a:solidFill>
                            <a:schemeClr val="tx1"/>
                          </a:solidFill>
                        </a:rPr>
                        <a:t> </a:t>
                      </a:r>
                      <a:r>
                        <a:rPr lang="it-IT" sz="1000" dirty="0">
                          <a:solidFill>
                            <a:schemeClr val="tx1"/>
                          </a:solidFill>
                        </a:rPr>
                        <a:t>year</a:t>
                      </a:r>
                    </a:p>
                  </a:txBody>
                  <a:tcPr/>
                </a:tc>
                <a:tc>
                  <a:txBody>
                    <a:bodyPr/>
                    <a:lstStyle/>
                    <a:p>
                      <a:r>
                        <a:rPr lang="it-IT" sz="1000" dirty="0"/>
                        <a:t>Up to 10 people:</a:t>
                      </a:r>
                    </a:p>
                    <a:p>
                      <a:pPr marL="342900" indent="-342900">
                        <a:buFont typeface="Arial" panose="020B0604020202020204" pitchFamily="34" charset="0"/>
                        <a:buChar char="•"/>
                      </a:pPr>
                      <a:r>
                        <a:rPr lang="en-GB" sz="1000" dirty="0"/>
                        <a:t>The CERN ATS Director as the ex-officio member;</a:t>
                      </a:r>
                      <a:endParaRPr lang="en-CH" sz="1000" dirty="0"/>
                    </a:p>
                    <a:p>
                      <a:pPr marL="342900" indent="-342900">
                        <a:buFont typeface="Arial" panose="020B0604020202020204" pitchFamily="34" charset="0"/>
                        <a:buChar char="•"/>
                      </a:pPr>
                      <a:r>
                        <a:rPr lang="en-GB" sz="1000" dirty="0"/>
                        <a:t>T</a:t>
                      </a:r>
                      <a:r>
                        <a:rPr lang="en-CH" sz="1000" dirty="0"/>
                        <a:t>he CERN TE Department Head;</a:t>
                      </a:r>
                    </a:p>
                    <a:p>
                      <a:pPr marL="342900" indent="-342900">
                        <a:buFont typeface="Arial" panose="020B0604020202020204" pitchFamily="34" charset="0"/>
                        <a:buChar char="•"/>
                      </a:pPr>
                      <a:r>
                        <a:rPr lang="en-GB" sz="1000" dirty="0"/>
                        <a:t>Two </a:t>
                      </a:r>
                      <a:r>
                        <a:rPr lang="en-CH" sz="1000" dirty="0"/>
                        <a:t>expert members </a:t>
                      </a:r>
                      <a:r>
                        <a:rPr lang="en-GB" sz="1000" dirty="0"/>
                        <a:t>nominated by the ATS Director</a:t>
                      </a:r>
                      <a:r>
                        <a:rPr lang="en-CH" sz="1000" dirty="0"/>
                        <a:t>;</a:t>
                      </a:r>
                    </a:p>
                    <a:p>
                      <a:pPr marL="342900" indent="-342900">
                        <a:buFont typeface="Arial" panose="020B0604020202020204" pitchFamily="34" charset="0"/>
                        <a:buChar char="•"/>
                      </a:pPr>
                      <a:r>
                        <a:rPr lang="en-GB" sz="1000" dirty="0"/>
                        <a:t>T</a:t>
                      </a:r>
                      <a:r>
                        <a:rPr lang="en-CH" sz="1000" dirty="0"/>
                        <a:t>he Chair of the HFM Collaboration Board;</a:t>
                      </a:r>
                    </a:p>
                    <a:p>
                      <a:pPr marL="342900" indent="-342900">
                        <a:buFont typeface="Arial" panose="020B0604020202020204" pitchFamily="34" charset="0"/>
                        <a:buChar char="•"/>
                      </a:pPr>
                      <a:r>
                        <a:rPr lang="en-CH" sz="1000" dirty="0"/>
                        <a:t>Up to two further members from among the participating institutes, appointed by the HFM Collaboration Board, to ensure appropriate technical and geographical diversity;</a:t>
                      </a:r>
                    </a:p>
                    <a:p>
                      <a:pPr marL="342900" indent="-342900">
                        <a:buFont typeface="Arial" panose="020B0604020202020204" pitchFamily="34" charset="0"/>
                        <a:buChar char="•"/>
                      </a:pPr>
                      <a:r>
                        <a:rPr lang="en-GB" sz="1000" dirty="0"/>
                        <a:t>T</a:t>
                      </a:r>
                      <a:r>
                        <a:rPr lang="en-CH" sz="1000" dirty="0"/>
                        <a:t>he HFM Project Leader (without voting rights). </a:t>
                      </a:r>
                      <a:endParaRPr lang="en-US" sz="1000" dirty="0"/>
                    </a:p>
                    <a:p>
                      <a:endParaRPr lang="it-IT" sz="1000" dirty="0">
                        <a:solidFill>
                          <a:schemeClr val="tx1"/>
                        </a:solidFill>
                      </a:endParaRPr>
                    </a:p>
                  </a:txBody>
                  <a:tcPr/>
                </a:tc>
                <a:extLst>
                  <a:ext uri="{0D108BD9-81ED-4DB2-BD59-A6C34878D82A}">
                    <a16:rowId xmlns:a16="http://schemas.microsoft.com/office/drawing/2014/main" val="2515286353"/>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8E04FF"/>
                          </a:solidFill>
                        </a:rPr>
                        <a:t>Collaboration Board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8E04FF"/>
                          </a:solidFill>
                        </a:rPr>
                        <a:t>(HFM CB)</a:t>
                      </a:r>
                    </a:p>
                  </a:txBody>
                  <a:tcPr/>
                </a:tc>
                <a:tc>
                  <a:txBody>
                    <a:bodyPr/>
                    <a:lstStyle/>
                    <a:p>
                      <a:r>
                        <a:rPr lang="en-GB" sz="1000" dirty="0"/>
                        <a:t>The HFM CB mandate is to discuss the strategy and the scope of participation to the HFM Programme. </a:t>
                      </a:r>
                      <a:endParaRPr lang="it-IT" sz="1000" dirty="0">
                        <a:solidFill>
                          <a:schemeClr val="tx1"/>
                        </a:solidFill>
                      </a:endParaRPr>
                    </a:p>
                  </a:txBody>
                  <a:tcPr/>
                </a:tc>
                <a:tc>
                  <a:txBody>
                    <a:bodyPr/>
                    <a:lstStyle/>
                    <a:p>
                      <a:r>
                        <a:rPr lang="it-IT" sz="1000" dirty="0"/>
                        <a:t>Twice a year</a:t>
                      </a:r>
                      <a:endParaRPr lang="it-IT" sz="1000" dirty="0">
                        <a:solidFill>
                          <a:schemeClr val="tx1"/>
                        </a:solidFill>
                      </a:endParaRPr>
                    </a:p>
                  </a:txBody>
                  <a:tcPr/>
                </a:tc>
                <a:tc>
                  <a:txBody>
                    <a:bodyPr/>
                    <a:lstStyle/>
                    <a:p>
                      <a:pPr marL="0" indent="0">
                        <a:buFont typeface="Arial" panose="020B0604020202020204" pitchFamily="34" charset="0"/>
                        <a:buNone/>
                      </a:pPr>
                      <a:r>
                        <a:rPr lang="en-GB" sz="1000" dirty="0"/>
                        <a:t>The Collaboration Board is composed as follows:</a:t>
                      </a:r>
                    </a:p>
                    <a:p>
                      <a:pPr marL="171450" indent="-171450">
                        <a:buFont typeface="Arial" panose="020B0604020202020204" pitchFamily="34" charset="0"/>
                        <a:buChar char="•"/>
                      </a:pPr>
                      <a:r>
                        <a:rPr lang="en-GB" sz="1000" dirty="0"/>
                        <a:t>One representative per institution that, having signed the HFM MoU , contributes to the HFM R&amp;D Programme. Their participation is approved by the HFM Collaboration Board; </a:t>
                      </a:r>
                    </a:p>
                    <a:p>
                      <a:pPr marL="171450" indent="-171450">
                        <a:buFont typeface="Arial" panose="020B0604020202020204" pitchFamily="34" charset="0"/>
                        <a:buChar char="•"/>
                      </a:pPr>
                      <a:r>
                        <a:rPr lang="en-GB" sz="1000" dirty="0"/>
                        <a:t>A representative of CERN as one of the participants in the HFM R&amp;D Programme.</a:t>
                      </a:r>
                    </a:p>
                    <a:p>
                      <a:pPr marL="171450" indent="-171450">
                        <a:buFont typeface="Arial" panose="020B0604020202020204" pitchFamily="34" charset="0"/>
                        <a:buChar char="•"/>
                      </a:pPr>
                      <a:r>
                        <a:rPr lang="en-GB" sz="1000" dirty="0"/>
                        <a:t>The HFM R&amp;D project leader</a:t>
                      </a:r>
                    </a:p>
                  </a:txBody>
                  <a:tcPr/>
                </a:tc>
                <a:extLst>
                  <a:ext uri="{0D108BD9-81ED-4DB2-BD59-A6C34878D82A}">
                    <a16:rowId xmlns:a16="http://schemas.microsoft.com/office/drawing/2014/main" val="3884716094"/>
                  </a:ext>
                </a:extLst>
              </a:tr>
              <a:tr h="19038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000" dirty="0">
                          <a:solidFill>
                            <a:srgbClr val="8E04FF"/>
                          </a:solidFill>
                        </a:rPr>
                        <a:t>HFM Advisory Committee</a:t>
                      </a:r>
                    </a:p>
                  </a:txBody>
                  <a:tcPr/>
                </a:tc>
                <a:tc>
                  <a:txBody>
                    <a:bodyPr/>
                    <a:lstStyle/>
                    <a:p>
                      <a:r>
                        <a:rPr lang="en-GB" sz="1000" dirty="0"/>
                        <a:t>The HFM Scientific Advisory Committee closely follows and reviews the scope and progress of HFM programme, giving scientific and technical advice to the HFM Steering Board, HFM </a:t>
                      </a:r>
                      <a:endParaRPr lang="it-IT" sz="1000" dirty="0">
                        <a:solidFill>
                          <a:schemeClr val="tx1"/>
                        </a:solidFill>
                      </a:endParaRPr>
                    </a:p>
                  </a:txBody>
                  <a:tcPr/>
                </a:tc>
                <a:tc>
                  <a:txBody>
                    <a:bodyPr/>
                    <a:lstStyle/>
                    <a:p>
                      <a:r>
                        <a:rPr lang="it-IT" sz="1000" dirty="0">
                          <a:solidFill>
                            <a:schemeClr val="tx1"/>
                          </a:solidFill>
                        </a:rPr>
                        <a:t>Once a</a:t>
                      </a:r>
                      <a:r>
                        <a:rPr lang="it-IT" sz="1000" baseline="0" dirty="0">
                          <a:solidFill>
                            <a:schemeClr val="tx1"/>
                          </a:solidFill>
                        </a:rPr>
                        <a:t> </a:t>
                      </a:r>
                      <a:r>
                        <a:rPr lang="it-IT" sz="1000" dirty="0">
                          <a:solidFill>
                            <a:schemeClr val="tx1"/>
                          </a:solidFill>
                        </a:rPr>
                        <a:t>year</a:t>
                      </a:r>
                    </a:p>
                  </a:txBody>
                  <a:tcPr/>
                </a:tc>
                <a:tc>
                  <a:txBody>
                    <a:bodyPr/>
                    <a:lstStyle/>
                    <a:p>
                      <a:r>
                        <a:rPr lang="en-GB" sz="1000" dirty="0"/>
                        <a:t>The Scientific Advisory Committee consists of up to 6 international experts who are not directly involved in the HFM Programme and have renowned expertise in one or more scientific and technical domains relevant to the HFM Programme</a:t>
                      </a:r>
                      <a:endParaRPr lang="it-IT" sz="1000" dirty="0">
                        <a:solidFill>
                          <a:schemeClr val="tx1"/>
                        </a:solidFill>
                      </a:endParaRPr>
                    </a:p>
                  </a:txBody>
                  <a:tcPr/>
                </a:tc>
                <a:extLst>
                  <a:ext uri="{0D108BD9-81ED-4DB2-BD59-A6C34878D82A}">
                    <a16:rowId xmlns:a16="http://schemas.microsoft.com/office/drawing/2014/main" val="4206131893"/>
                  </a:ext>
                </a:extLst>
              </a:tr>
            </a:tbl>
          </a:graphicData>
        </a:graphic>
      </p:graphicFrame>
      <p:sp>
        <p:nvSpPr>
          <p:cNvPr id="8" name="TextBox 7">
            <a:extLst>
              <a:ext uri="{FF2B5EF4-FFF2-40B4-BE49-F238E27FC236}">
                <a16:creationId xmlns:a16="http://schemas.microsoft.com/office/drawing/2014/main" id="{BBB336FD-4DE9-422C-A80C-54892B46DAB2}"/>
              </a:ext>
            </a:extLst>
          </p:cNvPr>
          <p:cNvSpPr txBox="1"/>
          <p:nvPr/>
        </p:nvSpPr>
        <p:spPr>
          <a:xfrm>
            <a:off x="445477" y="156793"/>
            <a:ext cx="4572000" cy="646331"/>
          </a:xfrm>
          <a:prstGeom prst="rect">
            <a:avLst/>
          </a:prstGeom>
          <a:noFill/>
        </p:spPr>
        <p:txBody>
          <a:bodyPr wrap="square">
            <a:spAutoFit/>
          </a:bodyPr>
          <a:lstStyle/>
          <a:p>
            <a:r>
              <a:rPr lang="en-GB" sz="3600" dirty="0"/>
              <a:t>Meetings (1) </a:t>
            </a:r>
          </a:p>
        </p:txBody>
      </p:sp>
    </p:spTree>
    <p:extLst>
      <p:ext uri="{BB962C8B-B14F-4D97-AF65-F5344CB8AC3E}">
        <p14:creationId xmlns:p14="http://schemas.microsoft.com/office/powerpoint/2010/main" val="11340969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45C925-35D8-074A-87A7-ED6935D79665}"/>
              </a:ext>
            </a:extLst>
          </p:cNvPr>
          <p:cNvSpPr>
            <a:spLocks noGrp="1"/>
          </p:cNvSpPr>
          <p:nvPr>
            <p:ph type="title"/>
          </p:nvPr>
        </p:nvSpPr>
        <p:spPr>
          <a:xfrm>
            <a:off x="258417" y="-1"/>
            <a:ext cx="8676861" cy="936000"/>
          </a:xfrm>
        </p:spPr>
        <p:txBody>
          <a:bodyPr>
            <a:normAutofit fontScale="90000"/>
          </a:bodyPr>
          <a:lstStyle/>
          <a:p>
            <a:r>
              <a:rPr lang="en-GB" sz="3600"/>
              <a:t>HFM Project Work Packages and RD Line Fora</a:t>
            </a:r>
            <a:endParaRPr lang="en-GB" sz="3600" dirty="0"/>
          </a:p>
        </p:txBody>
      </p:sp>
      <p:sp>
        <p:nvSpPr>
          <p:cNvPr id="3" name="Date Placeholder 2">
            <a:extLst>
              <a:ext uri="{FF2B5EF4-FFF2-40B4-BE49-F238E27FC236}">
                <a16:creationId xmlns:a16="http://schemas.microsoft.com/office/drawing/2014/main" id="{9E8A9390-9C35-974C-A342-0036378A429B}"/>
              </a:ext>
            </a:extLst>
          </p:cNvPr>
          <p:cNvSpPr>
            <a:spLocks noGrp="1"/>
          </p:cNvSpPr>
          <p:nvPr>
            <p:ph type="dt" sz="half" idx="2"/>
          </p:nvPr>
        </p:nvSpPr>
        <p:spPr/>
        <p:txBody>
          <a:bodyPr/>
          <a:lstStyle/>
          <a:p>
            <a:fld id="{91E8773A-4AC1-4195-8992-E17351DCF34F}" type="datetime1">
              <a:rPr lang="en-US" smtClean="0"/>
              <a:t>5/1/22</a:t>
            </a:fld>
            <a:endParaRPr lang="en-US" dirty="0"/>
          </a:p>
        </p:txBody>
      </p:sp>
      <p:sp>
        <p:nvSpPr>
          <p:cNvPr id="4" name="Footer Placeholder 3">
            <a:extLst>
              <a:ext uri="{FF2B5EF4-FFF2-40B4-BE49-F238E27FC236}">
                <a16:creationId xmlns:a16="http://schemas.microsoft.com/office/drawing/2014/main" id="{007FBA24-5EF0-E244-8FB2-9EDCC210445A}"/>
              </a:ext>
            </a:extLst>
          </p:cNvPr>
          <p:cNvSpPr>
            <a:spLocks noGrp="1"/>
          </p:cNvSpPr>
          <p:nvPr>
            <p:ph type="ftr" sz="quarter" idx="3"/>
          </p:nvPr>
        </p:nvSpPr>
        <p:spPr/>
        <p:txBody>
          <a:bodyPr/>
          <a:lstStyle/>
          <a:p>
            <a:endParaRPr lang="en-US" dirty="0"/>
          </a:p>
        </p:txBody>
      </p:sp>
      <p:sp>
        <p:nvSpPr>
          <p:cNvPr id="5" name="Slide Number Placeholder 4">
            <a:extLst>
              <a:ext uri="{FF2B5EF4-FFF2-40B4-BE49-F238E27FC236}">
                <a16:creationId xmlns:a16="http://schemas.microsoft.com/office/drawing/2014/main" id="{8DF3807A-CA8A-3A47-9470-658B9D4B7600}"/>
              </a:ext>
            </a:extLst>
          </p:cNvPr>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a:extLst>
              <a:ext uri="{FF2B5EF4-FFF2-40B4-BE49-F238E27FC236}">
                <a16:creationId xmlns:a16="http://schemas.microsoft.com/office/drawing/2014/main" id="{861E576F-C4CD-C24B-A2DB-54DCA7392A08}"/>
              </a:ext>
            </a:extLst>
          </p:cNvPr>
          <p:cNvPicPr>
            <a:picLocks noChangeAspect="1"/>
          </p:cNvPicPr>
          <p:nvPr/>
        </p:nvPicPr>
        <p:blipFill>
          <a:blip r:embed="rId2"/>
          <a:stretch>
            <a:fillRect/>
          </a:stretch>
        </p:blipFill>
        <p:spPr>
          <a:xfrm>
            <a:off x="387274" y="1347977"/>
            <a:ext cx="8369452" cy="4162045"/>
          </a:xfrm>
          <a:prstGeom prst="rect">
            <a:avLst/>
          </a:prstGeom>
        </p:spPr>
      </p:pic>
    </p:spTree>
    <p:extLst>
      <p:ext uri="{BB962C8B-B14F-4D97-AF65-F5344CB8AC3E}">
        <p14:creationId xmlns:p14="http://schemas.microsoft.com/office/powerpoint/2010/main" val="5131856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3967BCF-465A-4696-A51F-55BFD74A3C2F}"/>
              </a:ext>
            </a:extLst>
          </p:cNvPr>
          <p:cNvSpPr>
            <a:spLocks noGrp="1"/>
          </p:cNvSpPr>
          <p:nvPr>
            <p:ph type="dt" sz="half" idx="2"/>
          </p:nvPr>
        </p:nvSpPr>
        <p:spPr/>
        <p:txBody>
          <a:bodyPr/>
          <a:lstStyle/>
          <a:p>
            <a:fld id="{8E5C7C02-6B84-4DAC-B982-53167410C680}" type="datetime1">
              <a:rPr lang="en-US" smtClean="0"/>
              <a:t>5/1/22</a:t>
            </a:fld>
            <a:endParaRPr lang="en-US" dirty="0"/>
          </a:p>
        </p:txBody>
      </p:sp>
      <p:sp>
        <p:nvSpPr>
          <p:cNvPr id="3" name="Footer Placeholder 2">
            <a:extLst>
              <a:ext uri="{FF2B5EF4-FFF2-40B4-BE49-F238E27FC236}">
                <a16:creationId xmlns:a16="http://schemas.microsoft.com/office/drawing/2014/main" id="{3A5976DB-BE62-4F2D-B997-14DD91C2621E}"/>
              </a:ext>
            </a:extLst>
          </p:cNvPr>
          <p:cNvSpPr>
            <a:spLocks noGrp="1"/>
          </p:cNvSpPr>
          <p:nvPr>
            <p:ph type="ftr" sz="quarter" idx="3"/>
          </p:nvPr>
        </p:nvSpPr>
        <p:spPr/>
        <p:txBody>
          <a:bodyPr/>
          <a:lstStyle/>
          <a:p>
            <a:endParaRPr lang="en-US" dirty="0"/>
          </a:p>
        </p:txBody>
      </p:sp>
      <p:sp>
        <p:nvSpPr>
          <p:cNvPr id="4" name="Slide Number Placeholder 3">
            <a:extLst>
              <a:ext uri="{FF2B5EF4-FFF2-40B4-BE49-F238E27FC236}">
                <a16:creationId xmlns:a16="http://schemas.microsoft.com/office/drawing/2014/main" id="{7748F797-E0B2-46B4-A364-BBFA27F8EBD2}"/>
              </a:ext>
            </a:extLst>
          </p:cNvPr>
          <p:cNvSpPr>
            <a:spLocks noGrp="1"/>
          </p:cNvSpPr>
          <p:nvPr>
            <p:ph type="sldNum" sz="quarter" idx="4"/>
          </p:nvPr>
        </p:nvSpPr>
        <p:spPr/>
        <p:txBody>
          <a:bodyPr/>
          <a:lstStyle/>
          <a:p>
            <a:fld id="{17918391-D411-FE40-AAD7-861AE5233E0E}" type="slidenum">
              <a:rPr lang="en-US" smtClean="0"/>
              <a:pPr/>
              <a:t>8</a:t>
            </a:fld>
            <a:endParaRPr lang="en-US" dirty="0"/>
          </a:p>
        </p:txBody>
      </p:sp>
      <p:graphicFrame>
        <p:nvGraphicFramePr>
          <p:cNvPr id="5" name="Table 5">
            <a:extLst>
              <a:ext uri="{FF2B5EF4-FFF2-40B4-BE49-F238E27FC236}">
                <a16:creationId xmlns:a16="http://schemas.microsoft.com/office/drawing/2014/main" id="{1A2A0E84-6642-4BF6-98C7-010F7DBE8E60}"/>
              </a:ext>
            </a:extLst>
          </p:cNvPr>
          <p:cNvGraphicFramePr>
            <a:graphicFrameLocks noGrp="1"/>
          </p:cNvGraphicFramePr>
          <p:nvPr>
            <p:extLst>
              <p:ext uri="{D42A27DB-BD31-4B8C-83A1-F6EECF244321}">
                <p14:modId xmlns:p14="http://schemas.microsoft.com/office/powerpoint/2010/main" val="2341887440"/>
              </p:ext>
            </p:extLst>
          </p:nvPr>
        </p:nvGraphicFramePr>
        <p:xfrm>
          <a:off x="159533" y="913956"/>
          <a:ext cx="8762793" cy="5060454"/>
        </p:xfrm>
        <a:graphic>
          <a:graphicData uri="http://schemas.openxmlformats.org/drawingml/2006/table">
            <a:tbl>
              <a:tblPr firstRow="1" bandRow="1">
                <a:tableStyleId>{793D81CF-94F2-401A-BA57-92F5A7B2D0C5}</a:tableStyleId>
              </a:tblPr>
              <a:tblGrid>
                <a:gridCol w="1198212">
                  <a:extLst>
                    <a:ext uri="{9D8B030D-6E8A-4147-A177-3AD203B41FA5}">
                      <a16:colId xmlns:a16="http://schemas.microsoft.com/office/drawing/2014/main" val="3045007860"/>
                    </a:ext>
                  </a:extLst>
                </a:gridCol>
                <a:gridCol w="3731491">
                  <a:extLst>
                    <a:ext uri="{9D8B030D-6E8A-4147-A177-3AD203B41FA5}">
                      <a16:colId xmlns:a16="http://schemas.microsoft.com/office/drawing/2014/main" val="4122013188"/>
                    </a:ext>
                  </a:extLst>
                </a:gridCol>
                <a:gridCol w="1154546">
                  <a:extLst>
                    <a:ext uri="{9D8B030D-6E8A-4147-A177-3AD203B41FA5}">
                      <a16:colId xmlns:a16="http://schemas.microsoft.com/office/drawing/2014/main" val="3840735505"/>
                    </a:ext>
                  </a:extLst>
                </a:gridCol>
                <a:gridCol w="2678544">
                  <a:extLst>
                    <a:ext uri="{9D8B030D-6E8A-4147-A177-3AD203B41FA5}">
                      <a16:colId xmlns:a16="http://schemas.microsoft.com/office/drawing/2014/main" val="4226123785"/>
                    </a:ext>
                  </a:extLst>
                </a:gridCol>
              </a:tblGrid>
              <a:tr h="275094">
                <a:tc>
                  <a:txBody>
                    <a:bodyPr/>
                    <a:lstStyle/>
                    <a:p>
                      <a:r>
                        <a:rPr lang="en-US" sz="1050" dirty="0">
                          <a:solidFill>
                            <a:schemeClr val="bg1"/>
                          </a:solidFill>
                        </a:rPr>
                        <a:t>HFM</a:t>
                      </a:r>
                      <a:endParaRPr lang="it-IT" sz="1050" dirty="0">
                        <a:solidFill>
                          <a:schemeClr val="bg1"/>
                        </a:solidFill>
                      </a:endParaRPr>
                    </a:p>
                  </a:txBody>
                  <a:tcPr/>
                </a:tc>
                <a:tc>
                  <a:txBody>
                    <a:bodyPr/>
                    <a:lstStyle/>
                    <a:p>
                      <a:r>
                        <a:rPr lang="en-US" sz="1000" dirty="0"/>
                        <a:t>Mandate of the meeting</a:t>
                      </a:r>
                      <a:endParaRPr lang="it-IT" sz="1000" dirty="0">
                        <a:solidFill>
                          <a:schemeClr val="tx1"/>
                        </a:solidFill>
                      </a:endParaRPr>
                    </a:p>
                  </a:txBody>
                  <a:tcPr/>
                </a:tc>
                <a:tc>
                  <a:txBody>
                    <a:bodyPr/>
                    <a:lstStyle/>
                    <a:p>
                      <a:r>
                        <a:rPr lang="en-US" sz="1000" dirty="0"/>
                        <a:t>Frequency</a:t>
                      </a:r>
                      <a:endParaRPr lang="it-IT" sz="1000" dirty="0">
                        <a:solidFill>
                          <a:schemeClr val="tx1"/>
                        </a:solidFill>
                      </a:endParaRPr>
                    </a:p>
                  </a:txBody>
                  <a:tcPr/>
                </a:tc>
                <a:tc>
                  <a:txBody>
                    <a:bodyPr/>
                    <a:lstStyle/>
                    <a:p>
                      <a:r>
                        <a:rPr lang="en-US" sz="1000" dirty="0"/>
                        <a:t>Participants</a:t>
                      </a:r>
                      <a:endParaRPr lang="it-IT" sz="1000" dirty="0">
                        <a:solidFill>
                          <a:schemeClr val="tx1"/>
                        </a:solidFill>
                      </a:endParaRPr>
                    </a:p>
                  </a:txBody>
                  <a:tcPr/>
                </a:tc>
                <a:extLst>
                  <a:ext uri="{0D108BD9-81ED-4DB2-BD59-A6C34878D82A}">
                    <a16:rowId xmlns:a16="http://schemas.microsoft.com/office/drawing/2014/main" val="2200238003"/>
                  </a:ext>
                </a:extLst>
              </a:tr>
              <a:tr h="370840">
                <a:tc>
                  <a:txBody>
                    <a:bodyPr/>
                    <a:lstStyle/>
                    <a:p>
                      <a:r>
                        <a:rPr lang="en-US" sz="1400" dirty="0">
                          <a:solidFill>
                            <a:srgbClr val="8E04FF"/>
                          </a:solidFill>
                        </a:rPr>
                        <a:t>Technical and scientific committee</a:t>
                      </a:r>
                    </a:p>
                    <a:p>
                      <a:r>
                        <a:rPr lang="en-US" sz="1400" dirty="0">
                          <a:solidFill>
                            <a:srgbClr val="8E04FF"/>
                          </a:solidFill>
                        </a:rPr>
                        <a:t>(HFM TSC)</a:t>
                      </a:r>
                      <a:endParaRPr lang="it-IT" sz="1400" dirty="0">
                        <a:solidFill>
                          <a:srgbClr val="8E04FF"/>
                        </a:solidFill>
                      </a:endParaRPr>
                    </a:p>
                  </a:txBody>
                  <a:tcPr/>
                </a:tc>
                <a:tc>
                  <a:txBody>
                    <a:bodyPr/>
                    <a:lstStyle/>
                    <a:p>
                      <a:pPr marL="0" indent="0">
                        <a:buFont typeface="Arial" panose="020B0604020202020204" pitchFamily="34" charset="0"/>
                        <a:buNone/>
                      </a:pPr>
                      <a:r>
                        <a:rPr lang="en-GB" sz="1000" dirty="0"/>
                        <a:t>The HFM Technical and Scientific Committee as the executive body for the technical and scientific matters oversees the follow-up of implementation of the technical work comprised within the scope of each RD Line and Work Package.</a:t>
                      </a:r>
                      <a:endParaRPr lang="it-IT" sz="1000" dirty="0">
                        <a:solidFill>
                          <a:schemeClr val="tx1"/>
                        </a:solidFill>
                      </a:endParaRPr>
                    </a:p>
                  </a:txBody>
                  <a:tcPr/>
                </a:tc>
                <a:tc>
                  <a:txBody>
                    <a:bodyPr/>
                    <a:lstStyle/>
                    <a:p>
                      <a:r>
                        <a:rPr lang="it-IT" sz="1000" dirty="0"/>
                        <a:t>Quarterly per</a:t>
                      </a:r>
                      <a:r>
                        <a:rPr lang="it-IT" sz="1000" baseline="0" dirty="0"/>
                        <a:t> RD line</a:t>
                      </a:r>
                    </a:p>
                    <a:p>
                      <a:r>
                        <a:rPr lang="it-IT" sz="1000" baseline="0" dirty="0" err="1"/>
                        <a:t>Plenary</a:t>
                      </a:r>
                      <a:r>
                        <a:rPr lang="it-IT" sz="1000" baseline="0" dirty="0"/>
                        <a:t> meetings  </a:t>
                      </a:r>
                      <a:r>
                        <a:rPr lang="it-IT" sz="1000" baseline="0" dirty="0" err="1"/>
                        <a:t>if</a:t>
                      </a:r>
                      <a:r>
                        <a:rPr lang="it-IT" sz="1000" baseline="0" dirty="0"/>
                        <a:t> </a:t>
                      </a:r>
                      <a:r>
                        <a:rPr lang="it-IT" sz="1000" baseline="0" dirty="0" err="1"/>
                        <a:t>required</a:t>
                      </a:r>
                      <a:endParaRPr lang="it-IT" sz="1000" dirty="0"/>
                    </a:p>
                  </a:txBody>
                  <a:tcPr/>
                </a:tc>
                <a:tc>
                  <a:txBody>
                    <a:bodyPr/>
                    <a:lstStyle/>
                    <a:p>
                      <a:r>
                        <a:rPr lang="en-GB" sz="1000" dirty="0"/>
                        <a:t>Chaired by the HFM Deputy Project Leader (or PL) and includes:</a:t>
                      </a:r>
                    </a:p>
                    <a:p>
                      <a:pPr marL="171450" indent="-171450">
                        <a:buFont typeface="Arial" panose="020B0604020202020204" pitchFamily="34" charset="0"/>
                        <a:buChar char="•"/>
                      </a:pPr>
                      <a:r>
                        <a:rPr lang="en-GB" sz="1000" dirty="0">
                          <a:solidFill>
                            <a:srgbClr val="8E04FF"/>
                          </a:solidFill>
                        </a:rPr>
                        <a:t>the CERN RD Lines Coordinators</a:t>
                      </a:r>
                      <a:r>
                        <a:rPr lang="en-GB" sz="1000" dirty="0"/>
                        <a:t>, </a:t>
                      </a:r>
                    </a:p>
                    <a:p>
                      <a:pPr marL="171450" indent="-171450">
                        <a:buFont typeface="Arial" panose="020B0604020202020204" pitchFamily="34" charset="0"/>
                        <a:buChar char="•"/>
                      </a:pPr>
                      <a:r>
                        <a:rPr lang="en-GB" sz="1000" dirty="0"/>
                        <a:t>the Work Package Leaders</a:t>
                      </a:r>
                    </a:p>
                    <a:p>
                      <a:pPr marL="171450" indent="-171450">
                        <a:buFont typeface="Arial" panose="020B0604020202020204" pitchFamily="34" charset="0"/>
                        <a:buChar char="•"/>
                      </a:pPr>
                      <a:r>
                        <a:rPr lang="en-GB" sz="1000" dirty="0"/>
                        <a:t>CERN Liaisons </a:t>
                      </a:r>
                    </a:p>
                    <a:p>
                      <a:pPr marL="171450" indent="-171450">
                        <a:buFont typeface="Arial" panose="020B0604020202020204" pitchFamily="34" charset="0"/>
                        <a:buChar char="•"/>
                      </a:pPr>
                      <a:r>
                        <a:rPr lang="en-GB" sz="1000" dirty="0"/>
                        <a:t>as well as other key players in the execution of the HFM R&amp;D Programme</a:t>
                      </a:r>
                      <a:endParaRPr lang="it-IT" sz="1000" dirty="0">
                        <a:solidFill>
                          <a:schemeClr val="tx1"/>
                        </a:solidFill>
                      </a:endParaRPr>
                    </a:p>
                  </a:txBody>
                  <a:tcPr/>
                </a:tc>
                <a:extLst>
                  <a:ext uri="{0D108BD9-81ED-4DB2-BD59-A6C34878D82A}">
                    <a16:rowId xmlns:a16="http://schemas.microsoft.com/office/drawing/2014/main" val="1247217758"/>
                  </a:ext>
                </a:extLst>
              </a:tr>
              <a:tr h="370840">
                <a:tc>
                  <a:txBody>
                    <a:bodyPr/>
                    <a:lstStyle/>
                    <a:p>
                      <a:r>
                        <a:rPr lang="en-US" sz="1000" dirty="0">
                          <a:solidFill>
                            <a:srgbClr val="8E04FF"/>
                          </a:solidFill>
                        </a:rPr>
                        <a:t>Management and coordination board</a:t>
                      </a:r>
                    </a:p>
                    <a:p>
                      <a:r>
                        <a:rPr lang="en-US" sz="1000" dirty="0">
                          <a:solidFill>
                            <a:srgbClr val="8E04FF"/>
                          </a:solidFill>
                        </a:rPr>
                        <a:t>(HFM  MCB)</a:t>
                      </a:r>
                      <a:endParaRPr lang="it-IT" sz="1000" dirty="0">
                        <a:solidFill>
                          <a:srgbClr val="8E04FF"/>
                        </a:solidFill>
                      </a:endParaRPr>
                    </a:p>
                  </a:txBody>
                  <a:tcPr/>
                </a:tc>
                <a:tc>
                  <a:txBody>
                    <a:bodyPr/>
                    <a:lstStyle/>
                    <a:p>
                      <a:r>
                        <a:rPr lang="en-GB" sz="1000" dirty="0"/>
                        <a:t>The HFM MCB is the executive body of the HFM R&amp;D Programme</a:t>
                      </a:r>
                    </a:p>
                    <a:p>
                      <a:pPr marL="171450" indent="-171450">
                        <a:buFont typeface="Arial" panose="020B0604020202020204" pitchFamily="34" charset="0"/>
                        <a:buChar char="•"/>
                      </a:pPr>
                      <a:r>
                        <a:rPr lang="en-GB" sz="1000" dirty="0"/>
                        <a:t>The HFM MCB is responsible for the implementation of the work plan established within the scope of the HFM Programme. </a:t>
                      </a:r>
                    </a:p>
                    <a:p>
                      <a:pPr marL="171450" indent="-171450">
                        <a:buFont typeface="Arial" panose="020B0604020202020204" pitchFamily="34" charset="0"/>
                        <a:buChar char="•"/>
                      </a:pPr>
                      <a:r>
                        <a:rPr lang="en-GB" sz="1000" dirty="0"/>
                        <a:t>The HFM MCB is also responsible for setting up and overseeing all bilateral collaboration agreements with the collaborating institutions. The HFM MCB makes strategic and key technical decisions and allocates appropriate resources in the field of bilateral liabilities with all external entities. </a:t>
                      </a:r>
                      <a:endParaRPr lang="it-IT" sz="1000" dirty="0"/>
                    </a:p>
                  </a:txBody>
                  <a:tcPr/>
                </a:tc>
                <a:tc>
                  <a:txBody>
                    <a:bodyPr/>
                    <a:lstStyle/>
                    <a:p>
                      <a:r>
                        <a:rPr lang="en-GB" sz="1000" dirty="0"/>
                        <a:t>The frequency of meetings will be according to the needs, typically quarterly.</a:t>
                      </a:r>
                    </a:p>
                    <a:p>
                      <a:endParaRPr lang="it-IT" sz="1000" dirty="0">
                        <a:solidFill>
                          <a:schemeClr val="tx1"/>
                        </a:solidFill>
                      </a:endParaRPr>
                    </a:p>
                  </a:txBody>
                  <a:tcPr/>
                </a:tc>
                <a:tc>
                  <a:txBody>
                    <a:bodyPr/>
                    <a:lstStyle/>
                    <a:p>
                      <a:r>
                        <a:rPr lang="en-GB" sz="1000" dirty="0"/>
                        <a:t>Chaired by the HFM Project Leader, and includes the RD Line coordinators according to the agenda, </a:t>
                      </a:r>
                    </a:p>
                  </a:txBody>
                  <a:tcPr/>
                </a:tc>
                <a:extLst>
                  <a:ext uri="{0D108BD9-81ED-4DB2-BD59-A6C34878D82A}">
                    <a16:rowId xmlns:a16="http://schemas.microsoft.com/office/drawing/2014/main" val="1937414737"/>
                  </a:ext>
                </a:extLst>
              </a:tr>
              <a:tr h="370840">
                <a:tc>
                  <a:txBody>
                    <a:bodyPr/>
                    <a:lstStyle/>
                    <a:p>
                      <a:r>
                        <a:rPr lang="en-US" sz="1000" dirty="0">
                          <a:solidFill>
                            <a:srgbClr val="8E04FF"/>
                          </a:solidFill>
                        </a:rPr>
                        <a:t>Project office </a:t>
                      </a:r>
                      <a:endParaRPr lang="it-IT" sz="1000" dirty="0">
                        <a:solidFill>
                          <a:srgbClr val="8E04FF"/>
                        </a:solidFill>
                      </a:endParaRPr>
                    </a:p>
                  </a:txBody>
                  <a:tcPr/>
                </a:tc>
                <a:tc>
                  <a:txBody>
                    <a:bodyPr/>
                    <a:lstStyle/>
                    <a:p>
                      <a:r>
                        <a:rPr lang="en-GB" sz="1000" dirty="0"/>
                        <a:t>The Project Office manages all administrative and coordination aspects of the HFM R&amp;D Programme, including preparation and running of meetings, administrative follow-up of collaboration agreements, budget and planning follow-up, reporting, documentation, and archiving.</a:t>
                      </a:r>
                      <a:endParaRPr lang="it-IT" sz="1000" dirty="0">
                        <a:solidFill>
                          <a:schemeClr val="tx1"/>
                        </a:solidFill>
                      </a:endParaRPr>
                    </a:p>
                  </a:txBody>
                  <a:tcPr/>
                </a:tc>
                <a:tc>
                  <a:txBody>
                    <a:bodyPr/>
                    <a:lstStyle/>
                    <a:p>
                      <a:r>
                        <a:rPr lang="en-US" sz="1000" dirty="0"/>
                        <a:t>Every two weeks</a:t>
                      </a:r>
                      <a:endParaRPr lang="it-IT" sz="1000" dirty="0">
                        <a:solidFill>
                          <a:schemeClr val="tx1"/>
                        </a:solidFill>
                      </a:endParaRPr>
                    </a:p>
                  </a:txBody>
                  <a:tcPr/>
                </a:tc>
                <a:tc>
                  <a:txBody>
                    <a:bodyPr/>
                    <a:lstStyle/>
                    <a:p>
                      <a:r>
                        <a:rPr lang="it-IT" sz="1000" dirty="0"/>
                        <a:t>Caired by the PO leader and includes:</a:t>
                      </a:r>
                    </a:p>
                    <a:p>
                      <a:pPr marL="171450" indent="-171450">
                        <a:buFont typeface="Arial" panose="020B0604020202020204" pitchFamily="34" charset="0"/>
                        <a:buChar char="•"/>
                      </a:pPr>
                      <a:r>
                        <a:rPr lang="it-IT" sz="1000" dirty="0"/>
                        <a:t>the HFM PL</a:t>
                      </a:r>
                    </a:p>
                    <a:p>
                      <a:pPr marL="171450" indent="-171450">
                        <a:buFont typeface="Arial" panose="020B0604020202020204" pitchFamily="34" charset="0"/>
                        <a:buChar char="•"/>
                      </a:pPr>
                      <a:r>
                        <a:rPr lang="it-IT" sz="1000" dirty="0"/>
                        <a:t>the DPO</a:t>
                      </a:r>
                    </a:p>
                    <a:p>
                      <a:pPr marL="171450" indent="-171450">
                        <a:buFont typeface="Arial" panose="020B0604020202020204" pitchFamily="34" charset="0"/>
                        <a:buChar char="•"/>
                      </a:pPr>
                      <a:r>
                        <a:rPr lang="it-IT" sz="1000" dirty="0"/>
                        <a:t>the TE DPO and DDPO</a:t>
                      </a:r>
                    </a:p>
                    <a:p>
                      <a:pPr marL="171450" indent="-171450">
                        <a:buFont typeface="Arial" panose="020B0604020202020204" pitchFamily="34" charset="0"/>
                        <a:buChar char="•"/>
                      </a:pPr>
                      <a:r>
                        <a:rPr lang="it-IT" sz="1000" dirty="0"/>
                        <a:t>The HFM admin. Assistant</a:t>
                      </a:r>
                    </a:p>
                    <a:p>
                      <a:pPr marL="171450" indent="-171450">
                        <a:buFont typeface="Arial" panose="020B0604020202020204" pitchFamily="34" charset="0"/>
                        <a:buChar char="•"/>
                      </a:pPr>
                      <a:r>
                        <a:rPr lang="it-IT" sz="1000" dirty="0"/>
                        <a:t>The FAP link person</a:t>
                      </a:r>
                      <a:endParaRPr lang="it-IT" sz="1000" dirty="0">
                        <a:solidFill>
                          <a:schemeClr val="tx1"/>
                        </a:solidFill>
                      </a:endParaRPr>
                    </a:p>
                  </a:txBody>
                  <a:tcPr/>
                </a:tc>
                <a:extLst>
                  <a:ext uri="{0D108BD9-81ED-4DB2-BD59-A6C34878D82A}">
                    <a16:rowId xmlns:a16="http://schemas.microsoft.com/office/drawing/2014/main" val="2927939449"/>
                  </a:ext>
                </a:extLst>
              </a:tr>
              <a:tr h="370840">
                <a:tc>
                  <a:txBody>
                    <a:bodyPr/>
                    <a:lstStyle/>
                    <a:p>
                      <a:r>
                        <a:rPr lang="en-US" sz="1000" dirty="0">
                          <a:solidFill>
                            <a:srgbClr val="8E04FF"/>
                          </a:solidFill>
                        </a:rPr>
                        <a:t>Thematic RD Line Fora</a:t>
                      </a:r>
                      <a:endParaRPr lang="it-IT" sz="1000" dirty="0">
                        <a:solidFill>
                          <a:srgbClr val="8E04FF"/>
                        </a:solidFill>
                      </a:endParaRPr>
                    </a:p>
                  </a:txBody>
                  <a:tcPr/>
                </a:tc>
                <a:tc>
                  <a:txBody>
                    <a:bodyPr/>
                    <a:lstStyle/>
                    <a:p>
                      <a:r>
                        <a:rPr lang="en-GB" sz="1000" dirty="0"/>
                        <a:t>The RD Line Fora are thematically focused and topically complementary, so that the structure allows the efficient exchange of information facilitating advancement in each individual domain, whilst ensuring harmonisation, synergies, and oversight of each R&amp;D domain. </a:t>
                      </a:r>
                    </a:p>
                  </a:txBody>
                  <a:tcPr/>
                </a:tc>
                <a:tc>
                  <a:txBody>
                    <a:bodyPr/>
                    <a:lstStyle/>
                    <a:p>
                      <a:r>
                        <a:rPr lang="en-GB" sz="1000" dirty="0"/>
                        <a:t>The frequency will be as required by the WPs, typically once a month.</a:t>
                      </a:r>
                      <a:endParaRPr lang="it-IT" sz="1000" dirty="0">
                        <a:solidFill>
                          <a:schemeClr val="tx1"/>
                        </a:solidFill>
                      </a:endParaRPr>
                    </a:p>
                  </a:txBody>
                  <a:tcPr/>
                </a:tc>
                <a:tc>
                  <a:txBody>
                    <a:bodyPr/>
                    <a:lstStyle/>
                    <a:p>
                      <a:r>
                        <a:rPr lang="en-GB" sz="1000" dirty="0"/>
                        <a:t>The RD Line Fora are led by coordinators appointed by the HFM PL. </a:t>
                      </a:r>
                      <a:endParaRPr lang="it-IT" sz="1000" dirty="0">
                        <a:solidFill>
                          <a:schemeClr val="tx1"/>
                        </a:solidFill>
                      </a:endParaRPr>
                    </a:p>
                  </a:txBody>
                  <a:tcPr/>
                </a:tc>
                <a:extLst>
                  <a:ext uri="{0D108BD9-81ED-4DB2-BD59-A6C34878D82A}">
                    <a16:rowId xmlns:a16="http://schemas.microsoft.com/office/drawing/2014/main" val="774437066"/>
                  </a:ext>
                </a:extLst>
              </a:tr>
            </a:tbl>
          </a:graphicData>
        </a:graphic>
      </p:graphicFrame>
      <p:sp>
        <p:nvSpPr>
          <p:cNvPr id="6" name="TextBox 5">
            <a:extLst>
              <a:ext uri="{FF2B5EF4-FFF2-40B4-BE49-F238E27FC236}">
                <a16:creationId xmlns:a16="http://schemas.microsoft.com/office/drawing/2014/main" id="{BBB336FD-4DE9-422C-A80C-54892B46DAB2}"/>
              </a:ext>
            </a:extLst>
          </p:cNvPr>
          <p:cNvSpPr txBox="1"/>
          <p:nvPr/>
        </p:nvSpPr>
        <p:spPr>
          <a:xfrm>
            <a:off x="159533" y="202823"/>
            <a:ext cx="4572000" cy="646331"/>
          </a:xfrm>
          <a:prstGeom prst="rect">
            <a:avLst/>
          </a:prstGeom>
          <a:noFill/>
        </p:spPr>
        <p:txBody>
          <a:bodyPr wrap="square">
            <a:spAutoFit/>
          </a:bodyPr>
          <a:lstStyle/>
          <a:p>
            <a:r>
              <a:rPr lang="en-GB" sz="3600" dirty="0"/>
              <a:t>Meetings (2) </a:t>
            </a:r>
          </a:p>
        </p:txBody>
      </p:sp>
    </p:spTree>
    <p:extLst>
      <p:ext uri="{BB962C8B-B14F-4D97-AF65-F5344CB8AC3E}">
        <p14:creationId xmlns:p14="http://schemas.microsoft.com/office/powerpoint/2010/main" val="12294424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Meetings (3)</a:t>
            </a:r>
            <a:endParaRPr lang="en-GB" dirty="0"/>
          </a:p>
        </p:txBody>
      </p:sp>
      <p:sp>
        <p:nvSpPr>
          <p:cNvPr id="3" name="Content Placeholder 2"/>
          <p:cNvSpPr>
            <a:spLocks noGrp="1"/>
          </p:cNvSpPr>
          <p:nvPr>
            <p:ph idx="1"/>
          </p:nvPr>
        </p:nvSpPr>
        <p:spPr/>
        <p:txBody>
          <a:bodyPr>
            <a:normAutofit lnSpcReduction="10000"/>
          </a:bodyPr>
          <a:lstStyle/>
          <a:p>
            <a:r>
              <a:rPr lang="en-US" dirty="0"/>
              <a:t>The meetings will be created in Indico. The Indico categories will follow the HFM organizational structure</a:t>
            </a:r>
          </a:p>
          <a:p>
            <a:r>
              <a:rPr lang="en-US" dirty="0"/>
              <a:t>The minutes will be uploaded in EDMS</a:t>
            </a:r>
          </a:p>
          <a:p>
            <a:r>
              <a:rPr lang="en-US" dirty="0"/>
              <a:t>RD Line coordinators and WP Leaders will </a:t>
            </a:r>
            <a:r>
              <a:rPr lang="en-US" dirty="0" err="1"/>
              <a:t>organise</a:t>
            </a:r>
            <a:r>
              <a:rPr lang="en-US" dirty="0"/>
              <a:t> their technical meetings. WP Leaders will report the progress at the TSC meetings (current status, potential issues and actions, deviation with respect to the agreed implementation plan, detailed plan for the next three month)  </a:t>
            </a:r>
          </a:p>
          <a:p>
            <a:endParaRPr lang="en-GB" dirty="0"/>
          </a:p>
        </p:txBody>
      </p:sp>
      <p:sp>
        <p:nvSpPr>
          <p:cNvPr id="4" name="Date Placeholder 3"/>
          <p:cNvSpPr>
            <a:spLocks noGrp="1"/>
          </p:cNvSpPr>
          <p:nvPr>
            <p:ph type="dt" sz="half" idx="2"/>
          </p:nvPr>
        </p:nvSpPr>
        <p:spPr/>
        <p:txBody>
          <a:bodyPr/>
          <a:lstStyle/>
          <a:p>
            <a:fld id="{A76A2B72-61D3-4DD5-8514-A6095F7E9C14}" type="datetime1">
              <a:rPr lang="en-US" smtClean="0"/>
              <a:t>5/2/22</a:t>
            </a:fld>
            <a:endParaRPr lang="en-US" dirty="0"/>
          </a:p>
        </p:txBody>
      </p:sp>
      <p:sp>
        <p:nvSpPr>
          <p:cNvPr id="5" name="Footer Placeholder 4"/>
          <p:cNvSpPr>
            <a:spLocks noGrp="1"/>
          </p:cNvSpPr>
          <p:nvPr>
            <p:ph type="ftr" sz="quarter" idx="3"/>
          </p:nvPr>
        </p:nvSpPr>
        <p:spPr/>
        <p:txBody>
          <a:bodyPr/>
          <a:lstStyle/>
          <a:p>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9</a:t>
            </a:fld>
            <a:endParaRPr lang="en-US" dirty="0"/>
          </a:p>
        </p:txBody>
      </p:sp>
    </p:spTree>
    <p:extLst>
      <p:ext uri="{BB962C8B-B14F-4D97-AF65-F5344CB8AC3E}">
        <p14:creationId xmlns:p14="http://schemas.microsoft.com/office/powerpoint/2010/main" val="345214023"/>
      </p:ext>
    </p:extLst>
  </p:cSld>
  <p:clrMapOvr>
    <a:masterClrMapping/>
  </p:clrMapOvr>
</p:sld>
</file>

<file path=ppt/theme/theme1.xml><?xml version="1.0" encoding="utf-8"?>
<a:theme xmlns:a="http://schemas.openxmlformats.org/drawingml/2006/main" name="HFM(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CERN(4-3).thmx</Template>
  <TotalTime>57946</TotalTime>
  <Words>1046</Words>
  <Application>Microsoft Macintosh PowerPoint</Application>
  <PresentationFormat>On-screen Show (4:3)</PresentationFormat>
  <Paragraphs>142</Paragraphs>
  <Slides>15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Arial</vt:lpstr>
      <vt:lpstr>Calibri</vt:lpstr>
      <vt:lpstr>HFM(4-3)</vt:lpstr>
      <vt:lpstr>PowerPoint Presentation</vt:lpstr>
      <vt:lpstr>HFM Organisation meeting </vt:lpstr>
      <vt:lpstr>Outline </vt:lpstr>
      <vt:lpstr>Organisational structure </vt:lpstr>
      <vt:lpstr>HFM Project Collaboration Structure</vt:lpstr>
      <vt:lpstr>PowerPoint Presentation</vt:lpstr>
      <vt:lpstr>HFM Project Work Packages and RD Line Fora</vt:lpstr>
      <vt:lpstr>PowerPoint Presentation</vt:lpstr>
      <vt:lpstr>Meetings (3)</vt:lpstr>
      <vt:lpstr>HFM EDMS structure (1)</vt:lpstr>
      <vt:lpstr>HFM EDMS Structure (2) </vt:lpstr>
      <vt:lpstr>HFM BC Structure </vt:lpstr>
      <vt:lpstr>WP implementation plan</vt:lpstr>
      <vt:lpstr>Template for the CERN WP implementation plan (1) </vt:lpstr>
      <vt:lpstr>Template for the CERN WP implementation plan (2) </vt:lpstr>
    </vt:vector>
  </TitlesOfParts>
  <Manager/>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HFM PowerPoint Template</dc:title>
  <dc:subject/>
  <dc:creator>CERN User</dc:creator>
  <cp:keywords/>
  <dc:description/>
  <cp:lastModifiedBy>Andrzej Siemko</cp:lastModifiedBy>
  <cp:revision>756</cp:revision>
  <cp:lastPrinted>2022-04-29T08:24:36Z</cp:lastPrinted>
  <dcterms:created xsi:type="dcterms:W3CDTF">2012-11-30T11:04:26Z</dcterms:created>
  <dcterms:modified xsi:type="dcterms:W3CDTF">2022-05-02T13:12:00Z</dcterms:modified>
  <cp:category/>
</cp:coreProperties>
</file>