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361" r:id="rId1"/>
  </p:sldMasterIdLst>
  <p:notesMasterIdLst>
    <p:notesMasterId r:id="rId3"/>
  </p:notesMasterIdLst>
  <p:handoutMasterIdLst>
    <p:handoutMasterId r:id="rId4"/>
  </p:handoutMasterIdLst>
  <p:sldIdLst>
    <p:sldId id="28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A496"/>
    <a:srgbClr val="7777BC"/>
    <a:srgbClr val="8C8CD9"/>
    <a:srgbClr val="A7A6FF"/>
    <a:srgbClr val="1524FF"/>
    <a:srgbClr val="9797FF"/>
    <a:srgbClr val="FFE83A"/>
    <a:srgbClr val="111CB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8080" autoAdjust="0"/>
  </p:normalViewPr>
  <p:slideViewPr>
    <p:cSldViewPr snapToGrid="0" snapToObjects="1">
      <p:cViewPr>
        <p:scale>
          <a:sx n="100" d="100"/>
          <a:sy n="100" d="100"/>
        </p:scale>
        <p:origin x="-584" y="-1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6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AAA5B0-CC06-524D-9430-1F689B3081F9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598C4-AF84-234D-AA71-46BC9D47B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7790B-FE77-6149-B0F0-A40119A1BE83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6710D-C18A-AF4D-A5F0-027F5728DF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3"/>
          <p:cNvSpPr>
            <a:spLocks noChangeArrowheads="1"/>
          </p:cNvSpPr>
          <p:nvPr userDrawn="1"/>
        </p:nvSpPr>
        <p:spPr bwMode="auto">
          <a:xfrm>
            <a:off x="1603964" y="-7619"/>
            <a:ext cx="7534244" cy="2484119"/>
          </a:xfrm>
          <a:prstGeom prst="rect">
            <a:avLst/>
          </a:prstGeom>
          <a:gradFill flip="none" rotWithShape="1">
            <a:gsLst>
              <a:gs pos="30000">
                <a:srgbClr val="111CB5"/>
              </a:gs>
              <a:gs pos="100000">
                <a:srgbClr val="9797FF"/>
              </a:gs>
            </a:gsLst>
            <a:lin ang="184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endParaRPr lang="en-GB" sz="2400">
              <a:latin typeface="Times New Roman" pitchFamily="-65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2275" y="510211"/>
            <a:ext cx="5495925" cy="243460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grpSp>
        <p:nvGrpSpPr>
          <p:cNvPr id="13" name="Group 5"/>
          <p:cNvGrpSpPr>
            <a:grpSpLocks/>
          </p:cNvGrpSpPr>
          <p:nvPr userDrawn="1"/>
        </p:nvGrpSpPr>
        <p:grpSpPr bwMode="auto">
          <a:xfrm>
            <a:off x="1" y="1"/>
            <a:ext cx="2679700" cy="2476500"/>
            <a:chOff x="0" y="672"/>
            <a:chExt cx="1806" cy="1989"/>
          </a:xfrm>
          <a:solidFill>
            <a:srgbClr val="111CB5"/>
          </a:solidFill>
        </p:grpSpPr>
        <p:sp>
          <p:nvSpPr>
            <p:cNvPr id="14" name="Rectangle 6"/>
            <p:cNvSpPr>
              <a:spLocks noChangeArrowheads="1"/>
            </p:cNvSpPr>
            <p:nvPr userDrawn="1"/>
          </p:nvSpPr>
          <p:spPr bwMode="auto">
            <a:xfrm>
              <a:off x="361" y="2257"/>
              <a:ext cx="363" cy="404"/>
            </a:xfrm>
            <a:prstGeom prst="rect">
              <a:avLst/>
            </a:prstGeom>
            <a:solidFill>
              <a:srgbClr val="7777BC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 userDrawn="1"/>
          </p:nvSpPr>
          <p:spPr bwMode="auto">
            <a:xfrm>
              <a:off x="1081" y="1066"/>
              <a:ext cx="362" cy="404"/>
            </a:xfrm>
            <a:prstGeom prst="rect">
              <a:avLst/>
            </a:prstGeom>
            <a:solidFill>
              <a:srgbClr val="A7A6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 userDrawn="1"/>
          </p:nvSpPr>
          <p:spPr bwMode="auto">
            <a:xfrm>
              <a:off x="1437" y="672"/>
              <a:ext cx="369" cy="400"/>
            </a:xfrm>
            <a:prstGeom prst="rect">
              <a:avLst/>
            </a:prstGeom>
            <a:solidFill>
              <a:srgbClr val="A7A6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 userDrawn="1"/>
          </p:nvSpPr>
          <p:spPr bwMode="auto">
            <a:xfrm>
              <a:off x="719" y="2257"/>
              <a:ext cx="369" cy="40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 userDrawn="1"/>
          </p:nvSpPr>
          <p:spPr bwMode="auto">
            <a:xfrm>
              <a:off x="1437" y="1066"/>
              <a:ext cx="369" cy="404"/>
            </a:xfrm>
            <a:prstGeom prst="rect">
              <a:avLst/>
            </a:prstGeom>
            <a:solidFill>
              <a:srgbClr val="7777BC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 userDrawn="1"/>
          </p:nvSpPr>
          <p:spPr bwMode="auto">
            <a:xfrm>
              <a:off x="719" y="1464"/>
              <a:ext cx="369" cy="399"/>
            </a:xfrm>
            <a:prstGeom prst="rect">
              <a:avLst/>
            </a:prstGeom>
            <a:solidFill>
              <a:srgbClr val="A7A6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 userDrawn="1"/>
          </p:nvSpPr>
          <p:spPr bwMode="auto">
            <a:xfrm>
              <a:off x="0" y="1464"/>
              <a:ext cx="367" cy="3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 userDrawn="1"/>
          </p:nvSpPr>
          <p:spPr bwMode="auto">
            <a:xfrm>
              <a:off x="1081" y="1464"/>
              <a:ext cx="362" cy="399"/>
            </a:xfrm>
            <a:prstGeom prst="rect">
              <a:avLst/>
            </a:prstGeom>
            <a:solidFill>
              <a:srgbClr val="7777BC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 userDrawn="1"/>
          </p:nvSpPr>
          <p:spPr bwMode="auto">
            <a:xfrm>
              <a:off x="361" y="1857"/>
              <a:ext cx="363" cy="407"/>
            </a:xfrm>
            <a:prstGeom prst="rect">
              <a:avLst/>
            </a:prstGeom>
            <a:solidFill>
              <a:srgbClr val="A7A6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  <p:sp>
          <p:nvSpPr>
            <p:cNvPr id="23" name="Rectangle 15"/>
            <p:cNvSpPr>
              <a:spLocks noChangeArrowheads="1"/>
            </p:cNvSpPr>
            <p:nvPr userDrawn="1"/>
          </p:nvSpPr>
          <p:spPr bwMode="auto">
            <a:xfrm>
              <a:off x="719" y="1857"/>
              <a:ext cx="369" cy="407"/>
            </a:xfrm>
            <a:prstGeom prst="rect">
              <a:avLst/>
            </a:prstGeom>
            <a:solidFill>
              <a:srgbClr val="7777BC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 eaLnBrk="1" hangingPunct="1">
                <a:defRPr/>
              </a:pPr>
              <a:endParaRPr lang="en-GB" sz="2400">
                <a:latin typeface="Times New Roman" pitchFamily="-65" charset="0"/>
              </a:endParaRPr>
            </a:p>
          </p:txBody>
        </p:sp>
      </p:grpSp>
      <p:pic>
        <p:nvPicPr>
          <p:cNvPr id="24" name="Picture 60" descr="THECERNlogoWhit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06488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1F77-7E87-445D-9269-B7FDF20B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r>
              <a:rPr lang="en-US" dirty="0" smtClean="0"/>
              <a:t>/17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3B6A9-7A15-7444-B836-28FB97703B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3"/>
          <p:cNvSpPr>
            <a:spLocks noChangeArrowheads="1"/>
          </p:cNvSpPr>
          <p:nvPr userDrawn="1"/>
        </p:nvSpPr>
        <p:spPr bwMode="auto">
          <a:xfrm>
            <a:off x="-5792" y="-7619"/>
            <a:ext cx="9144000" cy="982857"/>
          </a:xfrm>
          <a:prstGeom prst="rect">
            <a:avLst/>
          </a:prstGeom>
          <a:gradFill flip="none" rotWithShape="1">
            <a:gsLst>
              <a:gs pos="30000">
                <a:srgbClr val="111CB5"/>
              </a:gs>
              <a:gs pos="100000">
                <a:srgbClr val="9797FF"/>
              </a:gs>
            </a:gsLst>
            <a:lin ang="184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endParaRPr lang="en-GB" sz="2400">
              <a:latin typeface="Times New Roman" pitchFamily="-65" charset="0"/>
            </a:endParaRPr>
          </a:p>
        </p:txBody>
      </p:sp>
      <p:sp>
        <p:nvSpPr>
          <p:cNvPr id="12" name="Rectangle 23"/>
          <p:cNvSpPr>
            <a:spLocks noChangeArrowheads="1"/>
          </p:cNvSpPr>
          <p:nvPr userDrawn="1"/>
        </p:nvSpPr>
        <p:spPr bwMode="auto">
          <a:xfrm>
            <a:off x="0" y="6591945"/>
            <a:ext cx="9144000" cy="273050"/>
          </a:xfrm>
          <a:prstGeom prst="rect">
            <a:avLst/>
          </a:prstGeom>
          <a:gradFill flip="none" rotWithShape="1">
            <a:gsLst>
              <a:gs pos="30000">
                <a:srgbClr val="111CB5"/>
              </a:gs>
              <a:gs pos="100000">
                <a:srgbClr val="9797FF"/>
              </a:gs>
            </a:gsLst>
            <a:lin ang="184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GB" sz="12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1822" y="24952"/>
            <a:ext cx="7275648" cy="94119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22940" y="654114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E83A"/>
                </a:solidFill>
              </a:defRPr>
            </a:lvl1pPr>
          </a:lstStyle>
          <a:p>
            <a:fld id="{6BA3B6A9-7A15-7444-B836-28FB97703B2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87471" y="-7618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2" r:id="rId1"/>
    <p:sldLayoutId id="2147484363" r:id="rId2"/>
    <p:sldLayoutId id="2147484364" r:id="rId3"/>
    <p:sldLayoutId id="2147484365" r:id="rId4"/>
    <p:sldLayoutId id="2147484366" r:id="rId5"/>
    <p:sldLayoutId id="2147484367" r:id="rId6"/>
    <p:sldLayoutId id="2147484368" r:id="rId7"/>
    <p:sldLayoutId id="2147484369" r:id="rId8"/>
    <p:sldLayoutId id="2147484370" r:id="rId9"/>
    <p:sldLayoutId id="2147484371" r:id="rId10"/>
    <p:sldLayoutId id="2147484372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E83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20000"/>
        <a:buFont typeface="Wingdings" charset="2"/>
        <a:buChar char="§"/>
        <a:defRPr sz="3200" kern="1200">
          <a:solidFill>
            <a:srgbClr val="111CB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60000"/>
        <a:buFont typeface="Wingdings" charset="2"/>
        <a:buChar char="u"/>
        <a:defRPr sz="2800" kern="1200">
          <a:solidFill>
            <a:srgbClr val="111CB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58000"/>
        <a:buFont typeface="Wingdings" charset="2"/>
        <a:buChar char=""/>
        <a:defRPr sz="2400" kern="1200">
          <a:solidFill>
            <a:srgbClr val="111CB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11CB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111CB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3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4952"/>
            <a:ext cx="7615970" cy="941195"/>
          </a:xfrm>
        </p:spPr>
        <p:txBody>
          <a:bodyPr>
            <a:noAutofit/>
          </a:bodyPr>
          <a:lstStyle/>
          <a:p>
            <a:r>
              <a:rPr lang="en-US" sz="2800" dirty="0" smtClean="0"/>
              <a:t>PPM Modulation of the PSB to PS Transfer Energy</a:t>
            </a:r>
            <a:br>
              <a:rPr lang="en-US" sz="2800" dirty="0" smtClean="0"/>
            </a:br>
            <a:r>
              <a:rPr lang="en-US" sz="2400" dirty="0" smtClean="0"/>
              <a:t>A cost effective PSB Upgrade Option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1004248"/>
            <a:ext cx="4794394" cy="539655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BTP upgrade for PPM operation</a:t>
            </a: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sz="2909" dirty="0" smtClean="0"/>
              <a:t>Moderate cost, operational flexibility</a:t>
            </a:r>
          </a:p>
          <a:p>
            <a:pPr lvl="1">
              <a:lnSpc>
                <a:spcPct val="120000"/>
              </a:lnSpc>
            </a:pPr>
            <a:r>
              <a:rPr lang="en-US" sz="2909" dirty="0" smtClean="0"/>
              <a:t>B</a:t>
            </a:r>
            <a:r>
              <a:rPr lang="en-US" sz="2909" dirty="0" smtClean="0"/>
              <a:t>right LHC beams  delivered to PS with 2 </a:t>
            </a:r>
            <a:r>
              <a:rPr lang="en-US" sz="2909" dirty="0" err="1" smtClean="0"/>
              <a:t>GeV</a:t>
            </a:r>
            <a:endParaRPr lang="en-US" sz="2909" dirty="0" smtClean="0"/>
          </a:p>
          <a:p>
            <a:pPr lvl="1">
              <a:lnSpc>
                <a:spcPct val="120000"/>
              </a:lnSpc>
            </a:pPr>
            <a:r>
              <a:rPr lang="en-US" sz="2909" dirty="0" smtClean="0"/>
              <a:t>Other beams transferred to PS with 1.4 </a:t>
            </a:r>
            <a:r>
              <a:rPr lang="en-US" sz="2909" dirty="0" err="1" smtClean="0"/>
              <a:t>GeV</a:t>
            </a:r>
            <a:endParaRPr lang="en-US" sz="2909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Ejection and recombination of </a:t>
            </a:r>
            <a:r>
              <a:rPr lang="en-US" dirty="0" smtClean="0"/>
              <a:t>LHC beams at 2 </a:t>
            </a:r>
            <a:r>
              <a:rPr lang="en-US" dirty="0" err="1" smtClean="0"/>
              <a:t>Ge</a:t>
            </a:r>
            <a:r>
              <a:rPr lang="en-US" dirty="0" err="1" smtClean="0"/>
              <a:t>V</a:t>
            </a:r>
            <a:r>
              <a:rPr lang="en-US" dirty="0" smtClean="0"/>
              <a:t> possible with present kickers (savings)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Transparent for other beams in the Booster</a:t>
            </a:r>
          </a:p>
          <a:p>
            <a:pPr lvl="1">
              <a:lnSpc>
                <a:spcPct val="120000"/>
              </a:lnSpc>
            </a:pPr>
            <a:r>
              <a:rPr lang="en-US" sz="2909" dirty="0" smtClean="0"/>
              <a:t>No </a:t>
            </a:r>
            <a:r>
              <a:rPr lang="en-US" sz="2909" dirty="0" smtClean="0"/>
              <a:t>issues with bunch splitting of high intensity beams at 2 </a:t>
            </a:r>
            <a:r>
              <a:rPr lang="en-US" sz="2909" dirty="0" err="1" smtClean="0"/>
              <a:t>GeV</a:t>
            </a:r>
            <a:r>
              <a:rPr lang="en-US" sz="2909" dirty="0" smtClean="0"/>
              <a:t> (short flat-top and slow synchrotron motion)</a:t>
            </a:r>
          </a:p>
          <a:p>
            <a:pPr lvl="1">
              <a:lnSpc>
                <a:spcPct val="120000"/>
              </a:lnSpc>
            </a:pPr>
            <a:r>
              <a:rPr lang="en-US" sz="2909" dirty="0" smtClean="0"/>
              <a:t>No impact on radiation issues at PS injection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Solution for PS injection of high intensity beams at 2 </a:t>
            </a:r>
            <a:r>
              <a:rPr lang="en-US" dirty="0" err="1" smtClean="0"/>
              <a:t>GeV</a:t>
            </a:r>
            <a:r>
              <a:rPr lang="en-US" dirty="0" smtClean="0"/>
              <a:t> not yet found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Issues related to </a:t>
            </a:r>
            <a:r>
              <a:rPr lang="en-US" dirty="0" err="1" smtClean="0"/>
              <a:t>rms</a:t>
            </a:r>
            <a:r>
              <a:rPr lang="en-US" dirty="0" smtClean="0"/>
              <a:t> current of PSB power supply mitigated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Possible impact of PSB 2 </a:t>
            </a:r>
            <a:r>
              <a:rPr lang="en-US" dirty="0" err="1" smtClean="0"/>
              <a:t>GeV</a:t>
            </a:r>
            <a:r>
              <a:rPr lang="en-US" dirty="0" smtClean="0"/>
              <a:t> upgrade on magnet life-time mitigated</a:t>
            </a:r>
          </a:p>
        </p:txBody>
      </p:sp>
      <p:pic>
        <p:nvPicPr>
          <p:cNvPr id="6" name="Picture 5" descr="EjectionAps1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0438" y="1095106"/>
            <a:ext cx="4057061" cy="1698894"/>
          </a:xfrm>
          <a:prstGeom prst="rect">
            <a:avLst/>
          </a:prstGeom>
        </p:spPr>
      </p:pic>
      <p:pic>
        <p:nvPicPr>
          <p:cNvPr id="7" name="Picture 6" descr="EjectionAps2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3365" y="3604788"/>
            <a:ext cx="4068805" cy="17038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83200" y="2768600"/>
            <a:ext cx="35338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Booster ejection of high intensity beams </a:t>
            </a:r>
          </a:p>
          <a:p>
            <a:r>
              <a:rPr lang="en-US" sz="1600" dirty="0" smtClean="0"/>
              <a:t>at 1.4 </a:t>
            </a:r>
            <a:r>
              <a:rPr lang="en-US" sz="1600" dirty="0" err="1" smtClean="0"/>
              <a:t>GeV</a:t>
            </a:r>
            <a:r>
              <a:rPr lang="en-US" sz="1600" dirty="0" smtClean="0"/>
              <a:t> (present situation)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218962" y="1050656"/>
            <a:ext cx="2332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</a:t>
            </a:r>
            <a:r>
              <a:rPr lang="en-US" sz="1400" dirty="0" smtClean="0"/>
              <a:t>irculating beam (with bump)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042049" y="1679882"/>
            <a:ext cx="735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septum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7245350" y="1631951"/>
            <a:ext cx="814494" cy="248959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487734" y="2018436"/>
            <a:ext cx="1177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ejected beam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578600" y="2018436"/>
            <a:ext cx="876300" cy="96114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V="1">
            <a:off x="6002924" y="1767472"/>
            <a:ext cx="338554" cy="304801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 flipV="1">
            <a:off x="6324602" y="1333032"/>
            <a:ext cx="419100" cy="146518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715250" y="1326682"/>
            <a:ext cx="472220" cy="197318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283200" y="5245100"/>
            <a:ext cx="35725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Booster ejection of LHC beams at 2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r>
              <a:rPr lang="en-US" sz="1600" dirty="0" smtClean="0"/>
              <a:t>With existing kickers </a:t>
            </a:r>
          </a:p>
          <a:p>
            <a:r>
              <a:rPr lang="en-US" sz="1600" dirty="0" smtClean="0"/>
              <a:t> - smaller kicks sufficient for small beams</a:t>
            </a:r>
          </a:p>
          <a:p>
            <a:r>
              <a:rPr lang="en-US" sz="1600" dirty="0" smtClean="0"/>
              <a:t> - stronger ejection bumpers required</a:t>
            </a:r>
          </a:p>
          <a:p>
            <a:r>
              <a:rPr lang="en-US" sz="1600" dirty="0" smtClean="0"/>
              <a:t> - recombination similar</a:t>
            </a:r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26277</TotalTime>
  <Words>184</Words>
  <Application>Microsoft Macintosh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PPM Modulation of the PSB to PS Transfer Energy A cost effective PSB Upgrade Option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Eddy Currents in BS Chambers</dc:title>
  <dc:creator>Christian Carli</dc:creator>
  <cp:lastModifiedBy>Christian Carli</cp:lastModifiedBy>
  <cp:revision>78</cp:revision>
  <cp:lastPrinted>2010-10-05T10:32:59Z</cp:lastPrinted>
  <dcterms:created xsi:type="dcterms:W3CDTF">2011-01-13T09:22:54Z</dcterms:created>
  <dcterms:modified xsi:type="dcterms:W3CDTF">2011-01-13T10:51:22Z</dcterms:modified>
</cp:coreProperties>
</file>