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61" r:id="rId2"/>
    <p:sldId id="281" r:id="rId3"/>
    <p:sldId id="282" r:id="rId4"/>
    <p:sldId id="283" r:id="rId5"/>
    <p:sldId id="284" r:id="rId6"/>
    <p:sldId id="289" r:id="rId7"/>
    <p:sldId id="286" r:id="rId8"/>
    <p:sldId id="287" r:id="rId9"/>
    <p:sldId id="285" r:id="rId10"/>
    <p:sldId id="288" r:id="rId11"/>
  </p:sldIdLst>
  <p:sldSz cx="9144000" cy="6858000" type="screen4x3"/>
  <p:notesSz cx="6934200" cy="92329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DCAF9ED-07DC-4A11-8D7F-57B35C25682E}" styleName="Medium Style 1 - Accent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129" autoAdjust="0"/>
    <p:restoredTop sz="94660"/>
  </p:normalViewPr>
  <p:slideViewPr>
    <p:cSldViewPr>
      <p:cViewPr varScale="1">
        <p:scale>
          <a:sx n="98" d="100"/>
          <a:sy n="98" d="100"/>
        </p:scale>
        <p:origin x="-90" y="-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5" d="100"/>
          <a:sy n="85" d="100"/>
        </p:scale>
        <p:origin x="-1974" y="-90"/>
      </p:cViewPr>
      <p:guideLst>
        <p:guide orient="horz" pos="2908"/>
        <p:guide pos="2183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04234" cy="4623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28368" y="0"/>
            <a:ext cx="3004233" cy="4623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1014DF9-8C09-493D-9094-C3D62DFAF88C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8769133"/>
            <a:ext cx="3004234" cy="4623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3"/>
          </p:nvPr>
        </p:nvSpPr>
        <p:spPr>
          <a:xfrm>
            <a:off x="3927475" y="8769350"/>
            <a:ext cx="3005138" cy="4619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CDDD84-C273-422F-BD29-8CA025B0911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04234" cy="4623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8368" y="0"/>
            <a:ext cx="3004233" cy="4623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E459A0-651B-408D-83D3-82CBD3AFDC15}" type="datetimeFigureOut">
              <a:rPr lang="en-US" smtClean="0"/>
              <a:pPr/>
              <a:t>12/13/2010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8875" y="692150"/>
            <a:ext cx="4616450" cy="34623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900" y="4386030"/>
            <a:ext cx="5546401" cy="415487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769133"/>
            <a:ext cx="3004234" cy="4623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8368" y="8769133"/>
            <a:ext cx="3004233" cy="4623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D7CF910-C59F-43FE-9D23-DE5CCCE6177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CF910-C59F-43FE-9D23-DE5CCCE6177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CF910-C59F-43FE-9D23-DE5CCCE61774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CF910-C59F-43FE-9D23-DE5CCCE61774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CF910-C59F-43FE-9D23-DE5CCCE61774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CF910-C59F-43FE-9D23-DE5CCCE61774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D7CF910-C59F-43FE-9D23-DE5CCCE61774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>
          <a:xfrm>
            <a:off x="539552" y="2132856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371553D-D713-40D2-AB46-7B381D0537C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76872"/>
            <a:ext cx="8229600" cy="3849291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pic>
        <p:nvPicPr>
          <p:cNvPr id="7" name="Picture 8" descr="Logo CERN width=144,      height=144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Rectangle 7"/>
          <p:cNvSpPr>
            <a:spLocks noChangeArrowheads="1"/>
          </p:cNvSpPr>
          <p:nvPr userDrawn="1"/>
        </p:nvSpPr>
        <p:spPr bwMode="auto">
          <a:xfrm>
            <a:off x="609600" y="0"/>
            <a:ext cx="8534400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pic>
        <p:nvPicPr>
          <p:cNvPr id="9" name="Picture 2" descr="\\cern.ch\dfs\Divisions\AT\Groups\MEL\EM\ELQA\ELQA_logo\ELQA_logo.png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45280" y="0"/>
            <a:ext cx="1490832" cy="68040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</p:pic>
      <p:sp>
        <p:nvSpPr>
          <p:cNvPr id="11" name="Title 10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BB7CCF4A-5AD6-46DA-A2E4-1A33C9FDDC6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.pn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Logo CERN width=144,      height=144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Rectangle 7"/>
          <p:cNvSpPr>
            <a:spLocks noChangeArrowheads="1"/>
          </p:cNvSpPr>
          <p:nvPr userDrawn="1"/>
        </p:nvSpPr>
        <p:spPr bwMode="auto">
          <a:xfrm>
            <a:off x="683568" y="0"/>
            <a:ext cx="8460432" cy="685800"/>
          </a:xfrm>
          <a:prstGeom prst="rect">
            <a:avLst/>
          </a:prstGeom>
          <a:gradFill rotWithShape="1">
            <a:gsLst>
              <a:gs pos="0">
                <a:srgbClr val="003368">
                  <a:alpha val="67999"/>
                </a:srgbClr>
              </a:gs>
              <a:gs pos="100000">
                <a:srgbClr val="003368">
                  <a:gamma/>
                  <a:tint val="45490"/>
                  <a:invGamma/>
                </a:srgb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 eaLnBrk="1" hangingPunct="1">
              <a:defRPr/>
            </a:pPr>
            <a:endParaRPr lang="en-US" sz="2400">
              <a:solidFill>
                <a:schemeClr val="bg1"/>
              </a:solidFill>
              <a:latin typeface="Times New Roman" pitchFamily="18" charset="0"/>
            </a:endParaRPr>
          </a:p>
        </p:txBody>
      </p:sp>
      <p:sp>
        <p:nvSpPr>
          <p:cNvPr id="12" name="Rectangle 10"/>
          <p:cNvSpPr>
            <a:spLocks noChangeArrowheads="1"/>
          </p:cNvSpPr>
          <p:nvPr userDrawn="1"/>
        </p:nvSpPr>
        <p:spPr bwMode="auto">
          <a:xfrm>
            <a:off x="0" y="685800"/>
            <a:ext cx="228600" cy="61722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Rectangle 13"/>
          <p:cNvSpPr>
            <a:spLocks noChangeArrowheads="1"/>
          </p:cNvSpPr>
          <p:nvPr userDrawn="1"/>
        </p:nvSpPr>
        <p:spPr bwMode="auto">
          <a:xfrm rot="-5400000">
            <a:off x="-2857500" y="3695700"/>
            <a:ext cx="59436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1435" tIns="45718" rIns="91435" bIns="45718" anchor="ctr"/>
          <a:lstStyle/>
          <a:p>
            <a:pPr>
              <a:defRPr/>
            </a:pPr>
            <a:r>
              <a:rPr lang="en-US" sz="1100" b="1" dirty="0" smtClean="0">
                <a:solidFill>
                  <a:schemeClr val="tx1"/>
                </a:solidFill>
              </a:rPr>
              <a:t>TE-MPE  Workshop </a:t>
            </a:r>
            <a:r>
              <a:rPr lang="en-US" sz="1100" b="0" dirty="0" smtClean="0">
                <a:solidFill>
                  <a:schemeClr val="tx1"/>
                </a:solidFill>
              </a:rPr>
              <a:t>14/12/2010</a:t>
            </a:r>
            <a:r>
              <a:rPr lang="en-US" sz="1100" dirty="0" smtClean="0">
                <a:solidFill>
                  <a:schemeClr val="tx1"/>
                </a:solidFill>
              </a:rPr>
              <a:t>, </a:t>
            </a:r>
            <a:r>
              <a:rPr lang="en-US" sz="1100" dirty="0">
                <a:solidFill>
                  <a:schemeClr val="tx1"/>
                </a:solidFill>
              </a:rPr>
              <a:t>R. Mompo, </a:t>
            </a:r>
            <a:r>
              <a:rPr lang="en-US" sz="1100" dirty="0" smtClean="0">
                <a:solidFill>
                  <a:schemeClr val="tx1"/>
                </a:solidFill>
              </a:rPr>
              <a:t>TE/MPE-EI</a:t>
            </a:r>
            <a:endParaRPr lang="en-US" sz="1200" dirty="0">
              <a:solidFill>
                <a:schemeClr val="tx1"/>
              </a:solidFill>
            </a:endParaRPr>
          </a:p>
        </p:txBody>
      </p:sp>
      <p:pic>
        <p:nvPicPr>
          <p:cNvPr id="1026" name="Picture 2" descr="\\cern.ch\dfs\Divisions\AT\Groups\MEL\EM\ELQA\ELQA_logo\ELQA_logo.png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668000" y="0"/>
            <a:ext cx="1472116" cy="680400"/>
          </a:xfrm>
          <a:prstGeom prst="rect">
            <a:avLst/>
          </a:prstGeom>
          <a:noFill/>
          <a:ln w="3175">
            <a:solidFill>
              <a:schemeClr val="bg1">
                <a:lumMod val="85000"/>
              </a:schemeClr>
            </a:solidFill>
          </a:ln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5371553D-D713-40D2-AB46-7B381D0537C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971550" indent="-5143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 txBox="1">
            <a:spLocks/>
          </p:cNvSpPr>
          <p:nvPr/>
        </p:nvSpPr>
        <p:spPr>
          <a:xfrm>
            <a:off x="467544" y="83671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Status of ELQA equipment </a:t>
            </a:r>
            <a:b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</a:br>
            <a:r>
              <a:rPr kumimoji="0" lang="en-US" sz="3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and related software</a:t>
            </a:r>
            <a:endParaRPr kumimoji="0" lang="en-US" sz="36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683568" y="2636912"/>
            <a:ext cx="7632848" cy="3960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Reference document (EDMS 788197):</a:t>
            </a:r>
          </a:p>
          <a:p>
            <a:pPr marL="800100" lvl="1" indent="-342900">
              <a:spcBef>
                <a:spcPct val="20000"/>
              </a:spcBef>
              <a:buFont typeface="Courier New" pitchFamily="49" charset="0"/>
              <a:buChar char="o"/>
            </a:pPr>
            <a:r>
              <a:rPr lang="en-GB" sz="2000" dirty="0" smtClean="0"/>
              <a:t>Recall of ELQA tests and terminology</a:t>
            </a:r>
          </a:p>
          <a:p>
            <a:pPr marL="800100" lvl="1" indent="-342900">
              <a:spcBef>
                <a:spcPct val="20000"/>
              </a:spcBef>
              <a:buFont typeface="Courier New" pitchFamily="49" charset="0"/>
              <a:buChar char="o"/>
            </a:pPr>
            <a:endParaRPr lang="en-GB" sz="1400" dirty="0" smtClean="0"/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Status of the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hardware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Status of the </a:t>
            </a: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software</a:t>
            </a:r>
            <a:endParaRPr kumimoji="0" lang="en-GB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en-GB" sz="1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GB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Long shutdown activities: </a:t>
            </a:r>
          </a:p>
          <a:p>
            <a:pPr marL="97155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ELQA campaigns</a:t>
            </a:r>
          </a:p>
          <a:p>
            <a:pPr marL="971550" marR="0" lvl="1" indent="-51435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Courier New" pitchFamily="49" charset="0"/>
              <a:buChar char="o"/>
              <a:tabLst/>
              <a:defRPr/>
            </a:pPr>
            <a:r>
              <a:rPr kumimoji="0" lang="en-GB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R2E &amp; Collimators in P3</a:t>
            </a:r>
            <a:endParaRPr kumimoji="0" lang="en-GB" sz="2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3068960"/>
            <a:ext cx="8229600" cy="720080"/>
          </a:xfrm>
        </p:spPr>
        <p:txBody>
          <a:bodyPr/>
          <a:lstStyle/>
          <a:p>
            <a:pPr algn="ctr">
              <a:buNone/>
            </a:pPr>
            <a:r>
              <a:rPr lang="en-GB" dirty="0" smtClean="0"/>
              <a:t>Thank you for your attention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EDMS 788197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115616" y="908720"/>
            <a:ext cx="6841721" cy="5481983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20376344">
            <a:off x="2149487" y="4172379"/>
            <a:ext cx="5166757" cy="1323439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GB" sz="1600" b="1" dirty="0" smtClean="0"/>
              <a:t>This document is being revised:</a:t>
            </a:r>
          </a:p>
          <a:p>
            <a:pPr lvl="1"/>
            <a:r>
              <a:rPr lang="en-GB" sz="1600" dirty="0" smtClean="0"/>
              <a:t>To add MIC tests</a:t>
            </a:r>
          </a:p>
          <a:p>
            <a:pPr lvl="1"/>
            <a:r>
              <a:rPr lang="en-GB" sz="1600" dirty="0" smtClean="0"/>
              <a:t>To revise voltage levels for HVQ</a:t>
            </a:r>
          </a:p>
          <a:p>
            <a:pPr lvl="1"/>
            <a:r>
              <a:rPr lang="en-GB" sz="1600" dirty="0" smtClean="0"/>
              <a:t>To refine the cryogenic conditions for each tests</a:t>
            </a:r>
          </a:p>
          <a:p>
            <a:pPr lvl="1"/>
            <a:r>
              <a:rPr lang="en-GB" sz="1600" dirty="0" smtClean="0"/>
              <a:t>To add new scenarios (ex. partial warm up of a sector)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2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ELQA standard tests during HWC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827584" y="4509120"/>
            <a:ext cx="7704856" cy="17543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b="1" dirty="0" smtClean="0"/>
              <a:t>Needs for diagnostic in case:</a:t>
            </a:r>
          </a:p>
          <a:p>
            <a:endParaRPr lang="en-GB" dirty="0" smtClean="0"/>
          </a:p>
          <a:p>
            <a:r>
              <a:rPr lang="en-GB" dirty="0" smtClean="0"/>
              <a:t>During ORC, we find an open circuit at warm or open/resistive circuit at cold? </a:t>
            </a:r>
          </a:p>
          <a:p>
            <a:r>
              <a:rPr lang="en-GB" dirty="0" smtClean="0"/>
              <a:t>During HVQ, we find a frank short/breakdown at warm at cold?</a:t>
            </a:r>
          </a:p>
          <a:p>
            <a:r>
              <a:rPr lang="en-GB" dirty="0" smtClean="0"/>
              <a:t>During MIC, we found a broken voltage taps or a defective quench heater (open or too resistive) at warm, at cold?</a:t>
            </a:r>
            <a:endParaRPr lang="en-GB" dirty="0"/>
          </a:p>
        </p:txBody>
      </p:sp>
      <p:pic>
        <p:nvPicPr>
          <p:cNvPr id="12" name="Picture 11" descr="ELQA qualification table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7585" y="1628800"/>
            <a:ext cx="7344816" cy="26859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CH" dirty="0" smtClean="0"/>
              <a:t>Standard scenario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7238" y="2219325"/>
            <a:ext cx="7629525" cy="2419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Straight Arrow Connector 9"/>
          <p:cNvCxnSpPr/>
          <p:nvPr/>
        </p:nvCxnSpPr>
        <p:spPr>
          <a:xfrm rot="5400000" flipH="1" flipV="1">
            <a:off x="4535996" y="4329100"/>
            <a:ext cx="2016224" cy="360040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899592" y="5517232"/>
            <a:ext cx="47525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HV monitoring RB, RQD, RQF &amp; Spools... We are studying the possibility to measure more circuits 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99592" y="6093296"/>
            <a:ext cx="54006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Should we need a special scenario before the long shutdown?</a:t>
            </a:r>
            <a:endParaRPr lang="en-GB" sz="1400" dirty="0"/>
          </a:p>
        </p:txBody>
      </p:sp>
      <p:sp>
        <p:nvSpPr>
          <p:cNvPr id="7" name="TextBox 6"/>
          <p:cNvSpPr txBox="1"/>
          <p:nvPr/>
        </p:nvSpPr>
        <p:spPr>
          <a:xfrm>
            <a:off x="899592" y="4869160"/>
            <a:ext cx="439248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Metallic debris found in dipole’s diode pot after flushing! Is it the end of the story? </a:t>
            </a:r>
            <a:endParaRPr lang="en-GB" sz="1400" dirty="0"/>
          </a:p>
        </p:txBody>
      </p:sp>
      <p:cxnSp>
        <p:nvCxnSpPr>
          <p:cNvPr id="8" name="Straight Arrow Connector 7"/>
          <p:cNvCxnSpPr/>
          <p:nvPr/>
        </p:nvCxnSpPr>
        <p:spPr>
          <a:xfrm rot="5400000" flipH="1" flipV="1">
            <a:off x="3491880" y="3933056"/>
            <a:ext cx="1584176" cy="2880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6588224" y="5373216"/>
            <a:ext cx="144016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See Mateusz presentation for details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4" grpId="0" build="allAtOnce"/>
      <p:bldP spid="7" grpId="0"/>
      <p:bldP spid="18" grpId="0" build="allAtOnce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648072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Hardware (1/3):</a:t>
            </a:r>
            <a:endParaRPr lang="en-GB" dirty="0"/>
          </a:p>
        </p:txBody>
      </p:sp>
      <p:pic>
        <p:nvPicPr>
          <p:cNvPr id="11266" name="Picture 2" descr="\\cern.ch\dfs\Divisions\AT\Groups\MEL\EM\ELQA\Hardware_Commissioning\new system ELQA_MIC\Photos\TP4 system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88839"/>
            <a:ext cx="3096344" cy="44152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23928" y="1844824"/>
            <a:ext cx="5112568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We have 4 such mobile systems designed</a:t>
            </a:r>
          </a:p>
          <a:p>
            <a:pPr algn="ctr"/>
            <a:r>
              <a:rPr lang="en-GB" b="1" dirty="0" smtClean="0"/>
              <a:t> to do all TP4, DOC and MIC tests</a:t>
            </a:r>
          </a:p>
          <a:p>
            <a:endParaRPr lang="en-GB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 Limitation: </a:t>
            </a:r>
            <a:r>
              <a:rPr lang="en-GB" dirty="0" smtClean="0"/>
              <a:t>Max. 8 teams if 2 shifts a day!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>
                <a:solidFill>
                  <a:srgbClr val="FF0000"/>
                </a:solidFill>
              </a:rPr>
              <a:t> Critical: </a:t>
            </a:r>
            <a:r>
              <a:rPr lang="en-GB" dirty="0" smtClean="0"/>
              <a:t>The Matrix box is “home made” (= black 	box) built by the Polish collaboration (3 	PCBs inside), </a:t>
            </a:r>
            <a:r>
              <a:rPr lang="en-GB" dirty="0" smtClean="0">
                <a:solidFill>
                  <a:srgbClr val="FF0000"/>
                </a:solidFill>
              </a:rPr>
              <a:t>No spare parts!</a:t>
            </a:r>
          </a:p>
          <a:p>
            <a:pPr>
              <a:buFont typeface="Arial" pitchFamily="34" charset="0"/>
              <a:buChar char="•"/>
            </a:pPr>
            <a:endParaRPr lang="en-GB" dirty="0" smtClean="0"/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We should build 2 more TP4 in order to have:</a:t>
            </a:r>
          </a:p>
          <a:p>
            <a:r>
              <a:rPr lang="en-GB" dirty="0" smtClean="0"/>
              <a:t>	An improved version of this matrix box</a:t>
            </a:r>
          </a:p>
          <a:p>
            <a:pPr lvl="1"/>
            <a:r>
              <a:rPr lang="en-GB" dirty="0" smtClean="0"/>
              <a:t>	To have spare parts</a:t>
            </a:r>
          </a:p>
          <a:p>
            <a:pPr lvl="1"/>
            <a:r>
              <a:rPr lang="en-GB" dirty="0" smtClean="0"/>
              <a:t>	Easier </a:t>
            </a:r>
            <a:r>
              <a:rPr lang="en-GB" dirty="0" smtClean="0"/>
              <a:t>logistics </a:t>
            </a:r>
            <a:r>
              <a:rPr lang="en-GB" sz="1600" dirty="0" smtClean="0"/>
              <a:t>(transport = risk of damaging 			our racks)</a:t>
            </a:r>
            <a:endParaRPr lang="en-GB" dirty="0" smtClean="0"/>
          </a:p>
          <a:p>
            <a:pPr lvl="1"/>
            <a:r>
              <a:rPr lang="en-GB" dirty="0" smtClean="0"/>
              <a:t>	</a:t>
            </a:r>
            <a:endParaRPr lang="en-GB" dirty="0" smtClean="0">
              <a:solidFill>
                <a:srgbClr val="FF0000"/>
              </a:solidFill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 rot="10800000" flipV="1">
            <a:off x="2267744" y="3501008"/>
            <a:ext cx="1656184" cy="1440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67544" y="1556793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TP4 systems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 rot="20376344">
            <a:off x="443969" y="5062156"/>
            <a:ext cx="3758899" cy="954107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GB" sz="2000" b="1" dirty="0" smtClean="0"/>
              <a:t>Work is on stand-by:</a:t>
            </a:r>
          </a:p>
          <a:p>
            <a:pPr algn="ctr"/>
            <a:r>
              <a:rPr lang="en-GB" b="1" dirty="0" smtClean="0"/>
              <a:t>We are waiting for the renewal of the Polish collaboration agreement!</a:t>
            </a:r>
            <a:endParaRPr lang="en-GB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648072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Hardware (2/3):</a:t>
            </a:r>
            <a:endParaRPr lang="en-GB" dirty="0"/>
          </a:p>
        </p:txBody>
      </p:sp>
      <p:pic>
        <p:nvPicPr>
          <p:cNvPr id="11266" name="Picture 2" descr="\\cern.ch\dfs\Divisions\AT\Groups\MEL\EM\ELQA\Hardware_Commissioning\new system ELQA_MIC\Photos\TP4 system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988839"/>
            <a:ext cx="3096344" cy="4415225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923928" y="1844824"/>
            <a:ext cx="5112568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Rest is off the shelf equipment </a:t>
            </a:r>
            <a:r>
              <a:rPr lang="en-GB" dirty="0" smtClean="0">
                <a:solidFill>
                  <a:srgbClr val="FF0000"/>
                </a:solidFill>
              </a:rPr>
              <a:t>but is ageing</a:t>
            </a:r>
            <a:r>
              <a:rPr lang="en-GB" dirty="0" smtClean="0"/>
              <a:t>: 	</a:t>
            </a:r>
            <a:r>
              <a:rPr lang="en-GB" dirty="0" err="1" smtClean="0"/>
              <a:t>Keithley</a:t>
            </a:r>
            <a:r>
              <a:rPr lang="en-GB" dirty="0" smtClean="0"/>
              <a:t> 2750/E (x9)</a:t>
            </a:r>
          </a:p>
          <a:p>
            <a:r>
              <a:rPr lang="en-GB" dirty="0" smtClean="0"/>
              <a:t>	HP power supply (x4)</a:t>
            </a:r>
          </a:p>
          <a:p>
            <a:r>
              <a:rPr lang="en-GB" dirty="0" smtClean="0"/>
              <a:t> 	</a:t>
            </a:r>
            <a:r>
              <a:rPr lang="en-GB" dirty="0" err="1" smtClean="0"/>
              <a:t>Kepco</a:t>
            </a:r>
            <a:r>
              <a:rPr lang="en-GB" dirty="0" smtClean="0"/>
              <a:t> Amplifier (x4)</a:t>
            </a:r>
          </a:p>
          <a:p>
            <a:pPr lvl="1"/>
            <a:endParaRPr lang="en-GB" dirty="0" smtClean="0">
              <a:solidFill>
                <a:srgbClr val="FF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en-GB" dirty="0" smtClean="0"/>
              <a:t> We are buying 6 x “GP-102” Frequency Response Analyser from </a:t>
            </a:r>
            <a:r>
              <a:rPr lang="en-GB" dirty="0" err="1" smtClean="0"/>
              <a:t>Powertek</a:t>
            </a:r>
            <a:r>
              <a:rPr lang="en-GB" dirty="0" smtClean="0"/>
              <a:t> UK to replace our </a:t>
            </a:r>
            <a:r>
              <a:rPr lang="en-GB" dirty="0" err="1" smtClean="0"/>
              <a:t>Solartron</a:t>
            </a:r>
            <a:r>
              <a:rPr lang="en-GB" dirty="0" smtClean="0"/>
              <a:t> SI-1253 for TFM measurements =&gt; New possibilities.</a:t>
            </a:r>
            <a:endParaRPr lang="fr-CH" dirty="0" smtClean="0"/>
          </a:p>
        </p:txBody>
      </p:sp>
      <p:sp>
        <p:nvSpPr>
          <p:cNvPr id="14" name="TextBox 13"/>
          <p:cNvSpPr txBox="1"/>
          <p:nvPr/>
        </p:nvSpPr>
        <p:spPr>
          <a:xfrm>
            <a:off x="467544" y="1556793"/>
            <a:ext cx="30243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b="1" dirty="0" smtClean="0"/>
              <a:t>TP4 systems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CH" dirty="0" smtClean="0"/>
              <a:t>Hardware (3/3)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72816"/>
            <a:ext cx="8229600" cy="4896544"/>
          </a:xfrm>
        </p:spPr>
        <p:txBody>
          <a:bodyPr/>
          <a:lstStyle/>
          <a:p>
            <a:r>
              <a:rPr lang="en-GB" sz="2000" dirty="0" smtClean="0"/>
              <a:t>Laptops: The older ones will need to be replaced. </a:t>
            </a:r>
          </a:p>
          <a:p>
            <a:endParaRPr lang="en-GB" sz="2000" dirty="0" smtClean="0"/>
          </a:p>
          <a:p>
            <a:r>
              <a:rPr lang="en-GB" sz="2000" dirty="0" smtClean="0"/>
              <a:t>HVQ « Long live crate » used for TP4, DOC, MIC, HVQN, PAQ  and Monitoring (20 crates): Not a issue!</a:t>
            </a:r>
          </a:p>
          <a:p>
            <a:endParaRPr lang="en-GB" sz="2000" dirty="0" smtClean="0"/>
          </a:p>
          <a:p>
            <a:r>
              <a:rPr lang="en-GB" sz="2000" dirty="0" smtClean="0"/>
              <a:t>Racks that were used during the assembly phase:</a:t>
            </a:r>
          </a:p>
          <a:p>
            <a:pPr lvl="1"/>
            <a:r>
              <a:rPr lang="en-GB" sz="1800" dirty="0" smtClean="0"/>
              <a:t>AIV1, AIV2: 2 systems available: </a:t>
            </a:r>
            <a:r>
              <a:rPr lang="en-GB" sz="1800" dirty="0" smtClean="0">
                <a:solidFill>
                  <a:srgbClr val="FF0000"/>
                </a:solidFill>
              </a:rPr>
              <a:t>Too few?</a:t>
            </a:r>
          </a:p>
          <a:p>
            <a:pPr lvl="2"/>
            <a:r>
              <a:rPr lang="en-GB" sz="1600" dirty="0" smtClean="0"/>
              <a:t>We could use our TP4 systems (would need new software)</a:t>
            </a:r>
          </a:p>
          <a:p>
            <a:pPr lvl="2"/>
            <a:endParaRPr lang="en-GB" sz="1600" dirty="0" smtClean="0"/>
          </a:p>
          <a:p>
            <a:r>
              <a:rPr lang="en-GB" sz="2000" dirty="0" smtClean="0"/>
              <a:t>Hardware for diagnostic:</a:t>
            </a:r>
          </a:p>
          <a:p>
            <a:pPr lvl="1"/>
            <a:r>
              <a:rPr lang="en-GB" sz="1800" dirty="0" smtClean="0"/>
              <a:t>Time Domain Reflectometer, Megger TDR2000/2 </a:t>
            </a:r>
          </a:p>
          <a:p>
            <a:pPr lvl="1"/>
            <a:r>
              <a:rPr lang="en-GB" sz="1800" dirty="0" smtClean="0"/>
              <a:t>Digital Low Resistance Ohmmeter, Megger DLRO 10</a:t>
            </a:r>
          </a:p>
          <a:p>
            <a:pPr lvl="1"/>
            <a:r>
              <a:rPr lang="en-GB" sz="1800" dirty="0" smtClean="0"/>
              <a:t>2 NI-PXIs: Presently used for IRSM measurements on IPQs (Multipurpose)</a:t>
            </a:r>
          </a:p>
          <a:p>
            <a:pPr lvl="1"/>
            <a:r>
              <a:rPr lang="en-GB" sz="1800" dirty="0" smtClean="0"/>
              <a:t>We want to buy 2 oscilloscopes</a:t>
            </a:r>
            <a:endParaRPr lang="en-GB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fr-CH" dirty="0" smtClean="0"/>
              <a:t>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700808"/>
            <a:ext cx="8229600" cy="4752528"/>
          </a:xfrm>
        </p:spPr>
        <p:txBody>
          <a:bodyPr/>
          <a:lstStyle/>
          <a:p>
            <a:r>
              <a:rPr lang="en-GB" sz="2000" dirty="0" smtClean="0"/>
              <a:t>Migration to Win 7 should not be a problem</a:t>
            </a:r>
          </a:p>
          <a:p>
            <a:endParaRPr lang="en-GB" sz="1200" dirty="0" smtClean="0"/>
          </a:p>
          <a:p>
            <a:r>
              <a:rPr lang="en-GB" sz="2000" dirty="0" smtClean="0"/>
              <a:t>Upgrade of all our applications to the latest version of </a:t>
            </a:r>
            <a:r>
              <a:rPr lang="en-GB" sz="2000" dirty="0" err="1" smtClean="0"/>
              <a:t>LabVIEW</a:t>
            </a:r>
            <a:r>
              <a:rPr lang="en-GB" sz="2000" dirty="0" smtClean="0"/>
              <a:t> </a:t>
            </a:r>
            <a:r>
              <a:rPr lang="en-GB" sz="1800" dirty="0" smtClean="0"/>
              <a:t>(</a:t>
            </a:r>
            <a:r>
              <a:rPr lang="en-GB" sz="1800" dirty="0" err="1" smtClean="0"/>
              <a:t>LabVIEW</a:t>
            </a:r>
            <a:r>
              <a:rPr lang="en-GB" sz="1800" dirty="0" smtClean="0"/>
              <a:t> 2010) </a:t>
            </a:r>
            <a:r>
              <a:rPr lang="en-GB" sz="2000" dirty="0" smtClean="0"/>
              <a:t>should not be a problem for TP4, DOC, MIC, CHVQ applications</a:t>
            </a:r>
          </a:p>
          <a:p>
            <a:endParaRPr lang="en-GB" sz="1200" dirty="0" smtClean="0"/>
          </a:p>
          <a:p>
            <a:r>
              <a:rPr lang="en-GB" sz="2000" dirty="0" smtClean="0"/>
              <a:t>Older applications like  AIV, PAQ, HVQN </a:t>
            </a:r>
            <a:r>
              <a:rPr lang="en-GB" sz="1800" dirty="0" smtClean="0"/>
              <a:t>(more than 5 years old) </a:t>
            </a:r>
            <a:r>
              <a:rPr lang="en-GB" sz="2000" dirty="0" smtClean="0"/>
              <a:t>needs to be rewritten</a:t>
            </a:r>
          </a:p>
          <a:p>
            <a:endParaRPr lang="en-GB" sz="1200" dirty="0" smtClean="0"/>
          </a:p>
          <a:p>
            <a:r>
              <a:rPr lang="en-GB" sz="2000" dirty="0" smtClean="0"/>
              <a:t>The Matrix box in TP4 systems is strongly interdependent with all our applications</a:t>
            </a:r>
          </a:p>
          <a:p>
            <a:pPr lvl="1"/>
            <a:r>
              <a:rPr lang="en-GB" sz="1600" dirty="0" smtClean="0"/>
              <a:t>A modification of the matrix box will imply re-witting all applications</a:t>
            </a:r>
          </a:p>
          <a:p>
            <a:pPr lvl="1">
              <a:buNone/>
            </a:pPr>
            <a:r>
              <a:rPr lang="en-GB" sz="1600" dirty="0" smtClean="0"/>
              <a:t>	 =&gt; Polish collaboration</a:t>
            </a:r>
          </a:p>
          <a:p>
            <a:pPr lvl="1"/>
            <a:endParaRPr lang="en-GB" sz="1200" dirty="0" smtClean="0"/>
          </a:p>
          <a:p>
            <a:r>
              <a:rPr lang="en-GB" sz="2000" dirty="0" smtClean="0"/>
              <a:t>ELQA Oracle DB up to date (needs to be maintained)</a:t>
            </a:r>
          </a:p>
          <a:p>
            <a:pPr lvl="1"/>
            <a:r>
              <a:rPr lang="en-GB" sz="1600" dirty="0" smtClean="0"/>
              <a:t>All data from  previous campaigns are available from our web site</a:t>
            </a:r>
          </a:p>
          <a:p>
            <a:pPr lvl="1"/>
            <a:r>
              <a:rPr lang="en-GB" sz="1600" dirty="0" smtClean="0"/>
              <a:t>Needs to develop new tools for </a:t>
            </a:r>
            <a:r>
              <a:rPr lang="en-GB" sz="1600" dirty="0" smtClean="0"/>
              <a:t>data </a:t>
            </a:r>
            <a:r>
              <a:rPr lang="en-GB" sz="1600" dirty="0" smtClean="0"/>
              <a:t>extraction</a:t>
            </a:r>
            <a:endParaRPr lang="en-GB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648072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Activities during next long shutdown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608512"/>
          </a:xfrm>
        </p:spPr>
        <p:txBody>
          <a:bodyPr/>
          <a:lstStyle/>
          <a:p>
            <a:pPr>
              <a:buNone/>
            </a:pPr>
            <a:r>
              <a:rPr lang="en-GB" sz="1800" u="sng" dirty="0" smtClean="0"/>
              <a:t>Rework of 13kA Splices :</a:t>
            </a:r>
          </a:p>
          <a:p>
            <a:pPr lvl="1">
              <a:buNone/>
            </a:pPr>
            <a:r>
              <a:rPr lang="en-GB" sz="1600" dirty="0" smtClean="0"/>
              <a:t>At places where TE/MSC will </a:t>
            </a:r>
            <a:r>
              <a:rPr lang="en-GB" sz="1600" b="1" dirty="0" smtClean="0"/>
              <a:t>replace</a:t>
            </a:r>
            <a:r>
              <a:rPr lang="en-GB" sz="1600" dirty="0" smtClean="0"/>
              <a:t> a magnet:</a:t>
            </a:r>
          </a:p>
          <a:p>
            <a:pPr lvl="1"/>
            <a:r>
              <a:rPr lang="en-GB" sz="1400" dirty="0" smtClean="0"/>
              <a:t>We will need to redo AIV1, AIV2 and PAQ tests in close collaboration with TE/MSC group as during assembly phase.</a:t>
            </a:r>
          </a:p>
          <a:p>
            <a:pPr lvl="1">
              <a:buNone/>
            </a:pPr>
            <a:r>
              <a:rPr lang="en-GB" sz="1600" dirty="0" smtClean="0"/>
              <a:t>At places where only 13 kA inter-connexions will be redone (spools &amp; Line N not touched): </a:t>
            </a:r>
          </a:p>
          <a:p>
            <a:pPr lvl="1"/>
            <a:r>
              <a:rPr lang="en-GB" sz="1400" dirty="0" smtClean="0"/>
              <a:t>We need “only” to check the electrical insulation before closing the hydraulic connections (</a:t>
            </a:r>
            <a:r>
              <a:rPr lang="en-GB" sz="1400" dirty="0" err="1" smtClean="0"/>
              <a:t>manchette</a:t>
            </a:r>
            <a:r>
              <a:rPr lang="en-GB" sz="1400" dirty="0" smtClean="0"/>
              <a:t>). </a:t>
            </a:r>
          </a:p>
          <a:p>
            <a:pPr lvl="1">
              <a:buNone/>
            </a:pPr>
            <a:r>
              <a:rPr lang="en-GB" sz="1600" dirty="0" smtClean="0"/>
              <a:t>Full ELQA campaigns (at warm &amp; at cold) before LHC restarts.</a:t>
            </a:r>
          </a:p>
          <a:p>
            <a:pPr lvl="1">
              <a:buNone/>
            </a:pPr>
            <a:endParaRPr lang="en-GB" sz="1000" dirty="0" smtClean="0"/>
          </a:p>
          <a:p>
            <a:pPr>
              <a:buNone/>
            </a:pPr>
            <a:r>
              <a:rPr lang="en-GB" sz="1800" u="sng" dirty="0" smtClean="0"/>
              <a:t>R2E:</a:t>
            </a:r>
          </a:p>
          <a:p>
            <a:pPr>
              <a:buNone/>
            </a:pPr>
            <a:r>
              <a:rPr lang="en-GB" sz="1800" dirty="0" smtClean="0"/>
              <a:t>	</a:t>
            </a:r>
            <a:r>
              <a:rPr lang="en-GB" sz="1600" dirty="0" smtClean="0"/>
              <a:t>Since this year, we are responsible for the current leads heating system:</a:t>
            </a:r>
          </a:p>
          <a:p>
            <a:pPr>
              <a:buNone/>
            </a:pPr>
            <a:r>
              <a:rPr lang="en-GB" sz="1600" dirty="0" smtClean="0"/>
              <a:t>		</a:t>
            </a:r>
            <a:r>
              <a:rPr lang="en-GB" sz="1400" dirty="0" smtClean="0"/>
              <a:t>Relocation of 3 racks (UJ14, UJ16, UJ56) =&gt; Order of non standard cable (thermo-couple), </a:t>
            </a:r>
          </a:p>
          <a:p>
            <a:pPr>
              <a:buNone/>
            </a:pPr>
            <a:r>
              <a:rPr lang="en-GB" sz="1400" dirty="0" smtClean="0"/>
              <a:t>		re-commissioning the racks after relocation</a:t>
            </a:r>
          </a:p>
          <a:p>
            <a:pPr>
              <a:buNone/>
            </a:pPr>
            <a:endParaRPr lang="en-GB" sz="1000" dirty="0" smtClean="0"/>
          </a:p>
          <a:p>
            <a:pPr>
              <a:buNone/>
            </a:pPr>
            <a:r>
              <a:rPr lang="en-GB" sz="1800" u="sng" dirty="0" smtClean="0"/>
              <a:t>Collimators in P3:</a:t>
            </a:r>
          </a:p>
          <a:p>
            <a:pPr>
              <a:buNone/>
            </a:pPr>
            <a:r>
              <a:rPr lang="en-GB" sz="1800" dirty="0" smtClean="0"/>
              <a:t>	</a:t>
            </a:r>
            <a:r>
              <a:rPr lang="en-GB" sz="1600" dirty="0" smtClean="0"/>
              <a:t>Displacement of DFBAE and DFBAF: </a:t>
            </a:r>
            <a:r>
              <a:rPr lang="en-GB" sz="1400" dirty="0" smtClean="0"/>
              <a:t>All the equipment behind the current leads (transformers) including the PE crate will be moved to put a cryogenic extension link to the </a:t>
            </a:r>
            <a:r>
              <a:rPr lang="en-GB" sz="1400" dirty="0" smtClean="0"/>
              <a:t>QRL =&gt; Cabling and re-commissioning</a:t>
            </a:r>
            <a:endParaRPr lang="en-GB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6903</TotalTime>
  <Words>480</Words>
  <Application>Microsoft Office PowerPoint</Application>
  <PresentationFormat>On-screen Show (4:3)</PresentationFormat>
  <Paragraphs>101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Slide 1</vt:lpstr>
      <vt:lpstr>Slide 2</vt:lpstr>
      <vt:lpstr>ELQA standard tests during HWC</vt:lpstr>
      <vt:lpstr>Standard scenario</vt:lpstr>
      <vt:lpstr>Hardware (1/3):</vt:lpstr>
      <vt:lpstr>Hardware (2/3):</vt:lpstr>
      <vt:lpstr>Hardware (3/3)</vt:lpstr>
      <vt:lpstr>Software</vt:lpstr>
      <vt:lpstr>Activities during next long shutdown</vt:lpstr>
      <vt:lpstr>Slide 10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rmompo</dc:creator>
  <cp:lastModifiedBy>rmompo</cp:lastModifiedBy>
  <cp:revision>396</cp:revision>
  <dcterms:created xsi:type="dcterms:W3CDTF">2010-05-18T07:02:04Z</dcterms:created>
  <dcterms:modified xsi:type="dcterms:W3CDTF">2010-12-13T12:37:11Z</dcterms:modified>
</cp:coreProperties>
</file>