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12"/>
  </p:notesMasterIdLst>
  <p:handoutMasterIdLst>
    <p:handoutMasterId r:id="rId13"/>
  </p:handoutMasterIdLst>
  <p:sldIdLst>
    <p:sldId id="262" r:id="rId2"/>
    <p:sldId id="263" r:id="rId3"/>
    <p:sldId id="264" r:id="rId4"/>
    <p:sldId id="265" r:id="rId5"/>
    <p:sldId id="266" r:id="rId6"/>
    <p:sldId id="268" r:id="rId7"/>
    <p:sldId id="269" r:id="rId8"/>
    <p:sldId id="270" r:id="rId9"/>
    <p:sldId id="267" r:id="rId10"/>
    <p:sldId id="271" r:id="rId11"/>
  </p:sldIdLst>
  <p:sldSz cx="9144000" cy="6858000" type="screen4x3"/>
  <p:notesSz cx="6934200" cy="92329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31" autoAdjust="0"/>
    <p:restoredTop sz="94660"/>
  </p:normalViewPr>
  <p:slideViewPr>
    <p:cSldViewPr>
      <p:cViewPr>
        <p:scale>
          <a:sx n="100" d="100"/>
          <a:sy n="100" d="100"/>
        </p:scale>
        <p:origin x="-60" y="210"/>
      </p:cViewPr>
      <p:guideLst>
        <p:guide orient="horz" pos="2160"/>
        <p:guide pos="2880"/>
      </p:guideLst>
    </p:cSldViewPr>
  </p:slideViewPr>
  <p:notesTextViewPr>
    <p:cViewPr>
      <p:scale>
        <a:sx n="100" d="100"/>
        <a:sy n="100" d="100"/>
      </p:scale>
      <p:origin x="0" y="0"/>
    </p:cViewPr>
  </p:notesTextViewPr>
  <p:notesViewPr>
    <p:cSldViewPr>
      <p:cViewPr varScale="1">
        <p:scale>
          <a:sx n="82" d="100"/>
          <a:sy n="82" d="100"/>
        </p:scale>
        <p:origin x="-2046" y="-96"/>
      </p:cViewPr>
      <p:guideLst>
        <p:guide orient="horz" pos="2908"/>
        <p:guide pos="2183"/>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04234" cy="46230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8368" y="0"/>
            <a:ext cx="3004233" cy="462303"/>
          </a:xfrm>
          <a:prstGeom prst="rect">
            <a:avLst/>
          </a:prstGeom>
        </p:spPr>
        <p:txBody>
          <a:bodyPr vert="horz" lIns="91440" tIns="45720" rIns="91440" bIns="45720" rtlCol="0"/>
          <a:lstStyle>
            <a:lvl1pPr algn="r">
              <a:defRPr sz="1200"/>
            </a:lvl1pPr>
          </a:lstStyle>
          <a:p>
            <a:fld id="{D1014DF9-8C09-493D-9094-C3D62DFAF88C}" type="datetimeFigureOut">
              <a:rPr lang="en-US" smtClean="0"/>
              <a:pPr/>
              <a:t>12/13/2010</a:t>
            </a:fld>
            <a:endParaRPr lang="en-US"/>
          </a:p>
        </p:txBody>
      </p:sp>
      <p:sp>
        <p:nvSpPr>
          <p:cNvPr id="4" name="Footer Placeholder 3"/>
          <p:cNvSpPr>
            <a:spLocks noGrp="1"/>
          </p:cNvSpPr>
          <p:nvPr>
            <p:ph type="ftr" sz="quarter" idx="2"/>
          </p:nvPr>
        </p:nvSpPr>
        <p:spPr>
          <a:xfrm>
            <a:off x="1" y="8769133"/>
            <a:ext cx="3004234" cy="46230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8368" y="8769133"/>
            <a:ext cx="3004233" cy="462303"/>
          </a:xfrm>
          <a:prstGeom prst="rect">
            <a:avLst/>
          </a:prstGeom>
        </p:spPr>
        <p:txBody>
          <a:bodyPr vert="horz" lIns="91440" tIns="45720" rIns="91440" bIns="45720" rtlCol="0" anchor="b"/>
          <a:lstStyle>
            <a:lvl1pPr algn="r">
              <a:defRPr sz="1200"/>
            </a:lvl1pPr>
          </a:lstStyle>
          <a:p>
            <a:fld id="{37AA7D86-0F4E-4FA7-BA53-BDF59D2D9E5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04234" cy="46230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28368" y="0"/>
            <a:ext cx="3004233" cy="462303"/>
          </a:xfrm>
          <a:prstGeom prst="rect">
            <a:avLst/>
          </a:prstGeom>
        </p:spPr>
        <p:txBody>
          <a:bodyPr vert="horz" lIns="91440" tIns="45720" rIns="91440" bIns="45720" rtlCol="0"/>
          <a:lstStyle>
            <a:lvl1pPr algn="r">
              <a:defRPr sz="1200"/>
            </a:lvl1pPr>
          </a:lstStyle>
          <a:p>
            <a:fld id="{47E459A0-651B-408D-83D3-82CBD3AFDC15}" type="datetimeFigureOut">
              <a:rPr lang="en-US" smtClean="0"/>
              <a:pPr/>
              <a:t>12/13/2010</a:t>
            </a:fld>
            <a:endParaRPr lang="en-US"/>
          </a:p>
        </p:txBody>
      </p:sp>
      <p:sp>
        <p:nvSpPr>
          <p:cNvPr id="4" name="Slide Image Placeholder 3"/>
          <p:cNvSpPr>
            <a:spLocks noGrp="1" noRot="1" noChangeAspect="1"/>
          </p:cNvSpPr>
          <p:nvPr>
            <p:ph type="sldImg" idx="2"/>
          </p:nvPr>
        </p:nvSpPr>
        <p:spPr>
          <a:xfrm>
            <a:off x="1158875" y="692150"/>
            <a:ext cx="4616450" cy="346233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3900" y="4386030"/>
            <a:ext cx="5546401" cy="415487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769133"/>
            <a:ext cx="3004234" cy="46230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28368" y="8769133"/>
            <a:ext cx="3004233" cy="462303"/>
          </a:xfrm>
          <a:prstGeom prst="rect">
            <a:avLst/>
          </a:prstGeom>
        </p:spPr>
        <p:txBody>
          <a:bodyPr vert="horz" lIns="91440" tIns="45720" rIns="91440" bIns="45720" rtlCol="0" anchor="b"/>
          <a:lstStyle>
            <a:lvl1pPr algn="r">
              <a:defRPr sz="1200"/>
            </a:lvl1pPr>
          </a:lstStyle>
          <a:p>
            <a:fld id="{2D7CF910-C59F-43FE-9D23-DE5CCCE6177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4" name="Picture 2" descr="\\cern.ch\dfs\Divisions\AT\Groups\MEL\EM\ELQA\ELQA_logo\ELQA_logo.png"/>
          <p:cNvPicPr>
            <a:picLocks noChangeAspect="1" noChangeArrowheads="1"/>
          </p:cNvPicPr>
          <p:nvPr/>
        </p:nvPicPr>
        <p:blipFill>
          <a:blip r:embed="rId2" cstate="print"/>
          <a:srcRect/>
          <a:stretch>
            <a:fillRect/>
          </a:stretch>
        </p:blipFill>
        <p:spPr bwMode="auto">
          <a:xfrm>
            <a:off x="7645280" y="0"/>
            <a:ext cx="1490832" cy="680400"/>
          </a:xfrm>
          <a:prstGeom prst="rect">
            <a:avLst/>
          </a:prstGeom>
          <a:noFill/>
          <a:ln w="3175">
            <a:solidFill>
              <a:schemeClr val="bg1">
                <a:lumMod val="85000"/>
              </a:schemeClr>
            </a:solid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0"/>
            <a:ext cx="2057400" cy="6278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0"/>
            <a:ext cx="6019800" cy="6278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6400800" cy="6858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143000"/>
            <a:ext cx="8229600" cy="24907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33400" y="3786188"/>
            <a:ext cx="8229600" cy="2492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6400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143000"/>
            <a:ext cx="8229600" cy="24907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33400" y="3786188"/>
            <a:ext cx="8229600" cy="2492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6400800" cy="6858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143000"/>
            <a:ext cx="4038600" cy="5135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724400" y="1143000"/>
            <a:ext cx="4038600" cy="5135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6400800" cy="6858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533400" y="1143000"/>
            <a:ext cx="4038600" cy="24907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33400" y="3786188"/>
            <a:ext cx="4038600" cy="2492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724400" y="1143000"/>
            <a:ext cx="4038600" cy="5135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OverTx" preserve="1">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6400800" cy="6858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533400" y="1143000"/>
            <a:ext cx="4038600" cy="24907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24400" y="1143000"/>
            <a:ext cx="4038600" cy="24907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533400" y="3786188"/>
            <a:ext cx="8229600" cy="2492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6400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143000"/>
            <a:ext cx="4038600" cy="5135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24400" y="1143000"/>
            <a:ext cx="4038600" cy="24907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24400" y="3786188"/>
            <a:ext cx="4038600" cy="2492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914400" y="0"/>
            <a:ext cx="6400800" cy="6858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533400" y="1143000"/>
            <a:ext cx="4038600" cy="24907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24400" y="1143000"/>
            <a:ext cx="4038600" cy="24907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33400" y="3786188"/>
            <a:ext cx="4038600" cy="2492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724400" y="3786188"/>
            <a:ext cx="4038600" cy="2492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sz="20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2" descr="\\cern.ch\dfs\Divisions\AT\Groups\MEL\EM\ELQA\ELQA_logo\ELQA_logo.png"/>
          <p:cNvPicPr>
            <a:picLocks noChangeAspect="1" noChangeArrowheads="1"/>
          </p:cNvPicPr>
          <p:nvPr/>
        </p:nvPicPr>
        <p:blipFill>
          <a:blip r:embed="rId2" cstate="print"/>
          <a:srcRect/>
          <a:stretch>
            <a:fillRect/>
          </a:stretch>
        </p:blipFill>
        <p:spPr bwMode="auto">
          <a:xfrm>
            <a:off x="7645280" y="0"/>
            <a:ext cx="1490832" cy="680400"/>
          </a:xfrm>
          <a:prstGeom prst="rect">
            <a:avLst/>
          </a:prstGeom>
          <a:noFill/>
          <a:ln w="3175">
            <a:solidFill>
              <a:schemeClr val="bg1">
                <a:lumMod val="85000"/>
              </a:schemeClr>
            </a:solidFill>
          </a:ln>
        </p:spPr>
      </p:pic>
      <p:pic>
        <p:nvPicPr>
          <p:cNvPr id="5" name="Picture 8" descr="Logo CERN width=144,      height=144"/>
          <p:cNvPicPr>
            <a:picLocks noChangeAspect="1" noChangeArrowheads="1"/>
          </p:cNvPicPr>
          <p:nvPr userDrawn="1"/>
        </p:nvPicPr>
        <p:blipFill>
          <a:blip r:embed="rId3" cstate="print"/>
          <a:srcRect/>
          <a:stretch>
            <a:fillRect/>
          </a:stretch>
        </p:blipFill>
        <p:spPr bwMode="auto">
          <a:xfrm>
            <a:off x="0" y="0"/>
            <a:ext cx="685800" cy="685800"/>
          </a:xfrm>
          <a:prstGeom prst="rect">
            <a:avLst/>
          </a:prstGeom>
          <a:noFill/>
          <a:ln w="9525">
            <a:noFill/>
            <a:miter lim="800000"/>
            <a:headEnd/>
            <a:tailEnd/>
          </a:ln>
        </p:spPr>
      </p:pic>
      <p:sp>
        <p:nvSpPr>
          <p:cNvPr id="6" name="Rectangle 5"/>
          <p:cNvSpPr>
            <a:spLocks noChangeArrowheads="1"/>
          </p:cNvSpPr>
          <p:nvPr userDrawn="1"/>
        </p:nvSpPr>
        <p:spPr bwMode="auto">
          <a:xfrm>
            <a:off x="609600" y="0"/>
            <a:ext cx="8534400" cy="685800"/>
          </a:xfrm>
          <a:prstGeom prst="rect">
            <a:avLst/>
          </a:prstGeom>
          <a:gradFill rotWithShape="1">
            <a:gsLst>
              <a:gs pos="0">
                <a:srgbClr val="003368">
                  <a:alpha val="67999"/>
                </a:srgbClr>
              </a:gs>
              <a:gs pos="100000">
                <a:srgbClr val="003368">
                  <a:gamma/>
                  <a:tint val="45490"/>
                  <a:invGamma/>
                </a:srgbClr>
              </a:gs>
            </a:gsLst>
            <a:lin ang="0" scaled="1"/>
          </a:gradFill>
          <a:ln w="9525">
            <a:noFill/>
            <a:miter lim="800000"/>
            <a:headEnd/>
            <a:tailEnd/>
          </a:ln>
          <a:effectLst/>
        </p:spPr>
        <p:txBody>
          <a:bodyPr wrap="none" lIns="91435" tIns="45718" rIns="91435" bIns="45718" anchor="ctr"/>
          <a:lstStyle/>
          <a:p>
            <a:pPr eaLnBrk="1" hangingPunct="1">
              <a:defRPr/>
            </a:pPr>
            <a:endParaRPr lang="en-US" sz="2400">
              <a:solidFill>
                <a:schemeClr val="bg1"/>
              </a:solidFill>
              <a:latin typeface="Times New Roman" pitchFamily="18" charset="0"/>
            </a:endParaRPr>
          </a:p>
        </p:txBody>
      </p:sp>
      <p:pic>
        <p:nvPicPr>
          <p:cNvPr id="7" name="Picture 2" descr="\\cern.ch\dfs\Divisions\AT\Groups\MEL\EM\ELQA\ELQA_logo\ELQA_logo.png"/>
          <p:cNvPicPr>
            <a:picLocks noChangeAspect="1" noChangeArrowheads="1"/>
          </p:cNvPicPr>
          <p:nvPr userDrawn="1"/>
        </p:nvPicPr>
        <p:blipFill>
          <a:blip r:embed="rId2" cstate="print"/>
          <a:srcRect/>
          <a:stretch>
            <a:fillRect/>
          </a:stretch>
        </p:blipFill>
        <p:spPr bwMode="auto">
          <a:xfrm>
            <a:off x="7645280" y="0"/>
            <a:ext cx="1490832" cy="680400"/>
          </a:xfrm>
          <a:prstGeom prst="rect">
            <a:avLst/>
          </a:prstGeom>
          <a:noFill/>
          <a:ln w="3175">
            <a:solidFill>
              <a:schemeClr val="bg1">
                <a:lumMod val="85000"/>
              </a:schemeClr>
            </a:solid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143000"/>
            <a:ext cx="4038600" cy="5135563"/>
          </a:xfrm>
        </p:spPr>
        <p:txBody>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24400" y="1143000"/>
            <a:ext cx="4038600" cy="5135563"/>
          </a:xfrm>
        </p:spPr>
        <p:txBody>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78999">
              <a:schemeClr val="bg2">
                <a:lumMod val="20000"/>
                <a:lumOff val="80000"/>
              </a:schemeClr>
            </a:gs>
            <a:gs pos="100000">
              <a:srgbClr val="7F7F7F"/>
            </a:gs>
          </a:gsLst>
          <a:lin ang="16200000" scaled="1"/>
          <a:tileRect/>
        </a:gradFill>
        <a:effectLst/>
      </p:bgPr>
    </p:bg>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0" y="685800"/>
            <a:ext cx="228600" cy="6172200"/>
          </a:xfrm>
          <a:prstGeom prst="rect">
            <a:avLst/>
          </a:prstGeom>
          <a:solidFill>
            <a:srgbClr val="DDDDDD"/>
          </a:solidFill>
          <a:ln w="9525">
            <a:noFill/>
            <a:miter lim="800000"/>
            <a:headEnd/>
            <a:tailEnd/>
          </a:ln>
          <a:effectLst/>
        </p:spPr>
        <p:txBody>
          <a:bodyPr wrap="none" anchor="ctr"/>
          <a:lstStyle/>
          <a:p>
            <a:pPr eaLnBrk="0" hangingPunct="0">
              <a:defRPr/>
            </a:pPr>
            <a:endParaRPr lang="en-GB" sz="1200">
              <a:solidFill>
                <a:schemeClr val="bg2"/>
              </a:solidFill>
            </a:endParaRPr>
          </a:p>
        </p:txBody>
      </p:sp>
      <p:sp>
        <p:nvSpPr>
          <p:cNvPr id="18435" name="Rectangle 3"/>
          <p:cNvSpPr>
            <a:spLocks noChangeArrowheads="1"/>
          </p:cNvSpPr>
          <p:nvPr/>
        </p:nvSpPr>
        <p:spPr bwMode="auto">
          <a:xfrm>
            <a:off x="0" y="0"/>
            <a:ext cx="9144000" cy="685800"/>
          </a:xfrm>
          <a:prstGeom prst="rect">
            <a:avLst/>
          </a:prstGeom>
          <a:gradFill rotWithShape="1">
            <a:gsLst>
              <a:gs pos="0">
                <a:srgbClr val="003368">
                  <a:alpha val="67999"/>
                </a:srgbClr>
              </a:gs>
              <a:gs pos="100000">
                <a:srgbClr val="003368">
                  <a:gamma/>
                  <a:tint val="45490"/>
                  <a:invGamma/>
                </a:srgbClr>
              </a:gs>
            </a:gsLst>
            <a:lin ang="0" scaled="1"/>
          </a:gradFill>
          <a:ln w="9525">
            <a:noFill/>
            <a:miter lim="800000"/>
            <a:headEnd/>
            <a:tailEnd/>
          </a:ln>
          <a:effectLst/>
        </p:spPr>
        <p:txBody>
          <a:bodyPr wrap="none" lIns="91435" tIns="45718" rIns="91435" bIns="45718" anchor="ctr"/>
          <a:lstStyle/>
          <a:p>
            <a:pPr>
              <a:defRPr/>
            </a:pPr>
            <a:endParaRPr lang="en-US" sz="2400">
              <a:solidFill>
                <a:schemeClr val="bg1"/>
              </a:solidFill>
              <a:latin typeface="Times New Roman" pitchFamily="18" charset="0"/>
            </a:endParaRPr>
          </a:p>
        </p:txBody>
      </p:sp>
      <p:sp>
        <p:nvSpPr>
          <p:cNvPr id="1028" name="Rectangle 4"/>
          <p:cNvSpPr>
            <a:spLocks noGrp="1" noChangeArrowheads="1"/>
          </p:cNvSpPr>
          <p:nvPr>
            <p:ph type="title"/>
          </p:nvPr>
        </p:nvSpPr>
        <p:spPr bwMode="auto">
          <a:xfrm>
            <a:off x="914400" y="0"/>
            <a:ext cx="6400800" cy="685800"/>
          </a:xfrm>
          <a:prstGeom prst="rect">
            <a:avLst/>
          </a:prstGeom>
          <a:noFill/>
          <a:ln w="9525" algn="ctr">
            <a:noFill/>
            <a:miter lim="800000"/>
            <a:headEnd/>
            <a:tailEnd/>
          </a:ln>
        </p:spPr>
        <p:txBody>
          <a:bodyPr vert="horz" wrap="square" lIns="86360" tIns="43181" rIns="86360" bIns="43181" numCol="1" anchor="ctr" anchorCtr="0" compatLnSpc="1">
            <a:prstTxWarp prst="textNoShape">
              <a:avLst/>
            </a:prstTxWarp>
          </a:bodyPr>
          <a:lstStyle/>
          <a:p>
            <a:pPr lvl="0"/>
            <a:r>
              <a:rPr lang="en-US" smtClean="0"/>
              <a:t>Click to edit Master title style</a:t>
            </a:r>
            <a:endParaRPr lang="en-US" dirty="0" smtClean="0"/>
          </a:p>
        </p:txBody>
      </p:sp>
      <p:sp>
        <p:nvSpPr>
          <p:cNvPr id="1029" name="Rectangle 5"/>
          <p:cNvSpPr>
            <a:spLocks noGrp="1" noChangeArrowheads="1"/>
          </p:cNvSpPr>
          <p:nvPr>
            <p:ph type="body" idx="1"/>
          </p:nvPr>
        </p:nvSpPr>
        <p:spPr bwMode="auto">
          <a:xfrm>
            <a:off x="533400" y="1143000"/>
            <a:ext cx="8229600" cy="5135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pic>
        <p:nvPicPr>
          <p:cNvPr id="1030" name="Picture 6" descr="Logo CERN width=144,      height=144"/>
          <p:cNvPicPr>
            <a:picLocks noChangeAspect="1" noChangeArrowheads="1"/>
          </p:cNvPicPr>
          <p:nvPr/>
        </p:nvPicPr>
        <p:blipFill>
          <a:blip r:embed="rId20" cstate="print"/>
          <a:srcRect/>
          <a:stretch>
            <a:fillRect/>
          </a:stretch>
        </p:blipFill>
        <p:spPr bwMode="auto">
          <a:xfrm>
            <a:off x="0" y="0"/>
            <a:ext cx="685800" cy="685800"/>
          </a:xfrm>
          <a:prstGeom prst="rect">
            <a:avLst/>
          </a:prstGeom>
          <a:noFill/>
          <a:ln w="9525">
            <a:noFill/>
            <a:miter lim="800000"/>
            <a:headEnd/>
            <a:tailEnd/>
          </a:ln>
        </p:spPr>
      </p:pic>
      <p:sp>
        <p:nvSpPr>
          <p:cNvPr id="18439" name="Rectangle 7"/>
          <p:cNvSpPr>
            <a:spLocks noChangeArrowheads="1"/>
          </p:cNvSpPr>
          <p:nvPr/>
        </p:nvSpPr>
        <p:spPr bwMode="auto">
          <a:xfrm rot="-5400000">
            <a:off x="-2870994" y="3593306"/>
            <a:ext cx="5943600" cy="280988"/>
          </a:xfrm>
          <a:prstGeom prst="rect">
            <a:avLst/>
          </a:prstGeom>
          <a:noFill/>
          <a:ln w="9525">
            <a:noFill/>
            <a:miter lim="800000"/>
            <a:headEnd/>
            <a:tailEnd/>
          </a:ln>
          <a:effectLst/>
        </p:spPr>
        <p:txBody>
          <a:bodyPr wrap="none" lIns="91435" tIns="45718" rIns="91435" bIns="45718" anchor="ctr"/>
          <a:lstStyle/>
          <a:p>
            <a:pPr>
              <a:defRPr/>
            </a:pPr>
            <a:r>
              <a:rPr lang="en-US" sz="1100" b="1" dirty="0" smtClean="0">
                <a:solidFill>
                  <a:schemeClr val="tx1"/>
                </a:solidFill>
              </a:rPr>
              <a:t>TE-MPE  Workshop </a:t>
            </a:r>
            <a:r>
              <a:rPr lang="en-US" sz="1100" b="0" dirty="0" smtClean="0">
                <a:solidFill>
                  <a:schemeClr val="tx1"/>
                </a:solidFill>
              </a:rPr>
              <a:t>14/12/2010</a:t>
            </a:r>
            <a:r>
              <a:rPr lang="en-US" sz="1100" dirty="0" smtClean="0">
                <a:solidFill>
                  <a:schemeClr val="tx1"/>
                </a:solidFill>
              </a:rPr>
              <a:t>, Manuel Dominguez, TE/MPE-EI</a:t>
            </a:r>
            <a:endParaRPr lang="en-US" sz="1200" dirty="0">
              <a:solidFill>
                <a:schemeClr val="tx1"/>
              </a:solidFill>
            </a:endParaRPr>
          </a:p>
        </p:txBody>
      </p:sp>
      <p:sp>
        <p:nvSpPr>
          <p:cNvPr id="18440" name="Rectangle 8"/>
          <p:cNvSpPr>
            <a:spLocks noChangeArrowheads="1"/>
          </p:cNvSpPr>
          <p:nvPr/>
        </p:nvSpPr>
        <p:spPr bwMode="auto">
          <a:xfrm>
            <a:off x="8077200" y="6477000"/>
            <a:ext cx="1020763" cy="265113"/>
          </a:xfrm>
          <a:prstGeom prst="rect">
            <a:avLst/>
          </a:prstGeom>
          <a:noFill/>
          <a:ln w="9525">
            <a:noFill/>
            <a:miter lim="800000"/>
            <a:headEnd/>
            <a:tailEnd/>
          </a:ln>
          <a:effectLst/>
        </p:spPr>
        <p:txBody>
          <a:bodyPr lIns="96223" tIns="48111" rIns="96223" bIns="48111"/>
          <a:lstStyle/>
          <a:p>
            <a:pPr algn="r" defTabSz="962025" eaLnBrk="0" hangingPunct="0">
              <a:defRPr/>
            </a:pPr>
            <a:fld id="{B2F6CE3B-F1A9-41C3-9562-82F933AD9207}" type="slidenum">
              <a:rPr lang="de-DE" altLang="de-DE" sz="1200">
                <a:solidFill>
                  <a:srgbClr val="808080"/>
                </a:solidFill>
              </a:rPr>
              <a:pPr algn="r" defTabSz="962025" eaLnBrk="0" hangingPunct="0">
                <a:defRPr/>
              </a:pPr>
              <a:t>‹#›</a:t>
            </a:fld>
            <a:endParaRPr lang="de-DE" altLang="de-DE" sz="1200">
              <a:solidFill>
                <a:srgbClr val="808080"/>
              </a:solidFill>
            </a:endParaRPr>
          </a:p>
        </p:txBody>
      </p:sp>
      <p:pic>
        <p:nvPicPr>
          <p:cNvPr id="1033" name="Picture 10" descr="at_logo_full_white"/>
          <p:cNvPicPr>
            <a:picLocks noChangeAspect="1" noChangeArrowheads="1"/>
          </p:cNvPicPr>
          <p:nvPr/>
        </p:nvPicPr>
        <p:blipFill>
          <a:blip r:embed="rId21" cstate="print"/>
          <a:srcRect/>
          <a:stretch>
            <a:fillRect/>
          </a:stretch>
        </p:blipFill>
        <p:spPr bwMode="auto">
          <a:xfrm>
            <a:off x="3429000" y="7696200"/>
            <a:ext cx="1371600" cy="549275"/>
          </a:xfrm>
          <a:prstGeom prst="rect">
            <a:avLst/>
          </a:prstGeom>
          <a:noFill/>
          <a:ln w="9525">
            <a:noFill/>
            <a:miter lim="800000"/>
            <a:headEnd/>
            <a:tailEnd/>
          </a:ln>
        </p:spPr>
      </p:pic>
      <p:pic>
        <p:nvPicPr>
          <p:cNvPr id="10" name="Picture 9" descr="Logo CERN width=144,      height=144"/>
          <p:cNvPicPr>
            <a:picLocks noChangeAspect="1" noChangeArrowheads="1"/>
          </p:cNvPicPr>
          <p:nvPr userDrawn="1"/>
        </p:nvPicPr>
        <p:blipFill>
          <a:blip r:embed="rId20" cstate="print"/>
          <a:srcRect/>
          <a:stretch>
            <a:fillRect/>
          </a:stretch>
        </p:blipFill>
        <p:spPr bwMode="auto">
          <a:xfrm>
            <a:off x="0" y="0"/>
            <a:ext cx="685800" cy="685800"/>
          </a:xfrm>
          <a:prstGeom prst="rect">
            <a:avLst/>
          </a:prstGeom>
          <a:noFill/>
          <a:ln w="9525">
            <a:noFill/>
            <a:miter lim="800000"/>
            <a:headEnd/>
            <a:tailEnd/>
          </a:ln>
        </p:spPr>
      </p:pic>
      <p:sp>
        <p:nvSpPr>
          <p:cNvPr id="11" name="Rectangle 7"/>
          <p:cNvSpPr>
            <a:spLocks noChangeArrowheads="1"/>
          </p:cNvSpPr>
          <p:nvPr userDrawn="1"/>
        </p:nvSpPr>
        <p:spPr bwMode="auto">
          <a:xfrm>
            <a:off x="683568" y="0"/>
            <a:ext cx="8460432" cy="685800"/>
          </a:xfrm>
          <a:prstGeom prst="rect">
            <a:avLst/>
          </a:prstGeom>
          <a:gradFill rotWithShape="1">
            <a:gsLst>
              <a:gs pos="0">
                <a:srgbClr val="003368">
                  <a:alpha val="67999"/>
                </a:srgbClr>
              </a:gs>
              <a:gs pos="100000">
                <a:srgbClr val="003368">
                  <a:gamma/>
                  <a:tint val="45490"/>
                  <a:invGamma/>
                </a:srgbClr>
              </a:gs>
            </a:gsLst>
            <a:lin ang="0" scaled="1"/>
          </a:gradFill>
          <a:ln w="9525">
            <a:noFill/>
            <a:miter lim="800000"/>
            <a:headEnd/>
            <a:tailEnd/>
          </a:ln>
          <a:effectLst/>
        </p:spPr>
        <p:txBody>
          <a:bodyPr wrap="none" lIns="91435" tIns="45718" rIns="91435" bIns="45718" anchor="ctr"/>
          <a:lstStyle/>
          <a:p>
            <a:pPr eaLnBrk="1" hangingPunct="1">
              <a:defRPr/>
            </a:pPr>
            <a:endParaRPr lang="en-US" sz="2400">
              <a:solidFill>
                <a:schemeClr val="bg1"/>
              </a:solidFill>
              <a:latin typeface="Times New Roman" pitchFamily="18" charset="0"/>
            </a:endParaRPr>
          </a:p>
        </p:txBody>
      </p:sp>
      <p:sp>
        <p:nvSpPr>
          <p:cNvPr id="12" name="Rectangle 10"/>
          <p:cNvSpPr>
            <a:spLocks noChangeArrowheads="1"/>
          </p:cNvSpPr>
          <p:nvPr userDrawn="1"/>
        </p:nvSpPr>
        <p:spPr bwMode="auto">
          <a:xfrm>
            <a:off x="0" y="685800"/>
            <a:ext cx="228600" cy="6172200"/>
          </a:xfrm>
          <a:prstGeom prst="rect">
            <a:avLst/>
          </a:prstGeom>
          <a:solidFill>
            <a:srgbClr val="DDDDDD"/>
          </a:solidFill>
          <a:ln w="9525">
            <a:noFill/>
            <a:miter lim="800000"/>
            <a:headEnd/>
            <a:tailEnd/>
          </a:ln>
          <a:effectLst/>
        </p:spPr>
        <p:txBody>
          <a:bodyPr wrap="none" anchor="ctr"/>
          <a:lstStyle/>
          <a:p>
            <a:pPr>
              <a:defRPr/>
            </a:pPr>
            <a:endParaRPr lang="en-US"/>
          </a:p>
        </p:txBody>
      </p:sp>
      <p:sp>
        <p:nvSpPr>
          <p:cNvPr id="13" name="Rectangle 12"/>
          <p:cNvSpPr>
            <a:spLocks noChangeArrowheads="1"/>
          </p:cNvSpPr>
          <p:nvPr userDrawn="1"/>
        </p:nvSpPr>
        <p:spPr bwMode="auto">
          <a:xfrm rot="-5400000">
            <a:off x="-2857500" y="3695700"/>
            <a:ext cx="5943600" cy="228600"/>
          </a:xfrm>
          <a:prstGeom prst="rect">
            <a:avLst/>
          </a:prstGeom>
          <a:noFill/>
          <a:ln w="9525">
            <a:noFill/>
            <a:miter lim="800000"/>
            <a:headEnd/>
            <a:tailEnd/>
          </a:ln>
          <a:effectLst/>
        </p:spPr>
        <p:txBody>
          <a:bodyPr wrap="none" lIns="91435" tIns="45718" rIns="91435" bIns="45718" anchor="ctr"/>
          <a:lstStyle/>
          <a:p>
            <a:pPr>
              <a:defRPr/>
            </a:pPr>
            <a:r>
              <a:rPr lang="en-US" sz="1100" b="1" dirty="0" smtClean="0">
                <a:solidFill>
                  <a:schemeClr val="tx1"/>
                </a:solidFill>
              </a:rPr>
              <a:t>TE-MPE  </a:t>
            </a:r>
            <a:r>
              <a:rPr lang="en-US" sz="1100" b="1" smtClean="0">
                <a:solidFill>
                  <a:schemeClr val="tx1"/>
                </a:solidFill>
              </a:rPr>
              <a:t>Workshop </a:t>
            </a:r>
            <a:r>
              <a:rPr lang="en-US" sz="1100" b="0" smtClean="0">
                <a:solidFill>
                  <a:schemeClr val="tx1"/>
                </a:solidFill>
              </a:rPr>
              <a:t>14/12/2010</a:t>
            </a:r>
            <a:r>
              <a:rPr lang="en-US" sz="1100" smtClean="0">
                <a:solidFill>
                  <a:schemeClr val="tx1"/>
                </a:solidFill>
              </a:rPr>
              <a:t>,</a:t>
            </a:r>
            <a:r>
              <a:rPr lang="en-US" sz="1100" baseline="0" smtClean="0">
                <a:solidFill>
                  <a:schemeClr val="tx1"/>
                </a:solidFill>
              </a:rPr>
              <a:t> </a:t>
            </a:r>
            <a:r>
              <a:rPr lang="en-US" sz="1100" smtClean="0">
                <a:solidFill>
                  <a:schemeClr val="tx1"/>
                </a:solidFill>
              </a:rPr>
              <a:t>Stephen</a:t>
            </a:r>
            <a:r>
              <a:rPr lang="en-US" sz="1100" baseline="0" smtClean="0">
                <a:solidFill>
                  <a:schemeClr val="tx1"/>
                </a:solidFill>
              </a:rPr>
              <a:t> Pemberton</a:t>
            </a:r>
            <a:r>
              <a:rPr lang="en-US" sz="1100" smtClean="0">
                <a:solidFill>
                  <a:schemeClr val="tx1"/>
                </a:solidFill>
              </a:rPr>
              <a:t>, </a:t>
            </a:r>
            <a:r>
              <a:rPr lang="en-US" sz="1100" dirty="0" smtClean="0">
                <a:solidFill>
                  <a:schemeClr val="tx1"/>
                </a:solidFill>
              </a:rPr>
              <a:t>TE/MPE-EI</a:t>
            </a:r>
            <a:endParaRPr lang="en-US" sz="1200" dirty="0">
              <a:solidFill>
                <a:schemeClr val="tx1"/>
              </a:solidFill>
            </a:endParaRPr>
          </a:p>
        </p:txBody>
      </p:sp>
      <p:pic>
        <p:nvPicPr>
          <p:cNvPr id="14" name="Picture 2" descr="\\cern.ch\dfs\Divisions\AT\Groups\MEL\EM\ELQA\ELQA_logo\ELQA_logo.png"/>
          <p:cNvPicPr>
            <a:picLocks noChangeAspect="1" noChangeArrowheads="1"/>
          </p:cNvPicPr>
          <p:nvPr userDrawn="1"/>
        </p:nvPicPr>
        <p:blipFill>
          <a:blip r:embed="rId22" cstate="print"/>
          <a:srcRect/>
          <a:stretch>
            <a:fillRect/>
          </a:stretch>
        </p:blipFill>
        <p:spPr bwMode="auto">
          <a:xfrm>
            <a:off x="7668000" y="0"/>
            <a:ext cx="1472116" cy="680400"/>
          </a:xfrm>
          <a:prstGeom prst="rect">
            <a:avLst/>
          </a:prstGeom>
          <a:noFill/>
          <a:ln w="3175">
            <a:solidFill>
              <a:schemeClr val="bg1">
                <a:lumMod val="85000"/>
              </a:schemeClr>
            </a:solidFill>
          </a:ln>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 id="2147483667" r:id="rId16"/>
    <p:sldLayoutId id="2147483668" r:id="rId17"/>
    <p:sldLayoutId id="2147483669" r:id="rId18"/>
  </p:sldLayoutIdLst>
  <p:txStyles>
    <p:titleStyle>
      <a:lvl1pPr algn="l" defTabSz="727075" rtl="0" eaLnBrk="1" fontAlgn="base" hangingPunct="1">
        <a:spcBef>
          <a:spcPct val="0"/>
        </a:spcBef>
        <a:spcAft>
          <a:spcPct val="0"/>
        </a:spcAft>
        <a:defRPr sz="2000" b="1">
          <a:solidFill>
            <a:schemeClr val="bg1"/>
          </a:solidFill>
          <a:latin typeface="+mj-lt"/>
          <a:ea typeface="+mj-ea"/>
          <a:cs typeface="+mj-cs"/>
        </a:defRPr>
      </a:lvl1pPr>
      <a:lvl2pPr algn="l" defTabSz="727075" rtl="0" eaLnBrk="1" fontAlgn="base" hangingPunct="1">
        <a:spcBef>
          <a:spcPct val="0"/>
        </a:spcBef>
        <a:spcAft>
          <a:spcPct val="0"/>
        </a:spcAft>
        <a:defRPr sz="2000" b="1">
          <a:solidFill>
            <a:schemeClr val="bg1"/>
          </a:solidFill>
          <a:latin typeface="Arial" charset="0"/>
        </a:defRPr>
      </a:lvl2pPr>
      <a:lvl3pPr algn="l" defTabSz="727075" rtl="0" eaLnBrk="1" fontAlgn="base" hangingPunct="1">
        <a:spcBef>
          <a:spcPct val="0"/>
        </a:spcBef>
        <a:spcAft>
          <a:spcPct val="0"/>
        </a:spcAft>
        <a:defRPr sz="2000" b="1">
          <a:solidFill>
            <a:schemeClr val="bg1"/>
          </a:solidFill>
          <a:latin typeface="Arial" charset="0"/>
        </a:defRPr>
      </a:lvl3pPr>
      <a:lvl4pPr algn="l" defTabSz="727075" rtl="0" eaLnBrk="1" fontAlgn="base" hangingPunct="1">
        <a:spcBef>
          <a:spcPct val="0"/>
        </a:spcBef>
        <a:spcAft>
          <a:spcPct val="0"/>
        </a:spcAft>
        <a:defRPr sz="2000" b="1">
          <a:solidFill>
            <a:schemeClr val="bg1"/>
          </a:solidFill>
          <a:latin typeface="Arial" charset="0"/>
        </a:defRPr>
      </a:lvl4pPr>
      <a:lvl5pPr algn="l" defTabSz="727075" rtl="0" eaLnBrk="1" fontAlgn="base" hangingPunct="1">
        <a:spcBef>
          <a:spcPct val="0"/>
        </a:spcBef>
        <a:spcAft>
          <a:spcPct val="0"/>
        </a:spcAft>
        <a:defRPr sz="2000" b="1">
          <a:solidFill>
            <a:schemeClr val="bg1"/>
          </a:solidFill>
          <a:latin typeface="Arial" charset="0"/>
        </a:defRPr>
      </a:lvl5pPr>
      <a:lvl6pPr marL="457200" algn="l" defTabSz="727075" rtl="0" eaLnBrk="1" fontAlgn="base" hangingPunct="1">
        <a:spcBef>
          <a:spcPct val="0"/>
        </a:spcBef>
        <a:spcAft>
          <a:spcPct val="0"/>
        </a:spcAft>
        <a:defRPr sz="2000" b="1">
          <a:solidFill>
            <a:schemeClr val="bg1"/>
          </a:solidFill>
          <a:latin typeface="Arial" charset="0"/>
        </a:defRPr>
      </a:lvl6pPr>
      <a:lvl7pPr marL="914400" algn="l" defTabSz="727075" rtl="0" eaLnBrk="1" fontAlgn="base" hangingPunct="1">
        <a:spcBef>
          <a:spcPct val="0"/>
        </a:spcBef>
        <a:spcAft>
          <a:spcPct val="0"/>
        </a:spcAft>
        <a:defRPr sz="2000" b="1">
          <a:solidFill>
            <a:schemeClr val="bg1"/>
          </a:solidFill>
          <a:latin typeface="Arial" charset="0"/>
        </a:defRPr>
      </a:lvl7pPr>
      <a:lvl8pPr marL="1371600" algn="l" defTabSz="727075" rtl="0" eaLnBrk="1" fontAlgn="base" hangingPunct="1">
        <a:spcBef>
          <a:spcPct val="0"/>
        </a:spcBef>
        <a:spcAft>
          <a:spcPct val="0"/>
        </a:spcAft>
        <a:defRPr sz="2000" b="1">
          <a:solidFill>
            <a:schemeClr val="bg1"/>
          </a:solidFill>
          <a:latin typeface="Arial" charset="0"/>
        </a:defRPr>
      </a:lvl8pPr>
      <a:lvl9pPr marL="1828800" algn="l" defTabSz="727075" rtl="0" eaLnBrk="1" fontAlgn="base" hangingPunct="1">
        <a:spcBef>
          <a:spcPct val="0"/>
        </a:spcBef>
        <a:spcAft>
          <a:spcPct val="0"/>
        </a:spcAft>
        <a:defRPr sz="2000" b="1">
          <a:solidFill>
            <a:schemeClr val="bg1"/>
          </a:solidFill>
          <a:latin typeface="Arial" charset="0"/>
        </a:defRPr>
      </a:lvl9pPr>
    </p:titleStyle>
    <p:bodyStyle>
      <a:lvl1pPr marL="342900" indent="-342900" algn="l" rtl="0" eaLnBrk="1" fontAlgn="base" hangingPunct="1">
        <a:lnSpc>
          <a:spcPts val="2075"/>
        </a:lnSpc>
        <a:spcBef>
          <a:spcPct val="50000"/>
        </a:spcBef>
        <a:spcAft>
          <a:spcPct val="0"/>
        </a:spcAft>
        <a:buClr>
          <a:srgbClr val="013469"/>
        </a:buClr>
        <a:buSzPct val="95000"/>
        <a:buFont typeface="Wingdings" pitchFamily="2" charset="2"/>
        <a:buChar char="è"/>
        <a:defRPr sz="2000">
          <a:solidFill>
            <a:schemeClr val="tx1"/>
          </a:solidFill>
          <a:latin typeface="+mn-lt"/>
          <a:ea typeface="+mn-ea"/>
          <a:cs typeface="+mn-cs"/>
        </a:defRPr>
      </a:lvl1pPr>
      <a:lvl2pPr marL="742950" indent="-285750" algn="l" rtl="0" eaLnBrk="1" fontAlgn="base" hangingPunct="1">
        <a:lnSpc>
          <a:spcPts val="2075"/>
        </a:lnSpc>
        <a:spcBef>
          <a:spcPct val="50000"/>
        </a:spcBef>
        <a:spcAft>
          <a:spcPct val="0"/>
        </a:spcAft>
        <a:buClr>
          <a:srgbClr val="013469"/>
        </a:buClr>
        <a:buFont typeface="Arial" charset="0"/>
        <a:buChar char="–"/>
        <a:defRPr>
          <a:solidFill>
            <a:schemeClr val="tx1"/>
          </a:solidFill>
          <a:latin typeface="+mn-lt"/>
        </a:defRPr>
      </a:lvl2pPr>
      <a:lvl3pPr marL="1143000" indent="-228600" algn="l" rtl="0" eaLnBrk="1" fontAlgn="base" hangingPunct="1">
        <a:lnSpc>
          <a:spcPts val="2075"/>
        </a:lnSpc>
        <a:spcBef>
          <a:spcPct val="50000"/>
        </a:spcBef>
        <a:spcAft>
          <a:spcPct val="0"/>
        </a:spcAft>
        <a:buClr>
          <a:srgbClr val="013469"/>
        </a:buClr>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lnSpc>
          <a:spcPts val="2075"/>
        </a:lnSpc>
        <a:spcBef>
          <a:spcPct val="50000"/>
        </a:spcBef>
        <a:spcAft>
          <a:spcPct val="0"/>
        </a:spcAft>
        <a:buClr>
          <a:srgbClr val="013469"/>
        </a:buClr>
        <a:buFont typeface="Arial" charset="0"/>
        <a:buChar char="»"/>
        <a:defRPr>
          <a:solidFill>
            <a:schemeClr val="tx1"/>
          </a:solidFill>
          <a:latin typeface="+mn-lt"/>
        </a:defRPr>
      </a:lvl5pPr>
      <a:lvl6pPr marL="2514600" indent="-228600" algn="l" rtl="0" eaLnBrk="1" fontAlgn="base" hangingPunct="1">
        <a:lnSpc>
          <a:spcPts val="2075"/>
        </a:lnSpc>
        <a:spcBef>
          <a:spcPct val="50000"/>
        </a:spcBef>
        <a:spcAft>
          <a:spcPct val="0"/>
        </a:spcAft>
        <a:buClr>
          <a:srgbClr val="013469"/>
        </a:buClr>
        <a:buFont typeface="Arial" charset="0"/>
        <a:buChar char="»"/>
        <a:defRPr>
          <a:solidFill>
            <a:schemeClr val="tx1"/>
          </a:solidFill>
          <a:latin typeface="+mn-lt"/>
        </a:defRPr>
      </a:lvl6pPr>
      <a:lvl7pPr marL="2971800" indent="-228600" algn="l" rtl="0" eaLnBrk="1" fontAlgn="base" hangingPunct="1">
        <a:lnSpc>
          <a:spcPts val="2075"/>
        </a:lnSpc>
        <a:spcBef>
          <a:spcPct val="50000"/>
        </a:spcBef>
        <a:spcAft>
          <a:spcPct val="0"/>
        </a:spcAft>
        <a:buClr>
          <a:srgbClr val="013469"/>
        </a:buClr>
        <a:buFont typeface="Arial" charset="0"/>
        <a:buChar char="»"/>
        <a:defRPr>
          <a:solidFill>
            <a:schemeClr val="tx1"/>
          </a:solidFill>
          <a:latin typeface="+mn-lt"/>
        </a:defRPr>
      </a:lvl7pPr>
      <a:lvl8pPr marL="3429000" indent="-228600" algn="l" rtl="0" eaLnBrk="1" fontAlgn="base" hangingPunct="1">
        <a:lnSpc>
          <a:spcPts val="2075"/>
        </a:lnSpc>
        <a:spcBef>
          <a:spcPct val="50000"/>
        </a:spcBef>
        <a:spcAft>
          <a:spcPct val="0"/>
        </a:spcAft>
        <a:buClr>
          <a:srgbClr val="013469"/>
        </a:buClr>
        <a:buFont typeface="Arial" charset="0"/>
        <a:buChar char="»"/>
        <a:defRPr>
          <a:solidFill>
            <a:schemeClr val="tx1"/>
          </a:solidFill>
          <a:latin typeface="+mn-lt"/>
        </a:defRPr>
      </a:lvl8pPr>
      <a:lvl9pPr marL="3886200" indent="-228600" algn="l" rtl="0" eaLnBrk="1" fontAlgn="base" hangingPunct="1">
        <a:lnSpc>
          <a:spcPts val="2075"/>
        </a:lnSpc>
        <a:spcBef>
          <a:spcPct val="50000"/>
        </a:spcBef>
        <a:spcAft>
          <a:spcPct val="0"/>
        </a:spcAft>
        <a:buClr>
          <a:srgbClr val="013469"/>
        </a:buClr>
        <a:buFont typeface="Arial"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55576" y="1196752"/>
            <a:ext cx="7772400" cy="1470025"/>
          </a:xfrm>
        </p:spPr>
        <p:txBody>
          <a:bodyPr/>
          <a:lstStyle/>
          <a:p>
            <a:pPr algn="ctr"/>
            <a:r>
              <a:rPr lang="en-US" sz="2800" dirty="0" smtClean="0"/>
              <a:t>LHC Electrical/Instrumentation Drawings</a:t>
            </a:r>
            <a:endParaRPr lang="en-US" sz="2800" dirty="0"/>
          </a:p>
        </p:txBody>
      </p:sp>
      <p:sp>
        <p:nvSpPr>
          <p:cNvPr id="5" name="Subtitle 4"/>
          <p:cNvSpPr>
            <a:spLocks noGrp="1"/>
          </p:cNvSpPr>
          <p:nvPr>
            <p:ph type="subTitle" idx="1"/>
          </p:nvPr>
        </p:nvSpPr>
        <p:spPr>
          <a:xfrm>
            <a:off x="1331640" y="3068960"/>
            <a:ext cx="6400800" cy="2711152"/>
          </a:xfrm>
        </p:spPr>
        <p:txBody>
          <a:bodyPr/>
          <a:lstStyle/>
          <a:p>
            <a:r>
              <a:rPr lang="en-US" sz="2800" dirty="0" smtClean="0">
                <a:solidFill>
                  <a:schemeClr val="tx1"/>
                </a:solidFill>
              </a:rPr>
              <a:t>Overview of development</a:t>
            </a:r>
          </a:p>
          <a:p>
            <a:r>
              <a:rPr lang="en-US" sz="2800" dirty="0" err="1" smtClean="0">
                <a:solidFill>
                  <a:schemeClr val="tx1"/>
                </a:solidFill>
              </a:rPr>
              <a:t>S.Pemberton</a:t>
            </a:r>
            <a:endParaRPr lang="en-US" sz="2800" dirty="0" smtClean="0">
              <a:solidFill>
                <a:schemeClr val="tx1"/>
              </a:solidFill>
            </a:endParaRPr>
          </a:p>
          <a:p>
            <a:pPr>
              <a:buFont typeface="Arial" pitchFamily="34" charset="0"/>
              <a:buChar char="•"/>
            </a:pPr>
            <a:r>
              <a:rPr lang="en-US" sz="2400" dirty="0" smtClean="0"/>
              <a:t> </a:t>
            </a:r>
            <a:r>
              <a:rPr lang="en-US" sz="1600" dirty="0" smtClean="0"/>
              <a:t>Why do we need new drawings?</a:t>
            </a:r>
          </a:p>
          <a:p>
            <a:pPr>
              <a:buFont typeface="Arial" pitchFamily="34" charset="0"/>
              <a:buChar char="•"/>
            </a:pPr>
            <a:r>
              <a:rPr lang="en-US" sz="1600" dirty="0" smtClean="0"/>
              <a:t> Objectives of the project</a:t>
            </a:r>
          </a:p>
          <a:p>
            <a:pPr>
              <a:buFont typeface="Arial" pitchFamily="34" charset="0"/>
              <a:buChar char="•"/>
            </a:pPr>
            <a:r>
              <a:rPr lang="en-US" sz="1600" dirty="0" smtClean="0"/>
              <a:t>Implementation</a:t>
            </a:r>
          </a:p>
          <a:p>
            <a:pPr>
              <a:buFont typeface="Arial" pitchFamily="34" charset="0"/>
              <a:buChar char="•"/>
            </a:pPr>
            <a:r>
              <a:rPr lang="en-US" sz="1600" dirty="0" smtClean="0"/>
              <a:t>Where are we now</a:t>
            </a:r>
          </a:p>
          <a:p>
            <a:pPr>
              <a:buFont typeface="Arial" pitchFamily="34" charset="0"/>
              <a:buChar char="•"/>
            </a:pPr>
            <a:r>
              <a:rPr lang="en-US" sz="1600" dirty="0" smtClean="0"/>
              <a:t>Next steps</a:t>
            </a:r>
          </a:p>
          <a:p>
            <a:pPr>
              <a:buFont typeface="Arial" pitchFamily="34" charset="0"/>
              <a:buChar char="•"/>
            </a:pPr>
            <a:endParaRPr lang="en-US" sz="2400" dirty="0" smtClean="0"/>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36912"/>
            <a:ext cx="8229600" cy="1143000"/>
          </a:xfrm>
        </p:spPr>
        <p:txBody>
          <a:bodyPr/>
          <a:lstStyle/>
          <a:p>
            <a:pPr algn="ctr"/>
            <a:r>
              <a:rPr lang="en-US" sz="3200" dirty="0" smtClean="0">
                <a:solidFill>
                  <a:schemeClr val="tx1"/>
                </a:solidFill>
              </a:rPr>
              <a:t>Thank you for your attention.</a:t>
            </a:r>
            <a:br>
              <a:rPr lang="en-US" sz="3200" dirty="0" smtClean="0">
                <a:solidFill>
                  <a:schemeClr val="tx1"/>
                </a:solidFill>
              </a:rPr>
            </a:br>
            <a:endParaRPr lang="en-US" sz="3200" dirty="0">
              <a:solidFill>
                <a:schemeClr val="tx1"/>
              </a:solidFill>
            </a:endParaRPr>
          </a:p>
        </p:txBody>
      </p:sp>
      <p:sp>
        <p:nvSpPr>
          <p:cNvPr id="3" name="Content Placeholder 2"/>
          <p:cNvSpPr>
            <a:spLocks noGrp="1"/>
          </p:cNvSpPr>
          <p:nvPr>
            <p:ph idx="1"/>
          </p:nvPr>
        </p:nvSpPr>
        <p:spPr>
          <a:xfrm>
            <a:off x="467544" y="3933056"/>
            <a:ext cx="8363272" cy="1689051"/>
          </a:xfrm>
        </p:spPr>
        <p:txBody>
          <a:bodyPr/>
          <a:lstStyle/>
          <a:p>
            <a:pPr algn="ctr">
              <a:buNone/>
            </a:pPr>
            <a:r>
              <a:rPr lang="en-US" dirty="0" smtClean="0"/>
              <a:t>Any Questions?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we need new drawings?</a:t>
            </a:r>
            <a:endParaRPr lang="en-US" dirty="0"/>
          </a:p>
        </p:txBody>
      </p:sp>
      <p:sp>
        <p:nvSpPr>
          <p:cNvPr id="3" name="Content Placeholder 2"/>
          <p:cNvSpPr>
            <a:spLocks noGrp="1"/>
          </p:cNvSpPr>
          <p:nvPr>
            <p:ph idx="1"/>
          </p:nvPr>
        </p:nvSpPr>
        <p:spPr>
          <a:xfrm>
            <a:off x="467544" y="1052736"/>
            <a:ext cx="8229600" cy="4464496"/>
          </a:xfrm>
        </p:spPr>
        <p:txBody>
          <a:bodyPr/>
          <a:lstStyle/>
          <a:p>
            <a:r>
              <a:rPr lang="en-US" sz="1800" dirty="0" smtClean="0"/>
              <a:t>The current electrical drawings available for the LHC only provide an overview of DFB/magnet locations and their respective powering configuration.</a:t>
            </a:r>
          </a:p>
          <a:p>
            <a:r>
              <a:rPr lang="en-US" sz="1800" dirty="0" smtClean="0"/>
              <a:t>There is a need for more detailed drawings of all the electrical circuits, including elements such as:</a:t>
            </a:r>
          </a:p>
          <a:p>
            <a:pPr marL="3314700" indent="285750">
              <a:buFont typeface="Courier New" pitchFamily="49" charset="0"/>
              <a:buChar char="o"/>
            </a:pPr>
            <a:r>
              <a:rPr lang="en-US" sz="1800" dirty="0" smtClean="0"/>
              <a:t>Voltage Taps</a:t>
            </a:r>
          </a:p>
          <a:p>
            <a:pPr marL="3314700" indent="285750">
              <a:buFont typeface="Courier New" pitchFamily="49" charset="0"/>
              <a:buChar char="o"/>
            </a:pPr>
            <a:r>
              <a:rPr lang="en-US" sz="1800" dirty="0" smtClean="0"/>
              <a:t>Quench Heaters</a:t>
            </a:r>
          </a:p>
          <a:p>
            <a:pPr marL="3314700" indent="285750">
              <a:buFont typeface="Courier New" pitchFamily="49" charset="0"/>
              <a:buChar char="o"/>
            </a:pPr>
            <a:r>
              <a:rPr lang="en-US" sz="1800" dirty="0" smtClean="0"/>
              <a:t>IFS Interface Boxes</a:t>
            </a:r>
          </a:p>
          <a:p>
            <a:pPr marL="3314700" indent="285750">
              <a:buFont typeface="Courier New" pitchFamily="49" charset="0"/>
              <a:buChar char="o"/>
            </a:pPr>
            <a:endParaRPr lang="en-US" sz="1800" dirty="0" smtClean="0"/>
          </a:p>
          <a:p>
            <a:r>
              <a:rPr lang="en-US" sz="1800" dirty="0" smtClean="0"/>
              <a:t>Presently, information on magnet design and their electrical configuration exists in many different forms of documentation. One of the biggest challenges of this project is to find and then integrate this information. </a:t>
            </a:r>
          </a:p>
          <a:p>
            <a:r>
              <a:rPr lang="en-US" sz="1800" dirty="0" smtClean="0"/>
              <a:t>There are a lack of drawings in which splice information is clearly represented.</a:t>
            </a:r>
          </a:p>
          <a:p>
            <a:r>
              <a:rPr lang="en-US" sz="1800" dirty="0" smtClean="0"/>
              <a:t>We currently do not have drawings that can be easily used for diagnostic purposes ‘in the field’.</a:t>
            </a:r>
          </a:p>
          <a:p>
            <a:pPr>
              <a:buNone/>
            </a:pPr>
            <a:endParaRPr lang="en-US" sz="1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a:t>
            </a:r>
            <a:endParaRPr lang="en-US" dirty="0"/>
          </a:p>
        </p:txBody>
      </p:sp>
      <p:sp>
        <p:nvSpPr>
          <p:cNvPr id="3" name="Content Placeholder 2"/>
          <p:cNvSpPr>
            <a:spLocks noGrp="1"/>
          </p:cNvSpPr>
          <p:nvPr>
            <p:ph idx="1"/>
          </p:nvPr>
        </p:nvSpPr>
        <p:spPr>
          <a:xfrm>
            <a:off x="539552" y="1196752"/>
            <a:ext cx="8229600" cy="3849291"/>
          </a:xfrm>
        </p:spPr>
        <p:txBody>
          <a:bodyPr/>
          <a:lstStyle/>
          <a:p>
            <a:r>
              <a:rPr lang="en-US" sz="1800" dirty="0" smtClean="0"/>
              <a:t>To create a comprehensive set of drawings for the LHC that incorporate detailed representations of magnet internals and instrumentation from the cold mass to the IFS box/PE.</a:t>
            </a:r>
          </a:p>
          <a:p>
            <a:r>
              <a:rPr lang="en-US" sz="1800" dirty="0" smtClean="0"/>
              <a:t>The drawings should be as close to the ‘as built’ layout of the machine as possible.</a:t>
            </a:r>
          </a:p>
          <a:p>
            <a:r>
              <a:rPr lang="en-US" sz="1800" dirty="0" smtClean="0"/>
              <a:t>To include all available splice information.</a:t>
            </a:r>
          </a:p>
          <a:p>
            <a:r>
              <a:rPr lang="en-US" sz="1800" dirty="0" smtClean="0"/>
              <a:t>To create these drawings in a format that can be easily used by technicians for fault finding and thus provide points of reference during campaigns such as ELQA testing.</a:t>
            </a:r>
          </a:p>
          <a:p>
            <a:r>
              <a:rPr lang="en-US" sz="1800" dirty="0" smtClean="0"/>
              <a:t>The drawings should reflect non-conformities.</a:t>
            </a:r>
          </a:p>
          <a:p>
            <a:r>
              <a:rPr lang="en-US" sz="1800" dirty="0" smtClean="0"/>
              <a:t>Circulate these drawings for review and comments at various stages of their development to ensure they are legible and useful for a variety of users. </a:t>
            </a:r>
          </a:p>
          <a:p>
            <a:r>
              <a:rPr lang="en-US" sz="1800" dirty="0" smtClean="0"/>
              <a:t>To have a complete set of drawings available to all departments before the next shutdown.</a:t>
            </a:r>
          </a:p>
          <a:p>
            <a:pPr>
              <a:buNone/>
            </a:pPr>
            <a:endParaRPr lang="en-US" sz="1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a:t>
            </a:r>
            <a:endParaRPr lang="en-US" dirty="0"/>
          </a:p>
        </p:txBody>
      </p:sp>
      <p:sp>
        <p:nvSpPr>
          <p:cNvPr id="3" name="Content Placeholder 2"/>
          <p:cNvSpPr>
            <a:spLocks noGrp="1"/>
          </p:cNvSpPr>
          <p:nvPr>
            <p:ph idx="1"/>
          </p:nvPr>
        </p:nvSpPr>
        <p:spPr>
          <a:xfrm>
            <a:off x="539552" y="1268760"/>
            <a:ext cx="8229600" cy="4248472"/>
          </a:xfrm>
        </p:spPr>
        <p:txBody>
          <a:bodyPr/>
          <a:lstStyle/>
          <a:p>
            <a:r>
              <a:rPr lang="en-US" sz="1800" dirty="0" smtClean="0"/>
              <a:t>AutoCAD is being used for the drawing construction. AutoCAD offers a system of design whereby different aspects (layers) of the drawing can be removed or added; hence, the user can easily tailor the drawing to their particular needs.</a:t>
            </a:r>
          </a:p>
          <a:p>
            <a:r>
              <a:rPr lang="en-US" sz="1800" dirty="0" smtClean="0"/>
              <a:t>A selection of preexisting drawings containing various specialist aspects of the machine are used; to pull together layout, powering and splice information. These provide the platform on which the new drawings will be developed.</a:t>
            </a:r>
          </a:p>
          <a:p>
            <a:r>
              <a:rPr lang="en-US" sz="1800" dirty="0" smtClean="0"/>
              <a:t>Through numerous discussions we now feel we have a balance whereby the level of detail does not compromise the legibility.</a:t>
            </a:r>
          </a:p>
          <a:p>
            <a:r>
              <a:rPr lang="en-US" sz="1800" dirty="0" smtClean="0"/>
              <a:t>We have recently recruited a technician, Kevin Pereira, who has previous experience in AutoCAD, this will allow different aspects of design and production to run in parallel.</a:t>
            </a:r>
          </a:p>
          <a:p>
            <a:endParaRPr lang="en-US" sz="1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are we now?</a:t>
            </a:r>
            <a:endParaRPr lang="en-US" dirty="0"/>
          </a:p>
        </p:txBody>
      </p:sp>
      <p:sp>
        <p:nvSpPr>
          <p:cNvPr id="3" name="Content Placeholder 2"/>
          <p:cNvSpPr>
            <a:spLocks noGrp="1"/>
          </p:cNvSpPr>
          <p:nvPr>
            <p:ph idx="1"/>
          </p:nvPr>
        </p:nvSpPr>
        <p:spPr>
          <a:xfrm>
            <a:off x="395536" y="1196752"/>
            <a:ext cx="8229600" cy="5112568"/>
          </a:xfrm>
        </p:spPr>
        <p:txBody>
          <a:bodyPr/>
          <a:lstStyle/>
          <a:p>
            <a:r>
              <a:rPr lang="en-US" sz="1800" dirty="0" smtClean="0"/>
              <a:t>I am currently responsible for the data gathering and design of the drawings. I will be overseeing and reviewing the production strategy as it evolves.  </a:t>
            </a:r>
          </a:p>
          <a:p>
            <a:r>
              <a:rPr lang="en-US" sz="1800" dirty="0" smtClean="0"/>
              <a:t>We have detailed drawings of two complete cells (C10L2 &amp; C5R2)</a:t>
            </a:r>
          </a:p>
          <a:p>
            <a:r>
              <a:rPr lang="en-US" sz="1800" dirty="0" smtClean="0"/>
              <a:t>These drawings are nearing graphical completion; however, we still have development to do around elements such as:</a:t>
            </a:r>
          </a:p>
          <a:p>
            <a:pPr marL="2973388" indent="-273050">
              <a:buFont typeface="Courier New" pitchFamily="49" charset="0"/>
              <a:buChar char="o"/>
            </a:pPr>
            <a:r>
              <a:rPr lang="en-US" sz="1400" dirty="0" smtClean="0"/>
              <a:t>Naming Conventions (polarity and turned magnets)</a:t>
            </a:r>
          </a:p>
          <a:p>
            <a:pPr marL="2973388" indent="-273050">
              <a:buFont typeface="Courier New" pitchFamily="49" charset="0"/>
              <a:buChar char="o"/>
            </a:pPr>
            <a:r>
              <a:rPr lang="en-US" sz="1400" dirty="0" smtClean="0"/>
              <a:t>Scaling </a:t>
            </a:r>
          </a:p>
          <a:p>
            <a:pPr marL="2973388" indent="-273050">
              <a:buFont typeface="Courier New" pitchFamily="49" charset="0"/>
              <a:buChar char="o"/>
            </a:pPr>
            <a:r>
              <a:rPr lang="en-US" sz="1400" dirty="0" smtClean="0"/>
              <a:t>QPS</a:t>
            </a:r>
          </a:p>
          <a:p>
            <a:pPr marL="2973388" indent="-273050">
              <a:buFont typeface="Courier New" pitchFamily="49" charset="0"/>
              <a:buChar char="o"/>
            </a:pPr>
            <a:r>
              <a:rPr lang="en-US" sz="1400" dirty="0" smtClean="0"/>
              <a:t>DFB Current Lead Layout </a:t>
            </a:r>
          </a:p>
          <a:p>
            <a:pPr marL="2973388" indent="-273050">
              <a:buNone/>
            </a:pPr>
            <a:endParaRPr lang="en-US" sz="1800" dirty="0" smtClean="0"/>
          </a:p>
          <a:p>
            <a:r>
              <a:rPr lang="en-US" sz="1800" dirty="0" smtClean="0"/>
              <a:t>We are currently working on the layout and detail of the inner triplet right of </a:t>
            </a:r>
          </a:p>
          <a:p>
            <a:pPr>
              <a:buNone/>
            </a:pPr>
            <a:r>
              <a:rPr lang="en-US" sz="1800" dirty="0" smtClean="0"/>
              <a:t>       Point 2.</a:t>
            </a:r>
          </a:p>
          <a:p>
            <a:pPr>
              <a:buNone/>
            </a:pPr>
            <a:endParaRPr lang="en-US" sz="18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16632"/>
            <a:ext cx="8229600" cy="360040"/>
          </a:xfrm>
        </p:spPr>
        <p:txBody>
          <a:bodyPr>
            <a:noAutofit/>
          </a:bodyPr>
          <a:lstStyle/>
          <a:p>
            <a:r>
              <a:rPr lang="en-US" dirty="0" smtClean="0"/>
              <a:t>C5R2</a:t>
            </a:r>
            <a:endParaRPr lang="en-US" dirty="0"/>
          </a:p>
        </p:txBody>
      </p:sp>
      <p:sp>
        <p:nvSpPr>
          <p:cNvPr id="3" name="Content Placeholder 2"/>
          <p:cNvSpPr>
            <a:spLocks noGrp="1"/>
          </p:cNvSpPr>
          <p:nvPr>
            <p:ph idx="1"/>
          </p:nvPr>
        </p:nvSpPr>
        <p:spPr>
          <a:xfrm>
            <a:off x="533400" y="2060848"/>
            <a:ext cx="8229600" cy="4217715"/>
          </a:xfrm>
        </p:spPr>
        <p:txBody>
          <a:bodyPr/>
          <a:lstStyle/>
          <a:p>
            <a:endParaRPr lang="en-US" dirty="0"/>
          </a:p>
        </p:txBody>
      </p:sp>
      <p:pic>
        <p:nvPicPr>
          <p:cNvPr id="2050" name="Picture 2" descr="\\cern.ch\dfs\Users\s\spembert\Documents\C5R2 snapshot.png"/>
          <p:cNvPicPr>
            <a:picLocks noChangeAspect="1" noChangeArrowheads="1"/>
          </p:cNvPicPr>
          <p:nvPr/>
        </p:nvPicPr>
        <p:blipFill>
          <a:blip r:embed="rId2" cstate="print"/>
          <a:srcRect/>
          <a:stretch>
            <a:fillRect/>
          </a:stretch>
        </p:blipFill>
        <p:spPr bwMode="auto">
          <a:xfrm>
            <a:off x="395536" y="1268760"/>
            <a:ext cx="8605464" cy="485011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MBA Magnet Internals</a:t>
            </a:r>
            <a:endParaRPr lang="en-US" dirty="0"/>
          </a:p>
        </p:txBody>
      </p:sp>
      <p:sp>
        <p:nvSpPr>
          <p:cNvPr id="5" name="Content Placeholder 4"/>
          <p:cNvSpPr>
            <a:spLocks noGrp="1"/>
          </p:cNvSpPr>
          <p:nvPr>
            <p:ph idx="1"/>
          </p:nvPr>
        </p:nvSpPr>
        <p:spPr>
          <a:xfrm>
            <a:off x="533400" y="1988841"/>
            <a:ext cx="8229600" cy="3816424"/>
          </a:xfrm>
        </p:spPr>
        <p:txBody>
          <a:bodyPr/>
          <a:lstStyle/>
          <a:p>
            <a:endParaRPr lang="en-US" dirty="0"/>
          </a:p>
        </p:txBody>
      </p:sp>
      <p:pic>
        <p:nvPicPr>
          <p:cNvPr id="1027" name="Picture 3" descr="\\cern.ch\dfs\Users\s\spembert\Documents\MBA Internals.png"/>
          <p:cNvPicPr>
            <a:picLocks noChangeAspect="1" noChangeArrowheads="1"/>
          </p:cNvPicPr>
          <p:nvPr/>
        </p:nvPicPr>
        <p:blipFill>
          <a:blip r:embed="rId2" cstate="print"/>
          <a:srcRect/>
          <a:stretch>
            <a:fillRect/>
          </a:stretch>
        </p:blipFill>
        <p:spPr bwMode="auto">
          <a:xfrm>
            <a:off x="395536" y="1484784"/>
            <a:ext cx="8568952" cy="4536504"/>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IFS Box for Main Dipole</a:t>
            </a:r>
            <a:endParaRPr lang="en-US" dirty="0"/>
          </a:p>
        </p:txBody>
      </p:sp>
      <p:sp>
        <p:nvSpPr>
          <p:cNvPr id="5" name="Content Placeholder 4"/>
          <p:cNvSpPr>
            <a:spLocks noGrp="1"/>
          </p:cNvSpPr>
          <p:nvPr>
            <p:ph idx="1"/>
          </p:nvPr>
        </p:nvSpPr>
        <p:spPr>
          <a:xfrm>
            <a:off x="533400" y="1628799"/>
            <a:ext cx="8229600" cy="3960441"/>
          </a:xfrm>
        </p:spPr>
        <p:txBody>
          <a:bodyPr/>
          <a:lstStyle/>
          <a:p>
            <a:endParaRPr lang="en-US"/>
          </a:p>
        </p:txBody>
      </p:sp>
      <p:pic>
        <p:nvPicPr>
          <p:cNvPr id="1026" name="Picture 2" descr="\\cern.ch\dfs\Users\s\spembert\Documents\IFS Type 1.png"/>
          <p:cNvPicPr>
            <a:picLocks noChangeAspect="1" noChangeArrowheads="1"/>
          </p:cNvPicPr>
          <p:nvPr/>
        </p:nvPicPr>
        <p:blipFill>
          <a:blip r:embed="rId2" cstate="print"/>
          <a:srcRect/>
          <a:stretch>
            <a:fillRect/>
          </a:stretch>
        </p:blipFill>
        <p:spPr bwMode="auto">
          <a:xfrm>
            <a:off x="323528" y="1196752"/>
            <a:ext cx="8712968" cy="5023735"/>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next steps……….</a:t>
            </a:r>
            <a:endParaRPr lang="en-US" dirty="0"/>
          </a:p>
        </p:txBody>
      </p:sp>
      <p:sp>
        <p:nvSpPr>
          <p:cNvPr id="3" name="Content Placeholder 2"/>
          <p:cNvSpPr>
            <a:spLocks noGrp="1"/>
          </p:cNvSpPr>
          <p:nvPr>
            <p:ph idx="1"/>
          </p:nvPr>
        </p:nvSpPr>
        <p:spPr>
          <a:xfrm>
            <a:off x="467544" y="1268760"/>
            <a:ext cx="8229600" cy="4464496"/>
          </a:xfrm>
        </p:spPr>
        <p:txBody>
          <a:bodyPr/>
          <a:lstStyle/>
          <a:p>
            <a:r>
              <a:rPr lang="en-US" sz="1800" dirty="0" smtClean="0"/>
              <a:t>Bring Kevin up to speed with the design, layout and production of the drawings.</a:t>
            </a:r>
          </a:p>
          <a:p>
            <a:r>
              <a:rPr lang="en-US" sz="1800" dirty="0" smtClean="0"/>
              <a:t>Produce a regular arc cell drawing; this can then be duplicated rapidly while other aspects of design run in parallel. </a:t>
            </a:r>
          </a:p>
          <a:p>
            <a:r>
              <a:rPr lang="en-US" sz="1800" dirty="0" smtClean="0"/>
              <a:t>Disseminate completed drawings for final comments and cross checking, this will ensure they are in-line with the collective needs of various groups.</a:t>
            </a:r>
          </a:p>
          <a:p>
            <a:r>
              <a:rPr lang="en-US" sz="1800" dirty="0" smtClean="0"/>
              <a:t>As the process is still in its infancy we need to perform a review of our working methods at the beginning of the new year to try and </a:t>
            </a:r>
            <a:r>
              <a:rPr lang="en-US" sz="1800" dirty="0" err="1" smtClean="0"/>
              <a:t>optimise</a:t>
            </a:r>
            <a:r>
              <a:rPr lang="en-US" sz="1800" dirty="0" smtClean="0"/>
              <a:t> the process, we should then be able to forecast a realistic date for completion of all drawings (A current rough estimate would be 12-18 months for 2 people). N.B: At this point, I believe that the work can be completed within our section but this will be reviewed as the process matures. </a:t>
            </a:r>
          </a:p>
          <a:p>
            <a:r>
              <a:rPr lang="en-US" sz="1800" dirty="0" smtClean="0"/>
              <a:t>Decide on the final method/format of distribution.</a:t>
            </a:r>
          </a:p>
          <a:p>
            <a:pPr>
              <a:buNone/>
            </a:pPr>
            <a:endParaRPr lang="en-US" sz="1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 MPE EI v2">
  <a:themeElements>
    <a:clrScheme name="AT-MEL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T-MEL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AT-MEL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T-MEL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T-MEL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T-MEL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T-MEL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T-MEL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T-MEL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T-MEL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T-MEL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T-MEL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T-MEL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T-MEL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Presentation1</Template>
  <TotalTime>6887</TotalTime>
  <Words>694</Words>
  <Application>Microsoft Office PowerPoint</Application>
  <PresentationFormat>On-screen Show (4:3)</PresentationFormat>
  <Paragraphs>53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TE MPE EI v2</vt:lpstr>
      <vt:lpstr>LHC Electrical/Instrumentation Drawings</vt:lpstr>
      <vt:lpstr>Why do we need new drawings?</vt:lpstr>
      <vt:lpstr>Objectives </vt:lpstr>
      <vt:lpstr>Implementation</vt:lpstr>
      <vt:lpstr>Where are we now?</vt:lpstr>
      <vt:lpstr>C5R2</vt:lpstr>
      <vt:lpstr>MBA Magnet Internals</vt:lpstr>
      <vt:lpstr>IFS Box for Main Dipole</vt:lpstr>
      <vt:lpstr>Our next steps……….</vt:lpstr>
      <vt:lpstr>Thank you for your attention. </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rmompo</dc:creator>
  <cp:lastModifiedBy>spembert</cp:lastModifiedBy>
  <cp:revision>411</cp:revision>
  <dcterms:created xsi:type="dcterms:W3CDTF">2010-05-18T07:02:04Z</dcterms:created>
  <dcterms:modified xsi:type="dcterms:W3CDTF">2010-12-13T15:40:00Z</dcterms:modified>
</cp:coreProperties>
</file>