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68" r:id="rId2"/>
  </p:sldMasterIdLst>
  <p:notesMasterIdLst>
    <p:notesMasterId r:id="rId11"/>
  </p:notesMasterIdLst>
  <p:sldIdLst>
    <p:sldId id="261" r:id="rId3"/>
    <p:sldId id="271" r:id="rId4"/>
    <p:sldId id="272" r:id="rId5"/>
    <p:sldId id="273" r:id="rId6"/>
    <p:sldId id="263" r:id="rId7"/>
    <p:sldId id="274" r:id="rId8"/>
    <p:sldId id="267" r:id="rId9"/>
    <p:sldId id="269"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78B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4611" autoAdjust="0"/>
  </p:normalViewPr>
  <p:slideViewPr>
    <p:cSldViewPr>
      <p:cViewPr varScale="1">
        <p:scale>
          <a:sx n="70" d="100"/>
          <a:sy n="70" d="100"/>
        </p:scale>
        <p:origin x="-13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E7FD9B-12D5-48C3-A67A-170FB1FD8F6C}" type="datetimeFigureOut">
              <a:rPr lang="en-GB" smtClean="0"/>
              <a:pPr/>
              <a:t>13/12/2010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4ED6A9-3DE7-47D0-BBD8-D34E87565228}"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presentation is an extension of the Richard</a:t>
            </a:r>
            <a:r>
              <a:rPr lang="pl-PL" dirty="0" smtClean="0"/>
              <a:t>s</a:t>
            </a:r>
            <a:r>
              <a:rPr lang="en-GB" dirty="0" smtClean="0"/>
              <a:t> presentation. From ELQA point of view there are several things to be done that could increase the quality confidence and improve our understanding of the machine. I’m going to present tests and actions that we believe could be useful. I will provide pros and cons of each solution. These open questions will need to be answered in advance before the shut-down so that preparation can be made.</a:t>
            </a:r>
            <a:endParaRPr lang="en-GB" dirty="0"/>
          </a:p>
        </p:txBody>
      </p:sp>
      <p:sp>
        <p:nvSpPr>
          <p:cNvPr id="4" name="Slide Number Placeholder 3"/>
          <p:cNvSpPr>
            <a:spLocks noGrp="1"/>
          </p:cNvSpPr>
          <p:nvPr>
            <p:ph type="sldNum" sz="quarter" idx="10"/>
          </p:nvPr>
        </p:nvSpPr>
        <p:spPr/>
        <p:txBody>
          <a:bodyPr/>
          <a:lstStyle/>
          <a:p>
            <a:fld id="{D14ED6A9-3DE7-47D0-BBD8-D34E87565228}"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GB" noProof="0" smtClean="0"/>
              <a:t>Click to edit Master title style</a:t>
            </a:r>
            <a:endParaRPr lang="en-GB" noProof="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smtClean="0"/>
              <a:t>Click to edit Master subtitle style</a:t>
            </a:r>
            <a:endParaRPr lang="en-GB" noProof="0"/>
          </a:p>
        </p:txBody>
      </p:sp>
      <p:sp>
        <p:nvSpPr>
          <p:cNvPr id="6" name="Slide Number Placeholder 5"/>
          <p:cNvSpPr>
            <a:spLocks noGrp="1"/>
          </p:cNvSpPr>
          <p:nvPr>
            <p:ph type="sldNum" sz="quarter" idx="12"/>
          </p:nvPr>
        </p:nvSpPr>
        <p:spPr/>
        <p:txBody>
          <a:bodyPr/>
          <a:lstStyle/>
          <a:p>
            <a:pPr>
              <a:defRPr/>
            </a:pPr>
            <a:fld id="{05B20FFB-ECAE-4011-BB0B-E1A886838B73}" type="slidenum">
              <a:rPr lang="en-GB" noProof="0" smtClean="0">
                <a:solidFill>
                  <a:srgbClr val="333399"/>
                </a:solidFill>
              </a:rPr>
              <a:pPr>
                <a:defRPr/>
              </a:pPr>
              <a:t>‹#›</a:t>
            </a:fld>
            <a:endParaRPr lang="en-GB" noProof="0">
              <a:solidFill>
                <a:srgbClr val="333399"/>
              </a:solidFill>
            </a:endParaRPr>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6858000" cy="685800"/>
          </a:xfrm>
          <a:prstGeom prst="rect">
            <a:avLst/>
          </a:prstGeom>
        </p:spPr>
        <p:txBody>
          <a:bodyPr/>
          <a:lstStyle>
            <a:lvl1pPr algn="l">
              <a:defRPr/>
            </a:lvl1pPr>
          </a:lstStyle>
          <a:p>
            <a:r>
              <a:rPr lang="en-GB" noProof="0" dirty="0" smtClean="0"/>
              <a:t>Click to edit Master title style</a:t>
            </a:r>
            <a:endParaRPr lang="en-GB" noProof="0" dirty="0"/>
          </a:p>
        </p:txBody>
      </p:sp>
      <p:sp>
        <p:nvSpPr>
          <p:cNvPr id="3" name="Content Placeholder 2"/>
          <p:cNvSpPr>
            <a:spLocks noGrp="1"/>
          </p:cNvSpPr>
          <p:nvPr>
            <p:ph idx="1"/>
          </p:nvPr>
        </p:nvSpPr>
        <p:spPr>
          <a:xfrm>
            <a:off x="457200" y="838200"/>
            <a:ext cx="8229600" cy="5486400"/>
          </a:xfrm>
          <a:prstGeom prst="rect">
            <a:avLst/>
          </a:prstGeom>
        </p:spPr>
        <p:txBody>
          <a:bodyPr/>
          <a:lstStyle>
            <a:lvl1pPr>
              <a:defRPr sz="2400"/>
            </a:lvl1pPr>
            <a:lvl2pPr>
              <a:defRPr sz="2000"/>
            </a:lvl2pPr>
            <a:lvl3pPr>
              <a:defRPr sz="1800"/>
            </a:lvl3pPr>
            <a:lvl4pPr>
              <a:defRPr sz="1600"/>
            </a:lvl4pPr>
            <a:lvl5pPr>
              <a:defRPr sz="1600"/>
            </a:lvl5p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6" name="Slide Number Placeholder 5"/>
          <p:cNvSpPr>
            <a:spLocks noGrp="1"/>
          </p:cNvSpPr>
          <p:nvPr>
            <p:ph type="sldNum" sz="quarter" idx="12"/>
          </p:nvPr>
        </p:nvSpPr>
        <p:spPr/>
        <p:txBody>
          <a:bodyPr/>
          <a:lstStyle/>
          <a:p>
            <a:pPr>
              <a:defRPr/>
            </a:pPr>
            <a:fld id="{131D7226-6502-4528-9CB5-5B6535FD0857}" type="slidenum">
              <a:rPr lang="en-GB" noProof="0" smtClean="0">
                <a:solidFill>
                  <a:srgbClr val="333399"/>
                </a:solidFill>
              </a:rPr>
              <a:pPr>
                <a:defRPr/>
              </a:pPr>
              <a:t>‹#›</a:t>
            </a:fld>
            <a:endParaRPr lang="en-GB" noProof="0">
              <a:solidFill>
                <a:srgbClr val="333399"/>
              </a:solidFill>
            </a:endParaRPr>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GB" noProof="0" smtClean="0"/>
              <a:t>Click to edit Master title style</a:t>
            </a:r>
            <a:endParaRPr lang="en-GB" noProof="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smtClean="0"/>
              <a:t>Click to edit Master subtitle style</a:t>
            </a:r>
            <a:endParaRPr lang="en-GB" noProof="0"/>
          </a:p>
        </p:txBody>
      </p:sp>
      <p:sp>
        <p:nvSpPr>
          <p:cNvPr id="6" name="Slide Number Placeholder 5"/>
          <p:cNvSpPr>
            <a:spLocks noGrp="1"/>
          </p:cNvSpPr>
          <p:nvPr>
            <p:ph type="sldNum" sz="quarter" idx="12"/>
          </p:nvPr>
        </p:nvSpPr>
        <p:spPr/>
        <p:txBody>
          <a:bodyPr/>
          <a:lstStyle/>
          <a:p>
            <a:pPr>
              <a:defRPr/>
            </a:pPr>
            <a:fld id="{05B20FFB-ECAE-4011-BB0B-E1A886838B73}" type="slidenum">
              <a:rPr lang="en-GB" noProof="0" smtClean="0">
                <a:solidFill>
                  <a:srgbClr val="333399"/>
                </a:solidFill>
              </a:rPr>
              <a:pPr>
                <a:defRPr/>
              </a:pPr>
              <a:t>‹#›</a:t>
            </a:fld>
            <a:endParaRPr lang="en-GB" noProof="0">
              <a:solidFill>
                <a:srgbClr val="333399"/>
              </a:solidFill>
            </a:endParaRPr>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6858000" cy="685800"/>
          </a:xfrm>
          <a:prstGeom prst="rect">
            <a:avLst/>
          </a:prstGeom>
        </p:spPr>
        <p:txBody>
          <a:bodyPr/>
          <a:lstStyle>
            <a:lvl1pPr algn="l">
              <a:defRPr/>
            </a:lvl1pPr>
          </a:lstStyle>
          <a:p>
            <a:r>
              <a:rPr lang="en-GB" noProof="0" dirty="0" smtClean="0"/>
              <a:t>Click to edit Master title style</a:t>
            </a:r>
            <a:endParaRPr lang="en-GB" noProof="0" dirty="0"/>
          </a:p>
        </p:txBody>
      </p:sp>
      <p:sp>
        <p:nvSpPr>
          <p:cNvPr id="3" name="Content Placeholder 2"/>
          <p:cNvSpPr>
            <a:spLocks noGrp="1"/>
          </p:cNvSpPr>
          <p:nvPr>
            <p:ph idx="1"/>
          </p:nvPr>
        </p:nvSpPr>
        <p:spPr>
          <a:xfrm>
            <a:off x="457200" y="838200"/>
            <a:ext cx="8229600" cy="5486400"/>
          </a:xfrm>
          <a:prstGeom prst="rect">
            <a:avLst/>
          </a:prstGeom>
        </p:spPr>
        <p:txBody>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6" name="Slide Number Placeholder 5"/>
          <p:cNvSpPr>
            <a:spLocks noGrp="1"/>
          </p:cNvSpPr>
          <p:nvPr>
            <p:ph type="sldNum" sz="quarter" idx="12"/>
          </p:nvPr>
        </p:nvSpPr>
        <p:spPr/>
        <p:txBody>
          <a:bodyPr/>
          <a:lstStyle/>
          <a:p>
            <a:pPr>
              <a:defRPr/>
            </a:pPr>
            <a:fld id="{131D7226-6502-4528-9CB5-5B6535FD0857}" type="slidenum">
              <a:rPr lang="en-GB" noProof="0" smtClean="0">
                <a:solidFill>
                  <a:srgbClr val="333399"/>
                </a:solidFill>
              </a:rPr>
              <a:pPr>
                <a:defRPr/>
              </a:pPr>
              <a:t>‹#›</a:t>
            </a:fld>
            <a:endParaRPr lang="en-GB" noProof="0">
              <a:solidFill>
                <a:srgbClr val="333399"/>
              </a:solidFill>
            </a:endParaRPr>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Logo CERN width=144,      height=144"/>
          <p:cNvPicPr>
            <a:picLocks noChangeAspect="1" noChangeArrowheads="1"/>
          </p:cNvPicPr>
          <p:nvPr/>
        </p:nvPicPr>
        <p:blipFill>
          <a:blip r:embed="rId4" cstate="print"/>
          <a:srcRect/>
          <a:stretch>
            <a:fillRect/>
          </a:stretch>
        </p:blipFill>
        <p:spPr bwMode="auto">
          <a:xfrm>
            <a:off x="0" y="0"/>
            <a:ext cx="685800" cy="685800"/>
          </a:xfrm>
          <a:prstGeom prst="rect">
            <a:avLst/>
          </a:prstGeom>
          <a:noFill/>
          <a:ln w="9525">
            <a:noFill/>
            <a:miter lim="800000"/>
            <a:headEnd/>
            <a:tailEnd/>
          </a:ln>
        </p:spPr>
      </p:pic>
      <p:sp>
        <p:nvSpPr>
          <p:cNvPr id="10" name="Rectangle 7"/>
          <p:cNvSpPr>
            <a:spLocks noChangeArrowheads="1"/>
          </p:cNvSpPr>
          <p:nvPr/>
        </p:nvSpPr>
        <p:spPr bwMode="auto">
          <a:xfrm>
            <a:off x="683568" y="0"/>
            <a:ext cx="6984776" cy="685800"/>
          </a:xfrm>
          <a:prstGeom prst="rect">
            <a:avLst/>
          </a:prstGeom>
          <a:gradFill rotWithShape="1">
            <a:gsLst>
              <a:gs pos="0">
                <a:srgbClr val="003368">
                  <a:alpha val="67999"/>
                </a:srgbClr>
              </a:gs>
              <a:gs pos="100000">
                <a:srgbClr val="003368">
                  <a:gamma/>
                  <a:tint val="45490"/>
                  <a:invGamma/>
                </a:srgbClr>
              </a:gs>
            </a:gsLst>
            <a:lin ang="0" scaled="1"/>
          </a:gradFill>
          <a:ln w="9525">
            <a:noFill/>
            <a:miter lim="800000"/>
            <a:headEnd/>
            <a:tailEnd/>
          </a:ln>
          <a:effectLst/>
        </p:spPr>
        <p:txBody>
          <a:bodyPr wrap="none" lIns="91435" tIns="45718" rIns="91435" bIns="45718" anchor="ctr"/>
          <a:lstStyle/>
          <a:p>
            <a:pPr eaLnBrk="1" hangingPunct="1">
              <a:defRPr/>
            </a:pPr>
            <a:endParaRPr lang="en-US" sz="2400">
              <a:solidFill>
                <a:schemeClr val="bg1"/>
              </a:solidFill>
              <a:latin typeface="Times New Roman" pitchFamily="18" charset="0"/>
            </a:endParaRPr>
          </a:p>
        </p:txBody>
      </p:sp>
      <p:sp>
        <p:nvSpPr>
          <p:cNvPr id="12" name="Rectangle 10"/>
          <p:cNvSpPr>
            <a:spLocks noChangeArrowheads="1"/>
          </p:cNvSpPr>
          <p:nvPr userDrawn="1"/>
        </p:nvSpPr>
        <p:spPr bwMode="auto">
          <a:xfrm>
            <a:off x="0" y="685800"/>
            <a:ext cx="228600" cy="6172200"/>
          </a:xfrm>
          <a:prstGeom prst="rect">
            <a:avLst/>
          </a:prstGeom>
          <a:solidFill>
            <a:srgbClr val="DDDDDD"/>
          </a:solidFill>
          <a:ln w="9525">
            <a:noFill/>
            <a:miter lim="800000"/>
            <a:headEnd/>
            <a:tailEnd/>
          </a:ln>
          <a:effectLst/>
        </p:spPr>
        <p:txBody>
          <a:bodyPr wrap="none" anchor="ctr"/>
          <a:lstStyle/>
          <a:p>
            <a:pPr>
              <a:defRPr/>
            </a:pPr>
            <a:endParaRPr lang="en-US"/>
          </a:p>
        </p:txBody>
      </p:sp>
      <p:sp>
        <p:nvSpPr>
          <p:cNvPr id="14" name="Rectangle 13"/>
          <p:cNvSpPr>
            <a:spLocks noChangeArrowheads="1"/>
          </p:cNvSpPr>
          <p:nvPr userDrawn="1"/>
        </p:nvSpPr>
        <p:spPr bwMode="auto">
          <a:xfrm rot="-5400000">
            <a:off x="-2857500" y="3695700"/>
            <a:ext cx="5943600" cy="228600"/>
          </a:xfrm>
          <a:prstGeom prst="rect">
            <a:avLst/>
          </a:prstGeom>
          <a:noFill/>
          <a:ln w="9525">
            <a:noFill/>
            <a:miter lim="800000"/>
            <a:headEnd/>
            <a:tailEnd/>
          </a:ln>
          <a:effectLst/>
        </p:spPr>
        <p:txBody>
          <a:bodyPr wrap="none" lIns="91435" tIns="45718" rIns="91435" bIns="45718" anchor="ctr"/>
          <a:lstStyle/>
          <a:p>
            <a:pPr>
              <a:defRPr/>
            </a:pPr>
            <a:r>
              <a:rPr lang="en-GB" sz="1100" b="1" noProof="0" smtClean="0">
                <a:solidFill>
                  <a:schemeClr val="tx1"/>
                </a:solidFill>
              </a:rPr>
              <a:t>TE-MPE  Workshop </a:t>
            </a:r>
            <a:r>
              <a:rPr lang="en-GB" sz="1100" b="0" noProof="0" smtClean="0">
                <a:solidFill>
                  <a:schemeClr val="tx1"/>
                </a:solidFill>
              </a:rPr>
              <a:t>14/12/2010</a:t>
            </a:r>
            <a:r>
              <a:rPr lang="en-GB" sz="1100" noProof="0" smtClean="0">
                <a:solidFill>
                  <a:schemeClr val="tx1"/>
                </a:solidFill>
              </a:rPr>
              <a:t>, Mateusz Bednarek, TE/MPE-EI</a:t>
            </a:r>
            <a:endParaRPr lang="en-GB" sz="1200" noProof="0">
              <a:solidFill>
                <a:schemeClr val="tx1"/>
              </a:solidFill>
            </a:endParaRPr>
          </a:p>
        </p:txBody>
      </p:sp>
      <p:pic>
        <p:nvPicPr>
          <p:cNvPr id="1026" name="Picture 2" descr="\\cern.ch\dfs\Divisions\AT\Groups\MEL\EM\ELQA\ELQA_logo\ELQA_logo.png"/>
          <p:cNvPicPr>
            <a:picLocks noChangeAspect="1" noChangeArrowheads="1"/>
          </p:cNvPicPr>
          <p:nvPr userDrawn="1"/>
        </p:nvPicPr>
        <p:blipFill>
          <a:blip r:embed="rId5" cstate="print"/>
          <a:srcRect/>
          <a:stretch>
            <a:fillRect/>
          </a:stretch>
        </p:blipFill>
        <p:spPr bwMode="auto">
          <a:xfrm>
            <a:off x="7668000" y="0"/>
            <a:ext cx="1472116" cy="680400"/>
          </a:xfrm>
          <a:prstGeom prst="rect">
            <a:avLst/>
          </a:prstGeom>
          <a:noFill/>
          <a:ln w="3175">
            <a:solidFill>
              <a:schemeClr val="bg1">
                <a:lumMod val="85000"/>
              </a:schemeClr>
            </a:solidFill>
          </a:ln>
        </p:spPr>
      </p:pic>
      <p:sp>
        <p:nvSpPr>
          <p:cNvPr id="6" name="Slide Number Placeholder 5"/>
          <p:cNvSpPr>
            <a:spLocks noGrp="1"/>
          </p:cNvSpPr>
          <p:nvPr>
            <p:ph type="sldNum" sz="quarter" idx="4"/>
          </p:nvPr>
        </p:nvSpPr>
        <p:spPr>
          <a:xfrm>
            <a:off x="7772400" y="6324600"/>
            <a:ext cx="11430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120A36F3-9983-4B43-9F5D-FEC1FC3BDD1E}" type="slidenum">
              <a:rPr lang="en-US" smtClean="0">
                <a:solidFill>
                  <a:srgbClr val="333399"/>
                </a:solidFill>
                <a:ea typeface="ＭＳ Ｐゴシック" charset="-128"/>
              </a:rPr>
              <a:pPr fontAlgn="base">
                <a:spcBef>
                  <a:spcPct val="0"/>
                </a:spcBef>
                <a:spcAft>
                  <a:spcPct val="0"/>
                </a:spcAft>
                <a:defRPr/>
              </a:pPr>
              <a:t>‹#›</a:t>
            </a:fld>
            <a:endParaRPr lang="en-US">
              <a:solidFill>
                <a:srgbClr val="333399"/>
              </a:solidFill>
              <a:ea typeface="ＭＳ Ｐゴシック" charset="-128"/>
            </a:endParaRPr>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Lst>
  <p:transition>
    <p:fade/>
  </p:transition>
  <p:timing>
    <p:tnLst>
      <p:par>
        <p:cTn id="1" dur="indefinite" restart="never" nodeType="tmRoot"/>
      </p:par>
    </p:tnLst>
  </p:timing>
  <p:txStyles>
    <p:titleStyle>
      <a:lvl1pPr algn="ctr" defTabSz="9144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baseline="0">
          <a:solidFill>
            <a:schemeClr val="tx1"/>
          </a:solidFill>
          <a:latin typeface="+mn-lt"/>
          <a:ea typeface="+mn-ea"/>
          <a:cs typeface="+mn-cs"/>
        </a:defRPr>
      </a:lvl1pPr>
      <a:lvl2pPr marL="971550" indent="-514350" algn="l" defTabSz="914400" rtl="0" eaLnBrk="1" latinLnBrk="0" hangingPunct="1">
        <a:spcBef>
          <a:spcPct val="20000"/>
        </a:spcBef>
        <a:buFont typeface="Courier New" pitchFamily="49" charset="0"/>
        <a:buChar char="o"/>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descr="Logo CERN width=144,      height=144"/>
          <p:cNvPicPr>
            <a:picLocks noChangeAspect="1" noChangeArrowheads="1"/>
          </p:cNvPicPr>
          <p:nvPr/>
        </p:nvPicPr>
        <p:blipFill>
          <a:blip r:embed="rId4" cstate="print"/>
          <a:srcRect/>
          <a:stretch>
            <a:fillRect/>
          </a:stretch>
        </p:blipFill>
        <p:spPr bwMode="auto">
          <a:xfrm>
            <a:off x="0" y="0"/>
            <a:ext cx="685800" cy="685800"/>
          </a:xfrm>
          <a:prstGeom prst="rect">
            <a:avLst/>
          </a:prstGeom>
          <a:noFill/>
          <a:ln w="9525">
            <a:noFill/>
            <a:miter lim="800000"/>
            <a:headEnd/>
            <a:tailEnd/>
          </a:ln>
        </p:spPr>
      </p:pic>
      <p:sp>
        <p:nvSpPr>
          <p:cNvPr id="10" name="Rectangle 7"/>
          <p:cNvSpPr>
            <a:spLocks noChangeArrowheads="1"/>
          </p:cNvSpPr>
          <p:nvPr/>
        </p:nvSpPr>
        <p:spPr bwMode="auto">
          <a:xfrm>
            <a:off x="683568" y="0"/>
            <a:ext cx="6984776" cy="685800"/>
          </a:xfrm>
          <a:prstGeom prst="rect">
            <a:avLst/>
          </a:prstGeom>
          <a:gradFill rotWithShape="1">
            <a:gsLst>
              <a:gs pos="0">
                <a:srgbClr val="003368">
                  <a:alpha val="67999"/>
                </a:srgbClr>
              </a:gs>
              <a:gs pos="100000">
                <a:srgbClr val="003368">
                  <a:gamma/>
                  <a:tint val="45490"/>
                  <a:invGamma/>
                </a:srgbClr>
              </a:gs>
            </a:gsLst>
            <a:lin ang="0" scaled="1"/>
          </a:gradFill>
          <a:ln w="9525">
            <a:noFill/>
            <a:miter lim="800000"/>
            <a:headEnd/>
            <a:tailEnd/>
          </a:ln>
          <a:effectLst/>
        </p:spPr>
        <p:txBody>
          <a:bodyPr wrap="none" lIns="91435" tIns="45718" rIns="91435" bIns="45718" anchor="ctr"/>
          <a:lstStyle/>
          <a:p>
            <a:pPr eaLnBrk="1" hangingPunct="1">
              <a:defRPr/>
            </a:pPr>
            <a:endParaRPr lang="en-US" sz="2400">
              <a:solidFill>
                <a:schemeClr val="bg1"/>
              </a:solidFill>
              <a:latin typeface="Times New Roman" pitchFamily="18" charset="0"/>
            </a:endParaRPr>
          </a:p>
        </p:txBody>
      </p:sp>
      <p:pic>
        <p:nvPicPr>
          <p:cNvPr id="1026" name="Picture 2" descr="\\cern.ch\dfs\Divisions\AT\Groups\MEL\EM\ELQA\ELQA_logo\ELQA_logo.png"/>
          <p:cNvPicPr>
            <a:picLocks noChangeAspect="1" noChangeArrowheads="1"/>
          </p:cNvPicPr>
          <p:nvPr userDrawn="1"/>
        </p:nvPicPr>
        <p:blipFill>
          <a:blip r:embed="rId5" cstate="print"/>
          <a:srcRect/>
          <a:stretch>
            <a:fillRect/>
          </a:stretch>
        </p:blipFill>
        <p:spPr bwMode="auto">
          <a:xfrm>
            <a:off x="7668000" y="0"/>
            <a:ext cx="1472116" cy="680400"/>
          </a:xfrm>
          <a:prstGeom prst="rect">
            <a:avLst/>
          </a:prstGeom>
          <a:noFill/>
          <a:ln w="3175">
            <a:solidFill>
              <a:schemeClr val="bg1">
                <a:lumMod val="85000"/>
              </a:schemeClr>
            </a:solidFill>
          </a:ln>
        </p:spPr>
      </p:pic>
      <p:sp>
        <p:nvSpPr>
          <p:cNvPr id="6" name="Slide Number Placeholder 5"/>
          <p:cNvSpPr>
            <a:spLocks noGrp="1"/>
          </p:cNvSpPr>
          <p:nvPr>
            <p:ph type="sldNum" sz="quarter" idx="4"/>
          </p:nvPr>
        </p:nvSpPr>
        <p:spPr>
          <a:xfrm>
            <a:off x="7772400" y="6324600"/>
            <a:ext cx="11430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120A36F3-9983-4B43-9F5D-FEC1FC3BDD1E}" type="slidenum">
              <a:rPr lang="en-US" smtClean="0">
                <a:solidFill>
                  <a:srgbClr val="333399"/>
                </a:solidFill>
                <a:ea typeface="ＭＳ Ｐゴシック" charset="-128"/>
              </a:rPr>
              <a:pPr fontAlgn="base">
                <a:spcBef>
                  <a:spcPct val="0"/>
                </a:spcBef>
                <a:spcAft>
                  <a:spcPct val="0"/>
                </a:spcAft>
                <a:defRPr/>
              </a:pPr>
              <a:t>‹#›</a:t>
            </a:fld>
            <a:endParaRPr lang="en-US">
              <a:solidFill>
                <a:srgbClr val="333399"/>
              </a:solidFill>
              <a:ea typeface="ＭＳ Ｐゴシック" charset="-128"/>
            </a:endParaRPr>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Lst>
  <p:transition>
    <p:fade/>
  </p:transition>
  <p:timing>
    <p:tnLst>
      <p:par>
        <p:cTn id="1" dur="indefinite" restart="never" nodeType="tmRoot"/>
      </p:par>
    </p:tnLst>
  </p:timing>
  <p:txStyles>
    <p:titleStyle>
      <a:lvl1pPr algn="ctr" defTabSz="9144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baseline="0">
          <a:solidFill>
            <a:schemeClr val="tx1"/>
          </a:solidFill>
          <a:latin typeface="+mn-lt"/>
          <a:ea typeface="+mn-ea"/>
          <a:cs typeface="+mn-cs"/>
        </a:defRPr>
      </a:lvl1pPr>
      <a:lvl2pPr marL="971550" indent="-514350" algn="l" defTabSz="914400" rtl="0" eaLnBrk="1" latinLnBrk="0" hangingPunct="1">
        <a:spcBef>
          <a:spcPct val="20000"/>
        </a:spcBef>
        <a:buFont typeface="Courier New" pitchFamily="49" charset="0"/>
        <a:buChar char="o"/>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Outline</a:t>
            </a:r>
            <a:endParaRPr lang="en-GB" dirty="0"/>
          </a:p>
        </p:txBody>
      </p:sp>
      <p:sp>
        <p:nvSpPr>
          <p:cNvPr id="3" name="Content Placeholder 2"/>
          <p:cNvSpPr>
            <a:spLocks noGrp="1"/>
          </p:cNvSpPr>
          <p:nvPr>
            <p:ph idx="1"/>
          </p:nvPr>
        </p:nvSpPr>
        <p:spPr/>
        <p:txBody>
          <a:bodyPr/>
          <a:lstStyle/>
          <a:p>
            <a:pPr>
              <a:buNone/>
            </a:pPr>
            <a:r>
              <a:rPr lang="en-GB" sz="3200" b="1" dirty="0" smtClean="0"/>
              <a:t>Additional measurements and diagnostics –</a:t>
            </a:r>
            <a:br>
              <a:rPr lang="en-GB" sz="3200" b="1" dirty="0" smtClean="0"/>
            </a:br>
            <a:r>
              <a:rPr lang="en-GB" sz="3200" b="1" dirty="0" smtClean="0"/>
              <a:t>status and plans for the long shutdown</a:t>
            </a:r>
            <a:r>
              <a:rPr lang="en-GB" dirty="0" smtClean="0"/>
              <a:t/>
            </a:r>
            <a:br>
              <a:rPr lang="en-GB" dirty="0" smtClean="0"/>
            </a:br>
            <a:endParaRPr lang="pl-PL" dirty="0" smtClean="0"/>
          </a:p>
          <a:p>
            <a:r>
              <a:rPr lang="en-GB" dirty="0" smtClean="0"/>
              <a:t>ELQA vs. general planning</a:t>
            </a:r>
          </a:p>
          <a:p>
            <a:pPr lvl="1"/>
            <a:r>
              <a:rPr lang="en-GB" dirty="0" smtClean="0"/>
              <a:t>ELQA procedure </a:t>
            </a:r>
            <a:r>
              <a:rPr lang="en-GB" dirty="0" smtClean="0"/>
              <a:t>overview</a:t>
            </a:r>
            <a:r>
              <a:rPr lang="pl-PL" dirty="0" smtClean="0"/>
              <a:t>,</a:t>
            </a:r>
            <a:endParaRPr lang="en-GB" dirty="0" smtClean="0"/>
          </a:p>
          <a:p>
            <a:pPr lvl="1"/>
            <a:r>
              <a:rPr lang="en-GB" dirty="0" smtClean="0"/>
              <a:t>Advantages of additional campaigns,</a:t>
            </a:r>
          </a:p>
          <a:p>
            <a:pPr lvl="1"/>
            <a:r>
              <a:rPr lang="en-GB" dirty="0" smtClean="0"/>
              <a:t>Its disadvantages,</a:t>
            </a:r>
          </a:p>
          <a:p>
            <a:r>
              <a:rPr lang="en-GB" dirty="0" smtClean="0"/>
              <a:t>Insulation monitoring system,</a:t>
            </a:r>
          </a:p>
          <a:p>
            <a:r>
              <a:rPr lang="en-GB" dirty="0" smtClean="0"/>
              <a:t>What new tests could be introduced,</a:t>
            </a:r>
          </a:p>
          <a:p>
            <a:r>
              <a:rPr lang="en-GB" dirty="0" smtClean="0"/>
              <a:t>Machine layout modifications which could make QA more efficient.</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ELQA vs. general planning</a:t>
            </a:r>
            <a:endParaRPr lang="en-GB" dirty="0"/>
          </a:p>
        </p:txBody>
      </p:sp>
      <p:pic>
        <p:nvPicPr>
          <p:cNvPr id="6" name="Picture 5" descr="temperature phases2.png"/>
          <p:cNvPicPr>
            <a:picLocks noChangeAspect="1"/>
          </p:cNvPicPr>
          <p:nvPr/>
        </p:nvPicPr>
        <p:blipFill>
          <a:blip r:embed="rId2" cstate="print"/>
          <a:stretch>
            <a:fillRect/>
          </a:stretch>
        </p:blipFill>
        <p:spPr>
          <a:xfrm>
            <a:off x="0" y="876300"/>
            <a:ext cx="9144000" cy="5715000"/>
          </a:xfrm>
          <a:prstGeom prst="rect">
            <a:avLst/>
          </a:prstGeom>
        </p:spPr>
      </p:pic>
      <p:cxnSp>
        <p:nvCxnSpPr>
          <p:cNvPr id="8" name="Straight Arrow Connector 7"/>
          <p:cNvCxnSpPr/>
          <p:nvPr/>
        </p:nvCxnSpPr>
        <p:spPr>
          <a:xfrm rot="5400000">
            <a:off x="2782094" y="2475706"/>
            <a:ext cx="533400" cy="1588"/>
          </a:xfrm>
          <a:prstGeom prst="straightConnector1">
            <a:avLst/>
          </a:prstGeom>
          <a:ln w="69850">
            <a:solidFill>
              <a:schemeClr val="tx1">
                <a:alpha val="60000"/>
              </a:schemeClr>
            </a:solidFill>
            <a:tailEnd type="arrow"/>
          </a:ln>
          <a:effectLst>
            <a:outerShdw blurRad="40000" dist="38100" dir="1800000" sx="120000" sy="120000" rotWithShape="0">
              <a:srgbClr val="000000">
                <a:alpha val="38000"/>
              </a:srgbClr>
            </a:outerShdw>
          </a:effectLst>
          <a:scene3d>
            <a:camera prst="orthographicFront"/>
            <a:lightRig rig="threePt" dir="t"/>
          </a:scene3d>
          <a:sp3d>
            <a:bevelT w="165100" prst="coolSlant"/>
            <a:bevelB/>
          </a:sp3d>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rot="5400000">
            <a:off x="5601494" y="2475706"/>
            <a:ext cx="533400" cy="1588"/>
          </a:xfrm>
          <a:prstGeom prst="straightConnector1">
            <a:avLst/>
          </a:prstGeom>
          <a:ln w="69850">
            <a:solidFill>
              <a:schemeClr val="tx1">
                <a:alpha val="60000"/>
              </a:schemeClr>
            </a:solidFill>
            <a:tailEnd type="arrow"/>
          </a:ln>
          <a:effectLst>
            <a:outerShdw blurRad="40000" dist="38100" dir="1800000" sx="120000" sy="120000" rotWithShape="0">
              <a:srgbClr val="000000">
                <a:alpha val="38000"/>
              </a:srgbClr>
            </a:outerShdw>
          </a:effectLst>
          <a:scene3d>
            <a:camera prst="orthographicFront"/>
            <a:lightRig rig="threePt" dir="t"/>
          </a:scene3d>
          <a:sp3d>
            <a:bevelT w="165100" prst="coolSlant"/>
            <a:bevelB/>
          </a:sp3d>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rot="5400000">
            <a:off x="7506494" y="4761706"/>
            <a:ext cx="533400" cy="1588"/>
          </a:xfrm>
          <a:prstGeom prst="straightConnector1">
            <a:avLst/>
          </a:prstGeom>
          <a:ln w="69850">
            <a:solidFill>
              <a:schemeClr val="tx1">
                <a:alpha val="60000"/>
              </a:schemeClr>
            </a:solidFill>
            <a:tailEnd type="arrow"/>
          </a:ln>
          <a:effectLst>
            <a:outerShdw blurRad="40000" dist="38100" dir="1800000" sx="120000" sy="120000" rotWithShape="0">
              <a:srgbClr val="000000">
                <a:alpha val="38000"/>
              </a:srgbClr>
            </a:outerShdw>
          </a:effectLst>
          <a:scene3d>
            <a:camera prst="orthographicFront"/>
            <a:lightRig rig="threePt" dir="t"/>
          </a:scene3d>
          <a:sp3d>
            <a:bevelT w="165100" prst="coolSlant"/>
            <a:bevelB/>
          </a:sp3d>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rot="5400000">
            <a:off x="1029494" y="4761706"/>
            <a:ext cx="533400" cy="1588"/>
          </a:xfrm>
          <a:prstGeom prst="straightConnector1">
            <a:avLst/>
          </a:prstGeom>
          <a:ln w="69850">
            <a:solidFill>
              <a:schemeClr val="tx1">
                <a:alpha val="60000"/>
              </a:schemeClr>
            </a:solidFill>
            <a:tailEnd type="arrow"/>
          </a:ln>
          <a:effectLst>
            <a:outerShdw blurRad="40000" dist="38100" dir="1800000" sx="120000" sy="120000" rotWithShape="0">
              <a:srgbClr val="000000">
                <a:alpha val="38000"/>
              </a:srgbClr>
            </a:outerShdw>
          </a:effectLst>
          <a:scene3d>
            <a:camera prst="orthographicFront"/>
            <a:lightRig rig="threePt" dir="t"/>
          </a:scene3d>
          <a:sp3d>
            <a:bevelT w="165100" prst="coolSlant"/>
            <a:bevelB/>
          </a:sp3d>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1371600" y="4382869"/>
            <a:ext cx="397866" cy="646331"/>
          </a:xfrm>
          <a:prstGeom prst="rect">
            <a:avLst/>
          </a:prstGeom>
          <a:noFill/>
        </p:spPr>
        <p:txBody>
          <a:bodyPr wrap="none" rtlCol="0">
            <a:spAutoFit/>
          </a:bodyPr>
          <a:lstStyle/>
          <a:p>
            <a:r>
              <a:rPr lang="en-GB" sz="3600" smtClean="0">
                <a:solidFill>
                  <a:schemeClr val="tx1">
                    <a:alpha val="68000"/>
                  </a:schemeClr>
                </a:solidFill>
                <a:effectLst>
                  <a:outerShdw blurRad="38100" dist="38100" dir="1800000" sx="120000" sy="120000" algn="ctr" rotWithShape="0">
                    <a:srgbClr val="000000">
                      <a:alpha val="38000"/>
                    </a:srgbClr>
                  </a:outerShdw>
                </a:effectLst>
              </a:rPr>
              <a:t>?</a:t>
            </a:r>
            <a:endParaRPr lang="en-GB" sz="3600">
              <a:solidFill>
                <a:schemeClr val="tx1">
                  <a:alpha val="68000"/>
                </a:schemeClr>
              </a:solidFill>
              <a:effectLst>
                <a:outerShdw blurRad="38100" dist="38100" dir="1800000" sx="120000" sy="120000" algn="ctr" rotWithShape="0">
                  <a:srgbClr val="000000">
                    <a:alpha val="38000"/>
                  </a:srgbClr>
                </a:outerShdw>
              </a:effectLst>
            </a:endParaRPr>
          </a:p>
        </p:txBody>
      </p:sp>
      <p:sp>
        <p:nvSpPr>
          <p:cNvPr id="15" name="TextBox 14"/>
          <p:cNvSpPr txBox="1"/>
          <p:nvPr/>
        </p:nvSpPr>
        <p:spPr>
          <a:xfrm>
            <a:off x="3124200" y="2096869"/>
            <a:ext cx="397866" cy="646331"/>
          </a:xfrm>
          <a:prstGeom prst="rect">
            <a:avLst/>
          </a:prstGeom>
          <a:noFill/>
        </p:spPr>
        <p:txBody>
          <a:bodyPr wrap="none" rtlCol="0">
            <a:spAutoFit/>
          </a:bodyPr>
          <a:lstStyle/>
          <a:p>
            <a:r>
              <a:rPr lang="en-GB" sz="3600" smtClean="0">
                <a:solidFill>
                  <a:schemeClr val="tx1">
                    <a:alpha val="68000"/>
                  </a:schemeClr>
                </a:solidFill>
                <a:effectLst>
                  <a:outerShdw blurRad="38100" dist="38100" dir="1800000" sx="120000" sy="120000" algn="ctr" rotWithShape="0">
                    <a:srgbClr val="000000">
                      <a:alpha val="38000"/>
                    </a:srgbClr>
                  </a:outerShdw>
                </a:effectLst>
              </a:rPr>
              <a:t>?</a:t>
            </a:r>
            <a:endParaRPr lang="en-GB" sz="3600">
              <a:solidFill>
                <a:schemeClr val="tx1">
                  <a:alpha val="68000"/>
                </a:schemeClr>
              </a:solidFill>
              <a:effectLst>
                <a:outerShdw blurRad="38100" dist="38100" dir="1800000" sx="120000" sy="120000" algn="ctr" rotWithShape="0">
                  <a:srgbClr val="000000">
                    <a:alpha val="38000"/>
                  </a:srgbClr>
                </a:outerShdw>
              </a:effectLst>
            </a:endParaRPr>
          </a:p>
        </p:txBody>
      </p:sp>
      <p:cxnSp>
        <p:nvCxnSpPr>
          <p:cNvPr id="22" name="Straight Arrow Connector 21"/>
          <p:cNvCxnSpPr/>
          <p:nvPr/>
        </p:nvCxnSpPr>
        <p:spPr>
          <a:xfrm>
            <a:off x="3581400" y="3276600"/>
            <a:ext cx="1905000" cy="1588"/>
          </a:xfrm>
          <a:prstGeom prst="straightConnector1">
            <a:avLst/>
          </a:prstGeom>
          <a:ln w="69850">
            <a:solidFill>
              <a:schemeClr val="tx1">
                <a:alpha val="60000"/>
              </a:schemeClr>
            </a:solidFill>
            <a:tailEnd type="arrow"/>
          </a:ln>
          <a:effectLst>
            <a:outerShdw blurRad="40000" dist="38100" dir="1800000" sx="120000" sy="120000" rotWithShape="0">
              <a:srgbClr val="000000">
                <a:alpha val="38000"/>
              </a:srgbClr>
            </a:outerShdw>
          </a:effectLst>
          <a:scene3d>
            <a:camera prst="orthographicFront"/>
            <a:lightRig rig="threePt" dir="t"/>
          </a:scene3d>
          <a:sp3d>
            <a:bevelT w="165100" prst="coolSlant"/>
            <a:bevelB/>
          </a:sp3d>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2286000" y="1752600"/>
            <a:ext cx="1528367" cy="369332"/>
          </a:xfrm>
          <a:prstGeom prst="rect">
            <a:avLst/>
          </a:prstGeom>
          <a:noFill/>
        </p:spPr>
        <p:txBody>
          <a:bodyPr wrap="none" rtlCol="0">
            <a:spAutoFit/>
          </a:bodyPr>
          <a:lstStyle/>
          <a:p>
            <a:r>
              <a:rPr lang="en-GB" smtClean="0"/>
              <a:t>ELQA @ warm</a:t>
            </a:r>
            <a:endParaRPr lang="en-GB"/>
          </a:p>
        </p:txBody>
      </p:sp>
      <p:sp>
        <p:nvSpPr>
          <p:cNvPr id="32" name="TextBox 31"/>
          <p:cNvSpPr txBox="1"/>
          <p:nvPr/>
        </p:nvSpPr>
        <p:spPr>
          <a:xfrm>
            <a:off x="5105400" y="1752600"/>
            <a:ext cx="1528367" cy="369332"/>
          </a:xfrm>
          <a:prstGeom prst="rect">
            <a:avLst/>
          </a:prstGeom>
          <a:noFill/>
        </p:spPr>
        <p:txBody>
          <a:bodyPr wrap="none" rtlCol="0">
            <a:spAutoFit/>
          </a:bodyPr>
          <a:lstStyle/>
          <a:p>
            <a:r>
              <a:rPr lang="en-GB" smtClean="0"/>
              <a:t>ELQA @ warm</a:t>
            </a:r>
            <a:endParaRPr lang="en-GB"/>
          </a:p>
        </p:txBody>
      </p:sp>
      <p:sp>
        <p:nvSpPr>
          <p:cNvPr id="33" name="TextBox 32"/>
          <p:cNvSpPr txBox="1"/>
          <p:nvPr/>
        </p:nvSpPr>
        <p:spPr>
          <a:xfrm>
            <a:off x="2971800" y="3505200"/>
            <a:ext cx="2652201" cy="369332"/>
          </a:xfrm>
          <a:prstGeom prst="rect">
            <a:avLst/>
          </a:prstGeom>
          <a:noFill/>
        </p:spPr>
        <p:txBody>
          <a:bodyPr wrap="none" rtlCol="0">
            <a:spAutoFit/>
          </a:bodyPr>
          <a:lstStyle/>
          <a:p>
            <a:r>
              <a:rPr lang="en-GB" smtClean="0"/>
              <a:t>ELQA during consolidation</a:t>
            </a:r>
            <a:endParaRPr lang="en-GB"/>
          </a:p>
        </p:txBody>
      </p:sp>
      <p:sp>
        <p:nvSpPr>
          <p:cNvPr id="34" name="TextBox 33"/>
          <p:cNvSpPr txBox="1"/>
          <p:nvPr/>
        </p:nvSpPr>
        <p:spPr>
          <a:xfrm>
            <a:off x="533400" y="4038600"/>
            <a:ext cx="1383136" cy="369332"/>
          </a:xfrm>
          <a:prstGeom prst="rect">
            <a:avLst/>
          </a:prstGeom>
          <a:noFill/>
        </p:spPr>
        <p:txBody>
          <a:bodyPr wrap="none" rtlCol="0">
            <a:spAutoFit/>
          </a:bodyPr>
          <a:lstStyle/>
          <a:p>
            <a:r>
              <a:rPr lang="en-GB" smtClean="0"/>
              <a:t>ELQA @ cold</a:t>
            </a:r>
            <a:endParaRPr lang="en-GB"/>
          </a:p>
        </p:txBody>
      </p:sp>
      <p:sp>
        <p:nvSpPr>
          <p:cNvPr id="35" name="TextBox 34"/>
          <p:cNvSpPr txBox="1"/>
          <p:nvPr/>
        </p:nvSpPr>
        <p:spPr>
          <a:xfrm>
            <a:off x="7010400" y="4038600"/>
            <a:ext cx="1383136" cy="369332"/>
          </a:xfrm>
          <a:prstGeom prst="rect">
            <a:avLst/>
          </a:prstGeom>
          <a:noFill/>
        </p:spPr>
        <p:txBody>
          <a:bodyPr wrap="none" rtlCol="0">
            <a:spAutoFit/>
          </a:bodyPr>
          <a:lstStyle/>
          <a:p>
            <a:r>
              <a:rPr lang="en-GB" smtClean="0"/>
              <a:t>ELQA @ cold</a:t>
            </a:r>
            <a:endParaRPr lang="en-GB"/>
          </a:p>
        </p:txBody>
      </p:sp>
      <p:sp>
        <p:nvSpPr>
          <p:cNvPr id="37" name="TextBox 36"/>
          <p:cNvSpPr txBox="1"/>
          <p:nvPr/>
        </p:nvSpPr>
        <p:spPr>
          <a:xfrm>
            <a:off x="3105734" y="6172200"/>
            <a:ext cx="2323778" cy="307777"/>
          </a:xfrm>
          <a:prstGeom prst="rect">
            <a:avLst/>
          </a:prstGeom>
          <a:noFill/>
        </p:spPr>
        <p:txBody>
          <a:bodyPr wrap="none" rtlCol="0">
            <a:spAutoFit/>
          </a:bodyPr>
          <a:lstStyle/>
          <a:p>
            <a:r>
              <a:rPr lang="en-GB" sz="1400" i="1" smtClean="0"/>
              <a:t>LHC long shut-down planning</a:t>
            </a:r>
            <a:endParaRPr lang="en-GB" sz="1400" i="1"/>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5000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decel="50000"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0-#ppt_w/2"/>
                                          </p:val>
                                        </p:tav>
                                        <p:tav tm="100000">
                                          <p:val>
                                            <p:strVal val="#ppt_x"/>
                                          </p:val>
                                        </p:tav>
                                      </p:tavLst>
                                    </p:anim>
                                    <p:anim calcmode="lin" valueType="num">
                                      <p:cBhvr additive="base">
                                        <p:cTn id="12"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decel="5000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0-#ppt_h/2"/>
                                          </p:val>
                                        </p:tav>
                                        <p:tav tm="100000">
                                          <p:val>
                                            <p:strVal val="#ppt_y"/>
                                          </p:val>
                                        </p:tav>
                                      </p:tavLst>
                                    </p:anim>
                                  </p:childTnLst>
                                </p:cTn>
                              </p:par>
                              <p:par>
                                <p:cTn id="19" presetID="2" presetClass="entr" presetSubtype="1" decel="5000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fill="hold"/>
                                        <p:tgtEl>
                                          <p:spTgt spid="32"/>
                                        </p:tgtEl>
                                        <p:attrNameLst>
                                          <p:attrName>ppt_x</p:attrName>
                                        </p:attrNameLst>
                                      </p:cBhvr>
                                      <p:tavLst>
                                        <p:tav tm="0">
                                          <p:val>
                                            <p:strVal val="#ppt_x"/>
                                          </p:val>
                                        </p:tav>
                                        <p:tav tm="100000">
                                          <p:val>
                                            <p:strVal val="#ppt_x"/>
                                          </p:val>
                                        </p:tav>
                                      </p:tavLst>
                                    </p:anim>
                                    <p:anim calcmode="lin" valueType="num">
                                      <p:cBhvr additive="base">
                                        <p:cTn id="22" dur="500" fill="hold"/>
                                        <p:tgtEl>
                                          <p:spTgt spid="32"/>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1" decel="5000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0-#ppt_h/2"/>
                                          </p:val>
                                        </p:tav>
                                        <p:tav tm="100000">
                                          <p:val>
                                            <p:strVal val="#ppt_y"/>
                                          </p:val>
                                        </p:tav>
                                      </p:tavLst>
                                    </p:anim>
                                  </p:childTnLst>
                                </p:cTn>
                              </p:par>
                              <p:par>
                                <p:cTn id="29" presetID="2" presetClass="entr" presetSubtype="1" decel="50000"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fill="hold"/>
                                        <p:tgtEl>
                                          <p:spTgt spid="35"/>
                                        </p:tgtEl>
                                        <p:attrNameLst>
                                          <p:attrName>ppt_x</p:attrName>
                                        </p:attrNameLst>
                                      </p:cBhvr>
                                      <p:tavLst>
                                        <p:tav tm="0">
                                          <p:val>
                                            <p:strVal val="#ppt_x"/>
                                          </p:val>
                                        </p:tav>
                                        <p:tav tm="100000">
                                          <p:val>
                                            <p:strVal val="#ppt_x"/>
                                          </p:val>
                                        </p:tav>
                                      </p:tavLst>
                                    </p:anim>
                                    <p:anim calcmode="lin" valueType="num">
                                      <p:cBhvr additive="base">
                                        <p:cTn id="32" dur="500" fill="hold"/>
                                        <p:tgtEl>
                                          <p:spTgt spid="35"/>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decel="50000"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0-#ppt_h/2"/>
                                          </p:val>
                                        </p:tav>
                                        <p:tav tm="100000">
                                          <p:val>
                                            <p:strVal val="#ppt_y"/>
                                          </p:val>
                                        </p:tav>
                                      </p:tavLst>
                                    </p:anim>
                                  </p:childTnLst>
                                </p:cTn>
                              </p:par>
                              <p:par>
                                <p:cTn id="39" presetID="2" presetClass="entr" presetSubtype="1" decel="5000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ppt_x"/>
                                          </p:val>
                                        </p:tav>
                                        <p:tav tm="100000">
                                          <p:val>
                                            <p:strVal val="#ppt_x"/>
                                          </p:val>
                                        </p:tav>
                                      </p:tavLst>
                                    </p:anim>
                                    <p:anim calcmode="lin" valueType="num">
                                      <p:cBhvr additive="base">
                                        <p:cTn id="42" dur="500" fill="hold"/>
                                        <p:tgtEl>
                                          <p:spTgt spid="14"/>
                                        </p:tgtEl>
                                        <p:attrNameLst>
                                          <p:attrName>ppt_y</p:attrName>
                                        </p:attrNameLst>
                                      </p:cBhvr>
                                      <p:tavLst>
                                        <p:tav tm="0">
                                          <p:val>
                                            <p:strVal val="0-#ppt_h/2"/>
                                          </p:val>
                                        </p:tav>
                                        <p:tav tm="100000">
                                          <p:val>
                                            <p:strVal val="#ppt_y"/>
                                          </p:val>
                                        </p:tav>
                                      </p:tavLst>
                                    </p:anim>
                                  </p:childTnLst>
                                </p:cTn>
                              </p:par>
                              <p:par>
                                <p:cTn id="43" presetID="2" presetClass="entr" presetSubtype="1" decel="50000"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fill="hold"/>
                                        <p:tgtEl>
                                          <p:spTgt spid="34"/>
                                        </p:tgtEl>
                                        <p:attrNameLst>
                                          <p:attrName>ppt_x</p:attrName>
                                        </p:attrNameLst>
                                      </p:cBhvr>
                                      <p:tavLst>
                                        <p:tav tm="0">
                                          <p:val>
                                            <p:strVal val="#ppt_x"/>
                                          </p:val>
                                        </p:tav>
                                        <p:tav tm="100000">
                                          <p:val>
                                            <p:strVal val="#ppt_x"/>
                                          </p:val>
                                        </p:tav>
                                      </p:tavLst>
                                    </p:anim>
                                    <p:anim calcmode="lin" valueType="num">
                                      <p:cBhvr additive="base">
                                        <p:cTn id="46" dur="500" fill="hold"/>
                                        <p:tgtEl>
                                          <p:spTgt spid="34"/>
                                        </p:tgtEl>
                                        <p:attrNameLst>
                                          <p:attrName>ppt_y</p:attrName>
                                        </p:attrNameLst>
                                      </p:cBhvr>
                                      <p:tavLst>
                                        <p:tav tm="0">
                                          <p:val>
                                            <p:strVal val="0-#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1" decel="50000" fill="hold" grpId="0" nodeType="click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ppt_x"/>
                                          </p:val>
                                        </p:tav>
                                        <p:tav tm="100000">
                                          <p:val>
                                            <p:strVal val="#ppt_x"/>
                                          </p:val>
                                        </p:tav>
                                      </p:tavLst>
                                    </p:anim>
                                    <p:anim calcmode="lin" valueType="num">
                                      <p:cBhvr additive="base">
                                        <p:cTn id="52" dur="500" fill="hold"/>
                                        <p:tgtEl>
                                          <p:spTgt spid="31"/>
                                        </p:tgtEl>
                                        <p:attrNameLst>
                                          <p:attrName>ppt_y</p:attrName>
                                        </p:attrNameLst>
                                      </p:cBhvr>
                                      <p:tavLst>
                                        <p:tav tm="0">
                                          <p:val>
                                            <p:strVal val="0-#ppt_h/2"/>
                                          </p:val>
                                        </p:tav>
                                        <p:tav tm="100000">
                                          <p:val>
                                            <p:strVal val="#ppt_y"/>
                                          </p:val>
                                        </p:tav>
                                      </p:tavLst>
                                    </p:anim>
                                  </p:childTnLst>
                                </p:cTn>
                              </p:par>
                              <p:par>
                                <p:cTn id="53" presetID="2" presetClass="entr" presetSubtype="1" decel="50000" fill="hold" nodeType="with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ppt_x"/>
                                          </p:val>
                                        </p:tav>
                                        <p:tav tm="100000">
                                          <p:val>
                                            <p:strVal val="#ppt_x"/>
                                          </p:val>
                                        </p:tav>
                                      </p:tavLst>
                                    </p:anim>
                                    <p:anim calcmode="lin" valueType="num">
                                      <p:cBhvr additive="base">
                                        <p:cTn id="56" dur="500" fill="hold"/>
                                        <p:tgtEl>
                                          <p:spTgt spid="8"/>
                                        </p:tgtEl>
                                        <p:attrNameLst>
                                          <p:attrName>ppt_y</p:attrName>
                                        </p:attrNameLst>
                                      </p:cBhvr>
                                      <p:tavLst>
                                        <p:tav tm="0">
                                          <p:val>
                                            <p:strVal val="0-#ppt_h/2"/>
                                          </p:val>
                                        </p:tav>
                                        <p:tav tm="100000">
                                          <p:val>
                                            <p:strVal val="#ppt_y"/>
                                          </p:val>
                                        </p:tav>
                                      </p:tavLst>
                                    </p:anim>
                                  </p:childTnLst>
                                </p:cTn>
                              </p:par>
                              <p:par>
                                <p:cTn id="57" presetID="2" presetClass="entr" presetSubtype="1" decel="50000"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fill="hold"/>
                                        <p:tgtEl>
                                          <p:spTgt spid="15"/>
                                        </p:tgtEl>
                                        <p:attrNameLst>
                                          <p:attrName>ppt_x</p:attrName>
                                        </p:attrNameLst>
                                      </p:cBhvr>
                                      <p:tavLst>
                                        <p:tav tm="0">
                                          <p:val>
                                            <p:strVal val="#ppt_x"/>
                                          </p:val>
                                        </p:tav>
                                        <p:tav tm="100000">
                                          <p:val>
                                            <p:strVal val="#ppt_x"/>
                                          </p:val>
                                        </p:tav>
                                      </p:tavLst>
                                    </p:anim>
                                    <p:anim calcmode="lin" valueType="num">
                                      <p:cBhvr additive="base">
                                        <p:cTn id="60"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31" grpId="0"/>
      <p:bldP spid="32" grpId="0"/>
      <p:bldP spid="33" grpId="0"/>
      <p:bldP spid="34" grpId="0"/>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ELQA before the shut-down</a:t>
            </a:r>
            <a:endParaRPr lang="en-GB"/>
          </a:p>
        </p:txBody>
      </p:sp>
      <p:sp>
        <p:nvSpPr>
          <p:cNvPr id="3" name="Content Placeholder 2"/>
          <p:cNvSpPr>
            <a:spLocks noGrp="1"/>
          </p:cNvSpPr>
          <p:nvPr>
            <p:ph idx="1"/>
          </p:nvPr>
        </p:nvSpPr>
        <p:spPr>
          <a:xfrm>
            <a:off x="457200" y="838200"/>
            <a:ext cx="8229600" cy="5791200"/>
          </a:xfrm>
        </p:spPr>
        <p:txBody>
          <a:bodyPr/>
          <a:lstStyle/>
          <a:p>
            <a:pPr>
              <a:buNone/>
            </a:pPr>
            <a:r>
              <a:rPr lang="en-GB" b="1" smtClean="0"/>
              <a:t>Advantages:</a:t>
            </a:r>
          </a:p>
          <a:p>
            <a:r>
              <a:rPr lang="en-GB" smtClean="0"/>
              <a:t>Better understanding of changes in the circuits,</a:t>
            </a:r>
          </a:p>
          <a:p>
            <a:pPr lvl="1"/>
            <a:r>
              <a:rPr lang="en-GB" sz="1900" smtClean="0"/>
              <a:t>During many current cycles and the beam operation some aging process could have taken place. We should know the tendency as soon as possible in order to profit from the long shut-down and to react,</a:t>
            </a:r>
          </a:p>
          <a:p>
            <a:r>
              <a:rPr lang="en-GB" smtClean="0"/>
              <a:t>If we discover any problems </a:t>
            </a:r>
          </a:p>
          <a:p>
            <a:pPr lvl="1"/>
            <a:r>
              <a:rPr lang="en-GB" smtClean="0"/>
              <a:t>There will be time to treat them,</a:t>
            </a:r>
          </a:p>
          <a:p>
            <a:pPr lvl="1"/>
            <a:r>
              <a:rPr lang="en-GB" smtClean="0"/>
              <a:t>It won’t delay the physics run,</a:t>
            </a:r>
          </a:p>
          <a:p>
            <a:r>
              <a:rPr lang="en-GB" smtClean="0"/>
              <a:t>We can apply more restrictive voltage withstand criteria,</a:t>
            </a:r>
          </a:p>
          <a:p>
            <a:r>
              <a:rPr lang="en-GB" smtClean="0"/>
              <a:t>We can test with a higher precision certain parameters (TFM, resistance checks) with upgraded HW and SW:</a:t>
            </a:r>
          </a:p>
          <a:p>
            <a:pPr lvl="1"/>
            <a:r>
              <a:rPr lang="en-GB" smtClean="0"/>
              <a:t>Possibly new NCs,</a:t>
            </a:r>
          </a:p>
          <a:p>
            <a:pPr lvl="1"/>
            <a:r>
              <a:rPr lang="en-GB" smtClean="0"/>
              <a:t>Reference for the future,</a:t>
            </a:r>
          </a:p>
          <a:p>
            <a:r>
              <a:rPr lang="en-GB" smtClean="0"/>
              <a:t>Certain parameters are accessible only at warm, some others at cold – both suggested campaigns are needed.</a:t>
            </a:r>
          </a:p>
          <a:p>
            <a:endParaRPr lang="en-GB"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fade">
                                      <p:cBhvr>
                                        <p:cTn id="34" dur="500"/>
                                        <p:tgtEl>
                                          <p:spTgt spid="3">
                                            <p:txEl>
                                              <p:pRg st="8" end="8"/>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500"/>
                                        <p:tgtEl>
                                          <p:spTgt spid="3">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10" end="10"/>
                                            </p:txEl>
                                          </p:spTgt>
                                        </p:tgtEl>
                                        <p:attrNameLst>
                                          <p:attrName>style.visibility</p:attrName>
                                        </p:attrNameLst>
                                      </p:cBhvr>
                                      <p:to>
                                        <p:strVal val="visible"/>
                                      </p:to>
                                    </p:set>
                                    <p:animEffect transition="in" filter="fade">
                                      <p:cBhvr>
                                        <p:cTn id="4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ELQA before the shut-down</a:t>
            </a:r>
            <a:endParaRPr lang="en-GB"/>
          </a:p>
        </p:txBody>
      </p:sp>
      <p:sp>
        <p:nvSpPr>
          <p:cNvPr id="3" name="Content Placeholder 2"/>
          <p:cNvSpPr>
            <a:spLocks noGrp="1"/>
          </p:cNvSpPr>
          <p:nvPr>
            <p:ph idx="1"/>
          </p:nvPr>
        </p:nvSpPr>
        <p:spPr/>
        <p:txBody>
          <a:bodyPr/>
          <a:lstStyle/>
          <a:p>
            <a:pPr>
              <a:buNone/>
            </a:pPr>
            <a:r>
              <a:rPr lang="en-GB" b="1" smtClean="0"/>
              <a:t>Disadvantages:</a:t>
            </a:r>
          </a:p>
          <a:p>
            <a:r>
              <a:rPr lang="en-GB" smtClean="0"/>
              <a:t>We need a time slot – probably 2-4 weeks per campaign (@warm, @cold),</a:t>
            </a:r>
          </a:p>
          <a:p>
            <a:r>
              <a:rPr lang="en-GB" smtClean="0"/>
              <a:t>We need some resources to fit in the 2-4 weeks time window</a:t>
            </a:r>
          </a:p>
          <a:p>
            <a:pPr lvl="1"/>
            <a:r>
              <a:rPr lang="en-GB" smtClean="0"/>
              <a:t>Shift work,</a:t>
            </a:r>
          </a:p>
          <a:p>
            <a:pPr lvl="1"/>
            <a:r>
              <a:rPr lang="en-GB" smtClean="0"/>
              <a:t>Engineers and technicians from collaborations as it was in previous campaigns,</a:t>
            </a:r>
          </a:p>
          <a:p>
            <a:r>
              <a:rPr lang="en-GB" smtClean="0"/>
              <a:t>If we discover a break-down during the HV test close to the testing voltage</a:t>
            </a:r>
          </a:p>
          <a:p>
            <a:pPr lvl="1"/>
            <a:r>
              <a:rPr lang="en-GB" smtClean="0"/>
              <a:t>We might not be able to localize it at warm (lower test voltages), </a:t>
            </a:r>
          </a:p>
          <a:p>
            <a:pPr lvl="1"/>
            <a:r>
              <a:rPr lang="en-GB" smtClean="0"/>
              <a:t>Might need to forsee a time slot for investigations,</a:t>
            </a:r>
          </a:p>
          <a:p>
            <a:pPr lvl="1"/>
            <a:r>
              <a:rPr lang="en-GB" smtClean="0"/>
              <a:t>Not absolutely true that during the shut-down we can fix whatever comes.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mtClean="0"/>
              <a:t>I</a:t>
            </a:r>
            <a:r>
              <a:rPr lang="en-GB" smtClean="0"/>
              <a:t>nsulation </a:t>
            </a:r>
            <a:r>
              <a:rPr lang="en-GB" smtClean="0"/>
              <a:t>monitoring</a:t>
            </a:r>
            <a:r>
              <a:rPr lang="en-GB" smtClean="0"/>
              <a:t> system</a:t>
            </a:r>
            <a:endParaRPr lang="en-GB"/>
          </a:p>
        </p:txBody>
      </p:sp>
      <p:sp>
        <p:nvSpPr>
          <p:cNvPr id="3" name="Content Placeholder 2"/>
          <p:cNvSpPr>
            <a:spLocks noGrp="1"/>
          </p:cNvSpPr>
          <p:nvPr>
            <p:ph idx="1"/>
          </p:nvPr>
        </p:nvSpPr>
        <p:spPr/>
        <p:txBody>
          <a:bodyPr/>
          <a:lstStyle/>
          <a:p>
            <a:pPr>
              <a:buNone/>
            </a:pPr>
            <a:r>
              <a:rPr lang="en-GB" smtClean="0"/>
              <a:t>HV monitoring of the electrical insulation of the selected circuits during the warm-up and cool-down phases.</a:t>
            </a:r>
          </a:p>
          <a:p>
            <a:pPr>
              <a:buNone/>
            </a:pPr>
            <a:endParaRPr lang="en-GB" smtClean="0"/>
          </a:p>
          <a:p>
            <a:r>
              <a:rPr lang="en-GB" smtClean="0"/>
              <a:t>Some software tuning would be appreciated but for the moment the applications are stable enough,</a:t>
            </a:r>
          </a:p>
          <a:p>
            <a:r>
              <a:rPr lang="en-GB" smtClean="0"/>
              <a:t>We keep max 48 V for security reasons, </a:t>
            </a:r>
          </a:p>
          <a:p>
            <a:r>
              <a:rPr lang="en-GB" smtClean="0"/>
              <a:t>Do we need to monitor all the circuits powered via DFBAs or we should stay with monitoring only the main ones? </a:t>
            </a:r>
          </a:p>
          <a:p>
            <a:pPr lvl="1"/>
            <a:r>
              <a:rPr lang="en-GB" smtClean="0"/>
              <a:t>Some software improvements needed for monitoring more than about 10-15 </a:t>
            </a:r>
            <a:r>
              <a:rPr lang="en-GB" smtClean="0"/>
              <a:t>circuits</a:t>
            </a:r>
            <a:endParaRPr lang="en-GB" smtClean="0"/>
          </a:p>
          <a:p>
            <a:r>
              <a:rPr lang="en-GB" smtClean="0"/>
              <a:t>Would it be interesting to monitor the inner triplet magnets or the ones powered via the DFBLs (link)?</a:t>
            </a:r>
          </a:p>
          <a:p>
            <a:pPr lvl="1"/>
            <a:r>
              <a:rPr lang="en-GB" smtClean="0"/>
              <a:t>We might be missing some </a:t>
            </a:r>
            <a:r>
              <a:rPr lang="en-GB" smtClean="0"/>
              <a:t>hardware</a:t>
            </a:r>
            <a:endParaRPr lang="en-GB"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New tests</a:t>
            </a:r>
            <a:endParaRPr lang="en-GB"/>
          </a:p>
        </p:txBody>
      </p:sp>
      <p:sp>
        <p:nvSpPr>
          <p:cNvPr id="3" name="Content Placeholder 2"/>
          <p:cNvSpPr>
            <a:spLocks noGrp="1"/>
          </p:cNvSpPr>
          <p:nvPr>
            <p:ph idx="1"/>
          </p:nvPr>
        </p:nvSpPr>
        <p:spPr/>
        <p:txBody>
          <a:bodyPr/>
          <a:lstStyle/>
          <a:p>
            <a:r>
              <a:rPr lang="en-GB" smtClean="0"/>
              <a:t>Corrector </a:t>
            </a:r>
            <a:r>
              <a:rPr lang="en-GB" smtClean="0"/>
              <a:t>circuits </a:t>
            </a:r>
            <a:r>
              <a:rPr lang="en-GB" smtClean="0"/>
              <a:t>resistance </a:t>
            </a:r>
            <a:r>
              <a:rPr lang="en-GB" smtClean="0"/>
              <a:t>measurements </a:t>
            </a:r>
            <a:r>
              <a:rPr lang="en-GB" smtClean="0"/>
              <a:t>at </a:t>
            </a:r>
            <a:r>
              <a:rPr lang="en-GB" smtClean="0"/>
              <a:t>cold</a:t>
            </a:r>
            <a:r>
              <a:rPr lang="en-GB" smtClean="0"/>
              <a:t> </a:t>
            </a:r>
            <a:r>
              <a:rPr lang="en-GB" smtClean="0"/>
              <a:t>(</a:t>
            </a:r>
            <a:r>
              <a:rPr lang="en-GB" smtClean="0"/>
              <a:t>splices) </a:t>
            </a:r>
            <a:endParaRPr lang="en-GB" smtClean="0"/>
          </a:p>
          <a:p>
            <a:pPr lvl="1"/>
            <a:r>
              <a:rPr lang="en-GB" smtClean="0"/>
              <a:t>Type test needed, the best if it could be performed in January or February 2011 during powering </a:t>
            </a:r>
            <a:r>
              <a:rPr lang="en-GB" smtClean="0"/>
              <a:t>tests</a:t>
            </a:r>
            <a:endParaRPr lang="en-GB" smtClean="0"/>
          </a:p>
          <a:p>
            <a:pPr lvl="1"/>
            <a:endParaRPr lang="en-GB" smtClean="0"/>
          </a:p>
          <a:p>
            <a:r>
              <a:rPr lang="en-GB" smtClean="0"/>
              <a:t>Splice measurements after ICs are redone </a:t>
            </a:r>
          </a:p>
          <a:p>
            <a:pPr lvl="1"/>
            <a:r>
              <a:rPr lang="en-GB" smtClean="0"/>
              <a:t>Is it possible/useful at warm?</a:t>
            </a:r>
          </a:p>
          <a:p>
            <a:pPr lvl="1"/>
            <a:r>
              <a:rPr lang="en-GB" smtClean="0"/>
              <a:t>Possible resources sharing point</a:t>
            </a:r>
          </a:p>
          <a:p>
            <a:pPr lvl="1"/>
            <a:endParaRPr lang="en-GB" smtClean="0"/>
          </a:p>
          <a:p>
            <a:r>
              <a:rPr lang="en-GB" smtClean="0"/>
              <a:t>New possibilities with new devices like PowerTek Gain Phase Analyzer and upgraded TP4 system:</a:t>
            </a:r>
          </a:p>
          <a:p>
            <a:pPr lvl="1"/>
            <a:r>
              <a:rPr lang="en-GB" smtClean="0"/>
              <a:t>Improved TFM vs. GND – precision to be evaluated – quality of the insulation information,</a:t>
            </a:r>
          </a:p>
          <a:p>
            <a:pPr lvl="1"/>
            <a:r>
              <a:rPr lang="en-GB" smtClean="0"/>
              <a:t>Measurement of the protection diode characteristics (RB, RQD, RQF magnets) – application (and hardware) to be developed,</a:t>
            </a:r>
          </a:p>
          <a:p>
            <a:pPr lvl="1"/>
            <a:r>
              <a:rPr lang="en-GB" smtClean="0"/>
              <a:t>Faulty QH recognition – up to now no good method exists, needs to be studied in more details.</a:t>
            </a:r>
          </a:p>
          <a:p>
            <a:endParaRPr lang="en-GB" smtClean="0"/>
          </a:p>
          <a:p>
            <a:pPr lvl="1">
              <a:buNone/>
            </a:pPr>
            <a:endParaRPr lang="en-GB" smtClean="0"/>
          </a:p>
          <a:p>
            <a:endParaRPr lang="en-GB"/>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fade">
                                      <p:cBhvr>
                                        <p:cTn id="7" dur="500"/>
                                        <p:tgtEl>
                                          <p:spTgt spid="3">
                                            <p:txEl>
                                              <p:pRg st="7" end="7"/>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Effect transition="in" filter="fade">
                                      <p:cBhvr>
                                        <p:cTn id="25" dur="500"/>
                                        <p:tgtEl>
                                          <p:spTgt spid="3">
                                            <p:txEl>
                                              <p:pRg st="8" end="8"/>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9" end="9"/>
                                            </p:txEl>
                                          </p:spTgt>
                                        </p:tgtEl>
                                        <p:attrNameLst>
                                          <p:attrName>style.visibility</p:attrName>
                                        </p:attrNameLst>
                                      </p:cBhvr>
                                      <p:to>
                                        <p:strVal val="visible"/>
                                      </p:to>
                                    </p:set>
                                    <p:animEffect transition="in" filter="fade">
                                      <p:cBhvr>
                                        <p:cTn id="28" dur="500"/>
                                        <p:tgtEl>
                                          <p:spTgt spid="3">
                                            <p:txEl>
                                              <p:pRg st="9" end="9"/>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animEffect transition="in" filter="fade">
                                      <p:cBhvr>
                                        <p:cTn id="31"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Tunnel modifications</a:t>
            </a:r>
            <a:endParaRPr lang="en-GB" dirty="0"/>
          </a:p>
        </p:txBody>
      </p:sp>
      <p:sp>
        <p:nvSpPr>
          <p:cNvPr id="3" name="Content Placeholder 2"/>
          <p:cNvSpPr>
            <a:spLocks noGrp="1"/>
          </p:cNvSpPr>
          <p:nvPr>
            <p:ph idx="1"/>
          </p:nvPr>
        </p:nvSpPr>
        <p:spPr/>
        <p:txBody>
          <a:bodyPr/>
          <a:lstStyle/>
          <a:p>
            <a:r>
              <a:rPr lang="en-GB" smtClean="0"/>
              <a:t>Additional V-taps?</a:t>
            </a:r>
          </a:p>
          <a:p>
            <a:pPr lvl="1"/>
            <a:r>
              <a:rPr lang="en-GB" smtClean="0"/>
              <a:t>New V-taps in CC?</a:t>
            </a:r>
          </a:p>
          <a:p>
            <a:pPr lvl="1"/>
            <a:r>
              <a:rPr lang="en-GB" smtClean="0"/>
              <a:t>Better to have protection resistors…</a:t>
            </a:r>
          </a:p>
          <a:p>
            <a:pPr lvl="1">
              <a:buNone/>
            </a:pPr>
            <a:endParaRPr lang="en-GB" smtClean="0"/>
          </a:p>
          <a:p>
            <a:r>
              <a:rPr lang="en-GB" smtClean="0"/>
              <a:t>In order to ease the test of insulation between two conductors maybe we could install an additional DFB at the end of the circuit like in RB? It could be placed instead of the CC.</a:t>
            </a:r>
          </a:p>
          <a:p>
            <a:pPr lvl="1"/>
            <a:r>
              <a:rPr lang="en-GB" smtClean="0"/>
              <a:t>MCS circuit case where TFM shown shorted bus-bars</a:t>
            </a:r>
          </a:p>
          <a:p>
            <a:pPr lvl="1"/>
            <a:r>
              <a:rPr lang="en-GB" smtClean="0"/>
              <a:t>Insulation might be weak (breakdown at HV)</a:t>
            </a:r>
          </a:p>
          <a:p>
            <a:pPr lvl="1">
              <a:buNone/>
            </a:pPr>
            <a:endParaRPr lang="en-GB" smtClean="0"/>
          </a:p>
          <a:p>
            <a:r>
              <a:rPr lang="en-GB" smtClean="0"/>
              <a:t>What about connecting some spools and some Line N circuits to the ‘spare’ CLs? It would help to understand how do the low current splices work.</a:t>
            </a:r>
          </a:p>
          <a:p>
            <a:pPr>
              <a:buNone/>
            </a:pPr>
            <a:endParaRPr lang="en-GB"/>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a:t>
            </a:r>
            <a:endParaRPr lang="en-GB" dirty="0"/>
          </a:p>
        </p:txBody>
      </p:sp>
      <p:sp>
        <p:nvSpPr>
          <p:cNvPr id="3" name="Content Placeholder 2"/>
          <p:cNvSpPr>
            <a:spLocks noGrp="1"/>
          </p:cNvSpPr>
          <p:nvPr>
            <p:ph idx="1"/>
          </p:nvPr>
        </p:nvSpPr>
        <p:spPr/>
        <p:txBody>
          <a:bodyPr/>
          <a:lstStyle/>
          <a:p>
            <a:pPr algn="ctr">
              <a:buNone/>
            </a:pPr>
            <a:endParaRPr lang="pl-PL" dirty="0" smtClean="0"/>
          </a:p>
          <a:p>
            <a:pPr algn="ctr">
              <a:buNone/>
            </a:pPr>
            <a:endParaRPr lang="pl-PL" dirty="0" smtClean="0"/>
          </a:p>
          <a:p>
            <a:pPr algn="ctr">
              <a:buNone/>
            </a:pPr>
            <a:endParaRPr lang="pl-PL" dirty="0" smtClean="0"/>
          </a:p>
          <a:p>
            <a:pPr algn="ctr">
              <a:buNone/>
            </a:pPr>
            <a:endParaRPr lang="pl-PL" dirty="0" smtClean="0"/>
          </a:p>
          <a:p>
            <a:pPr algn="ctr">
              <a:buNone/>
            </a:pPr>
            <a:endParaRPr lang="pl-PL" dirty="0" smtClean="0"/>
          </a:p>
          <a:p>
            <a:pPr algn="ctr">
              <a:buNone/>
            </a:pPr>
            <a:r>
              <a:rPr lang="en-GB" sz="3200" b="1" dirty="0" smtClean="0"/>
              <a:t>Thank you for your attention!</a:t>
            </a:r>
            <a:endParaRPr lang="en-GB" sz="3200" b="1"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ELQA section MB PP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ELQA section MB PP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ELQA section MB PPT Template</Template>
  <TotalTime>10230</TotalTime>
  <Words>679</Words>
  <Application>Microsoft Office PowerPoint</Application>
  <PresentationFormat>On-screen Show (4:3)</PresentationFormat>
  <Paragraphs>81</Paragraphs>
  <Slides>8</Slides>
  <Notes>1</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ELQA section MB PPT Template</vt:lpstr>
      <vt:lpstr>1_ELQA section MB PPT Template</vt:lpstr>
      <vt:lpstr>Outline</vt:lpstr>
      <vt:lpstr>ELQA vs. general planning</vt:lpstr>
      <vt:lpstr>ELQA before the shut-down</vt:lpstr>
      <vt:lpstr>ELQA before the shut-down</vt:lpstr>
      <vt:lpstr>Insulation monitoring system</vt:lpstr>
      <vt:lpstr>New tests</vt:lpstr>
      <vt:lpstr>Tunnel modifications</vt:lpstr>
      <vt:lpstr>Questions?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MPE Workshop  14/12/2010  Additional measurements and diagnostics – status and plans for the long shutdown</dc:title>
  <dc:creator>bednarek</dc:creator>
  <cp:lastModifiedBy>bednarek</cp:lastModifiedBy>
  <cp:revision>627</cp:revision>
  <dcterms:created xsi:type="dcterms:W3CDTF">2010-12-01T09:21:38Z</dcterms:created>
  <dcterms:modified xsi:type="dcterms:W3CDTF">2010-12-13T16:05:24Z</dcterms:modified>
</cp:coreProperties>
</file>